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2" r:id="rId5"/>
    <p:sldId id="263" r:id="rId6"/>
    <p:sldId id="273" r:id="rId7"/>
    <p:sldId id="264" r:id="rId8"/>
    <p:sldId id="265" r:id="rId9"/>
    <p:sldId id="274" r:id="rId10"/>
    <p:sldId id="266" r:id="rId11"/>
    <p:sldId id="267" r:id="rId12"/>
    <p:sldId id="275" r:id="rId13"/>
    <p:sldId id="276" r:id="rId14"/>
    <p:sldId id="268" r:id="rId15"/>
    <p:sldId id="269" r:id="rId16"/>
    <p:sldId id="277" r:id="rId17"/>
    <p:sldId id="270" r:id="rId18"/>
    <p:sldId id="278" r:id="rId19"/>
    <p:sldId id="271" r:id="rId20"/>
    <p:sldId id="272" r:id="rId21"/>
    <p:sldId id="279" r:id="rId22"/>
    <p:sldId id="280" r:id="rId23"/>
    <p:sldId id="281" r:id="rId24"/>
    <p:sldId id="282" r:id="rId25"/>
    <p:sldId id="283" r:id="rId26"/>
    <p:sldId id="284" r:id="rId27"/>
    <p:sldId id="259" r:id="rId28"/>
    <p:sldId id="260" r:id="rId29"/>
    <p:sldId id="26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847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B306B0-6A56-4158-863D-3450CAC3386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86BB7CD-2B2D-4848-853B-C079F78816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Journey from Pre-PA to PA-S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Anna Urban</a:t>
            </a:r>
          </a:p>
          <a:p>
            <a:endParaRPr lang="en-US" dirty="0"/>
          </a:p>
        </p:txBody>
      </p:sp>
      <p:pic>
        <p:nvPicPr>
          <p:cNvPr id="7172" name="Picture 4" descr="Black and Silver Stethoscop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9787">
            <a:off x="2978527" y="2867594"/>
            <a:ext cx="1353990" cy="199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388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Discovering MI PA Schools: Central Michigan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Avg. GPA of ACCEPTED student: 3.5-3.6</a:t>
            </a:r>
          </a:p>
          <a:p>
            <a:r>
              <a:rPr lang="en-US" sz="3200" dirty="0" smtClean="0"/>
              <a:t>Avg. Number of patient care hours: 2000</a:t>
            </a:r>
          </a:p>
          <a:p>
            <a:r>
              <a:rPr lang="en-US" sz="3200" dirty="0" smtClean="0"/>
              <a:t>GRE is Required: Yes, 52% Verbal, 54% Quantitative</a:t>
            </a:r>
          </a:p>
          <a:p>
            <a:r>
              <a:rPr lang="en-US" sz="3200" dirty="0" smtClean="0"/>
              <a:t>Rolling admissions?: Yes</a:t>
            </a:r>
          </a:p>
          <a:p>
            <a:r>
              <a:rPr lang="en-US" sz="3200" dirty="0" smtClean="0"/>
              <a:t>Approximately 300-400 applicants for 45 spots</a:t>
            </a:r>
          </a:p>
          <a:p>
            <a:r>
              <a:rPr lang="en-US" sz="3200" dirty="0" smtClean="0"/>
              <a:t>Program Retention Rate: 99.9%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52063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Central Michigan University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Average Cost of the Program: $70,025</a:t>
            </a:r>
          </a:p>
          <a:p>
            <a:r>
              <a:rPr lang="en-US" sz="2800" dirty="0" smtClean="0"/>
              <a:t>Program offers both a SIM and Cadaver Lab</a:t>
            </a:r>
          </a:p>
          <a:p>
            <a:r>
              <a:rPr lang="en-US" sz="2800" dirty="0" smtClean="0"/>
              <a:t>Program offers elective clinical rotations</a:t>
            </a:r>
          </a:p>
          <a:p>
            <a:r>
              <a:rPr lang="en-US" sz="2800" dirty="0" smtClean="0"/>
              <a:t>Teaching Approach</a:t>
            </a:r>
          </a:p>
          <a:p>
            <a:pPr lvl="1"/>
            <a:r>
              <a:rPr lang="en-US" sz="2800" dirty="0" smtClean="0"/>
              <a:t>PBL, SBL, Lecture, Discussion, skills training, clinical instruction</a:t>
            </a:r>
          </a:p>
          <a:p>
            <a:pPr lvl="1"/>
            <a:r>
              <a:rPr lang="en-US" sz="2800" dirty="0" smtClean="0"/>
              <a:t>Interdisciplinary Group Activities: (College of Medicine, Nursing, Pharmacy, Athletic Training, Social Work, and Dietetics)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562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na\Documents\Anna\Senior Project\CMU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91" y="374073"/>
            <a:ext cx="4038600" cy="269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nna\Documents\Anna\Senior Project\CMU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74473"/>
            <a:ext cx="4111841" cy="275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nna\Documents\Anna\Senior Project\CMU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46" y="381000"/>
            <a:ext cx="4033745" cy="268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nna\Documents\Anna\Senior Project\CMU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46" y="3574473"/>
            <a:ext cx="4109945" cy="272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7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8603" t="23052" r="17598" b="4962"/>
          <a:stretch/>
        </p:blipFill>
        <p:spPr>
          <a:xfrm>
            <a:off x="584804" y="698118"/>
            <a:ext cx="7924800" cy="6087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809" y="117764"/>
            <a:ext cx="88887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    Physician Assistant Students @ CMU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2095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Discovering MI PA Programs: Grand Valley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Avg. GPA of ACCEPTED students: 3.5-4.0</a:t>
            </a:r>
          </a:p>
          <a:p>
            <a:r>
              <a:rPr lang="en-US" sz="3200" dirty="0" smtClean="0"/>
              <a:t>Avg. Number of patient care hours: 2,000</a:t>
            </a:r>
          </a:p>
          <a:p>
            <a:r>
              <a:rPr lang="en-US" sz="3200" dirty="0" smtClean="0"/>
              <a:t>The GRE is NOW going to be required (this is new)-no average yet</a:t>
            </a:r>
          </a:p>
          <a:p>
            <a:r>
              <a:rPr lang="en-US" sz="3200" dirty="0" smtClean="0"/>
              <a:t>Rolling Admissions?: No</a:t>
            </a:r>
          </a:p>
          <a:p>
            <a:r>
              <a:rPr lang="en-US" sz="3200" dirty="0" smtClean="0"/>
              <a:t>Approximately 350-420 applicants for 48 spots</a:t>
            </a:r>
          </a:p>
          <a:p>
            <a:r>
              <a:rPr lang="en-US" sz="3200" dirty="0" smtClean="0"/>
              <a:t>Program Retention Rate: 85-90%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960578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Grand Valley State University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Average Cost of the Program: </a:t>
            </a:r>
            <a:r>
              <a:rPr lang="en-US" sz="2800" dirty="0" smtClean="0"/>
              <a:t>$60,000</a:t>
            </a:r>
          </a:p>
          <a:p>
            <a:pPr lvl="1"/>
            <a:r>
              <a:rPr lang="en-US" sz="2800" dirty="0" smtClean="0"/>
              <a:t>Scholarship </a:t>
            </a:r>
            <a:r>
              <a:rPr lang="en-US" sz="2800" dirty="0" smtClean="0"/>
              <a:t>for students interested in primary care</a:t>
            </a:r>
          </a:p>
          <a:p>
            <a:pPr lvl="1"/>
            <a:r>
              <a:rPr lang="en-US" sz="2800" dirty="0" smtClean="0"/>
              <a:t>Between $22,000-44,000 offered to 13 students</a:t>
            </a:r>
          </a:p>
          <a:p>
            <a:r>
              <a:rPr lang="en-US" sz="2800" dirty="0" smtClean="0"/>
              <a:t>Program offers both a SIM and Cadaver Lab</a:t>
            </a:r>
          </a:p>
          <a:p>
            <a:r>
              <a:rPr lang="en-US" sz="2800" dirty="0" smtClean="0"/>
              <a:t>Program offers two, four week elective rotations</a:t>
            </a:r>
          </a:p>
          <a:p>
            <a:r>
              <a:rPr lang="en-US" sz="2800" dirty="0" smtClean="0"/>
              <a:t>Teaching Approach</a:t>
            </a:r>
          </a:p>
          <a:p>
            <a:pPr lvl="1"/>
            <a:r>
              <a:rPr lang="en-US" sz="2800" dirty="0" smtClean="0"/>
              <a:t>Traditional lecture in a systems based approach</a:t>
            </a:r>
          </a:p>
          <a:p>
            <a:pPr lvl="1"/>
            <a:r>
              <a:rPr lang="en-US" sz="2800" dirty="0" smtClean="0"/>
              <a:t>PBL embedded into the curriculum</a:t>
            </a:r>
          </a:p>
        </p:txBody>
      </p:sp>
    </p:spTree>
    <p:extLst>
      <p:ext uri="{BB962C8B-B14F-4D97-AF65-F5344CB8AC3E}">
        <p14:creationId xmlns:p14="http://schemas.microsoft.com/office/powerpoint/2010/main" val="20541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68248"/>
            <a:ext cx="3657600" cy="549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0999"/>
            <a:ext cx="3750192" cy="29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566467"/>
            <a:ext cx="3831956" cy="255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2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Discovering MI PA Programs: Wayne State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Avg. GPA of ACCEPTED students: 3.6-3.7</a:t>
            </a:r>
          </a:p>
          <a:p>
            <a:r>
              <a:rPr lang="en-US" dirty="0" smtClean="0"/>
              <a:t>Avg. Number of Patient Care Hours: 2844</a:t>
            </a:r>
          </a:p>
          <a:p>
            <a:r>
              <a:rPr lang="en-US" dirty="0" smtClean="0"/>
              <a:t>GRE Required: Yes, </a:t>
            </a:r>
            <a:r>
              <a:rPr lang="en-US" dirty="0"/>
              <a:t>Minimum 285 combined and 3.5 on </a:t>
            </a:r>
            <a:r>
              <a:rPr lang="en-US" dirty="0" smtClean="0"/>
              <a:t>analytical</a:t>
            </a:r>
          </a:p>
          <a:p>
            <a:r>
              <a:rPr lang="en-US" dirty="0" smtClean="0"/>
              <a:t>Rolling Admissions: No</a:t>
            </a:r>
          </a:p>
          <a:p>
            <a:r>
              <a:rPr lang="en-US" dirty="0" smtClean="0"/>
              <a:t>48 students are accepted yearly</a:t>
            </a:r>
          </a:p>
          <a:p>
            <a:r>
              <a:rPr lang="en-US" dirty="0" smtClean="0"/>
              <a:t>Full cadaver dissection lab with 6 students, no SIM lab</a:t>
            </a:r>
          </a:p>
          <a:p>
            <a:r>
              <a:rPr lang="en-US" dirty="0" smtClean="0"/>
              <a:t>Teaching Style:</a:t>
            </a:r>
          </a:p>
          <a:p>
            <a:pPr lvl="1"/>
            <a:r>
              <a:rPr lang="en-US" sz="2400" dirty="0" smtClean="0"/>
              <a:t>Systems based approach mainly lecture style with guest lecturers from the area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66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nna\Documents\Anna\Senior Project\Way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1"/>
            <a:ext cx="421767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nna\Documents\Anna\Senior Project\Wayn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70" y="3724150"/>
            <a:ext cx="4448728" cy="294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55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Discovering MI PA Programs: Eastern Michigan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Avg. GPA of Accepted Students: 3.68</a:t>
            </a:r>
          </a:p>
          <a:p>
            <a:r>
              <a:rPr lang="en-US" dirty="0" smtClean="0"/>
              <a:t>For the First Class Hours Totaled:</a:t>
            </a:r>
          </a:p>
          <a:p>
            <a:pPr lvl="1"/>
            <a:r>
              <a:rPr lang="en-US" sz="2400" dirty="0" smtClean="0"/>
              <a:t>13 had &gt;2000, 7 had between 500-2000</a:t>
            </a:r>
          </a:p>
          <a:p>
            <a:r>
              <a:rPr lang="en-US" dirty="0" smtClean="0"/>
              <a:t>GRE Required?: Yes, however small impact on evaluation for acceptance</a:t>
            </a:r>
          </a:p>
          <a:p>
            <a:pPr lvl="1"/>
            <a:r>
              <a:rPr lang="en-US" sz="2400" dirty="0" smtClean="0"/>
              <a:t>8 scored &gt; 75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percentile</a:t>
            </a:r>
          </a:p>
          <a:p>
            <a:pPr lvl="1"/>
            <a:r>
              <a:rPr lang="en-US" sz="2400" dirty="0" smtClean="0"/>
              <a:t>5 scored between 50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and 75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percentile</a:t>
            </a:r>
          </a:p>
          <a:p>
            <a:pPr lvl="1"/>
            <a:r>
              <a:rPr lang="en-US" sz="2400" dirty="0" smtClean="0"/>
              <a:t>7 scored below the 50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percentile</a:t>
            </a:r>
          </a:p>
          <a:p>
            <a:r>
              <a:rPr lang="en-US" dirty="0" smtClean="0"/>
              <a:t>Rolling Admissions?: No</a:t>
            </a:r>
          </a:p>
          <a:p>
            <a:r>
              <a:rPr lang="en-US" dirty="0" smtClean="0"/>
              <a:t>First round had 605 applicants for 20 spots</a:t>
            </a:r>
          </a:p>
        </p:txBody>
      </p:sp>
    </p:spTree>
    <p:extLst>
      <p:ext uri="{BB962C8B-B14F-4D97-AF65-F5344CB8AC3E}">
        <p14:creationId xmlns:p14="http://schemas.microsoft.com/office/powerpoint/2010/main" val="3209694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Quick Facts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All 50 states authorize PA’s prescribing rights</a:t>
            </a:r>
          </a:p>
          <a:p>
            <a:endParaRPr lang="en-US" sz="3200" dirty="0" smtClean="0"/>
          </a:p>
          <a:p>
            <a:r>
              <a:rPr lang="en-US" sz="3200" dirty="0" smtClean="0"/>
              <a:t>$90,873 Median Salary in 2010</a:t>
            </a:r>
          </a:p>
          <a:p>
            <a:endParaRPr lang="en-US" sz="3200" dirty="0" smtClean="0"/>
          </a:p>
          <a:p>
            <a:r>
              <a:rPr lang="en-US" sz="3200" dirty="0" smtClean="0"/>
              <a:t>Projected growth of 39% (second fastest growing occupation in the US)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7951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Eastern Michigan University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Average Cost of the Program: $64,670</a:t>
            </a:r>
          </a:p>
          <a:p>
            <a:r>
              <a:rPr lang="en-US" sz="2800" dirty="0" smtClean="0"/>
              <a:t>The program offers both a SIM and Cadaver Lab, 5 students per dissection body</a:t>
            </a:r>
          </a:p>
          <a:p>
            <a:r>
              <a:rPr lang="en-US" sz="2800" dirty="0" smtClean="0"/>
              <a:t>EMU offers two separate elective clinical rotations, each 4 weeks long and can be in any area</a:t>
            </a:r>
          </a:p>
          <a:p>
            <a:r>
              <a:rPr lang="en-US" sz="2800" dirty="0" smtClean="0"/>
              <a:t>Teaching Approach:</a:t>
            </a:r>
          </a:p>
          <a:p>
            <a:pPr lvl="1"/>
            <a:r>
              <a:rPr lang="en-US" sz="2800" dirty="0" smtClean="0"/>
              <a:t>PBL, case-based lectures, hand-on patient exams, group debates</a:t>
            </a:r>
          </a:p>
          <a:p>
            <a:pPr lvl="1"/>
            <a:r>
              <a:rPr lang="en-US" sz="2800" dirty="0" smtClean="0"/>
              <a:t>Audience Response Devices to keep classes interactive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9504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46949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574" y="3352800"/>
            <a:ext cx="4606226" cy="344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68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CASPA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OPENS APRIL 16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, 2014</a:t>
            </a:r>
          </a:p>
          <a:p>
            <a:pPr lvl="1"/>
            <a:r>
              <a:rPr lang="en-US" sz="3600" dirty="0" smtClean="0"/>
              <a:t>Know if the programs you are applying to run on rolling admissions</a:t>
            </a:r>
          </a:p>
          <a:p>
            <a:pPr lvl="1"/>
            <a:r>
              <a:rPr lang="en-US" sz="3600" dirty="0" smtClean="0"/>
              <a:t>APPLY EARLY</a:t>
            </a:r>
          </a:p>
          <a:p>
            <a:pPr lvl="1"/>
            <a:r>
              <a:rPr lang="en-US" sz="3600" dirty="0" smtClean="0"/>
              <a:t>Understand that it is a long process, but it is best to get an early start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65003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Supplemental Applications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After CASPA is submitted</a:t>
            </a:r>
          </a:p>
          <a:p>
            <a:r>
              <a:rPr lang="en-US" sz="3200" dirty="0" smtClean="0"/>
              <a:t>Some require just a </a:t>
            </a:r>
            <a:r>
              <a:rPr lang="en-US" sz="3200" dirty="0" smtClean="0"/>
              <a:t>fee, </a:t>
            </a:r>
            <a:r>
              <a:rPr lang="en-US" sz="3200" dirty="0" smtClean="0"/>
              <a:t>others require additional information</a:t>
            </a:r>
          </a:p>
          <a:p>
            <a:pPr lvl="1"/>
            <a:r>
              <a:rPr lang="en-US" sz="3200" dirty="0" smtClean="0"/>
              <a:t>Essays</a:t>
            </a:r>
          </a:p>
          <a:p>
            <a:pPr lvl="1"/>
            <a:r>
              <a:rPr lang="en-US" sz="3200" dirty="0" smtClean="0"/>
              <a:t>Outline of Prerequisites</a:t>
            </a:r>
          </a:p>
          <a:p>
            <a:pPr lvl="1"/>
            <a:r>
              <a:rPr lang="en-US" sz="3200" dirty="0" smtClean="0"/>
              <a:t>Additional Personal Information</a:t>
            </a:r>
          </a:p>
          <a:p>
            <a:pPr marL="457200" lvl="1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4814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Interviewing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the waiting game…INTERVIEWS</a:t>
            </a:r>
          </a:p>
          <a:p>
            <a:r>
              <a:rPr lang="en-US" dirty="0" smtClean="0"/>
              <a:t>Prepare for commonly asked questions</a:t>
            </a:r>
          </a:p>
          <a:p>
            <a:r>
              <a:rPr lang="en-US" dirty="0" smtClean="0"/>
              <a:t>Mock Interview: I found very beneficial</a:t>
            </a:r>
          </a:p>
          <a:p>
            <a:r>
              <a:rPr lang="en-US" dirty="0" smtClean="0"/>
              <a:t>Dress </a:t>
            </a:r>
            <a:r>
              <a:rPr lang="en-US" dirty="0" smtClean="0"/>
              <a:t>professionally</a:t>
            </a:r>
            <a:endParaRPr lang="en-US" dirty="0" smtClean="0"/>
          </a:p>
          <a:p>
            <a:r>
              <a:rPr lang="en-US" dirty="0" smtClean="0"/>
              <a:t>The more practice you </a:t>
            </a:r>
            <a:r>
              <a:rPr lang="en-US" dirty="0" smtClean="0"/>
              <a:t>do, </a:t>
            </a:r>
            <a:r>
              <a:rPr lang="en-US" dirty="0" smtClean="0"/>
              <a:t>the less nervous you will be the day </a:t>
            </a:r>
            <a:r>
              <a:rPr lang="en-US" dirty="0" smtClean="0"/>
              <a:t>of the interview</a:t>
            </a:r>
            <a:endParaRPr lang="en-US" dirty="0" smtClean="0"/>
          </a:p>
          <a:p>
            <a:r>
              <a:rPr lang="en-US" dirty="0" smtClean="0"/>
              <a:t>At the end of your interview, ask questions!!</a:t>
            </a:r>
          </a:p>
          <a:p>
            <a:pPr lvl="1"/>
            <a:r>
              <a:rPr lang="en-US" dirty="0" smtClean="0"/>
              <a:t>Shows your interest</a:t>
            </a:r>
          </a:p>
          <a:p>
            <a:pPr lvl="1"/>
            <a:r>
              <a:rPr lang="en-US" dirty="0" smtClean="0"/>
              <a:t>Do not ask questions </a:t>
            </a:r>
            <a:r>
              <a:rPr lang="en-US" dirty="0" smtClean="0"/>
              <a:t>that the information</a:t>
            </a:r>
            <a:r>
              <a:rPr lang="en-US" dirty="0" smtClean="0"/>
              <a:t> </a:t>
            </a:r>
            <a:r>
              <a:rPr lang="en-US" dirty="0" smtClean="0"/>
              <a:t>can be found on their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3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if I don’t get 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take it personally</a:t>
            </a:r>
          </a:p>
          <a:p>
            <a:pPr lvl="1"/>
            <a:r>
              <a:rPr lang="en-US" dirty="0" smtClean="0"/>
              <a:t>Only 5% of applicants get in the first time they apply, TRY AGAIN!</a:t>
            </a:r>
          </a:p>
          <a:p>
            <a:pPr lvl="1"/>
            <a:r>
              <a:rPr lang="en-US" dirty="0" smtClean="0"/>
              <a:t>Reapplying shows dedication to becoming a PA</a:t>
            </a:r>
          </a:p>
          <a:p>
            <a:r>
              <a:rPr lang="en-US" dirty="0" smtClean="0"/>
              <a:t>Gather your Thoughts</a:t>
            </a:r>
          </a:p>
          <a:p>
            <a:pPr lvl="1"/>
            <a:r>
              <a:rPr lang="en-US" dirty="0" smtClean="0"/>
              <a:t>Contact the schools and see how you can improve</a:t>
            </a:r>
          </a:p>
          <a:p>
            <a:r>
              <a:rPr lang="en-US" dirty="0" smtClean="0"/>
              <a:t>Develop a Plan and Implement it</a:t>
            </a:r>
          </a:p>
          <a:p>
            <a:pPr lvl="1"/>
            <a:r>
              <a:rPr lang="en-US" dirty="0" smtClean="0"/>
              <a:t>Improve your grades</a:t>
            </a:r>
          </a:p>
          <a:p>
            <a:pPr lvl="1"/>
            <a:r>
              <a:rPr lang="en-US" dirty="0" smtClean="0"/>
              <a:t>Gain more experience</a:t>
            </a:r>
          </a:p>
          <a:p>
            <a:pPr lvl="1"/>
            <a:r>
              <a:rPr lang="en-US" dirty="0" smtClean="0"/>
              <a:t>Learn more about the profession (Job Shadow)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39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Reapplying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new narrative</a:t>
            </a:r>
          </a:p>
          <a:p>
            <a:pPr lvl="1"/>
            <a:r>
              <a:rPr lang="en-US" dirty="0" smtClean="0"/>
              <a:t>Shows what you have done to improve and strengthen your application</a:t>
            </a:r>
          </a:p>
          <a:p>
            <a:pPr lvl="1"/>
            <a:r>
              <a:rPr lang="en-US" dirty="0" smtClean="0"/>
              <a:t>Explain the positive changes you have made</a:t>
            </a:r>
          </a:p>
          <a:p>
            <a:r>
              <a:rPr lang="en-US" dirty="0" smtClean="0"/>
              <a:t>Fresh Letters of Recommendation</a:t>
            </a:r>
          </a:p>
          <a:p>
            <a:pPr lvl="1"/>
            <a:r>
              <a:rPr lang="en-US" dirty="0" smtClean="0"/>
              <a:t>Shows you have multiple people who think you would be a good PA </a:t>
            </a:r>
            <a:r>
              <a:rPr lang="en-US" dirty="0" smtClean="0"/>
              <a:t>student</a:t>
            </a:r>
          </a:p>
          <a:p>
            <a:pPr lvl="1"/>
            <a:r>
              <a:rPr lang="en-US" dirty="0" smtClean="0"/>
              <a:t>Adds extra insurance if you did not receive a good letter the first 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07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Your Journey to PA School </a:t>
            </a:r>
          </a:p>
          <a:p>
            <a:pPr lvl="1"/>
            <a:r>
              <a:rPr lang="en-US" dirty="0" smtClean="0"/>
              <a:t>Anthony Gauthier PA-C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 you Want to be a Physician Assistant</a:t>
            </a:r>
          </a:p>
          <a:p>
            <a:pPr lvl="1"/>
            <a:r>
              <a:rPr lang="en-US" dirty="0" smtClean="0"/>
              <a:t>Beth </a:t>
            </a:r>
            <a:r>
              <a:rPr lang="en-US" dirty="0" err="1" smtClean="0"/>
              <a:t>Grivett</a:t>
            </a:r>
            <a:r>
              <a:rPr lang="en-US" dirty="0" smtClean="0"/>
              <a:t> PA-C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76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636" y="3276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1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Ultimate Guide to Getting into Physician Assistant School</a:t>
            </a:r>
          </a:p>
          <a:p>
            <a:pPr lvl="1"/>
            <a:r>
              <a:rPr lang="en-US" dirty="0" smtClean="0"/>
              <a:t>Andrew J. </a:t>
            </a:r>
            <a:r>
              <a:rPr lang="en-US" dirty="0" err="1" smtClean="0"/>
              <a:t>Rodican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Chase Hungerford Blog</a:t>
            </a:r>
          </a:p>
          <a:p>
            <a:r>
              <a:rPr lang="en-US" dirty="0" smtClean="0"/>
              <a:t>Aspiringphysicianassistant.blogspot.com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aspiringpahelper@gmail.com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657600"/>
            <a:ext cx="1453198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63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Applying to PA schools can seem like a daunting task, but if you really want to be a PA don’t let anything get in your way!!</a:t>
            </a:r>
          </a:p>
          <a:p>
            <a:r>
              <a:rPr lang="en-US" dirty="0" smtClean="0"/>
              <a:t>I hope after this semester you feel a little more informed, educated, and inspired to continue your journey towards being a future PA!</a:t>
            </a:r>
          </a:p>
          <a:p>
            <a:r>
              <a:rPr lang="en-US" dirty="0" smtClean="0"/>
              <a:t>QUESTIONS???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1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Quick Facts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Family Medicine is the most common specialty (24.8%)</a:t>
            </a:r>
          </a:p>
          <a:p>
            <a:endParaRPr lang="en-US" sz="3200" dirty="0" smtClean="0"/>
          </a:p>
          <a:p>
            <a:r>
              <a:rPr lang="en-US" sz="3200" dirty="0" smtClean="0"/>
              <a:t>Hospitals are the most common work setting (39.4%)</a:t>
            </a:r>
          </a:p>
          <a:p>
            <a:endParaRPr lang="en-US" sz="3200" dirty="0" smtClean="0"/>
          </a:p>
          <a:p>
            <a:r>
              <a:rPr lang="en-US" sz="3200" dirty="0" smtClean="0"/>
              <a:t>90.6% of PAs are not employed by government, 9.4% are government employed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1533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Discovering MI PA Schools: Detroit Mercy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Avg. GPA of ACCEPTED students</a:t>
            </a:r>
          </a:p>
          <a:p>
            <a:pPr lvl="1"/>
            <a:r>
              <a:rPr lang="en-US" sz="2800" dirty="0" smtClean="0"/>
              <a:t> 3.63</a:t>
            </a:r>
          </a:p>
          <a:p>
            <a:r>
              <a:rPr lang="en-US" sz="2800" dirty="0" smtClean="0"/>
              <a:t>GRE Required: Yes</a:t>
            </a:r>
          </a:p>
          <a:p>
            <a:pPr lvl="1"/>
            <a:r>
              <a:rPr lang="en-US" sz="2800" dirty="0" smtClean="0"/>
              <a:t>Average Score- 310</a:t>
            </a:r>
          </a:p>
          <a:p>
            <a:r>
              <a:rPr lang="en-US" sz="2800" dirty="0" smtClean="0"/>
              <a:t>Rolling Admissions?: No</a:t>
            </a:r>
          </a:p>
          <a:p>
            <a:r>
              <a:rPr lang="en-US" sz="2800" dirty="0" smtClean="0"/>
              <a:t>Approximately 700 applicants for 45 spots</a:t>
            </a:r>
          </a:p>
          <a:p>
            <a:r>
              <a:rPr lang="en-US" sz="2800" dirty="0" smtClean="0"/>
              <a:t>Program Retention Rate: 90%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16691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University of Detroit Mercy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Average Cost of the Program: $90,744</a:t>
            </a:r>
          </a:p>
          <a:p>
            <a:r>
              <a:rPr lang="en-US" sz="3200" dirty="0" smtClean="0"/>
              <a:t>Program offers both SIM and Cadaver Lab</a:t>
            </a:r>
          </a:p>
          <a:p>
            <a:r>
              <a:rPr lang="en-US" sz="3200" dirty="0" smtClean="0"/>
              <a:t>Opportunity for elective clinical rotations</a:t>
            </a:r>
          </a:p>
          <a:p>
            <a:r>
              <a:rPr lang="en-US" sz="3200" dirty="0" smtClean="0"/>
              <a:t>Teaching Approach</a:t>
            </a:r>
          </a:p>
          <a:p>
            <a:pPr lvl="1"/>
            <a:r>
              <a:rPr lang="en-US" sz="3200" dirty="0" smtClean="0"/>
              <a:t>Combination of Lecture/Discussion/PBL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412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na\Documents\Anna\Senior Project\UDM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99"/>
            <a:ext cx="4059382" cy="270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nna\Documents\Anna\Senior Project\UDM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82" y="3124200"/>
            <a:ext cx="4076700" cy="30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nna\Documents\Anna\Senior Project\UDM3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26374"/>
            <a:ext cx="4093206" cy="272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72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Discovering MI PA Schools: Western Michigan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Avg. GPA of ACCEPTED students: 3.66</a:t>
            </a:r>
          </a:p>
          <a:p>
            <a:r>
              <a:rPr lang="en-US" sz="3600" dirty="0" smtClean="0"/>
              <a:t>Avg. number of patient care hours: 6,884</a:t>
            </a:r>
          </a:p>
          <a:p>
            <a:r>
              <a:rPr lang="en-US" sz="3600" dirty="0" smtClean="0"/>
              <a:t>The GRE is not required</a:t>
            </a:r>
          </a:p>
          <a:p>
            <a:r>
              <a:rPr lang="en-US" sz="3600" dirty="0" smtClean="0"/>
              <a:t>Rolling Admissions?: Yes</a:t>
            </a:r>
          </a:p>
          <a:p>
            <a:r>
              <a:rPr lang="en-US" sz="3600" dirty="0" smtClean="0"/>
              <a:t>Over 1,000 applicants for 40-45 spots</a:t>
            </a:r>
          </a:p>
          <a:p>
            <a:r>
              <a:rPr lang="en-US" sz="3600" dirty="0" smtClean="0"/>
              <a:t>Program Retention Rate: 98%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822395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Western Michigan University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Average Cost of the Program: $70,670</a:t>
            </a:r>
          </a:p>
          <a:p>
            <a:r>
              <a:rPr lang="en-US" sz="3600" dirty="0" smtClean="0"/>
              <a:t>Program offers a Cadaver Lab</a:t>
            </a:r>
          </a:p>
          <a:p>
            <a:r>
              <a:rPr lang="en-US" sz="3600" dirty="0" smtClean="0"/>
              <a:t>Opportunity for elective clinical rotations</a:t>
            </a:r>
          </a:p>
          <a:p>
            <a:r>
              <a:rPr lang="en-US" sz="3600" dirty="0" smtClean="0"/>
              <a:t>Teaching Approach</a:t>
            </a:r>
          </a:p>
          <a:p>
            <a:pPr lvl="1"/>
            <a:r>
              <a:rPr lang="en-US" sz="3600" dirty="0" smtClean="0"/>
              <a:t>Combination of Lecture/Discussion/PBL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2726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nna\Documents\Anna\Senior Project\WM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9907"/>
            <a:ext cx="8382000" cy="296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nna\Documents\Anna\Senior Project\WMU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52800"/>
            <a:ext cx="5757226" cy="323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0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364</TotalTime>
  <Words>996</Words>
  <Application>Microsoft Office PowerPoint</Application>
  <PresentationFormat>On-screen Show (4:3)</PresentationFormat>
  <Paragraphs>152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Thatch</vt:lpstr>
      <vt:lpstr>The Journey from Pre-PA to PA-S</vt:lpstr>
      <vt:lpstr>Quick Facts</vt:lpstr>
      <vt:lpstr>Quick Facts</vt:lpstr>
      <vt:lpstr>Discovering MI PA Schools: Detroit Mercy</vt:lpstr>
      <vt:lpstr>University of Detroit Mercy</vt:lpstr>
      <vt:lpstr>PowerPoint Presentation</vt:lpstr>
      <vt:lpstr>Discovering MI PA Schools: Western Michigan</vt:lpstr>
      <vt:lpstr>Western Michigan University</vt:lpstr>
      <vt:lpstr>PowerPoint Presentation</vt:lpstr>
      <vt:lpstr>Discovering MI PA Schools: Central Michigan</vt:lpstr>
      <vt:lpstr>Central Michigan University</vt:lpstr>
      <vt:lpstr>PowerPoint Presentation</vt:lpstr>
      <vt:lpstr>PowerPoint Presentation</vt:lpstr>
      <vt:lpstr>Discovering MI PA Programs: Grand Valley</vt:lpstr>
      <vt:lpstr>Grand Valley State University</vt:lpstr>
      <vt:lpstr>PowerPoint Presentation</vt:lpstr>
      <vt:lpstr>Discovering MI PA Programs: Wayne State</vt:lpstr>
      <vt:lpstr>PowerPoint Presentation</vt:lpstr>
      <vt:lpstr>Discovering MI PA Programs: Eastern Michigan</vt:lpstr>
      <vt:lpstr>Eastern Michigan University</vt:lpstr>
      <vt:lpstr>PowerPoint Presentation</vt:lpstr>
      <vt:lpstr>CASPA</vt:lpstr>
      <vt:lpstr>Supplemental Applications</vt:lpstr>
      <vt:lpstr>Interviewing</vt:lpstr>
      <vt:lpstr>So what if I don’t get in?</vt:lpstr>
      <vt:lpstr>Reapplying</vt:lpstr>
      <vt:lpstr>Additional Resources</vt:lpstr>
      <vt:lpstr>Additional Resources</vt:lpstr>
      <vt:lpstr>Conclusion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</dc:creator>
  <cp:lastModifiedBy>Anna</cp:lastModifiedBy>
  <cp:revision>25</cp:revision>
  <dcterms:created xsi:type="dcterms:W3CDTF">2014-03-12T13:24:53Z</dcterms:created>
  <dcterms:modified xsi:type="dcterms:W3CDTF">2014-03-26T13:17:39Z</dcterms:modified>
</cp:coreProperties>
</file>