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3" r:id="rId1"/>
  </p:sldMasterIdLst>
  <p:sldIdLst>
    <p:sldId id="256" r:id="rId2"/>
  </p:sldIdLst>
  <p:sldSz cx="43891200" cy="32918400"/>
  <p:notesSz cx="6858000" cy="9144000"/>
  <p:defaultTextStyle>
    <a:defPPr>
      <a:defRPr lang="en-US"/>
    </a:defPPr>
    <a:lvl1pPr algn="l" rtl="0" fontAlgn="base">
      <a:spcBef>
        <a:spcPct val="0"/>
      </a:spcBef>
      <a:spcAft>
        <a:spcPct val="0"/>
      </a:spcAft>
      <a:defRPr kern="1200">
        <a:solidFill>
          <a:schemeClr val="tx1"/>
        </a:solidFill>
        <a:latin typeface="Tahoma" pitchFamily="34" charset="0"/>
        <a:ea typeface="+mn-ea"/>
        <a:cs typeface="Arial" charset="0"/>
      </a:defRPr>
    </a:lvl1pPr>
    <a:lvl2pPr marL="457200" algn="l" rtl="0" fontAlgn="base">
      <a:spcBef>
        <a:spcPct val="0"/>
      </a:spcBef>
      <a:spcAft>
        <a:spcPct val="0"/>
      </a:spcAft>
      <a:defRPr kern="1200">
        <a:solidFill>
          <a:schemeClr val="tx1"/>
        </a:solidFill>
        <a:latin typeface="Tahoma" pitchFamily="34" charset="0"/>
        <a:ea typeface="+mn-ea"/>
        <a:cs typeface="Arial" charset="0"/>
      </a:defRPr>
    </a:lvl2pPr>
    <a:lvl3pPr marL="914400" algn="l" rtl="0" fontAlgn="base">
      <a:spcBef>
        <a:spcPct val="0"/>
      </a:spcBef>
      <a:spcAft>
        <a:spcPct val="0"/>
      </a:spcAft>
      <a:defRPr kern="1200">
        <a:solidFill>
          <a:schemeClr val="tx1"/>
        </a:solidFill>
        <a:latin typeface="Tahoma" pitchFamily="34" charset="0"/>
        <a:ea typeface="+mn-ea"/>
        <a:cs typeface="Arial" charset="0"/>
      </a:defRPr>
    </a:lvl3pPr>
    <a:lvl4pPr marL="1371600" algn="l" rtl="0" fontAlgn="base">
      <a:spcBef>
        <a:spcPct val="0"/>
      </a:spcBef>
      <a:spcAft>
        <a:spcPct val="0"/>
      </a:spcAft>
      <a:defRPr kern="1200">
        <a:solidFill>
          <a:schemeClr val="tx1"/>
        </a:solidFill>
        <a:latin typeface="Tahoma" pitchFamily="34" charset="0"/>
        <a:ea typeface="+mn-ea"/>
        <a:cs typeface="Arial" charset="0"/>
      </a:defRPr>
    </a:lvl4pPr>
    <a:lvl5pPr marL="1828800" algn="l" rtl="0" fontAlgn="base">
      <a:spcBef>
        <a:spcPct val="0"/>
      </a:spcBef>
      <a:spcAft>
        <a:spcPct val="0"/>
      </a:spcAft>
      <a:defRPr kern="1200">
        <a:solidFill>
          <a:schemeClr val="tx1"/>
        </a:solidFill>
        <a:latin typeface="Tahoma" pitchFamily="34" charset="0"/>
        <a:ea typeface="+mn-ea"/>
        <a:cs typeface="Arial" charset="0"/>
      </a:defRPr>
    </a:lvl5pPr>
    <a:lvl6pPr marL="2286000" algn="l" defTabSz="914400" rtl="0" eaLnBrk="1" latinLnBrk="0" hangingPunct="1">
      <a:defRPr kern="1200">
        <a:solidFill>
          <a:schemeClr val="tx1"/>
        </a:solidFill>
        <a:latin typeface="Tahoma" pitchFamily="34" charset="0"/>
        <a:ea typeface="+mn-ea"/>
        <a:cs typeface="Arial" charset="0"/>
      </a:defRPr>
    </a:lvl6pPr>
    <a:lvl7pPr marL="2743200" algn="l" defTabSz="914400" rtl="0" eaLnBrk="1" latinLnBrk="0" hangingPunct="1">
      <a:defRPr kern="1200">
        <a:solidFill>
          <a:schemeClr val="tx1"/>
        </a:solidFill>
        <a:latin typeface="Tahoma" pitchFamily="34" charset="0"/>
        <a:ea typeface="+mn-ea"/>
        <a:cs typeface="Arial" charset="0"/>
      </a:defRPr>
    </a:lvl7pPr>
    <a:lvl8pPr marL="3200400" algn="l" defTabSz="914400" rtl="0" eaLnBrk="1" latinLnBrk="0" hangingPunct="1">
      <a:defRPr kern="1200">
        <a:solidFill>
          <a:schemeClr val="tx1"/>
        </a:solidFill>
        <a:latin typeface="Tahoma" pitchFamily="34" charset="0"/>
        <a:ea typeface="+mn-ea"/>
        <a:cs typeface="Arial" charset="0"/>
      </a:defRPr>
    </a:lvl8pPr>
    <a:lvl9pPr marL="3657600" algn="l" defTabSz="914400" rtl="0" eaLnBrk="1" latinLnBrk="0" hangingPunct="1">
      <a:defRPr kern="1200">
        <a:solidFill>
          <a:schemeClr val="tx1"/>
        </a:solidFill>
        <a:latin typeface="Tahoma" pitchFamily="34"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ing Chen" initials="" lastIdx="9" clrIdx="0"/>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0033"/>
    <a:srgbClr val="000000"/>
    <a:srgbClr val="00FFCC"/>
    <a:srgbClr val="00FFFF"/>
    <a:srgbClr val="8080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99657" autoAdjust="0"/>
  </p:normalViewPr>
  <p:slideViewPr>
    <p:cSldViewPr>
      <p:cViewPr varScale="1">
        <p:scale>
          <a:sx n="17" d="100"/>
          <a:sy n="17" d="100"/>
        </p:scale>
        <p:origin x="-2560" y="-192"/>
      </p:cViewPr>
      <p:guideLst>
        <p:guide orient="horz" pos="10368"/>
        <p:guide pos="13824"/>
      </p:guideLst>
    </p:cSldViewPr>
  </p:slideViewPr>
  <p:notesTextViewPr>
    <p:cViewPr>
      <p:scale>
        <a:sx n="100" d="100"/>
        <a:sy n="100" d="100"/>
      </p:scale>
      <p:origin x="0" y="16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interSettings" Target="printerSettings/printerSettings1.bin"/><Relationship Id="rId4" Type="http://schemas.openxmlformats.org/officeDocument/2006/relationships/commentAuthors" Target="commentAuthors.xml"/><Relationship Id="rId5" Type="http://schemas.openxmlformats.org/officeDocument/2006/relationships/presProps" Target="presProps.xml"/><Relationship Id="rId6" Type="http://schemas.openxmlformats.org/officeDocument/2006/relationships/viewProps" Target="viewProps.xml"/><Relationship Id="rId7" Type="http://schemas.openxmlformats.org/officeDocument/2006/relationships/theme" Target="theme/theme1.xml"/><Relationship Id="rId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Freeform 4"/>
          <p:cNvSpPr>
            <a:spLocks/>
          </p:cNvSpPr>
          <p:nvPr/>
        </p:nvSpPr>
        <p:spPr bwMode="auto">
          <a:xfrm>
            <a:off x="1371600" y="13457238"/>
            <a:ext cx="7938" cy="14568487"/>
          </a:xfrm>
          <a:custGeom>
            <a:avLst/>
            <a:gdLst>
              <a:gd name="T0" fmla="*/ 0 w 7938"/>
              <a:gd name="T1" fmla="*/ 0 h 1912"/>
              <a:gd name="T2" fmla="*/ 0 w 7938"/>
              <a:gd name="T3" fmla="*/ 348340753 h 1912"/>
              <a:gd name="T4" fmla="*/ 0 w 7938"/>
              <a:gd name="T5" fmla="*/ 348340753 h 1912"/>
              <a:gd name="T6" fmla="*/ 0 w 7938"/>
              <a:gd name="T7" fmla="*/ 2147483647 h 1912"/>
              <a:gd name="T8" fmla="*/ 0 w 7938"/>
              <a:gd name="T9" fmla="*/ 2147483647 h 1912"/>
              <a:gd name="T10" fmla="*/ 0 w 7938"/>
              <a:gd name="T11" fmla="*/ 2147483647 h 1912"/>
              <a:gd name="T12" fmla="*/ 0 w 7938"/>
              <a:gd name="T13" fmla="*/ 0 h 1912"/>
              <a:gd name="T14" fmla="*/ 0 w 7938"/>
              <a:gd name="T15" fmla="*/ 0 h 191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938" h="1912">
                <a:moveTo>
                  <a:pt x="0" y="0"/>
                </a:moveTo>
                <a:lnTo>
                  <a:pt x="0" y="6"/>
                </a:lnTo>
                <a:lnTo>
                  <a:pt x="0" y="60"/>
                </a:lnTo>
                <a:lnTo>
                  <a:pt x="0" y="1912"/>
                </a:lnTo>
                <a:lnTo>
                  <a:pt x="0" y="0"/>
                </a:lnTo>
                <a:close/>
              </a:path>
            </a:pathLst>
          </a:custGeom>
          <a:solidFill>
            <a:srgbClr val="6BBA2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2530" name="Rectangle 2"/>
          <p:cNvSpPr>
            <a:spLocks noGrp="1" noChangeArrowheads="1"/>
          </p:cNvSpPr>
          <p:nvPr>
            <p:ph type="ctrTitle" sz="quarter"/>
          </p:nvPr>
        </p:nvSpPr>
        <p:spPr>
          <a:xfrm>
            <a:off x="3292475" y="9585325"/>
            <a:ext cx="37306250" cy="6873875"/>
          </a:xfrm>
        </p:spPr>
        <p:txBody>
          <a:bodyPr anchor="b" anchorCtr="1"/>
          <a:lstStyle>
            <a:lvl1pPr algn="ctr">
              <a:defRPr/>
            </a:lvl1pPr>
          </a:lstStyle>
          <a:p>
            <a:pPr lvl="0"/>
            <a:r>
              <a:rPr lang="en-US" noProof="0" smtClean="0"/>
              <a:t>Click to edit Master title style</a:t>
            </a:r>
          </a:p>
        </p:txBody>
      </p:sp>
      <p:sp>
        <p:nvSpPr>
          <p:cNvPr id="22531" name="Rectangle 3"/>
          <p:cNvSpPr>
            <a:spLocks noGrp="1" noChangeArrowheads="1"/>
          </p:cNvSpPr>
          <p:nvPr>
            <p:ph type="subTitle" sz="quarter" idx="1"/>
          </p:nvPr>
        </p:nvSpPr>
        <p:spPr>
          <a:xfrm>
            <a:off x="6583363" y="18653125"/>
            <a:ext cx="30724475" cy="8413750"/>
          </a:xfrm>
        </p:spPr>
        <p:txBody>
          <a:bodyPr/>
          <a:lstStyle>
            <a:lvl1pPr marL="0" indent="0" algn="ctr">
              <a:buFontTx/>
              <a:buNone/>
              <a:defRPr/>
            </a:lvl1pPr>
          </a:lstStyle>
          <a:p>
            <a:pPr lvl="0"/>
            <a:r>
              <a:rPr lang="en-US" noProof="0" smtClean="0"/>
              <a:t>Click to edit Master subtitle style</a:t>
            </a:r>
          </a:p>
        </p:txBody>
      </p:sp>
      <p:sp>
        <p:nvSpPr>
          <p:cNvPr id="5" name="Rectangle 5"/>
          <p:cNvSpPr>
            <a:spLocks noGrp="1" noChangeArrowheads="1"/>
          </p:cNvSpPr>
          <p:nvPr>
            <p:ph type="ftr" sz="quarter" idx="10"/>
          </p:nvPr>
        </p:nvSpPr>
        <p:spPr/>
        <p:txBody>
          <a:bodyPr/>
          <a:lstStyle>
            <a:lvl1pPr>
              <a:defRPr/>
            </a:lvl1pPr>
          </a:lstStyle>
          <a:p>
            <a:endParaRPr lang="en-US"/>
          </a:p>
        </p:txBody>
      </p:sp>
      <p:sp>
        <p:nvSpPr>
          <p:cNvPr id="6" name="Rectangle 6"/>
          <p:cNvSpPr>
            <a:spLocks noGrp="1" noChangeArrowheads="1"/>
          </p:cNvSpPr>
          <p:nvPr>
            <p:ph type="sldNum" sz="quarter" idx="11"/>
          </p:nvPr>
        </p:nvSpPr>
        <p:spPr/>
        <p:txBody>
          <a:bodyPr/>
          <a:lstStyle>
            <a:lvl1pPr>
              <a:defRPr/>
            </a:lvl1pPr>
          </a:lstStyle>
          <a:p>
            <a:fld id="{FD626478-0A21-47E8-A47B-D24D72AC1CCA}" type="slidenum">
              <a:rPr lang="en-US"/>
              <a:pPr/>
              <a:t>‹#›</a:t>
            </a:fld>
            <a:endParaRPr lang="en-US"/>
          </a:p>
        </p:txBody>
      </p:sp>
      <p:sp>
        <p:nvSpPr>
          <p:cNvPr id="7" name="Rectangle 7"/>
          <p:cNvSpPr>
            <a:spLocks noGrp="1" noChangeArrowheads="1"/>
          </p:cNvSpPr>
          <p:nvPr>
            <p:ph type="dt" sz="quarter" idx="12"/>
          </p:nvPr>
        </p:nvSpPr>
        <p:spPr/>
        <p:txBody>
          <a:bodyPr/>
          <a:lstStyle>
            <a:lvl1pPr>
              <a:defRPr/>
            </a:lvl1pPr>
          </a:lstStyle>
          <a:p>
            <a:endParaRPr lang="en-US"/>
          </a:p>
        </p:txBody>
      </p:sp>
    </p:spTree>
    <p:extLst>
      <p:ext uri="{BB962C8B-B14F-4D97-AF65-F5344CB8AC3E}">
        <p14:creationId xmlns:p14="http://schemas.microsoft.com/office/powerpoint/2010/main" val="11877489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6B4C8AD8-BEBF-4266-B7BB-C4AF032DCA0F}" type="slidenum">
              <a:rPr lang="en-US"/>
              <a:pPr/>
              <a:t>‹#›</a:t>
            </a:fld>
            <a:endParaRPr lang="en-US"/>
          </a:p>
        </p:txBody>
      </p:sp>
    </p:spTree>
    <p:extLst>
      <p:ext uri="{BB962C8B-B14F-4D97-AF65-F5344CB8AC3E}">
        <p14:creationId xmlns:p14="http://schemas.microsoft.com/office/powerpoint/2010/main" val="36782294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821438" y="1401763"/>
            <a:ext cx="9875837" cy="274939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193925" y="1401763"/>
            <a:ext cx="29475113" cy="274939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630AE1B7-64CC-4D9E-B8F4-221B9BBDC21C}" type="slidenum">
              <a:rPr lang="en-US"/>
              <a:pPr/>
              <a:t>‹#›</a:t>
            </a:fld>
            <a:endParaRPr lang="en-US"/>
          </a:p>
        </p:txBody>
      </p:sp>
    </p:spTree>
    <p:extLst>
      <p:ext uri="{BB962C8B-B14F-4D97-AF65-F5344CB8AC3E}">
        <p14:creationId xmlns:p14="http://schemas.microsoft.com/office/powerpoint/2010/main" val="21365212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46807D70-F09C-4EF2-BFB1-3778D20B715E}" type="slidenum">
              <a:rPr lang="en-US"/>
              <a:pPr/>
              <a:t>‹#›</a:t>
            </a:fld>
            <a:endParaRPr lang="en-US"/>
          </a:p>
        </p:txBody>
      </p:sp>
    </p:spTree>
    <p:extLst>
      <p:ext uri="{BB962C8B-B14F-4D97-AF65-F5344CB8AC3E}">
        <p14:creationId xmlns:p14="http://schemas.microsoft.com/office/powerpoint/2010/main" val="35288298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0" y="21153438"/>
            <a:ext cx="37307838" cy="653732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0" y="13952538"/>
            <a:ext cx="37307838" cy="72009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832A3130-B67E-445C-B285-BB0FDC71999A}" type="slidenum">
              <a:rPr lang="en-US"/>
              <a:pPr/>
              <a:t>‹#›</a:t>
            </a:fld>
            <a:endParaRPr lang="en-US"/>
          </a:p>
        </p:txBody>
      </p:sp>
    </p:spTree>
    <p:extLst>
      <p:ext uri="{BB962C8B-B14F-4D97-AF65-F5344CB8AC3E}">
        <p14:creationId xmlns:p14="http://schemas.microsoft.com/office/powerpoint/2010/main" val="38749986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193925" y="9144000"/>
            <a:ext cx="19675475" cy="19751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2021800" y="9144000"/>
            <a:ext cx="19675475" cy="19751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D2F5069B-2C59-4632-AA01-FC508FDD3D42}" type="slidenum">
              <a:rPr lang="en-US"/>
              <a:pPr/>
              <a:t>‹#›</a:t>
            </a:fld>
            <a:endParaRPr lang="en-US"/>
          </a:p>
        </p:txBody>
      </p:sp>
    </p:spTree>
    <p:extLst>
      <p:ext uri="{BB962C8B-B14F-4D97-AF65-F5344CB8AC3E}">
        <p14:creationId xmlns:p14="http://schemas.microsoft.com/office/powerpoint/2010/main" val="5191339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3925" y="1317625"/>
            <a:ext cx="39503350" cy="54864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3925" y="7369175"/>
            <a:ext cx="19392900" cy="30702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193925" y="10439400"/>
            <a:ext cx="19392900" cy="189658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438" y="7369175"/>
            <a:ext cx="19400837" cy="30702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22296438" y="10439400"/>
            <a:ext cx="19400837" cy="189658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endParaRPr lang="en-US"/>
          </a:p>
        </p:txBody>
      </p:sp>
      <p:sp>
        <p:nvSpPr>
          <p:cNvPr id="8" name="Rectangle 5"/>
          <p:cNvSpPr>
            <a:spLocks noGrp="1" noChangeArrowheads="1"/>
          </p:cNvSpPr>
          <p:nvPr>
            <p:ph type="ftr" sz="quarter" idx="11"/>
          </p:nvPr>
        </p:nvSpPr>
        <p:spPr>
          <a:ln/>
        </p:spPr>
        <p:txBody>
          <a:bodyPr/>
          <a:lstStyle>
            <a:lvl1pPr>
              <a:defRPr/>
            </a:lvl1pPr>
          </a:lstStyle>
          <a:p>
            <a:endParaRPr lang="en-US"/>
          </a:p>
        </p:txBody>
      </p:sp>
      <p:sp>
        <p:nvSpPr>
          <p:cNvPr id="9" name="Rectangle 6"/>
          <p:cNvSpPr>
            <a:spLocks noGrp="1" noChangeArrowheads="1"/>
          </p:cNvSpPr>
          <p:nvPr>
            <p:ph type="sldNum" sz="quarter" idx="12"/>
          </p:nvPr>
        </p:nvSpPr>
        <p:spPr>
          <a:ln/>
        </p:spPr>
        <p:txBody>
          <a:bodyPr/>
          <a:lstStyle>
            <a:lvl1pPr>
              <a:defRPr/>
            </a:lvl1pPr>
          </a:lstStyle>
          <a:p>
            <a:fld id="{6162258B-5B1A-4323-9AA5-4E52B44EB2A2}" type="slidenum">
              <a:rPr lang="en-US"/>
              <a:pPr/>
              <a:t>‹#›</a:t>
            </a:fld>
            <a:endParaRPr lang="en-US"/>
          </a:p>
        </p:txBody>
      </p:sp>
    </p:spTree>
    <p:extLst>
      <p:ext uri="{BB962C8B-B14F-4D97-AF65-F5344CB8AC3E}">
        <p14:creationId xmlns:p14="http://schemas.microsoft.com/office/powerpoint/2010/main" val="39967019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endParaRPr lang="en-US"/>
          </a:p>
        </p:txBody>
      </p:sp>
      <p:sp>
        <p:nvSpPr>
          <p:cNvPr id="4" name="Rectangle 5"/>
          <p:cNvSpPr>
            <a:spLocks noGrp="1" noChangeArrowheads="1"/>
          </p:cNvSpPr>
          <p:nvPr>
            <p:ph type="ftr" sz="quarter" idx="11"/>
          </p:nvPr>
        </p:nvSpPr>
        <p:spPr>
          <a:ln/>
        </p:spPr>
        <p:txBody>
          <a:bodyPr/>
          <a:lstStyle>
            <a:lvl1pPr>
              <a:defRPr/>
            </a:lvl1pPr>
          </a:lstStyle>
          <a:p>
            <a:endParaRPr lang="en-US"/>
          </a:p>
        </p:txBody>
      </p:sp>
      <p:sp>
        <p:nvSpPr>
          <p:cNvPr id="5" name="Rectangle 6"/>
          <p:cNvSpPr>
            <a:spLocks noGrp="1" noChangeArrowheads="1"/>
          </p:cNvSpPr>
          <p:nvPr>
            <p:ph type="sldNum" sz="quarter" idx="12"/>
          </p:nvPr>
        </p:nvSpPr>
        <p:spPr>
          <a:ln/>
        </p:spPr>
        <p:txBody>
          <a:bodyPr/>
          <a:lstStyle>
            <a:lvl1pPr>
              <a:defRPr/>
            </a:lvl1pPr>
          </a:lstStyle>
          <a:p>
            <a:fld id="{4E8AA16B-C26C-498D-A19B-4F0A0B1F2733}" type="slidenum">
              <a:rPr lang="en-US"/>
              <a:pPr/>
              <a:t>‹#›</a:t>
            </a:fld>
            <a:endParaRPr lang="en-US"/>
          </a:p>
        </p:txBody>
      </p:sp>
    </p:spTree>
    <p:extLst>
      <p:ext uri="{BB962C8B-B14F-4D97-AF65-F5344CB8AC3E}">
        <p14:creationId xmlns:p14="http://schemas.microsoft.com/office/powerpoint/2010/main" val="39054802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endParaRPr lang="en-US"/>
          </a:p>
        </p:txBody>
      </p:sp>
      <p:sp>
        <p:nvSpPr>
          <p:cNvPr id="3" name="Rectangle 5"/>
          <p:cNvSpPr>
            <a:spLocks noGrp="1" noChangeArrowheads="1"/>
          </p:cNvSpPr>
          <p:nvPr>
            <p:ph type="ftr" sz="quarter" idx="11"/>
          </p:nvPr>
        </p:nvSpPr>
        <p:spPr>
          <a:ln/>
        </p:spPr>
        <p:txBody>
          <a:bodyPr/>
          <a:lstStyle>
            <a:lvl1pPr>
              <a:defRPr/>
            </a:lvl1pPr>
          </a:lstStyle>
          <a:p>
            <a:endParaRPr lang="en-US"/>
          </a:p>
        </p:txBody>
      </p:sp>
      <p:sp>
        <p:nvSpPr>
          <p:cNvPr id="4" name="Rectangle 6"/>
          <p:cNvSpPr>
            <a:spLocks noGrp="1" noChangeArrowheads="1"/>
          </p:cNvSpPr>
          <p:nvPr>
            <p:ph type="sldNum" sz="quarter" idx="12"/>
          </p:nvPr>
        </p:nvSpPr>
        <p:spPr>
          <a:ln/>
        </p:spPr>
        <p:txBody>
          <a:bodyPr/>
          <a:lstStyle>
            <a:lvl1pPr>
              <a:defRPr/>
            </a:lvl1pPr>
          </a:lstStyle>
          <a:p>
            <a:fld id="{CA475B97-9813-44E3-9C5D-E5B87157298E}" type="slidenum">
              <a:rPr lang="en-US"/>
              <a:pPr/>
              <a:t>‹#›</a:t>
            </a:fld>
            <a:endParaRPr lang="en-US"/>
          </a:p>
        </p:txBody>
      </p:sp>
    </p:spTree>
    <p:extLst>
      <p:ext uri="{BB962C8B-B14F-4D97-AF65-F5344CB8AC3E}">
        <p14:creationId xmlns:p14="http://schemas.microsoft.com/office/powerpoint/2010/main" val="12003565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3925" y="1311275"/>
            <a:ext cx="14439900" cy="557688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17160875" y="1311275"/>
            <a:ext cx="24536400" cy="28093988"/>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3925" y="6888163"/>
            <a:ext cx="14439900" cy="225171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B3131C74-AF4C-4D97-AD19-5153467E373C}" type="slidenum">
              <a:rPr lang="en-US"/>
              <a:pPr/>
              <a:t>‹#›</a:t>
            </a:fld>
            <a:endParaRPr lang="en-US"/>
          </a:p>
        </p:txBody>
      </p:sp>
    </p:spTree>
    <p:extLst>
      <p:ext uri="{BB962C8B-B14F-4D97-AF65-F5344CB8AC3E}">
        <p14:creationId xmlns:p14="http://schemas.microsoft.com/office/powerpoint/2010/main" val="16755306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663" y="23042563"/>
            <a:ext cx="26335037" cy="2720975"/>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8602663" y="2941638"/>
            <a:ext cx="26335037" cy="1975008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8602663" y="25763538"/>
            <a:ext cx="26335037" cy="38623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077CA664-5C62-4E02-AFCA-33B9AF3039EB}" type="slidenum">
              <a:rPr lang="en-US"/>
              <a:pPr/>
              <a:t>‹#›</a:t>
            </a:fld>
            <a:endParaRPr lang="en-US"/>
          </a:p>
        </p:txBody>
      </p:sp>
    </p:spTree>
    <p:extLst>
      <p:ext uri="{BB962C8B-B14F-4D97-AF65-F5344CB8AC3E}">
        <p14:creationId xmlns:p14="http://schemas.microsoft.com/office/powerpoint/2010/main" val="36243802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duotone>
              <a:schemeClr val="bg1"/>
              <a:srgbClr val="FFFFFF"/>
            </a:duotone>
          </a:blip>
          <a:srcRect/>
          <a:stretch>
            <a:fillRect/>
          </a:stretch>
        </a:blip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bwMode="auto">
          <a:xfrm>
            <a:off x="2193925" y="1401763"/>
            <a:ext cx="39503350" cy="6645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38912" tIns="219456" rIns="438912" bIns="219456" numCol="1" anchor="ctr" anchorCtr="0" compatLnSpc="1">
            <a:prstTxWarp prst="textNoShape">
              <a:avLst/>
            </a:prstTxWarp>
          </a:bodyPr>
          <a:lstStyle/>
          <a:p>
            <a:pPr lvl="0"/>
            <a:r>
              <a:rPr lang="en-US" smtClean="0"/>
              <a:t>Click to edit Master title style</a:t>
            </a:r>
          </a:p>
        </p:txBody>
      </p:sp>
      <p:sp>
        <p:nvSpPr>
          <p:cNvPr id="21507" name="Rectangle 3"/>
          <p:cNvSpPr>
            <a:spLocks noGrp="1" noChangeArrowheads="1"/>
          </p:cNvSpPr>
          <p:nvPr>
            <p:ph type="body" idx="1"/>
          </p:nvPr>
        </p:nvSpPr>
        <p:spPr bwMode="auto">
          <a:xfrm>
            <a:off x="2193925" y="9144000"/>
            <a:ext cx="39503350" cy="1975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38912" tIns="219456" rIns="438912" bIns="21945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1508" name="Rectangle 4"/>
          <p:cNvSpPr>
            <a:spLocks noGrp="1" noChangeArrowheads="1"/>
          </p:cNvSpPr>
          <p:nvPr>
            <p:ph type="dt" sz="half" idx="2"/>
          </p:nvPr>
        </p:nvSpPr>
        <p:spPr bwMode="auto">
          <a:xfrm>
            <a:off x="2193925" y="29976763"/>
            <a:ext cx="10242550" cy="228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38912" tIns="219456" rIns="438912" bIns="219456" numCol="1" anchor="b" anchorCtr="0" compatLnSpc="1">
            <a:prstTxWarp prst="textNoShape">
              <a:avLst/>
            </a:prstTxWarp>
          </a:bodyPr>
          <a:lstStyle>
            <a:lvl1pPr defTabSz="4389438">
              <a:defRPr sz="6700">
                <a:effectLst>
                  <a:outerShdw blurRad="38100" dist="38100" dir="2700000" algn="tl">
                    <a:srgbClr val="000000"/>
                  </a:outerShdw>
                </a:effectLst>
                <a:latin typeface="Arial" charset="0"/>
              </a:defRPr>
            </a:lvl1pPr>
          </a:lstStyle>
          <a:p>
            <a:endParaRPr lang="en-US"/>
          </a:p>
        </p:txBody>
      </p:sp>
      <p:sp>
        <p:nvSpPr>
          <p:cNvPr id="21509" name="Rectangle 5"/>
          <p:cNvSpPr>
            <a:spLocks noGrp="1" noChangeArrowheads="1"/>
          </p:cNvSpPr>
          <p:nvPr>
            <p:ph type="ftr" sz="quarter" idx="3"/>
          </p:nvPr>
        </p:nvSpPr>
        <p:spPr bwMode="auto">
          <a:xfrm>
            <a:off x="14995525" y="29976763"/>
            <a:ext cx="13900150" cy="228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38912" tIns="219456" rIns="438912" bIns="219456" numCol="1" anchor="b" anchorCtr="0" compatLnSpc="1">
            <a:prstTxWarp prst="textNoShape">
              <a:avLst/>
            </a:prstTxWarp>
          </a:bodyPr>
          <a:lstStyle>
            <a:lvl1pPr algn="ctr" defTabSz="4389438">
              <a:defRPr sz="6700">
                <a:effectLst>
                  <a:outerShdw blurRad="38100" dist="38100" dir="2700000" algn="tl">
                    <a:srgbClr val="000000"/>
                  </a:outerShdw>
                </a:effectLst>
                <a:latin typeface="Arial" charset="0"/>
              </a:defRPr>
            </a:lvl1pPr>
          </a:lstStyle>
          <a:p>
            <a:endParaRPr lang="en-US"/>
          </a:p>
        </p:txBody>
      </p:sp>
      <p:sp>
        <p:nvSpPr>
          <p:cNvPr id="21510" name="Rectangle 6"/>
          <p:cNvSpPr>
            <a:spLocks noGrp="1" noChangeArrowheads="1"/>
          </p:cNvSpPr>
          <p:nvPr>
            <p:ph type="sldNum" sz="quarter" idx="4"/>
          </p:nvPr>
        </p:nvSpPr>
        <p:spPr bwMode="auto">
          <a:xfrm>
            <a:off x="31454725" y="29976763"/>
            <a:ext cx="10242550" cy="228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38912" tIns="219456" rIns="438912" bIns="219456" numCol="1" anchor="b" anchorCtr="0" compatLnSpc="1">
            <a:prstTxWarp prst="textNoShape">
              <a:avLst/>
            </a:prstTxWarp>
          </a:bodyPr>
          <a:lstStyle>
            <a:lvl1pPr algn="r" defTabSz="4389438">
              <a:defRPr sz="6700">
                <a:effectLst>
                  <a:outerShdw blurRad="38100" dist="38100" dir="2700000" algn="tl">
                    <a:srgbClr val="000000"/>
                  </a:outerShdw>
                </a:effectLst>
                <a:latin typeface="Arial" charset="0"/>
              </a:defRPr>
            </a:lvl1pPr>
          </a:lstStyle>
          <a:p>
            <a:fld id="{8E321D33-EEE9-4560-BC5F-282DAFFE598D}" type="slidenum">
              <a:rPr lang="en-US"/>
              <a:pPr/>
              <a:t>‹#›</a:t>
            </a:fld>
            <a:endParaRPr lang="en-US"/>
          </a:p>
        </p:txBody>
      </p:sp>
    </p:spTree>
  </p:cSld>
  <p:clrMap bg1="dk2" tx1="lt1" bg2="dk1" tx2="lt2" accent1="accent1" accent2="accent2" accent3="accent3" accent4="accent4" accent5="accent5" accent6="accent6" hlink="hlink" folHlink="folHlink"/>
  <p:sldLayoutIdLst>
    <p:sldLayoutId id="2147483698"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txStyles>
    <p:titleStyle>
      <a:lvl1pPr algn="l" defTabSz="4389438" rtl="0" eaLnBrk="0" fontAlgn="base" hangingPunct="0">
        <a:spcBef>
          <a:spcPct val="0"/>
        </a:spcBef>
        <a:spcAft>
          <a:spcPct val="0"/>
        </a:spcAft>
        <a:defRPr sz="21100">
          <a:solidFill>
            <a:schemeClr val="tx2"/>
          </a:solidFill>
          <a:effectLst>
            <a:outerShdw blurRad="38100" dist="38100" dir="2700000" algn="tl">
              <a:srgbClr val="000000"/>
            </a:outerShdw>
          </a:effectLst>
          <a:latin typeface="+mj-lt"/>
          <a:ea typeface="+mj-ea"/>
          <a:cs typeface="+mj-cs"/>
        </a:defRPr>
      </a:lvl1pPr>
      <a:lvl2pPr algn="l" defTabSz="4389438" rtl="0" eaLnBrk="0" fontAlgn="base" hangingPunct="0">
        <a:spcBef>
          <a:spcPct val="0"/>
        </a:spcBef>
        <a:spcAft>
          <a:spcPct val="0"/>
        </a:spcAft>
        <a:defRPr sz="21100">
          <a:solidFill>
            <a:schemeClr val="tx2"/>
          </a:solidFill>
          <a:effectLst>
            <a:outerShdw blurRad="38100" dist="38100" dir="2700000" algn="tl">
              <a:srgbClr val="000000"/>
            </a:outerShdw>
          </a:effectLst>
          <a:latin typeface="Tahoma" pitchFamily="34" charset="0"/>
          <a:cs typeface="Arial" charset="0"/>
        </a:defRPr>
      </a:lvl2pPr>
      <a:lvl3pPr algn="l" defTabSz="4389438" rtl="0" eaLnBrk="0" fontAlgn="base" hangingPunct="0">
        <a:spcBef>
          <a:spcPct val="0"/>
        </a:spcBef>
        <a:spcAft>
          <a:spcPct val="0"/>
        </a:spcAft>
        <a:defRPr sz="21100">
          <a:solidFill>
            <a:schemeClr val="tx2"/>
          </a:solidFill>
          <a:effectLst>
            <a:outerShdw blurRad="38100" dist="38100" dir="2700000" algn="tl">
              <a:srgbClr val="000000"/>
            </a:outerShdw>
          </a:effectLst>
          <a:latin typeface="Tahoma" pitchFamily="34" charset="0"/>
          <a:cs typeface="Arial" charset="0"/>
        </a:defRPr>
      </a:lvl3pPr>
      <a:lvl4pPr algn="l" defTabSz="4389438" rtl="0" eaLnBrk="0" fontAlgn="base" hangingPunct="0">
        <a:spcBef>
          <a:spcPct val="0"/>
        </a:spcBef>
        <a:spcAft>
          <a:spcPct val="0"/>
        </a:spcAft>
        <a:defRPr sz="21100">
          <a:solidFill>
            <a:schemeClr val="tx2"/>
          </a:solidFill>
          <a:effectLst>
            <a:outerShdw blurRad="38100" dist="38100" dir="2700000" algn="tl">
              <a:srgbClr val="000000"/>
            </a:outerShdw>
          </a:effectLst>
          <a:latin typeface="Tahoma" pitchFamily="34" charset="0"/>
          <a:cs typeface="Arial" charset="0"/>
        </a:defRPr>
      </a:lvl4pPr>
      <a:lvl5pPr algn="l" defTabSz="4389438" rtl="0" eaLnBrk="0" fontAlgn="base" hangingPunct="0">
        <a:spcBef>
          <a:spcPct val="0"/>
        </a:spcBef>
        <a:spcAft>
          <a:spcPct val="0"/>
        </a:spcAft>
        <a:defRPr sz="21100">
          <a:solidFill>
            <a:schemeClr val="tx2"/>
          </a:solidFill>
          <a:effectLst>
            <a:outerShdw blurRad="38100" dist="38100" dir="2700000" algn="tl">
              <a:srgbClr val="000000"/>
            </a:outerShdw>
          </a:effectLst>
          <a:latin typeface="Tahoma" pitchFamily="34" charset="0"/>
          <a:cs typeface="Arial" charset="0"/>
        </a:defRPr>
      </a:lvl5pPr>
      <a:lvl6pPr marL="457200" algn="l" defTabSz="4389438" rtl="0" fontAlgn="base">
        <a:spcBef>
          <a:spcPct val="0"/>
        </a:spcBef>
        <a:spcAft>
          <a:spcPct val="0"/>
        </a:spcAft>
        <a:defRPr sz="21100">
          <a:solidFill>
            <a:schemeClr val="tx2"/>
          </a:solidFill>
          <a:effectLst>
            <a:outerShdw blurRad="38100" dist="38100" dir="2700000" algn="tl">
              <a:srgbClr val="000000"/>
            </a:outerShdw>
          </a:effectLst>
          <a:latin typeface="Tahoma" pitchFamily="34" charset="0"/>
          <a:cs typeface="Arial" charset="0"/>
        </a:defRPr>
      </a:lvl6pPr>
      <a:lvl7pPr marL="914400" algn="l" defTabSz="4389438" rtl="0" fontAlgn="base">
        <a:spcBef>
          <a:spcPct val="0"/>
        </a:spcBef>
        <a:spcAft>
          <a:spcPct val="0"/>
        </a:spcAft>
        <a:defRPr sz="21100">
          <a:solidFill>
            <a:schemeClr val="tx2"/>
          </a:solidFill>
          <a:effectLst>
            <a:outerShdw blurRad="38100" dist="38100" dir="2700000" algn="tl">
              <a:srgbClr val="000000"/>
            </a:outerShdw>
          </a:effectLst>
          <a:latin typeface="Tahoma" pitchFamily="34" charset="0"/>
          <a:cs typeface="Arial" charset="0"/>
        </a:defRPr>
      </a:lvl7pPr>
      <a:lvl8pPr marL="1371600" algn="l" defTabSz="4389438" rtl="0" fontAlgn="base">
        <a:spcBef>
          <a:spcPct val="0"/>
        </a:spcBef>
        <a:spcAft>
          <a:spcPct val="0"/>
        </a:spcAft>
        <a:defRPr sz="21100">
          <a:solidFill>
            <a:schemeClr val="tx2"/>
          </a:solidFill>
          <a:effectLst>
            <a:outerShdw blurRad="38100" dist="38100" dir="2700000" algn="tl">
              <a:srgbClr val="000000"/>
            </a:outerShdw>
          </a:effectLst>
          <a:latin typeface="Tahoma" pitchFamily="34" charset="0"/>
          <a:cs typeface="Arial" charset="0"/>
        </a:defRPr>
      </a:lvl8pPr>
      <a:lvl9pPr marL="1828800" algn="l" defTabSz="4389438" rtl="0" fontAlgn="base">
        <a:spcBef>
          <a:spcPct val="0"/>
        </a:spcBef>
        <a:spcAft>
          <a:spcPct val="0"/>
        </a:spcAft>
        <a:defRPr sz="21100">
          <a:solidFill>
            <a:schemeClr val="tx2"/>
          </a:solidFill>
          <a:effectLst>
            <a:outerShdw blurRad="38100" dist="38100" dir="2700000" algn="tl">
              <a:srgbClr val="000000"/>
            </a:outerShdw>
          </a:effectLst>
          <a:latin typeface="Tahoma" pitchFamily="34" charset="0"/>
          <a:cs typeface="Arial" charset="0"/>
        </a:defRPr>
      </a:lvl9pPr>
    </p:titleStyle>
    <p:bodyStyle>
      <a:lvl1pPr marL="1646238" indent="-1646238" algn="l" defTabSz="4389438" rtl="0" eaLnBrk="0" fontAlgn="base" hangingPunct="0">
        <a:spcBef>
          <a:spcPct val="20000"/>
        </a:spcBef>
        <a:spcAft>
          <a:spcPct val="0"/>
        </a:spcAft>
        <a:buClr>
          <a:schemeClr val="hlink"/>
        </a:buClr>
        <a:buSzPct val="120000"/>
        <a:buChar char="•"/>
        <a:defRPr sz="15400">
          <a:solidFill>
            <a:schemeClr val="tx1"/>
          </a:solidFill>
          <a:effectLst>
            <a:outerShdw blurRad="38100" dist="38100" dir="2700000" algn="tl">
              <a:srgbClr val="000000"/>
            </a:outerShdw>
          </a:effectLst>
          <a:latin typeface="+mn-lt"/>
          <a:ea typeface="+mn-ea"/>
          <a:cs typeface="+mn-cs"/>
        </a:defRPr>
      </a:lvl1pPr>
      <a:lvl2pPr marL="3565525" indent="-1371600" algn="l" defTabSz="4389438" rtl="0" eaLnBrk="0" fontAlgn="base" hangingPunct="0">
        <a:spcBef>
          <a:spcPct val="20000"/>
        </a:spcBef>
        <a:spcAft>
          <a:spcPct val="0"/>
        </a:spcAft>
        <a:buFont typeface="Tahoma" pitchFamily="34" charset="0"/>
        <a:buChar char="–"/>
        <a:defRPr sz="13400">
          <a:solidFill>
            <a:schemeClr val="tx1"/>
          </a:solidFill>
          <a:effectLst>
            <a:outerShdw blurRad="38100" dist="38100" dir="2700000" algn="tl">
              <a:srgbClr val="000000"/>
            </a:outerShdw>
          </a:effectLst>
          <a:latin typeface="+mn-lt"/>
          <a:cs typeface="+mn-cs"/>
        </a:defRPr>
      </a:lvl2pPr>
      <a:lvl3pPr marL="5486400" indent="-1096963" algn="l" defTabSz="4389438" rtl="0" eaLnBrk="0" fontAlgn="base" hangingPunct="0">
        <a:spcBef>
          <a:spcPct val="20000"/>
        </a:spcBef>
        <a:spcAft>
          <a:spcPct val="0"/>
        </a:spcAft>
        <a:buClr>
          <a:schemeClr val="hlink"/>
        </a:buClr>
        <a:buSzPct val="120000"/>
        <a:buChar char="•"/>
        <a:defRPr sz="11500">
          <a:solidFill>
            <a:schemeClr val="tx1"/>
          </a:solidFill>
          <a:effectLst>
            <a:outerShdw blurRad="38100" dist="38100" dir="2700000" algn="tl">
              <a:srgbClr val="000000"/>
            </a:outerShdw>
          </a:effectLst>
          <a:latin typeface="+mn-lt"/>
          <a:cs typeface="+mn-cs"/>
        </a:defRPr>
      </a:lvl3pPr>
      <a:lvl4pPr marL="7680325" indent="-1096963" algn="l" defTabSz="4389438" rtl="0" eaLnBrk="0" fontAlgn="base" hangingPunct="0">
        <a:spcBef>
          <a:spcPct val="20000"/>
        </a:spcBef>
        <a:spcAft>
          <a:spcPct val="0"/>
        </a:spcAft>
        <a:buFont typeface="Tahoma" pitchFamily="34" charset="0"/>
        <a:buChar char="–"/>
        <a:defRPr sz="9600">
          <a:solidFill>
            <a:schemeClr val="tx1"/>
          </a:solidFill>
          <a:effectLst>
            <a:outerShdw blurRad="38100" dist="38100" dir="2700000" algn="tl">
              <a:srgbClr val="000000"/>
            </a:outerShdw>
          </a:effectLst>
          <a:latin typeface="+mn-lt"/>
          <a:cs typeface="+mn-cs"/>
        </a:defRPr>
      </a:lvl4pPr>
      <a:lvl5pPr marL="9875838" indent="-1096963" algn="l" defTabSz="4389438" rtl="0" eaLnBrk="0" fontAlgn="base" hangingPunct="0">
        <a:spcBef>
          <a:spcPct val="20000"/>
        </a:spcBef>
        <a:spcAft>
          <a:spcPct val="0"/>
        </a:spcAft>
        <a:buClr>
          <a:schemeClr val="hlink"/>
        </a:buClr>
        <a:buSzPct val="80000"/>
        <a:buFont typeface="Wingdings" pitchFamily="2" charset="2"/>
        <a:buChar char="v"/>
        <a:defRPr sz="9600">
          <a:solidFill>
            <a:schemeClr val="tx1"/>
          </a:solidFill>
          <a:effectLst>
            <a:outerShdw blurRad="38100" dist="38100" dir="2700000" algn="tl">
              <a:srgbClr val="000000"/>
            </a:outerShdw>
          </a:effectLst>
          <a:latin typeface="+mn-lt"/>
          <a:cs typeface="+mn-cs"/>
        </a:defRPr>
      </a:lvl5pPr>
      <a:lvl6pPr marL="10333038" indent="-1096963" algn="l" defTabSz="4389438" rtl="0" fontAlgn="base">
        <a:spcBef>
          <a:spcPct val="20000"/>
        </a:spcBef>
        <a:spcAft>
          <a:spcPct val="0"/>
        </a:spcAft>
        <a:buClr>
          <a:schemeClr val="hlink"/>
        </a:buClr>
        <a:buSzPct val="80000"/>
        <a:buFont typeface="Wingdings" pitchFamily="2" charset="2"/>
        <a:buChar char="v"/>
        <a:defRPr sz="9600">
          <a:solidFill>
            <a:schemeClr val="tx1"/>
          </a:solidFill>
          <a:effectLst>
            <a:outerShdw blurRad="38100" dist="38100" dir="2700000" algn="tl">
              <a:srgbClr val="000000"/>
            </a:outerShdw>
          </a:effectLst>
          <a:latin typeface="+mn-lt"/>
          <a:cs typeface="+mn-cs"/>
        </a:defRPr>
      </a:lvl6pPr>
      <a:lvl7pPr marL="10790238" indent="-1096963" algn="l" defTabSz="4389438" rtl="0" fontAlgn="base">
        <a:spcBef>
          <a:spcPct val="20000"/>
        </a:spcBef>
        <a:spcAft>
          <a:spcPct val="0"/>
        </a:spcAft>
        <a:buClr>
          <a:schemeClr val="hlink"/>
        </a:buClr>
        <a:buSzPct val="80000"/>
        <a:buFont typeface="Wingdings" pitchFamily="2" charset="2"/>
        <a:buChar char="v"/>
        <a:defRPr sz="9600">
          <a:solidFill>
            <a:schemeClr val="tx1"/>
          </a:solidFill>
          <a:effectLst>
            <a:outerShdw blurRad="38100" dist="38100" dir="2700000" algn="tl">
              <a:srgbClr val="000000"/>
            </a:outerShdw>
          </a:effectLst>
          <a:latin typeface="+mn-lt"/>
          <a:cs typeface="+mn-cs"/>
        </a:defRPr>
      </a:lvl7pPr>
      <a:lvl8pPr marL="11247438" indent="-1096963" algn="l" defTabSz="4389438" rtl="0" fontAlgn="base">
        <a:spcBef>
          <a:spcPct val="20000"/>
        </a:spcBef>
        <a:spcAft>
          <a:spcPct val="0"/>
        </a:spcAft>
        <a:buClr>
          <a:schemeClr val="hlink"/>
        </a:buClr>
        <a:buSzPct val="80000"/>
        <a:buFont typeface="Wingdings" pitchFamily="2" charset="2"/>
        <a:buChar char="v"/>
        <a:defRPr sz="9600">
          <a:solidFill>
            <a:schemeClr val="tx1"/>
          </a:solidFill>
          <a:effectLst>
            <a:outerShdw blurRad="38100" dist="38100" dir="2700000" algn="tl">
              <a:srgbClr val="000000"/>
            </a:outerShdw>
          </a:effectLst>
          <a:latin typeface="+mn-lt"/>
          <a:cs typeface="+mn-cs"/>
        </a:defRPr>
      </a:lvl8pPr>
      <a:lvl9pPr marL="11704638" indent="-1096963" algn="l" defTabSz="4389438" rtl="0" fontAlgn="base">
        <a:spcBef>
          <a:spcPct val="20000"/>
        </a:spcBef>
        <a:spcAft>
          <a:spcPct val="0"/>
        </a:spcAft>
        <a:buClr>
          <a:schemeClr val="hlink"/>
        </a:buClr>
        <a:buSzPct val="80000"/>
        <a:buFont typeface="Wingdings" pitchFamily="2" charset="2"/>
        <a:buChar char="v"/>
        <a:defRPr sz="9600">
          <a:solidFill>
            <a:schemeClr val="tx1"/>
          </a:solidFill>
          <a:effectLst>
            <a:outerShdw blurRad="38100" dist="38100" dir="2700000" algn="tl">
              <a:srgbClr val="000000"/>
            </a:outerShdw>
          </a:effectLst>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5.png"/><Relationship Id="rId6" Type="http://schemas.openxmlformats.org/officeDocument/2006/relationships/image" Target="../media/image6.png"/><Relationship Id="rId7" Type="http://schemas.openxmlformats.org/officeDocument/2006/relationships/image" Target="../media/image7.png"/><Relationship Id="rId1" Type="http://schemas.openxmlformats.org/officeDocument/2006/relationships/slideLayout" Target="../slideLayouts/slideLayout1.xml"/><Relationship Id="rId2"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 name="Rectangle 2"/>
          <p:cNvSpPr/>
          <p:nvPr/>
        </p:nvSpPr>
        <p:spPr>
          <a:xfrm>
            <a:off x="5410200" y="1143000"/>
            <a:ext cx="32537400" cy="32766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50" name="Rectangle 2"/>
          <p:cNvSpPr>
            <a:spLocks noGrp="1" noChangeArrowheads="1"/>
          </p:cNvSpPr>
          <p:nvPr>
            <p:ph type="ctrTitle"/>
          </p:nvPr>
        </p:nvSpPr>
        <p:spPr>
          <a:xfrm>
            <a:off x="8368850" y="1600200"/>
            <a:ext cx="26620100" cy="1447800"/>
          </a:xfrm>
        </p:spPr>
        <p:txBody>
          <a:bodyPr/>
          <a:lstStyle/>
          <a:p>
            <a:pPr eaLnBrk="1" hangingPunct="1">
              <a:defRPr/>
            </a:pPr>
            <a:r>
              <a:rPr lang="en-US" sz="8000" b="1" dirty="0" smtClean="0">
                <a:solidFill>
                  <a:srgbClr val="000000"/>
                </a:solidFill>
              </a:rPr>
              <a:t>The Relationship Between Stress and Dementia</a:t>
            </a:r>
          </a:p>
        </p:txBody>
      </p:sp>
      <p:sp>
        <p:nvSpPr>
          <p:cNvPr id="2052" name="Text Box 4"/>
          <p:cNvSpPr txBox="1">
            <a:spLocks noChangeArrowheads="1"/>
          </p:cNvSpPr>
          <p:nvPr/>
        </p:nvSpPr>
        <p:spPr bwMode="auto">
          <a:xfrm>
            <a:off x="10882585" y="3124200"/>
            <a:ext cx="21592631"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defRPr/>
            </a:pPr>
            <a:r>
              <a:rPr lang="en-US" sz="4800" b="1" dirty="0" smtClean="0">
                <a:solidFill>
                  <a:srgbClr val="000000"/>
                </a:solidFill>
              </a:rPr>
              <a:t>Andrew </a:t>
            </a:r>
            <a:r>
              <a:rPr lang="en-US" sz="4800" b="1" dirty="0" err="1" smtClean="0">
                <a:solidFill>
                  <a:srgbClr val="000000"/>
                </a:solidFill>
              </a:rPr>
              <a:t>Kuck</a:t>
            </a:r>
            <a:r>
              <a:rPr lang="en-US" sz="4800" b="1" dirty="0" smtClean="0">
                <a:solidFill>
                  <a:srgbClr val="000000"/>
                </a:solidFill>
              </a:rPr>
              <a:t>	</a:t>
            </a:r>
            <a:r>
              <a:rPr lang="en-US" sz="4800" b="1" dirty="0">
                <a:solidFill>
                  <a:srgbClr val="000000"/>
                </a:solidFill>
              </a:rPr>
              <a:t>	</a:t>
            </a:r>
            <a:r>
              <a:rPr lang="en-US" sz="4800" b="1" dirty="0" smtClean="0">
                <a:solidFill>
                  <a:srgbClr val="000000"/>
                </a:solidFill>
              </a:rPr>
              <a:t>	Grand Valley State University</a:t>
            </a:r>
            <a:endParaRPr lang="en-US" sz="4800" b="1" dirty="0">
              <a:solidFill>
                <a:srgbClr val="000000"/>
              </a:solidFill>
              <a:effectLst>
                <a:glow rad="127000">
                  <a:schemeClr val="tx2">
                    <a:lumMod val="50000"/>
                  </a:schemeClr>
                </a:glow>
              </a:effectLst>
            </a:endParaRPr>
          </a:p>
        </p:txBody>
      </p:sp>
      <p:sp>
        <p:nvSpPr>
          <p:cNvPr id="114" name="Rectangle 113"/>
          <p:cNvSpPr/>
          <p:nvPr/>
        </p:nvSpPr>
        <p:spPr>
          <a:xfrm>
            <a:off x="1295400" y="24307800"/>
            <a:ext cx="9601200" cy="7375481"/>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TextBox 114"/>
          <p:cNvSpPr txBox="1"/>
          <p:nvPr/>
        </p:nvSpPr>
        <p:spPr>
          <a:xfrm>
            <a:off x="2514600" y="24536400"/>
            <a:ext cx="7162800" cy="646331"/>
          </a:xfrm>
          <a:prstGeom prst="rect">
            <a:avLst/>
          </a:prstGeom>
          <a:noFill/>
        </p:spPr>
        <p:txBody>
          <a:bodyPr wrap="square" rtlCol="0">
            <a:spAutoFit/>
          </a:bodyPr>
          <a:lstStyle/>
          <a:p>
            <a:pPr algn="ctr"/>
            <a:r>
              <a:rPr lang="en-US" sz="3600" b="1" dirty="0" smtClean="0">
                <a:solidFill>
                  <a:srgbClr val="990033"/>
                </a:solidFill>
              </a:rPr>
              <a:t>Stress, Work, and Dementia</a:t>
            </a:r>
            <a:endParaRPr lang="en-US" sz="3600" b="1" dirty="0">
              <a:solidFill>
                <a:srgbClr val="990033"/>
              </a:solidFill>
            </a:endParaRPr>
          </a:p>
        </p:txBody>
      </p:sp>
      <p:sp>
        <p:nvSpPr>
          <p:cNvPr id="118" name="TextBox 117"/>
          <p:cNvSpPr txBox="1"/>
          <p:nvPr/>
        </p:nvSpPr>
        <p:spPr>
          <a:xfrm>
            <a:off x="1409700" y="28575000"/>
            <a:ext cx="9372600" cy="2616101"/>
          </a:xfrm>
          <a:prstGeom prst="rect">
            <a:avLst/>
          </a:prstGeom>
          <a:noFill/>
        </p:spPr>
        <p:txBody>
          <a:bodyPr wrap="square" rtlCol="0">
            <a:spAutoFit/>
          </a:bodyPr>
          <a:lstStyle/>
          <a:p>
            <a:pPr marL="800100" lvl="1" indent="-342900">
              <a:spcBef>
                <a:spcPts val="1200"/>
              </a:spcBef>
              <a:buFont typeface="Wingdings" pitchFamily="2" charset="2"/>
              <a:buChar char="Ø"/>
            </a:pPr>
            <a:r>
              <a:rPr lang="en-US" sz="2400" b="1" dirty="0" smtClean="0">
                <a:solidFill>
                  <a:schemeClr val="bg2"/>
                </a:solidFill>
              </a:rPr>
              <a:t>Low </a:t>
            </a:r>
            <a:r>
              <a:rPr lang="en-US" sz="2400" b="1" dirty="0">
                <a:solidFill>
                  <a:schemeClr val="bg2"/>
                </a:solidFill>
              </a:rPr>
              <a:t>control at work – regardless of demands – has been shown to significantly increase stress level.</a:t>
            </a:r>
          </a:p>
          <a:p>
            <a:pPr marL="800100" lvl="1" indent="-342900">
              <a:spcBef>
                <a:spcPts val="1200"/>
              </a:spcBef>
              <a:buFont typeface="Wingdings" pitchFamily="2" charset="2"/>
              <a:buChar char="Ø"/>
            </a:pPr>
            <a:r>
              <a:rPr lang="en-US" sz="2400" b="1" dirty="0" smtClean="0">
                <a:solidFill>
                  <a:schemeClr val="bg2"/>
                </a:solidFill>
              </a:rPr>
              <a:t>Low </a:t>
            </a:r>
            <a:r>
              <a:rPr lang="en-US" sz="2400" b="1" dirty="0">
                <a:solidFill>
                  <a:schemeClr val="bg2"/>
                </a:solidFill>
              </a:rPr>
              <a:t>control in a long-term career can increase dementia risk (Wang 2012).</a:t>
            </a:r>
          </a:p>
          <a:p>
            <a:pPr marL="800100" lvl="1" indent="-342900">
              <a:spcBef>
                <a:spcPts val="1200"/>
              </a:spcBef>
              <a:buFont typeface="Wingdings" pitchFamily="2" charset="2"/>
              <a:buChar char="Ø"/>
            </a:pPr>
            <a:r>
              <a:rPr lang="en-US" sz="2400" b="1" dirty="0" smtClean="0">
                <a:solidFill>
                  <a:schemeClr val="bg2"/>
                </a:solidFill>
              </a:rPr>
              <a:t>High </a:t>
            </a:r>
            <a:r>
              <a:rPr lang="en-US" sz="2400" b="1" dirty="0">
                <a:solidFill>
                  <a:schemeClr val="bg2"/>
                </a:solidFill>
              </a:rPr>
              <a:t>work complexity often coincides with high control and therefore low stress.</a:t>
            </a:r>
          </a:p>
        </p:txBody>
      </p:sp>
      <p:grpSp>
        <p:nvGrpSpPr>
          <p:cNvPr id="2077" name="Group 2076"/>
          <p:cNvGrpSpPr/>
          <p:nvPr/>
        </p:nvGrpSpPr>
        <p:grpSpPr>
          <a:xfrm>
            <a:off x="22402800" y="30403800"/>
            <a:ext cx="10058400" cy="1447800"/>
            <a:chOff x="22631400" y="30327600"/>
            <a:chExt cx="10058400" cy="1447800"/>
          </a:xfrm>
        </p:grpSpPr>
        <p:sp>
          <p:nvSpPr>
            <p:cNvPr id="58" name="Rectangle 57"/>
            <p:cNvSpPr/>
            <p:nvPr/>
          </p:nvSpPr>
          <p:spPr>
            <a:xfrm>
              <a:off x="23088600" y="30327600"/>
              <a:ext cx="9144000" cy="1279481"/>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14" name="Rectangle 166"/>
            <p:cNvSpPr>
              <a:spLocks/>
            </p:cNvSpPr>
            <p:nvPr/>
          </p:nvSpPr>
          <p:spPr bwMode="auto">
            <a:xfrm>
              <a:off x="22631400" y="31013400"/>
              <a:ext cx="100584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defTabSz="4389438">
                <a:spcBef>
                  <a:spcPct val="20000"/>
                </a:spcBef>
                <a:buClr>
                  <a:schemeClr val="hlink"/>
                </a:buClr>
                <a:buSzPct val="120000"/>
                <a:defRPr/>
              </a:pPr>
              <a:r>
                <a:rPr lang="en-US" sz="2400" b="1" dirty="0" smtClean="0">
                  <a:solidFill>
                    <a:srgbClr val="000000"/>
                  </a:solidFill>
                </a:rPr>
                <a:t>Please contact Andrew </a:t>
              </a:r>
              <a:r>
                <a:rPr lang="en-US" sz="2400" b="1" dirty="0" err="1" smtClean="0">
                  <a:solidFill>
                    <a:srgbClr val="000000"/>
                  </a:solidFill>
                </a:rPr>
                <a:t>Kuck</a:t>
              </a:r>
              <a:r>
                <a:rPr lang="en-US" sz="2400" b="1" dirty="0" smtClean="0">
                  <a:solidFill>
                    <a:srgbClr val="000000"/>
                  </a:solidFill>
                </a:rPr>
                <a:t> at  kucka@mail.gvsu.edu</a:t>
              </a:r>
              <a:endParaRPr lang="en-US" sz="2400" b="1" dirty="0">
                <a:solidFill>
                  <a:srgbClr val="000000"/>
                </a:solidFill>
              </a:endParaRPr>
            </a:p>
          </p:txBody>
        </p:sp>
        <p:sp>
          <p:nvSpPr>
            <p:cNvPr id="99" name="Text Box 169"/>
            <p:cNvSpPr txBox="1">
              <a:spLocks noChangeArrowheads="1"/>
            </p:cNvSpPr>
            <p:nvPr/>
          </p:nvSpPr>
          <p:spPr bwMode="auto">
            <a:xfrm>
              <a:off x="23812500" y="30556200"/>
              <a:ext cx="76962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defRPr/>
              </a:pPr>
              <a:r>
                <a:rPr lang="en-US" sz="2400" b="1" dirty="0" smtClean="0">
                  <a:solidFill>
                    <a:srgbClr val="000000"/>
                  </a:solidFill>
                </a:rPr>
                <a:t>For Further Information</a:t>
              </a:r>
              <a:endParaRPr lang="en-US" sz="2400" b="1" dirty="0">
                <a:solidFill>
                  <a:srgbClr val="000000"/>
                </a:solidFill>
              </a:endParaRPr>
            </a:p>
          </p:txBody>
        </p:sp>
      </p:grpSp>
      <p:grpSp>
        <p:nvGrpSpPr>
          <p:cNvPr id="2073" name="Group 2072"/>
          <p:cNvGrpSpPr/>
          <p:nvPr/>
        </p:nvGrpSpPr>
        <p:grpSpPr>
          <a:xfrm>
            <a:off x="32766000" y="5029200"/>
            <a:ext cx="10058400" cy="10558668"/>
            <a:chOff x="32994600" y="4390748"/>
            <a:chExt cx="10058400" cy="10558668"/>
          </a:xfrm>
        </p:grpSpPr>
        <p:sp>
          <p:nvSpPr>
            <p:cNvPr id="56" name="Rectangle 55"/>
            <p:cNvSpPr/>
            <p:nvPr/>
          </p:nvSpPr>
          <p:spPr>
            <a:xfrm>
              <a:off x="32994600" y="4390748"/>
              <a:ext cx="10058400" cy="10558668"/>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TextBox 97"/>
            <p:cNvSpPr txBox="1"/>
            <p:nvPr/>
          </p:nvSpPr>
          <p:spPr>
            <a:xfrm>
              <a:off x="34175700" y="4782269"/>
              <a:ext cx="7696200" cy="871293"/>
            </a:xfrm>
            <a:prstGeom prst="rect">
              <a:avLst/>
            </a:prstGeom>
            <a:noFill/>
          </p:spPr>
          <p:txBody>
            <a:bodyPr wrap="square" rtlCol="0">
              <a:spAutoFit/>
            </a:bodyPr>
            <a:lstStyle/>
            <a:p>
              <a:pPr algn="ctr"/>
              <a:r>
                <a:rPr lang="en-US" sz="3600" b="1" dirty="0" smtClean="0">
                  <a:solidFill>
                    <a:srgbClr val="990033"/>
                  </a:solidFill>
                </a:rPr>
                <a:t>The PTSD Connection</a:t>
              </a:r>
              <a:endParaRPr lang="en-US" sz="3600" b="1" dirty="0">
                <a:solidFill>
                  <a:srgbClr val="990033"/>
                </a:solidFill>
              </a:endParaRPr>
            </a:p>
          </p:txBody>
        </p:sp>
        <p:sp>
          <p:nvSpPr>
            <p:cNvPr id="107" name="TextBox 106"/>
            <p:cNvSpPr txBox="1"/>
            <p:nvPr/>
          </p:nvSpPr>
          <p:spPr>
            <a:xfrm>
              <a:off x="33233248" y="5953654"/>
              <a:ext cx="9581104" cy="622352"/>
            </a:xfrm>
            <a:prstGeom prst="rect">
              <a:avLst/>
            </a:prstGeom>
            <a:noFill/>
          </p:spPr>
          <p:txBody>
            <a:bodyPr wrap="square" rtlCol="0">
              <a:spAutoFit/>
            </a:bodyPr>
            <a:lstStyle/>
            <a:p>
              <a:endParaRPr lang="en-US" sz="2400" b="1" u="sng" dirty="0">
                <a:solidFill>
                  <a:srgbClr val="000000"/>
                </a:solidFill>
              </a:endParaRPr>
            </a:p>
          </p:txBody>
        </p:sp>
        <p:sp>
          <p:nvSpPr>
            <p:cNvPr id="109" name="TextBox 108"/>
            <p:cNvSpPr txBox="1"/>
            <p:nvPr/>
          </p:nvSpPr>
          <p:spPr>
            <a:xfrm>
              <a:off x="33642300" y="5638800"/>
              <a:ext cx="8763000" cy="2169825"/>
            </a:xfrm>
            <a:prstGeom prst="rect">
              <a:avLst/>
            </a:prstGeom>
            <a:noFill/>
          </p:spPr>
          <p:txBody>
            <a:bodyPr wrap="square" rtlCol="0">
              <a:spAutoFit/>
            </a:bodyPr>
            <a:lstStyle/>
            <a:p>
              <a:pPr>
                <a:spcBef>
                  <a:spcPts val="1800"/>
                </a:spcBef>
              </a:pPr>
              <a:r>
                <a:rPr lang="en-US" sz="2400" b="1" dirty="0" smtClean="0">
                  <a:solidFill>
                    <a:srgbClr val="000000"/>
                  </a:solidFill>
                </a:rPr>
                <a:t>Veterans with Post-Traumatic Stress Disorder (PTSD) are more likely to acquire dementia (</a:t>
              </a:r>
              <a:r>
                <a:rPr lang="en-US" sz="2400" b="1" dirty="0" err="1">
                  <a:solidFill>
                    <a:schemeClr val="bg2"/>
                  </a:solidFill>
                </a:rPr>
                <a:t>Qureshi</a:t>
              </a:r>
              <a:r>
                <a:rPr lang="en-US" sz="2400" b="1" dirty="0">
                  <a:solidFill>
                    <a:schemeClr val="bg2"/>
                  </a:solidFill>
                </a:rPr>
                <a:t> </a:t>
              </a:r>
              <a:r>
                <a:rPr lang="en-US" sz="2400" b="1" dirty="0" smtClean="0">
                  <a:solidFill>
                    <a:schemeClr val="bg2"/>
                  </a:solidFill>
                </a:rPr>
                <a:t>2010)</a:t>
              </a:r>
              <a:endParaRPr lang="en-US" sz="2400" b="1" dirty="0" smtClean="0">
                <a:solidFill>
                  <a:srgbClr val="000000"/>
                </a:solidFill>
              </a:endParaRPr>
            </a:p>
            <a:p>
              <a:pPr>
                <a:spcBef>
                  <a:spcPts val="1800"/>
                </a:spcBef>
              </a:pPr>
              <a:r>
                <a:rPr lang="en-US" sz="2400" b="1" dirty="0" smtClean="0">
                  <a:solidFill>
                    <a:srgbClr val="000000"/>
                  </a:solidFill>
                </a:rPr>
                <a:t>PTSD is associated with HPA axis damage: this association may be mediated by the chronic stress that accompanies PTSD </a:t>
              </a:r>
            </a:p>
          </p:txBody>
        </p:sp>
      </p:grpSp>
      <p:grpSp>
        <p:nvGrpSpPr>
          <p:cNvPr id="2078" name="Group 2077"/>
          <p:cNvGrpSpPr/>
          <p:nvPr/>
        </p:nvGrpSpPr>
        <p:grpSpPr>
          <a:xfrm>
            <a:off x="22860000" y="5029200"/>
            <a:ext cx="9144000" cy="12954000"/>
            <a:chOff x="23088600" y="4953000"/>
            <a:chExt cx="9144000" cy="12954000"/>
          </a:xfrm>
        </p:grpSpPr>
        <p:sp>
          <p:nvSpPr>
            <p:cNvPr id="84" name="Rectangle 83"/>
            <p:cNvSpPr/>
            <p:nvPr/>
          </p:nvSpPr>
          <p:spPr>
            <a:xfrm>
              <a:off x="23088600" y="4953000"/>
              <a:ext cx="9144000" cy="129540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TextBox 78"/>
            <p:cNvSpPr txBox="1"/>
            <p:nvPr/>
          </p:nvSpPr>
          <p:spPr>
            <a:xfrm>
              <a:off x="23887597" y="5354097"/>
              <a:ext cx="7546007" cy="646331"/>
            </a:xfrm>
            <a:prstGeom prst="rect">
              <a:avLst/>
            </a:prstGeom>
            <a:noFill/>
          </p:spPr>
          <p:txBody>
            <a:bodyPr wrap="square" rtlCol="0">
              <a:spAutoFit/>
            </a:bodyPr>
            <a:lstStyle/>
            <a:p>
              <a:pPr algn="ctr"/>
              <a:r>
                <a:rPr lang="en-US" sz="3600" b="1" dirty="0" smtClean="0">
                  <a:solidFill>
                    <a:srgbClr val="990033"/>
                  </a:solidFill>
                </a:rPr>
                <a:t>The Dangers of Late-Life Stress</a:t>
              </a:r>
              <a:endParaRPr lang="en-US" sz="3600" b="1" dirty="0">
                <a:solidFill>
                  <a:srgbClr val="990033"/>
                </a:solidFill>
              </a:endParaRPr>
            </a:p>
          </p:txBody>
        </p:sp>
        <p:sp>
          <p:nvSpPr>
            <p:cNvPr id="96" name="TextBox 95"/>
            <p:cNvSpPr txBox="1"/>
            <p:nvPr/>
          </p:nvSpPr>
          <p:spPr>
            <a:xfrm>
              <a:off x="24226364" y="10764297"/>
              <a:ext cx="6868472" cy="954107"/>
            </a:xfrm>
            <a:prstGeom prst="rect">
              <a:avLst/>
            </a:prstGeom>
            <a:noFill/>
          </p:spPr>
          <p:txBody>
            <a:bodyPr wrap="square" rtlCol="0">
              <a:spAutoFit/>
            </a:bodyPr>
            <a:lstStyle/>
            <a:p>
              <a:pPr algn="ctr"/>
              <a:r>
                <a:rPr lang="en-US" sz="2800" b="1" u="sng" dirty="0" smtClean="0">
                  <a:solidFill>
                    <a:schemeClr val="bg2"/>
                  </a:solidFill>
                </a:rPr>
                <a:t>The Interrelated Causes and Effects of Late-Life Stress</a:t>
              </a:r>
              <a:endParaRPr lang="en-US" sz="2800" b="1" u="sng" dirty="0">
                <a:solidFill>
                  <a:schemeClr val="bg2"/>
                </a:solidFill>
              </a:endParaRPr>
            </a:p>
          </p:txBody>
        </p:sp>
      </p:grpSp>
      <p:grpSp>
        <p:nvGrpSpPr>
          <p:cNvPr id="2071" name="Group 2070"/>
          <p:cNvGrpSpPr/>
          <p:nvPr/>
        </p:nvGrpSpPr>
        <p:grpSpPr>
          <a:xfrm>
            <a:off x="1295400" y="5029200"/>
            <a:ext cx="9601200" cy="7696200"/>
            <a:chOff x="685800" y="4419601"/>
            <a:chExt cx="9601200" cy="7696200"/>
          </a:xfrm>
        </p:grpSpPr>
        <p:sp>
          <p:nvSpPr>
            <p:cNvPr id="85" name="Rectangle 84"/>
            <p:cNvSpPr/>
            <p:nvPr/>
          </p:nvSpPr>
          <p:spPr>
            <a:xfrm>
              <a:off x="685800" y="4419601"/>
              <a:ext cx="9601200" cy="76962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Text Box 169"/>
            <p:cNvSpPr txBox="1">
              <a:spLocks noChangeArrowheads="1"/>
            </p:cNvSpPr>
            <p:nvPr/>
          </p:nvSpPr>
          <p:spPr bwMode="auto">
            <a:xfrm>
              <a:off x="3431321" y="4572000"/>
              <a:ext cx="4110159" cy="6018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defRPr/>
              </a:pPr>
              <a:r>
                <a:rPr lang="en-US" sz="3600" b="1" dirty="0">
                  <a:solidFill>
                    <a:srgbClr val="990033"/>
                  </a:solidFill>
                </a:rPr>
                <a:t>Introduction</a:t>
              </a:r>
            </a:p>
          </p:txBody>
        </p:sp>
        <p:sp>
          <p:nvSpPr>
            <p:cNvPr id="16" name="Rectangle 15"/>
            <p:cNvSpPr/>
            <p:nvPr/>
          </p:nvSpPr>
          <p:spPr>
            <a:xfrm>
              <a:off x="1143000" y="5486400"/>
              <a:ext cx="8686800" cy="6370974"/>
            </a:xfrm>
            <a:prstGeom prst="rect">
              <a:avLst/>
            </a:prstGeom>
          </p:spPr>
          <p:txBody>
            <a:bodyPr wrap="square">
              <a:spAutoFit/>
            </a:bodyPr>
            <a:lstStyle/>
            <a:p>
              <a:r>
                <a:rPr lang="en-US" sz="2400" b="1" dirty="0" smtClean="0">
                  <a:solidFill>
                    <a:schemeClr val="bg2"/>
                  </a:solidFill>
                </a:rPr>
                <a:t>A </a:t>
              </a:r>
              <a:r>
                <a:rPr lang="en-US" sz="2400" b="1" dirty="0">
                  <a:solidFill>
                    <a:schemeClr val="bg2"/>
                  </a:solidFill>
                </a:rPr>
                <a:t>link between stress and dementia has been shown in a multitude of studies (</a:t>
              </a:r>
              <a:r>
                <a:rPr lang="en-US" sz="2400" b="1" dirty="0" err="1">
                  <a:solidFill>
                    <a:schemeClr val="bg2"/>
                  </a:solidFill>
                </a:rPr>
                <a:t>Vitaliano</a:t>
              </a:r>
              <a:r>
                <a:rPr lang="en-US" sz="2400" b="1" dirty="0">
                  <a:solidFill>
                    <a:schemeClr val="bg2"/>
                  </a:solidFill>
                </a:rPr>
                <a:t>, 2011; Johansson, 2010). Although the relationship is complicated and not fully understood, we do know enough to begin targeting stress in our fight against dementia</a:t>
              </a:r>
              <a:r>
                <a:rPr lang="en-US" sz="2400" b="1" dirty="0" smtClean="0">
                  <a:solidFill>
                    <a:schemeClr val="bg2"/>
                  </a:solidFill>
                </a:rPr>
                <a:t>.</a:t>
              </a:r>
              <a:endParaRPr lang="en-US" sz="2400" dirty="0" smtClean="0">
                <a:solidFill>
                  <a:schemeClr val="bg2"/>
                </a:solidFill>
              </a:endParaRPr>
            </a:p>
            <a:p>
              <a:endParaRPr lang="en-US" sz="2400" dirty="0">
                <a:solidFill>
                  <a:schemeClr val="bg2"/>
                </a:solidFill>
              </a:endParaRPr>
            </a:p>
            <a:p>
              <a:r>
                <a:rPr lang="en-US" sz="2400" b="1" dirty="0" smtClean="0">
                  <a:solidFill>
                    <a:schemeClr val="bg2"/>
                  </a:solidFill>
                </a:rPr>
                <a:t>Stress </a:t>
              </a:r>
              <a:r>
                <a:rPr lang="en-US" sz="2400" b="1" dirty="0">
                  <a:solidFill>
                    <a:schemeClr val="bg2"/>
                  </a:solidFill>
                </a:rPr>
                <a:t>should be a foremost concern in any preventative care program. Strategic stress management aimed at both the young and the old may be able to lower dementia risk. As dementia numbers continue to increase at a staggering rate (Alzheimer’s), </a:t>
              </a:r>
              <a:r>
                <a:rPr lang="en-US" sz="2400" b="1" dirty="0" smtClean="0">
                  <a:solidFill>
                    <a:schemeClr val="bg2"/>
                  </a:solidFill>
                </a:rPr>
                <a:t>I propose that our </a:t>
              </a:r>
              <a:r>
                <a:rPr lang="en-US" sz="2400" b="1" dirty="0">
                  <a:solidFill>
                    <a:schemeClr val="bg2"/>
                  </a:solidFill>
                </a:rPr>
                <a:t>future and current </a:t>
              </a:r>
              <a:r>
                <a:rPr lang="en-US" sz="2400" b="1" dirty="0" smtClean="0">
                  <a:solidFill>
                    <a:schemeClr val="bg2"/>
                  </a:solidFill>
                </a:rPr>
                <a:t>clinicians </a:t>
              </a:r>
              <a:r>
                <a:rPr lang="en-US" sz="2400" b="1" dirty="0">
                  <a:solidFill>
                    <a:schemeClr val="bg2"/>
                  </a:solidFill>
                </a:rPr>
                <a:t>be armed with a number of stress management activities </a:t>
              </a:r>
              <a:r>
                <a:rPr lang="en-US" sz="2400" b="1" dirty="0" smtClean="0">
                  <a:solidFill>
                    <a:schemeClr val="bg2"/>
                  </a:solidFill>
                </a:rPr>
                <a:t>which </a:t>
              </a:r>
              <a:r>
                <a:rPr lang="en-US" sz="2400" b="1" dirty="0">
                  <a:solidFill>
                    <a:schemeClr val="bg2"/>
                  </a:solidFill>
                </a:rPr>
                <a:t>they </a:t>
              </a:r>
              <a:r>
                <a:rPr lang="en-US" sz="2400" b="1" dirty="0" smtClean="0">
                  <a:solidFill>
                    <a:schemeClr val="bg2"/>
                  </a:solidFill>
                </a:rPr>
                <a:t>will be able to </a:t>
              </a:r>
              <a:r>
                <a:rPr lang="en-US" sz="2400" b="1" dirty="0">
                  <a:solidFill>
                    <a:schemeClr val="bg2"/>
                  </a:solidFill>
                </a:rPr>
                <a:t>recommend to their </a:t>
              </a:r>
              <a:r>
                <a:rPr lang="en-US" sz="2400" b="1" dirty="0" smtClean="0">
                  <a:solidFill>
                    <a:schemeClr val="bg2"/>
                  </a:solidFill>
                </a:rPr>
                <a:t>patients. I will, in this presentation, make the case that stress </a:t>
              </a:r>
              <a:r>
                <a:rPr lang="en-US" sz="2400" b="1" dirty="0">
                  <a:solidFill>
                    <a:schemeClr val="bg2"/>
                  </a:solidFill>
                </a:rPr>
                <a:t>level should become a regularly taken and regularly acted-upon health and wellness measure.</a:t>
              </a:r>
            </a:p>
          </p:txBody>
        </p:sp>
      </p:grpSp>
      <p:graphicFrame>
        <p:nvGraphicFramePr>
          <p:cNvPr id="23" name="Table 22"/>
          <p:cNvGraphicFramePr>
            <a:graphicFrameLocks noGrp="1"/>
          </p:cNvGraphicFramePr>
          <p:nvPr>
            <p:extLst>
              <p:ext uri="{D42A27DB-BD31-4B8C-83A1-F6EECF244321}">
                <p14:modId xmlns:p14="http://schemas.microsoft.com/office/powerpoint/2010/main" val="4133719305"/>
              </p:ext>
            </p:extLst>
          </p:nvPr>
        </p:nvGraphicFramePr>
        <p:xfrm>
          <a:off x="2993436" y="25450800"/>
          <a:ext cx="6205128" cy="2944367"/>
        </p:xfrm>
        <a:graphic>
          <a:graphicData uri="http://schemas.openxmlformats.org/drawingml/2006/table">
            <a:tbl>
              <a:tblPr firstRow="1" firstCol="1" bandRow="1">
                <a:tableStyleId>{5C22544A-7EE6-4342-B048-85BDC9FD1C3A}</a:tableStyleId>
              </a:tblPr>
              <a:tblGrid>
                <a:gridCol w="2068376"/>
                <a:gridCol w="2068376"/>
                <a:gridCol w="2068376"/>
              </a:tblGrid>
              <a:tr h="892158">
                <a:tc>
                  <a:txBody>
                    <a:bodyPr/>
                    <a:lstStyle/>
                    <a:p>
                      <a:pPr marL="0" marR="0">
                        <a:lnSpc>
                          <a:spcPct val="115000"/>
                        </a:lnSpc>
                        <a:spcBef>
                          <a:spcPts val="0"/>
                        </a:spcBef>
                        <a:spcAft>
                          <a:spcPts val="0"/>
                        </a:spcAft>
                      </a:pPr>
                      <a:r>
                        <a:rPr lang="en-US" sz="2800" dirty="0">
                          <a:effectLst/>
                        </a:rPr>
                        <a:t>Workplace Conditions</a:t>
                      </a:r>
                      <a:endParaRPr lang="en-US" sz="28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2800" dirty="0">
                          <a:effectLst/>
                        </a:rPr>
                        <a:t>Low Control</a:t>
                      </a:r>
                      <a:endParaRPr lang="en-US" sz="28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2800" dirty="0">
                          <a:effectLst/>
                        </a:rPr>
                        <a:t>High Control</a:t>
                      </a:r>
                      <a:endParaRPr lang="en-US" sz="2800" dirty="0">
                        <a:effectLst/>
                        <a:latin typeface="Calibri"/>
                        <a:ea typeface="Calibri"/>
                        <a:cs typeface="Times New Roman"/>
                      </a:endParaRPr>
                    </a:p>
                  </a:txBody>
                  <a:tcPr marL="68580" marR="68580" marT="0" marB="0"/>
                </a:tc>
              </a:tr>
              <a:tr h="842723">
                <a:tc>
                  <a:txBody>
                    <a:bodyPr/>
                    <a:lstStyle/>
                    <a:p>
                      <a:pPr marL="0" marR="0">
                        <a:lnSpc>
                          <a:spcPct val="115000"/>
                        </a:lnSpc>
                        <a:spcBef>
                          <a:spcPts val="0"/>
                        </a:spcBef>
                        <a:spcAft>
                          <a:spcPts val="0"/>
                        </a:spcAft>
                      </a:pPr>
                      <a:r>
                        <a:rPr lang="en-US" sz="2800" dirty="0">
                          <a:effectLst/>
                        </a:rPr>
                        <a:t>Low Demands</a:t>
                      </a:r>
                      <a:endParaRPr lang="en-US" sz="28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2400" dirty="0">
                          <a:effectLst/>
                        </a:rPr>
                        <a:t>Passive Job Strain</a:t>
                      </a:r>
                      <a:endParaRPr lang="en-US" sz="2400" dirty="0">
                        <a:effectLst/>
                        <a:latin typeface="Calibri"/>
                        <a:ea typeface="Calibri"/>
                        <a:cs typeface="Times New Roman"/>
                      </a:endParaRPr>
                    </a:p>
                  </a:txBody>
                  <a:tcPr marL="68580" marR="68580" marT="0" marB="0">
                    <a:solidFill>
                      <a:schemeClr val="bg1"/>
                    </a:solidFill>
                  </a:tcPr>
                </a:tc>
                <a:tc>
                  <a:txBody>
                    <a:bodyPr/>
                    <a:lstStyle/>
                    <a:p>
                      <a:pPr marL="0" marR="0">
                        <a:lnSpc>
                          <a:spcPct val="115000"/>
                        </a:lnSpc>
                        <a:spcBef>
                          <a:spcPts val="0"/>
                        </a:spcBef>
                        <a:spcAft>
                          <a:spcPts val="0"/>
                        </a:spcAft>
                      </a:pPr>
                      <a:r>
                        <a:rPr lang="en-US" sz="2400" dirty="0">
                          <a:effectLst/>
                        </a:rPr>
                        <a:t>Low Job Strain</a:t>
                      </a:r>
                      <a:endParaRPr lang="en-US" sz="2400" dirty="0">
                        <a:effectLst/>
                        <a:latin typeface="Calibri"/>
                        <a:ea typeface="Calibri"/>
                        <a:cs typeface="Times New Roman"/>
                      </a:endParaRPr>
                    </a:p>
                  </a:txBody>
                  <a:tcPr marL="68580" marR="68580" marT="0" marB="0">
                    <a:solidFill>
                      <a:srgbClr val="00B050"/>
                    </a:solidFill>
                  </a:tcPr>
                </a:tc>
              </a:tr>
              <a:tr h="941595">
                <a:tc>
                  <a:txBody>
                    <a:bodyPr/>
                    <a:lstStyle/>
                    <a:p>
                      <a:pPr marL="0" marR="0">
                        <a:lnSpc>
                          <a:spcPct val="115000"/>
                        </a:lnSpc>
                        <a:spcBef>
                          <a:spcPts val="0"/>
                        </a:spcBef>
                        <a:spcAft>
                          <a:spcPts val="0"/>
                        </a:spcAft>
                      </a:pPr>
                      <a:r>
                        <a:rPr lang="en-US" sz="2800" dirty="0">
                          <a:effectLst/>
                        </a:rPr>
                        <a:t>High Demands</a:t>
                      </a:r>
                      <a:endParaRPr lang="en-US" sz="28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2400" dirty="0">
                          <a:effectLst/>
                        </a:rPr>
                        <a:t>High Job Strain</a:t>
                      </a:r>
                      <a:endParaRPr lang="en-US" sz="2400" dirty="0">
                        <a:effectLst/>
                        <a:latin typeface="Calibri"/>
                        <a:ea typeface="Calibri"/>
                        <a:cs typeface="Times New Roman"/>
                      </a:endParaRPr>
                    </a:p>
                  </a:txBody>
                  <a:tcPr marL="68580" marR="68580" marT="0" marB="0">
                    <a:solidFill>
                      <a:schemeClr val="tx2"/>
                    </a:solidFill>
                  </a:tcPr>
                </a:tc>
                <a:tc>
                  <a:txBody>
                    <a:bodyPr/>
                    <a:lstStyle/>
                    <a:p>
                      <a:pPr marL="0" marR="0">
                        <a:lnSpc>
                          <a:spcPct val="115000"/>
                        </a:lnSpc>
                        <a:spcBef>
                          <a:spcPts val="0"/>
                        </a:spcBef>
                        <a:spcAft>
                          <a:spcPts val="0"/>
                        </a:spcAft>
                      </a:pPr>
                      <a:r>
                        <a:rPr lang="en-US" sz="2400" dirty="0">
                          <a:effectLst/>
                        </a:rPr>
                        <a:t>Active Job Strain</a:t>
                      </a:r>
                      <a:endParaRPr lang="en-US" sz="2400" dirty="0">
                        <a:effectLst/>
                        <a:latin typeface="Calibri"/>
                        <a:ea typeface="Calibri"/>
                        <a:cs typeface="Times New Roman"/>
                      </a:endParaRPr>
                    </a:p>
                  </a:txBody>
                  <a:tcPr marL="68580" marR="68580" marT="0" marB="0">
                    <a:solidFill>
                      <a:srgbClr val="00B0F0"/>
                    </a:solidFill>
                  </a:tcPr>
                </a:tc>
              </a:tr>
            </a:tbl>
          </a:graphicData>
        </a:graphic>
      </p:graphicFrame>
      <p:grpSp>
        <p:nvGrpSpPr>
          <p:cNvPr id="2070" name="Group 2069"/>
          <p:cNvGrpSpPr/>
          <p:nvPr/>
        </p:nvGrpSpPr>
        <p:grpSpPr>
          <a:xfrm>
            <a:off x="11655257" y="25321733"/>
            <a:ext cx="10515600" cy="6361548"/>
            <a:chOff x="10820400" y="25566252"/>
            <a:chExt cx="10515600" cy="6361548"/>
          </a:xfrm>
        </p:grpSpPr>
        <p:pic>
          <p:nvPicPr>
            <p:cNvPr id="2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20400" y="25566252"/>
              <a:ext cx="10515600" cy="63615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1" name="TextBox 30"/>
            <p:cNvSpPr txBox="1"/>
            <p:nvPr/>
          </p:nvSpPr>
          <p:spPr>
            <a:xfrm>
              <a:off x="11734800" y="25951685"/>
              <a:ext cx="8686800" cy="646331"/>
            </a:xfrm>
            <a:prstGeom prst="rect">
              <a:avLst/>
            </a:prstGeom>
            <a:noFill/>
          </p:spPr>
          <p:txBody>
            <a:bodyPr wrap="square" rtlCol="0">
              <a:spAutoFit/>
            </a:bodyPr>
            <a:lstStyle/>
            <a:p>
              <a:r>
                <a:rPr lang="en-US" sz="3600" b="1" dirty="0" smtClean="0">
                  <a:solidFill>
                    <a:srgbClr val="990033"/>
                  </a:solidFill>
                </a:rPr>
                <a:t>Socio-Economic Status and Stress</a:t>
              </a:r>
              <a:endParaRPr lang="en-US" sz="3600" b="1" dirty="0">
                <a:solidFill>
                  <a:srgbClr val="990033"/>
                </a:solidFill>
              </a:endParaRPr>
            </a:p>
          </p:txBody>
        </p:sp>
        <p:sp>
          <p:nvSpPr>
            <p:cNvPr id="2048" name="TextBox 2047"/>
            <p:cNvSpPr txBox="1"/>
            <p:nvPr/>
          </p:nvSpPr>
          <p:spPr>
            <a:xfrm>
              <a:off x="11506200" y="27051000"/>
              <a:ext cx="9144000" cy="4431983"/>
            </a:xfrm>
            <a:prstGeom prst="rect">
              <a:avLst/>
            </a:prstGeom>
            <a:noFill/>
          </p:spPr>
          <p:txBody>
            <a:bodyPr wrap="square" rtlCol="0">
              <a:spAutoFit/>
            </a:bodyPr>
            <a:lstStyle/>
            <a:p>
              <a:pPr marL="342900" indent="-342900">
                <a:buFont typeface="Wingdings" pitchFamily="2" charset="2"/>
                <a:buChar char="Ø"/>
              </a:pPr>
              <a:r>
                <a:rPr lang="en-US" sz="2400" b="1" dirty="0" smtClean="0">
                  <a:solidFill>
                    <a:schemeClr val="bg2"/>
                  </a:solidFill>
                </a:rPr>
                <a:t>Low </a:t>
              </a:r>
              <a:r>
                <a:rPr lang="en-US" sz="2400" b="1" dirty="0">
                  <a:solidFill>
                    <a:schemeClr val="bg2"/>
                  </a:solidFill>
                </a:rPr>
                <a:t>socio-economic status is associated with high dementia risk (</a:t>
              </a:r>
              <a:r>
                <a:rPr lang="en-US" sz="2400" b="1" dirty="0" err="1">
                  <a:solidFill>
                    <a:schemeClr val="bg2"/>
                  </a:solidFill>
                </a:rPr>
                <a:t>Goldbourt</a:t>
              </a:r>
              <a:r>
                <a:rPr lang="en-US" sz="2400" b="1" dirty="0">
                  <a:solidFill>
                    <a:schemeClr val="bg2"/>
                  </a:solidFill>
                </a:rPr>
                <a:t> 2007). </a:t>
              </a:r>
              <a:endParaRPr lang="en-US" sz="2400" b="1" dirty="0" smtClean="0">
                <a:solidFill>
                  <a:schemeClr val="bg2"/>
                </a:solidFill>
              </a:endParaRPr>
            </a:p>
            <a:p>
              <a:endParaRPr lang="en-US" sz="2400" b="1" dirty="0">
                <a:solidFill>
                  <a:schemeClr val="bg2"/>
                </a:solidFill>
              </a:endParaRPr>
            </a:p>
            <a:p>
              <a:pPr marL="342900" indent="-342900">
                <a:buFont typeface="Wingdings" pitchFamily="2" charset="2"/>
                <a:buChar char="Ø"/>
              </a:pPr>
              <a:r>
                <a:rPr lang="en-US" sz="2400" b="1" dirty="0" smtClean="0">
                  <a:solidFill>
                    <a:schemeClr val="bg2"/>
                  </a:solidFill>
                </a:rPr>
                <a:t>Education </a:t>
              </a:r>
              <a:r>
                <a:rPr lang="en-US" sz="2400" b="1" dirty="0">
                  <a:solidFill>
                    <a:schemeClr val="bg2"/>
                  </a:solidFill>
                </a:rPr>
                <a:t>level, job complexity, and stress are all possible (and possibly inseparable) mediators of this relationship (</a:t>
              </a:r>
              <a:r>
                <a:rPr lang="en-US" sz="2400" b="1" dirty="0" err="1">
                  <a:solidFill>
                    <a:schemeClr val="bg2"/>
                  </a:solidFill>
                </a:rPr>
                <a:t>Scazufca</a:t>
              </a:r>
              <a:r>
                <a:rPr lang="en-US" sz="2400" b="1" dirty="0">
                  <a:solidFill>
                    <a:schemeClr val="bg2"/>
                  </a:solidFill>
                </a:rPr>
                <a:t> 2010). </a:t>
              </a:r>
              <a:endParaRPr lang="en-US" sz="2400" b="1" dirty="0" smtClean="0">
                <a:solidFill>
                  <a:schemeClr val="bg2"/>
                </a:solidFill>
              </a:endParaRPr>
            </a:p>
            <a:p>
              <a:endParaRPr lang="en-US" sz="2400" b="1" dirty="0">
                <a:solidFill>
                  <a:schemeClr val="bg2"/>
                </a:solidFill>
              </a:endParaRPr>
            </a:p>
            <a:p>
              <a:pPr marL="342900" indent="-342900">
                <a:buFont typeface="Wingdings" pitchFamily="2" charset="2"/>
                <a:buChar char="Ø"/>
              </a:pPr>
              <a:r>
                <a:rPr lang="en-US" sz="2400" b="1" dirty="0" smtClean="0">
                  <a:solidFill>
                    <a:schemeClr val="bg2"/>
                  </a:solidFill>
                </a:rPr>
                <a:t>Low </a:t>
              </a:r>
              <a:r>
                <a:rPr lang="en-US" sz="2400" b="1" dirty="0">
                  <a:solidFill>
                    <a:schemeClr val="bg2"/>
                  </a:solidFill>
                </a:rPr>
                <a:t>socio-economic status and low education level can predispose individuals to chronic career stress and to late-life stress, at which time social and intellectual withdrawal can be especially dangerous.</a:t>
              </a:r>
            </a:p>
            <a:p>
              <a:endParaRPr lang="en-US" dirty="0"/>
            </a:p>
          </p:txBody>
        </p:sp>
      </p:grpSp>
      <p:grpSp>
        <p:nvGrpSpPr>
          <p:cNvPr id="2079" name="Group 2078"/>
          <p:cNvGrpSpPr/>
          <p:nvPr/>
        </p:nvGrpSpPr>
        <p:grpSpPr>
          <a:xfrm>
            <a:off x="11222194" y="5029200"/>
            <a:ext cx="11381727" cy="19659600"/>
            <a:chOff x="11450794" y="4953000"/>
            <a:chExt cx="11381727" cy="19659600"/>
          </a:xfrm>
        </p:grpSpPr>
        <p:sp>
          <p:nvSpPr>
            <p:cNvPr id="68" name="Rectangle 67"/>
            <p:cNvSpPr/>
            <p:nvPr/>
          </p:nvSpPr>
          <p:spPr>
            <a:xfrm>
              <a:off x="11883857" y="4953000"/>
              <a:ext cx="10515600" cy="196596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Text Box 173"/>
            <p:cNvSpPr txBox="1">
              <a:spLocks noChangeArrowheads="1"/>
            </p:cNvSpPr>
            <p:nvPr/>
          </p:nvSpPr>
          <p:spPr bwMode="auto">
            <a:xfrm>
              <a:off x="12458788" y="5571085"/>
              <a:ext cx="9365738"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defRPr/>
              </a:pPr>
              <a:r>
                <a:rPr lang="en-US" sz="3600" b="1" dirty="0" smtClean="0">
                  <a:solidFill>
                    <a:srgbClr val="990033"/>
                  </a:solidFill>
                </a:rPr>
                <a:t>Stress: Its Impacts on Dementia Risk</a:t>
              </a:r>
            </a:p>
          </p:txBody>
        </p:sp>
        <p:sp>
          <p:nvSpPr>
            <p:cNvPr id="72" name="TextBox 71"/>
            <p:cNvSpPr txBox="1"/>
            <p:nvPr/>
          </p:nvSpPr>
          <p:spPr>
            <a:xfrm>
              <a:off x="11450794" y="7767099"/>
              <a:ext cx="11381727" cy="626692"/>
            </a:xfrm>
            <a:prstGeom prst="rect">
              <a:avLst/>
            </a:prstGeom>
            <a:noFill/>
          </p:spPr>
          <p:txBody>
            <a:bodyPr wrap="square" rtlCol="0">
              <a:spAutoFit/>
            </a:bodyPr>
            <a:lstStyle/>
            <a:p>
              <a:pPr>
                <a:spcBef>
                  <a:spcPts val="1800"/>
                </a:spcBef>
              </a:pPr>
              <a:endParaRPr lang="en-US" sz="2800" b="1" dirty="0">
                <a:solidFill>
                  <a:srgbClr val="000000"/>
                </a:solidFill>
              </a:endParaRPr>
            </a:p>
          </p:txBody>
        </p:sp>
        <p:sp>
          <p:nvSpPr>
            <p:cNvPr id="74" name="TextBox 73"/>
            <p:cNvSpPr txBox="1"/>
            <p:nvPr/>
          </p:nvSpPr>
          <p:spPr>
            <a:xfrm>
              <a:off x="14657865" y="6485485"/>
              <a:ext cx="4967584" cy="700420"/>
            </a:xfrm>
            <a:prstGeom prst="rect">
              <a:avLst/>
            </a:prstGeom>
            <a:noFill/>
          </p:spPr>
          <p:txBody>
            <a:bodyPr wrap="square" rtlCol="0">
              <a:spAutoFit/>
            </a:bodyPr>
            <a:lstStyle/>
            <a:p>
              <a:pPr algn="ctr"/>
              <a:r>
                <a:rPr lang="en-US" sz="3200" b="1" u="sng" dirty="0" smtClean="0">
                  <a:solidFill>
                    <a:srgbClr val="000000"/>
                  </a:solidFill>
                </a:rPr>
                <a:t>Direct Impact</a:t>
              </a:r>
              <a:endParaRPr lang="en-US" sz="3200" b="1" u="sng" dirty="0">
                <a:solidFill>
                  <a:srgbClr val="000000"/>
                </a:solidFill>
              </a:endParaRPr>
            </a:p>
          </p:txBody>
        </p:sp>
        <p:sp>
          <p:nvSpPr>
            <p:cNvPr id="82" name="Text Box 176"/>
            <p:cNvSpPr txBox="1">
              <a:spLocks noChangeArrowheads="1"/>
            </p:cNvSpPr>
            <p:nvPr/>
          </p:nvSpPr>
          <p:spPr bwMode="auto">
            <a:xfrm>
              <a:off x="14657865" y="15172285"/>
              <a:ext cx="4967584"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defRPr/>
              </a:pPr>
              <a:r>
                <a:rPr lang="en-US" sz="3200" b="1" u="sng" dirty="0" smtClean="0">
                  <a:solidFill>
                    <a:srgbClr val="000000"/>
                  </a:solidFill>
                </a:rPr>
                <a:t>Indirect Impact</a:t>
              </a:r>
              <a:endParaRPr lang="en-US" sz="3200" b="1" u="sng" dirty="0">
                <a:solidFill>
                  <a:srgbClr val="000000"/>
                </a:solidFill>
              </a:endParaRPr>
            </a:p>
          </p:txBody>
        </p:sp>
        <p:sp>
          <p:nvSpPr>
            <p:cNvPr id="27" name="Rectangle 26"/>
            <p:cNvSpPr/>
            <p:nvPr/>
          </p:nvSpPr>
          <p:spPr>
            <a:xfrm>
              <a:off x="12226757" y="7247485"/>
              <a:ext cx="9829800" cy="3354765"/>
            </a:xfrm>
            <a:prstGeom prst="rect">
              <a:avLst/>
            </a:prstGeom>
          </p:spPr>
          <p:txBody>
            <a:bodyPr wrap="square">
              <a:spAutoFit/>
            </a:bodyPr>
            <a:lstStyle/>
            <a:p>
              <a:pPr marL="342900" indent="-342900">
                <a:spcBef>
                  <a:spcPts val="1200"/>
                </a:spcBef>
                <a:buFont typeface="Wingdings" pitchFamily="2" charset="2"/>
                <a:buChar char="Ø"/>
              </a:pPr>
              <a:r>
                <a:rPr lang="en-US" sz="2400" b="1" dirty="0" smtClean="0">
                  <a:solidFill>
                    <a:schemeClr val="bg2"/>
                  </a:solidFill>
                </a:rPr>
                <a:t>Chronic </a:t>
              </a:r>
              <a:r>
                <a:rPr lang="en-US" sz="2400" b="1" dirty="0">
                  <a:solidFill>
                    <a:schemeClr val="bg2"/>
                  </a:solidFill>
                </a:rPr>
                <a:t>stress can chronically elevate cortisol levels. This has been shown to cause atrophy of the hippocampus (</a:t>
              </a:r>
              <a:r>
                <a:rPr lang="en-US" sz="2400" b="1" dirty="0" err="1">
                  <a:solidFill>
                    <a:schemeClr val="bg2"/>
                  </a:solidFill>
                </a:rPr>
                <a:t>Sapolsky</a:t>
              </a:r>
              <a:r>
                <a:rPr lang="en-US" sz="2400" b="1" dirty="0">
                  <a:solidFill>
                    <a:schemeClr val="bg2"/>
                  </a:solidFill>
                </a:rPr>
                <a:t> 2000). </a:t>
              </a:r>
            </a:p>
            <a:p>
              <a:pPr marL="342900" indent="-342900">
                <a:spcBef>
                  <a:spcPts val="1200"/>
                </a:spcBef>
                <a:buFont typeface="Wingdings" pitchFamily="2" charset="2"/>
                <a:buChar char="Ø"/>
              </a:pPr>
              <a:r>
                <a:rPr lang="en-US" sz="2400" b="1" dirty="0" smtClean="0">
                  <a:solidFill>
                    <a:schemeClr val="bg2"/>
                  </a:solidFill>
                </a:rPr>
                <a:t>Hippocampus</a:t>
              </a:r>
              <a:r>
                <a:rPr lang="en-US" sz="2400" b="1" dirty="0">
                  <a:solidFill>
                    <a:schemeClr val="bg2"/>
                  </a:solidFill>
                </a:rPr>
                <a:t>: helps store short-term memories as long-term memories</a:t>
              </a:r>
            </a:p>
            <a:p>
              <a:pPr marL="342900" indent="-342900">
                <a:spcBef>
                  <a:spcPts val="1200"/>
                </a:spcBef>
                <a:buFont typeface="Wingdings" pitchFamily="2" charset="2"/>
                <a:buChar char="Ø"/>
              </a:pPr>
              <a:r>
                <a:rPr lang="en-US" sz="2400" b="1" dirty="0" smtClean="0">
                  <a:solidFill>
                    <a:schemeClr val="bg2"/>
                  </a:solidFill>
                </a:rPr>
                <a:t>Chronic </a:t>
              </a:r>
              <a:r>
                <a:rPr lang="en-US" sz="2400" b="1" dirty="0">
                  <a:solidFill>
                    <a:schemeClr val="bg2"/>
                  </a:solidFill>
                </a:rPr>
                <a:t>cortisol release can also precipitate a chronic “defeat response,” which is characterized by mental disengagement and unresponsiveness of the HPA axis</a:t>
              </a:r>
              <a:r>
                <a:rPr lang="en-US" sz="2400" b="1" dirty="0"/>
                <a:t>.</a:t>
              </a:r>
            </a:p>
          </p:txBody>
        </p:sp>
        <p:pic>
          <p:nvPicPr>
            <p:cNvPr id="1025"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344400" y="10896600"/>
              <a:ext cx="9594515" cy="3760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8" name="Rectangle 27"/>
            <p:cNvSpPr/>
            <p:nvPr/>
          </p:nvSpPr>
          <p:spPr>
            <a:xfrm>
              <a:off x="12264857" y="16086685"/>
              <a:ext cx="9753600" cy="4093428"/>
            </a:xfrm>
            <a:prstGeom prst="rect">
              <a:avLst/>
            </a:prstGeom>
          </p:spPr>
          <p:txBody>
            <a:bodyPr wrap="square">
              <a:spAutoFit/>
            </a:bodyPr>
            <a:lstStyle/>
            <a:p>
              <a:pPr marL="342900" indent="-342900">
                <a:spcBef>
                  <a:spcPts val="1200"/>
                </a:spcBef>
                <a:buFont typeface="Wingdings" pitchFamily="2" charset="2"/>
                <a:buChar char="Ø"/>
              </a:pPr>
              <a:r>
                <a:rPr lang="en-US" sz="2400" b="1" dirty="0" smtClean="0">
                  <a:solidFill>
                    <a:schemeClr val="bg2"/>
                  </a:solidFill>
                </a:rPr>
                <a:t>Depression </a:t>
              </a:r>
              <a:r>
                <a:rPr lang="en-US" sz="2400" b="1" dirty="0">
                  <a:solidFill>
                    <a:schemeClr val="bg2"/>
                  </a:solidFill>
                </a:rPr>
                <a:t>may mediate the link between stress and </a:t>
              </a:r>
              <a:r>
                <a:rPr lang="en-US" sz="2400" b="1" dirty="0" smtClean="0">
                  <a:solidFill>
                    <a:schemeClr val="bg2"/>
                  </a:solidFill>
                </a:rPr>
                <a:t>dementia. Even subclinical depression has been shown to predict cognitive decline, possibly because the depressed individual becomes disengaged and withdrawn </a:t>
              </a:r>
              <a:r>
                <a:rPr lang="en-US" sz="2400" b="1" dirty="0">
                  <a:solidFill>
                    <a:schemeClr val="bg2"/>
                  </a:solidFill>
                </a:rPr>
                <a:t>(</a:t>
              </a:r>
              <a:r>
                <a:rPr lang="en-US" sz="2400" b="1" dirty="0" err="1">
                  <a:solidFill>
                    <a:schemeClr val="bg2"/>
                  </a:solidFill>
                </a:rPr>
                <a:t>Vitaliano</a:t>
              </a:r>
              <a:r>
                <a:rPr lang="en-US" sz="2400" b="1" dirty="0">
                  <a:solidFill>
                    <a:schemeClr val="bg2"/>
                  </a:solidFill>
                </a:rPr>
                <a:t> 2009). </a:t>
              </a:r>
            </a:p>
            <a:p>
              <a:pPr marL="342900" indent="-342900">
                <a:spcBef>
                  <a:spcPts val="1200"/>
                </a:spcBef>
                <a:buFont typeface="Wingdings" pitchFamily="2" charset="2"/>
                <a:buChar char="Ø"/>
              </a:pPr>
              <a:r>
                <a:rPr lang="en-US" sz="2400" b="1" dirty="0" smtClean="0">
                  <a:solidFill>
                    <a:schemeClr val="bg2"/>
                  </a:solidFill>
                </a:rPr>
                <a:t>High </a:t>
              </a:r>
              <a:r>
                <a:rPr lang="en-US" sz="2400" b="1" dirty="0">
                  <a:solidFill>
                    <a:schemeClr val="bg2"/>
                  </a:solidFill>
                </a:rPr>
                <a:t>levels of stress can lead to low levels of social interaction and mental stimulation.  </a:t>
              </a:r>
            </a:p>
            <a:p>
              <a:pPr marL="342900" indent="-342900">
                <a:spcBef>
                  <a:spcPts val="1200"/>
                </a:spcBef>
                <a:buFont typeface="Wingdings" pitchFamily="2" charset="2"/>
                <a:buChar char="Ø"/>
              </a:pPr>
              <a:r>
                <a:rPr lang="en-US" sz="2400" b="1" dirty="0" smtClean="0">
                  <a:solidFill>
                    <a:schemeClr val="bg2"/>
                  </a:solidFill>
                </a:rPr>
                <a:t>Highly </a:t>
              </a:r>
              <a:r>
                <a:rPr lang="en-US" sz="2400" b="1" dirty="0">
                  <a:solidFill>
                    <a:schemeClr val="bg2"/>
                  </a:solidFill>
                </a:rPr>
                <a:t>distressed individuals are unlikely to live the socially active, mentally engaged lifestyle which is known to reduce dementia risk (</a:t>
              </a:r>
              <a:r>
                <a:rPr lang="en-US" sz="2400" b="1" dirty="0" err="1">
                  <a:solidFill>
                    <a:schemeClr val="bg2"/>
                  </a:solidFill>
                </a:rPr>
                <a:t>Hultsch</a:t>
              </a:r>
              <a:r>
                <a:rPr lang="en-US" sz="2400" b="1" dirty="0">
                  <a:solidFill>
                    <a:schemeClr val="bg2"/>
                  </a:solidFill>
                </a:rPr>
                <a:t> 1999).  </a:t>
              </a:r>
            </a:p>
          </p:txBody>
        </p:sp>
        <p:pic>
          <p:nvPicPr>
            <p:cNvPr id="2049" name="Picture 204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304292" y="20469337"/>
              <a:ext cx="5674731" cy="4038944"/>
            </a:xfrm>
            <a:prstGeom prst="rect">
              <a:avLst/>
            </a:prstGeom>
          </p:spPr>
        </p:pic>
      </p:grpSp>
      <p:sp>
        <p:nvSpPr>
          <p:cNvPr id="2051" name="TextBox 2050"/>
          <p:cNvSpPr txBox="1"/>
          <p:nvPr/>
        </p:nvSpPr>
        <p:spPr>
          <a:xfrm>
            <a:off x="23279100" y="6116097"/>
            <a:ext cx="8305800" cy="4524315"/>
          </a:xfrm>
          <a:prstGeom prst="rect">
            <a:avLst/>
          </a:prstGeom>
          <a:noFill/>
        </p:spPr>
        <p:txBody>
          <a:bodyPr wrap="square" rtlCol="0">
            <a:spAutoFit/>
          </a:bodyPr>
          <a:lstStyle/>
          <a:p>
            <a:pPr marL="342900" indent="-342900">
              <a:buFont typeface="Wingdings" pitchFamily="2" charset="2"/>
              <a:buChar char="Ø"/>
            </a:pPr>
            <a:r>
              <a:rPr lang="en-US" sz="2400" b="1" dirty="0" smtClean="0">
                <a:solidFill>
                  <a:schemeClr val="bg2"/>
                </a:solidFill>
              </a:rPr>
              <a:t>Dementia </a:t>
            </a:r>
            <a:r>
              <a:rPr lang="en-US" sz="2400" b="1" dirty="0">
                <a:solidFill>
                  <a:schemeClr val="bg2"/>
                </a:solidFill>
              </a:rPr>
              <a:t>caregivers are more likely to get dementia themselves (Norton 2012).</a:t>
            </a:r>
          </a:p>
          <a:p>
            <a:endParaRPr lang="en-US" sz="2400" b="1" dirty="0" smtClean="0">
              <a:solidFill>
                <a:schemeClr val="bg2"/>
              </a:solidFill>
            </a:endParaRPr>
          </a:p>
          <a:p>
            <a:pPr marL="342900" indent="-342900">
              <a:buFont typeface="Wingdings" pitchFamily="2" charset="2"/>
              <a:buChar char="Ø"/>
            </a:pPr>
            <a:r>
              <a:rPr lang="en-US" sz="2400" b="1" dirty="0" smtClean="0">
                <a:solidFill>
                  <a:schemeClr val="bg2"/>
                </a:solidFill>
              </a:rPr>
              <a:t>Alzheimer’s </a:t>
            </a:r>
            <a:r>
              <a:rPr lang="en-US" sz="2400" b="1" dirty="0">
                <a:solidFill>
                  <a:schemeClr val="bg2"/>
                </a:solidFill>
              </a:rPr>
              <a:t>disease caregivers show significant decreases in verbal fluency and memory (Lee 2012; </a:t>
            </a:r>
            <a:r>
              <a:rPr lang="en-US" sz="2400" b="1" dirty="0" err="1">
                <a:solidFill>
                  <a:schemeClr val="bg2"/>
                </a:solidFill>
              </a:rPr>
              <a:t>MacKenzie</a:t>
            </a:r>
            <a:r>
              <a:rPr lang="en-US" sz="2400" b="1" dirty="0">
                <a:solidFill>
                  <a:schemeClr val="bg2"/>
                </a:solidFill>
              </a:rPr>
              <a:t> 2009). </a:t>
            </a:r>
          </a:p>
          <a:p>
            <a:r>
              <a:rPr lang="en-US" sz="2400" b="1" dirty="0">
                <a:solidFill>
                  <a:schemeClr val="bg2"/>
                </a:solidFill>
              </a:rPr>
              <a:t> </a:t>
            </a:r>
          </a:p>
          <a:p>
            <a:pPr marL="342900" indent="-342900">
              <a:buFont typeface="Wingdings" pitchFamily="2" charset="2"/>
              <a:buChar char="Ø"/>
            </a:pPr>
            <a:r>
              <a:rPr lang="en-US" sz="2400" b="1" dirty="0" smtClean="0">
                <a:solidFill>
                  <a:schemeClr val="bg2"/>
                </a:solidFill>
              </a:rPr>
              <a:t>The </a:t>
            </a:r>
            <a:r>
              <a:rPr lang="en-US" sz="2400" b="1" dirty="0">
                <a:solidFill>
                  <a:schemeClr val="bg2"/>
                </a:solidFill>
              </a:rPr>
              <a:t>stressful and intensive work of caregiving can lead to isolation and cognitive impairment, and these factors themselves may amplify stress levels, insuring even rapider mental decline.</a:t>
            </a:r>
          </a:p>
          <a:p>
            <a:endParaRPr lang="en-US" sz="2400" dirty="0"/>
          </a:p>
        </p:txBody>
      </p:sp>
      <p:pic>
        <p:nvPicPr>
          <p:cNvPr id="2053"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698200" y="11811000"/>
            <a:ext cx="8225572" cy="609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766000" y="25206281"/>
            <a:ext cx="10058400" cy="6477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2076" name="Group 2075"/>
          <p:cNvGrpSpPr/>
          <p:nvPr/>
        </p:nvGrpSpPr>
        <p:grpSpPr>
          <a:xfrm>
            <a:off x="32766000" y="16112928"/>
            <a:ext cx="10058400" cy="9922647"/>
            <a:chOff x="32994600" y="16036728"/>
            <a:chExt cx="10058400" cy="9922647"/>
          </a:xfrm>
        </p:grpSpPr>
        <p:sp>
          <p:nvSpPr>
            <p:cNvPr id="57" name="Rectangle 56"/>
            <p:cNvSpPr/>
            <p:nvPr/>
          </p:nvSpPr>
          <p:spPr>
            <a:xfrm>
              <a:off x="32994600" y="16036728"/>
              <a:ext cx="10058400" cy="86106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0" name="TextBox 109"/>
            <p:cNvSpPr txBox="1"/>
            <p:nvPr/>
          </p:nvSpPr>
          <p:spPr>
            <a:xfrm>
              <a:off x="35249023" y="16392474"/>
              <a:ext cx="5549555" cy="646331"/>
            </a:xfrm>
            <a:prstGeom prst="rect">
              <a:avLst/>
            </a:prstGeom>
            <a:noFill/>
          </p:spPr>
          <p:txBody>
            <a:bodyPr wrap="square" rtlCol="0">
              <a:spAutoFit/>
            </a:bodyPr>
            <a:lstStyle/>
            <a:p>
              <a:pPr algn="ctr"/>
              <a:r>
                <a:rPr lang="en-US" sz="3600" b="1" dirty="0" smtClean="0">
                  <a:solidFill>
                    <a:srgbClr val="990033"/>
                  </a:solidFill>
                </a:rPr>
                <a:t>What To Do</a:t>
              </a:r>
              <a:endParaRPr lang="en-US" sz="3600" b="1" dirty="0">
                <a:solidFill>
                  <a:srgbClr val="990033"/>
                </a:solidFill>
              </a:endParaRPr>
            </a:p>
          </p:txBody>
        </p:sp>
        <p:sp>
          <p:nvSpPr>
            <p:cNvPr id="112" name="TextBox 111"/>
            <p:cNvSpPr txBox="1"/>
            <p:nvPr/>
          </p:nvSpPr>
          <p:spPr>
            <a:xfrm>
              <a:off x="33304623" y="17098389"/>
              <a:ext cx="9438354" cy="7971411"/>
            </a:xfrm>
            <a:prstGeom prst="rect">
              <a:avLst/>
            </a:prstGeom>
            <a:noFill/>
          </p:spPr>
          <p:txBody>
            <a:bodyPr wrap="square" rtlCol="0">
              <a:spAutoFit/>
            </a:bodyPr>
            <a:lstStyle/>
            <a:p>
              <a:pPr marL="342900" indent="-342900">
                <a:buFont typeface="Wingdings" pitchFamily="2" charset="2"/>
                <a:buChar char="Ø"/>
              </a:pPr>
              <a:r>
                <a:rPr lang="en-US" sz="2400" b="1" dirty="0" smtClean="0">
                  <a:solidFill>
                    <a:schemeClr val="bg2"/>
                  </a:solidFill>
                </a:rPr>
                <a:t>Engage </a:t>
              </a:r>
              <a:r>
                <a:rPr lang="en-US" sz="2400" b="1" dirty="0">
                  <a:solidFill>
                    <a:schemeClr val="bg2"/>
                  </a:solidFill>
                </a:rPr>
                <a:t>senior citizens in community health programs that emphasize social interaction</a:t>
              </a:r>
              <a:r>
                <a:rPr lang="en-US" sz="2400" b="1" dirty="0" smtClean="0">
                  <a:solidFill>
                    <a:schemeClr val="bg2"/>
                  </a:solidFill>
                </a:rPr>
                <a:t>.</a:t>
              </a:r>
            </a:p>
            <a:p>
              <a:endParaRPr lang="en-US" sz="2400" b="1" dirty="0">
                <a:solidFill>
                  <a:schemeClr val="bg2"/>
                </a:solidFill>
              </a:endParaRPr>
            </a:p>
            <a:p>
              <a:pPr marL="342900" indent="-342900">
                <a:buFont typeface="Wingdings" pitchFamily="2" charset="2"/>
                <a:buChar char="Ø"/>
              </a:pPr>
              <a:r>
                <a:rPr lang="en-US" sz="2400" b="1" dirty="0">
                  <a:solidFill>
                    <a:schemeClr val="bg2"/>
                  </a:solidFill>
                </a:rPr>
                <a:t> </a:t>
              </a:r>
              <a:r>
                <a:rPr lang="en-US" sz="2400" b="1" dirty="0" smtClean="0">
                  <a:solidFill>
                    <a:schemeClr val="bg2"/>
                  </a:solidFill>
                </a:rPr>
                <a:t>Promote </a:t>
              </a:r>
              <a:r>
                <a:rPr lang="en-US" sz="2400" b="1" dirty="0">
                  <a:solidFill>
                    <a:schemeClr val="bg2"/>
                  </a:solidFill>
                </a:rPr>
                <a:t>meditation therapy, yoga, and other stress management activities, for the young and the old; there are many stress management techniques which have been proven effective (</a:t>
              </a:r>
              <a:r>
                <a:rPr lang="en-US" sz="2400" b="1" dirty="0" err="1">
                  <a:solidFill>
                    <a:schemeClr val="bg2"/>
                  </a:solidFill>
                </a:rPr>
                <a:t>Lavretsky</a:t>
              </a:r>
              <a:r>
                <a:rPr lang="en-US" sz="2400" b="1" dirty="0">
                  <a:solidFill>
                    <a:schemeClr val="bg2"/>
                  </a:solidFill>
                </a:rPr>
                <a:t> 2013</a:t>
              </a:r>
              <a:r>
                <a:rPr lang="en-US" sz="2400" b="1" dirty="0" smtClean="0">
                  <a:solidFill>
                    <a:schemeClr val="bg2"/>
                  </a:solidFill>
                </a:rPr>
                <a:t>).</a:t>
              </a:r>
            </a:p>
            <a:p>
              <a:endParaRPr lang="en-US" sz="2400" b="1" dirty="0">
                <a:solidFill>
                  <a:schemeClr val="bg2"/>
                </a:solidFill>
              </a:endParaRPr>
            </a:p>
            <a:p>
              <a:pPr marL="342900" indent="-342900">
                <a:buFont typeface="Wingdings" pitchFamily="2" charset="2"/>
                <a:buChar char="Ø"/>
              </a:pPr>
              <a:r>
                <a:rPr lang="en-US" sz="2400" b="1" dirty="0" smtClean="0">
                  <a:solidFill>
                    <a:schemeClr val="bg2"/>
                  </a:solidFill>
                </a:rPr>
                <a:t>Family </a:t>
              </a:r>
              <a:r>
                <a:rPr lang="en-US" sz="2400" b="1" dirty="0">
                  <a:solidFill>
                    <a:schemeClr val="bg2"/>
                  </a:solidFill>
                </a:rPr>
                <a:t>clinics should place a greater emphasis on lifelong learning and intellectual engagement, especially for patients tied to low-control, low-complexity careers</a:t>
              </a:r>
              <a:r>
                <a:rPr lang="en-US" sz="2400" b="1" dirty="0" smtClean="0">
                  <a:solidFill>
                    <a:schemeClr val="bg2"/>
                  </a:solidFill>
                </a:rPr>
                <a:t>.</a:t>
              </a:r>
            </a:p>
            <a:p>
              <a:endParaRPr lang="en-US" sz="2400" b="1" dirty="0">
                <a:solidFill>
                  <a:schemeClr val="bg2"/>
                </a:solidFill>
              </a:endParaRPr>
            </a:p>
            <a:p>
              <a:pPr marL="342900" indent="-342900">
                <a:buFont typeface="Wingdings" pitchFamily="2" charset="2"/>
                <a:buChar char="Ø"/>
              </a:pPr>
              <a:r>
                <a:rPr lang="en-US" sz="2400" b="1" dirty="0" smtClean="0">
                  <a:solidFill>
                    <a:schemeClr val="bg2"/>
                  </a:solidFill>
                </a:rPr>
                <a:t>The </a:t>
              </a:r>
              <a:r>
                <a:rPr lang="en-US" sz="2400" b="1" dirty="0">
                  <a:solidFill>
                    <a:schemeClr val="bg2"/>
                  </a:solidFill>
                </a:rPr>
                <a:t>construction of community centers in low-income areas can help accomplish many of these goals, as well as provide assistance and relief to distressed caregivers. Such centers could regularly assess stress, as well as promote and provide stress-management activities for community members, in accordance with a preventative health care model. </a:t>
              </a:r>
            </a:p>
            <a:p>
              <a:pPr lvl="1"/>
              <a:endParaRPr lang="en-US" sz="2800" b="1" dirty="0">
                <a:solidFill>
                  <a:srgbClr val="000000"/>
                </a:solidFill>
              </a:endParaRPr>
            </a:p>
            <a:p>
              <a:pPr lvl="1">
                <a:buFont typeface="Arial"/>
                <a:buChar char="•"/>
              </a:pPr>
              <a:endParaRPr lang="en-US" sz="2800" b="1" dirty="0">
                <a:solidFill>
                  <a:srgbClr val="000000"/>
                </a:solidFill>
              </a:endParaRPr>
            </a:p>
          </p:txBody>
        </p:sp>
        <p:sp>
          <p:nvSpPr>
            <p:cNvPr id="4" name="TextBox 3"/>
            <p:cNvSpPr txBox="1"/>
            <p:nvPr/>
          </p:nvSpPr>
          <p:spPr>
            <a:xfrm>
              <a:off x="35249022" y="25374600"/>
              <a:ext cx="5549556" cy="584775"/>
            </a:xfrm>
            <a:prstGeom prst="rect">
              <a:avLst/>
            </a:prstGeom>
            <a:noFill/>
          </p:spPr>
          <p:txBody>
            <a:bodyPr wrap="square" rtlCol="0">
              <a:spAutoFit/>
            </a:bodyPr>
            <a:lstStyle/>
            <a:p>
              <a:pPr algn="ctr"/>
              <a:r>
                <a:rPr lang="en-US" sz="3200" b="1" dirty="0" smtClean="0">
                  <a:solidFill>
                    <a:srgbClr val="990033"/>
                  </a:solidFill>
                </a:rPr>
                <a:t>References</a:t>
              </a:r>
              <a:endParaRPr lang="en-US" sz="3200" b="1" dirty="0">
                <a:solidFill>
                  <a:srgbClr val="990033"/>
                </a:solidFill>
              </a:endParaRPr>
            </a:p>
          </p:txBody>
        </p:sp>
      </p:grpSp>
      <p:pic>
        <p:nvPicPr>
          <p:cNvPr id="1027"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2860000" y="18384297"/>
            <a:ext cx="9144000" cy="117147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23658997" y="18749777"/>
            <a:ext cx="7546007" cy="646331"/>
          </a:xfrm>
          <a:prstGeom prst="rect">
            <a:avLst/>
          </a:prstGeom>
          <a:noFill/>
        </p:spPr>
        <p:txBody>
          <a:bodyPr wrap="square" rtlCol="0">
            <a:spAutoFit/>
          </a:bodyPr>
          <a:lstStyle/>
          <a:p>
            <a:pPr algn="ctr"/>
            <a:r>
              <a:rPr lang="en-US" sz="3600" b="1" dirty="0" smtClean="0">
                <a:solidFill>
                  <a:srgbClr val="990033"/>
                </a:solidFill>
              </a:rPr>
              <a:t>Late Stage Pre-Dementia</a:t>
            </a:r>
            <a:endParaRPr lang="en-US" sz="3600" b="1" dirty="0">
              <a:solidFill>
                <a:srgbClr val="990033"/>
              </a:solidFill>
            </a:endParaRPr>
          </a:p>
        </p:txBody>
      </p:sp>
      <p:sp>
        <p:nvSpPr>
          <p:cNvPr id="8" name="TextBox 7"/>
          <p:cNvSpPr txBox="1"/>
          <p:nvPr/>
        </p:nvSpPr>
        <p:spPr>
          <a:xfrm>
            <a:off x="23279101" y="19583357"/>
            <a:ext cx="8305799" cy="4985980"/>
          </a:xfrm>
          <a:prstGeom prst="rect">
            <a:avLst/>
          </a:prstGeom>
          <a:noFill/>
        </p:spPr>
        <p:txBody>
          <a:bodyPr wrap="square" rtlCol="0">
            <a:spAutoFit/>
          </a:bodyPr>
          <a:lstStyle/>
          <a:p>
            <a:pPr marL="342900" indent="-342900">
              <a:spcBef>
                <a:spcPts val="1200"/>
              </a:spcBef>
              <a:buFont typeface="Wingdings" pitchFamily="2" charset="2"/>
              <a:buChar char="Ø"/>
            </a:pPr>
            <a:r>
              <a:rPr lang="en-US" sz="2400" b="1" dirty="0" smtClean="0">
                <a:solidFill>
                  <a:schemeClr val="bg2"/>
                </a:solidFill>
              </a:rPr>
              <a:t>It has been shown that – for individuals who already have Mild Cognitive Impairment (MCI) – stressful events may cause a rapid progression to dementia.</a:t>
            </a:r>
          </a:p>
          <a:p>
            <a:pPr marL="342900" indent="-342900">
              <a:spcBef>
                <a:spcPts val="1200"/>
              </a:spcBef>
              <a:buFont typeface="Wingdings" pitchFamily="2" charset="2"/>
              <a:buChar char="Ø"/>
            </a:pPr>
            <a:r>
              <a:rPr lang="en-US" sz="2400" b="1" dirty="0" smtClean="0">
                <a:solidFill>
                  <a:schemeClr val="bg2"/>
                </a:solidFill>
              </a:rPr>
              <a:t>High cortisol levels do not mediate the effect, and may play a larger role in the progression from Normal Cognition (CN) to </a:t>
            </a:r>
            <a:r>
              <a:rPr lang="en-US" sz="2400" b="1" dirty="0">
                <a:solidFill>
                  <a:schemeClr val="bg2"/>
                </a:solidFill>
              </a:rPr>
              <a:t>MCI (</a:t>
            </a:r>
            <a:r>
              <a:rPr lang="en-US" sz="2400" b="1" dirty="0" err="1">
                <a:solidFill>
                  <a:schemeClr val="bg2"/>
                </a:solidFill>
              </a:rPr>
              <a:t>Peavy</a:t>
            </a:r>
            <a:r>
              <a:rPr lang="en-US" sz="2400" b="1" dirty="0">
                <a:solidFill>
                  <a:schemeClr val="bg2"/>
                </a:solidFill>
              </a:rPr>
              <a:t> 2012</a:t>
            </a:r>
            <a:r>
              <a:rPr lang="en-US" sz="2400" b="1" dirty="0" smtClean="0">
                <a:solidFill>
                  <a:schemeClr val="bg2"/>
                </a:solidFill>
              </a:rPr>
              <a:t>).</a:t>
            </a:r>
          </a:p>
          <a:p>
            <a:pPr marL="342900" indent="-342900">
              <a:spcBef>
                <a:spcPts val="1200"/>
              </a:spcBef>
              <a:buFont typeface="Wingdings" pitchFamily="2" charset="2"/>
              <a:buChar char="Ø"/>
            </a:pPr>
            <a:r>
              <a:rPr lang="en-US" sz="2400" b="1" dirty="0" err="1" smtClean="0">
                <a:solidFill>
                  <a:schemeClr val="bg2"/>
                </a:solidFill>
              </a:rPr>
              <a:t>Peavy</a:t>
            </a:r>
            <a:r>
              <a:rPr lang="en-US" sz="2400" b="1" dirty="0" smtClean="0">
                <a:solidFill>
                  <a:schemeClr val="bg2"/>
                </a:solidFill>
              </a:rPr>
              <a:t> used the Life Effects and Difficulties Schedule (LEDS) to assess level of stress influence on the elderly.</a:t>
            </a:r>
          </a:p>
          <a:p>
            <a:pPr marL="342900" indent="-342900">
              <a:spcBef>
                <a:spcPts val="1200"/>
              </a:spcBef>
              <a:buFont typeface="Wingdings" pitchFamily="2" charset="2"/>
              <a:buChar char="Ø"/>
            </a:pPr>
            <a:r>
              <a:rPr lang="en-US" sz="2400" b="1" dirty="0" smtClean="0">
                <a:solidFill>
                  <a:schemeClr val="bg2"/>
                </a:solidFill>
              </a:rPr>
              <a:t>Higher LEDS ratings indicate a higher occurrence of recent (6-12 months) stressful events.</a:t>
            </a:r>
            <a:endParaRPr lang="en-US" sz="2400" b="1" dirty="0">
              <a:solidFill>
                <a:schemeClr val="bg2"/>
              </a:solidFill>
            </a:endParaRPr>
          </a:p>
        </p:txBody>
      </p:sp>
      <p:graphicFrame>
        <p:nvGraphicFramePr>
          <p:cNvPr id="10" name="Table 9"/>
          <p:cNvGraphicFramePr>
            <a:graphicFrameLocks noGrp="1"/>
          </p:cNvGraphicFramePr>
          <p:nvPr>
            <p:extLst>
              <p:ext uri="{D42A27DB-BD31-4B8C-83A1-F6EECF244321}">
                <p14:modId xmlns:p14="http://schemas.microsoft.com/office/powerpoint/2010/main" val="2274836516"/>
              </p:ext>
            </p:extLst>
          </p:nvPr>
        </p:nvGraphicFramePr>
        <p:xfrm>
          <a:off x="33147000" y="11506199"/>
          <a:ext cx="9296400" cy="1630680"/>
        </p:xfrm>
        <a:graphic>
          <a:graphicData uri="http://schemas.openxmlformats.org/drawingml/2006/table">
            <a:tbl>
              <a:tblPr firstRow="1" bandRow="1">
                <a:tableStyleId>{5C22544A-7EE6-4342-B048-85BDC9FD1C3A}</a:tableStyleId>
              </a:tblPr>
              <a:tblGrid>
                <a:gridCol w="3098800"/>
                <a:gridCol w="2976996"/>
                <a:gridCol w="3220604"/>
              </a:tblGrid>
              <a:tr h="990600">
                <a:tc>
                  <a:txBody>
                    <a:bodyPr/>
                    <a:lstStyle/>
                    <a:p>
                      <a:pPr algn="ctr"/>
                      <a:endParaRPr lang="en-US" dirty="0" smtClean="0"/>
                    </a:p>
                    <a:p>
                      <a:pPr algn="ctr"/>
                      <a:r>
                        <a:rPr lang="en-US" dirty="0" smtClean="0"/>
                        <a:t>High Risk for Dementia</a:t>
                      </a:r>
                      <a:endParaRPr lang="en-US" dirty="0"/>
                    </a:p>
                  </a:txBody>
                  <a:tcPr>
                    <a:solidFill>
                      <a:srgbClr val="FF0000"/>
                    </a:solidFill>
                  </a:tcPr>
                </a:tc>
                <a:tc>
                  <a:txBody>
                    <a:bodyPr/>
                    <a:lstStyle/>
                    <a:p>
                      <a:pPr algn="ctr">
                        <a:spcBef>
                          <a:spcPts val="1200"/>
                        </a:spcBef>
                      </a:pPr>
                      <a:r>
                        <a:rPr lang="en-US" sz="1800" b="1" kern="1200" dirty="0" smtClean="0">
                          <a:solidFill>
                            <a:schemeClr val="lt1"/>
                          </a:solidFill>
                          <a:effectLst/>
                          <a:latin typeface="+mn-lt"/>
                          <a:ea typeface="+mn-ea"/>
                          <a:cs typeface="+mn-cs"/>
                        </a:rPr>
                        <a:t>Purple Heart + </a:t>
                      </a:r>
                    </a:p>
                    <a:p>
                      <a:pPr algn="ctr">
                        <a:spcBef>
                          <a:spcPts val="1200"/>
                        </a:spcBef>
                      </a:pPr>
                      <a:r>
                        <a:rPr lang="en-US" sz="1800" b="1" kern="1200" dirty="0" smtClean="0">
                          <a:solidFill>
                            <a:schemeClr val="lt1"/>
                          </a:solidFill>
                          <a:effectLst/>
                          <a:latin typeface="+mn-lt"/>
                          <a:ea typeface="+mn-ea"/>
                          <a:cs typeface="+mn-cs"/>
                        </a:rPr>
                        <a:t>PTSD</a:t>
                      </a:r>
                      <a:endParaRPr lang="en-US" dirty="0"/>
                    </a:p>
                  </a:txBody>
                  <a:tcPr>
                    <a:solidFill>
                      <a:srgbClr val="FF0000"/>
                    </a:solidFill>
                  </a:tcPr>
                </a:tc>
                <a:tc>
                  <a:txBody>
                    <a:bodyPr/>
                    <a:lstStyle/>
                    <a:p>
                      <a:pPr algn="ctr">
                        <a:spcBef>
                          <a:spcPts val="1200"/>
                        </a:spcBef>
                      </a:pPr>
                      <a:r>
                        <a:rPr lang="en-US" sz="1800" b="1" kern="1200" dirty="0" smtClean="0">
                          <a:solidFill>
                            <a:schemeClr val="lt1"/>
                          </a:solidFill>
                          <a:effectLst/>
                          <a:latin typeface="+mn-lt"/>
                          <a:ea typeface="+mn-ea"/>
                          <a:cs typeface="+mn-cs"/>
                        </a:rPr>
                        <a:t>NO Purple Heart +</a:t>
                      </a:r>
                    </a:p>
                    <a:p>
                      <a:pPr algn="ctr">
                        <a:spcBef>
                          <a:spcPts val="1200"/>
                        </a:spcBef>
                      </a:pPr>
                      <a:r>
                        <a:rPr lang="en-US" sz="1800" b="1" kern="1200" dirty="0" smtClean="0">
                          <a:solidFill>
                            <a:schemeClr val="lt1"/>
                          </a:solidFill>
                          <a:effectLst/>
                          <a:latin typeface="+mn-lt"/>
                          <a:ea typeface="+mn-ea"/>
                          <a:cs typeface="+mn-cs"/>
                        </a:rPr>
                        <a:t>PTSD</a:t>
                      </a:r>
                      <a:endParaRPr lang="en-US" dirty="0"/>
                    </a:p>
                  </a:txBody>
                  <a:tcPr>
                    <a:solidFill>
                      <a:srgbClr val="FF0000"/>
                    </a:solidFill>
                  </a:tcPr>
                </a:tc>
              </a:tr>
              <a:tr h="370840">
                <a:tc>
                  <a:txBody>
                    <a:bodyPr/>
                    <a:lstStyle/>
                    <a:p>
                      <a:pPr algn="ctr">
                        <a:lnSpc>
                          <a:spcPct val="150000"/>
                        </a:lnSpc>
                        <a:spcBef>
                          <a:spcPts val="1800"/>
                        </a:spcBef>
                      </a:pPr>
                      <a:r>
                        <a:rPr lang="en-US" b="1" dirty="0" smtClean="0"/>
                        <a:t>Low </a:t>
                      </a:r>
                      <a:r>
                        <a:rPr lang="en-US" b="1" dirty="0" smtClean="0"/>
                        <a:t>Risk for Dementia</a:t>
                      </a:r>
                      <a:endParaRPr lang="en-US" b="1" dirty="0"/>
                    </a:p>
                  </a:txBody>
                  <a:tcPr/>
                </a:tc>
                <a:tc>
                  <a:txBody>
                    <a:bodyPr/>
                    <a:lstStyle/>
                    <a:p>
                      <a:pPr algn="ctr"/>
                      <a:r>
                        <a:rPr lang="en-US" sz="1800" b="1" kern="1200" dirty="0" smtClean="0">
                          <a:solidFill>
                            <a:schemeClr val="dk1"/>
                          </a:solidFill>
                          <a:effectLst/>
                          <a:latin typeface="+mn-lt"/>
                          <a:ea typeface="+mn-ea"/>
                          <a:cs typeface="+mn-cs"/>
                        </a:rPr>
                        <a:t>Purple Heart +</a:t>
                      </a:r>
                    </a:p>
                    <a:p>
                      <a:pPr algn="ctr"/>
                      <a:r>
                        <a:rPr lang="en-US" sz="1800" b="1" kern="1200" dirty="0" smtClean="0">
                          <a:solidFill>
                            <a:schemeClr val="dk1"/>
                          </a:solidFill>
                          <a:effectLst/>
                          <a:latin typeface="+mn-lt"/>
                          <a:ea typeface="+mn-ea"/>
                          <a:cs typeface="+mn-cs"/>
                        </a:rPr>
                        <a:t>NO PTSD</a:t>
                      </a:r>
                      <a:endParaRPr lang="en-US" b="1" dirty="0"/>
                    </a:p>
                  </a:txBody>
                  <a:tcPr/>
                </a:tc>
                <a:tc>
                  <a:txBody>
                    <a:bodyPr/>
                    <a:lstStyle/>
                    <a:p>
                      <a:pPr algn="ctr"/>
                      <a:r>
                        <a:rPr lang="en-US" sz="1800" b="1" kern="1200" dirty="0" smtClean="0">
                          <a:solidFill>
                            <a:schemeClr val="dk1"/>
                          </a:solidFill>
                          <a:effectLst/>
                          <a:latin typeface="+mn-lt"/>
                          <a:ea typeface="+mn-ea"/>
                          <a:cs typeface="+mn-cs"/>
                        </a:rPr>
                        <a:t>NO Purple Heart</a:t>
                      </a:r>
                      <a:r>
                        <a:rPr lang="en-US" sz="1800" b="1" kern="1200" baseline="0" dirty="0" smtClean="0">
                          <a:solidFill>
                            <a:schemeClr val="dk1"/>
                          </a:solidFill>
                          <a:effectLst/>
                          <a:latin typeface="+mn-lt"/>
                          <a:ea typeface="+mn-ea"/>
                          <a:cs typeface="+mn-cs"/>
                        </a:rPr>
                        <a:t> + </a:t>
                      </a:r>
                    </a:p>
                    <a:p>
                      <a:pPr algn="ctr"/>
                      <a:r>
                        <a:rPr lang="en-US" sz="1800" b="1" kern="1200" baseline="0" dirty="0" smtClean="0">
                          <a:solidFill>
                            <a:schemeClr val="dk1"/>
                          </a:solidFill>
                          <a:effectLst/>
                          <a:latin typeface="+mn-lt"/>
                          <a:ea typeface="+mn-ea"/>
                          <a:cs typeface="+mn-cs"/>
                        </a:rPr>
                        <a:t>NO </a:t>
                      </a:r>
                      <a:r>
                        <a:rPr lang="en-US" sz="1800" b="1" kern="1200" dirty="0" smtClean="0">
                          <a:solidFill>
                            <a:schemeClr val="dk1"/>
                          </a:solidFill>
                          <a:effectLst/>
                          <a:latin typeface="+mn-lt"/>
                          <a:ea typeface="+mn-ea"/>
                          <a:cs typeface="+mn-cs"/>
                        </a:rPr>
                        <a:t>PTSD</a:t>
                      </a:r>
                      <a:endParaRPr lang="en-US" b="1" dirty="0"/>
                    </a:p>
                  </a:txBody>
                  <a:tcPr/>
                </a:tc>
              </a:tr>
            </a:tbl>
          </a:graphicData>
        </a:graphic>
      </p:graphicFrame>
      <p:sp>
        <p:nvSpPr>
          <p:cNvPr id="13" name="TextBox 12"/>
          <p:cNvSpPr txBox="1"/>
          <p:nvPr/>
        </p:nvSpPr>
        <p:spPr>
          <a:xfrm>
            <a:off x="33451800" y="13563599"/>
            <a:ext cx="8686800" cy="1723549"/>
          </a:xfrm>
          <a:prstGeom prst="rect">
            <a:avLst/>
          </a:prstGeom>
          <a:noFill/>
        </p:spPr>
        <p:txBody>
          <a:bodyPr wrap="square" rtlCol="0">
            <a:spAutoFit/>
          </a:bodyPr>
          <a:lstStyle/>
          <a:p>
            <a:pPr marL="342900" indent="-342900">
              <a:spcBef>
                <a:spcPts val="1200"/>
              </a:spcBef>
              <a:buFont typeface="Wingdings" pitchFamily="2" charset="2"/>
              <a:buChar char="Ø"/>
            </a:pPr>
            <a:r>
              <a:rPr lang="en-US" sz="2400" b="1" dirty="0" smtClean="0">
                <a:solidFill>
                  <a:schemeClr val="bg2"/>
                </a:solidFill>
              </a:rPr>
              <a:t>PTSD seems to explain dementia risk, whereas earning a Purple Heart (war trauma) does not.</a:t>
            </a:r>
          </a:p>
          <a:p>
            <a:pPr marL="342900" indent="-342900">
              <a:spcBef>
                <a:spcPts val="1200"/>
              </a:spcBef>
              <a:buFont typeface="Wingdings" pitchFamily="2" charset="2"/>
              <a:buChar char="Ø"/>
            </a:pPr>
            <a:r>
              <a:rPr lang="en-US" sz="2400" b="1" dirty="0" smtClean="0">
                <a:solidFill>
                  <a:schemeClr val="bg2"/>
                </a:solidFill>
              </a:rPr>
              <a:t>The implication is that PTSD leads to – and does not simply coincide with – high dementia risk.  </a:t>
            </a:r>
            <a:endParaRPr lang="en-US" sz="2400" b="1" dirty="0">
              <a:solidFill>
                <a:schemeClr val="bg2"/>
              </a:solidFill>
            </a:endParaRPr>
          </a:p>
        </p:txBody>
      </p:sp>
      <p:sp>
        <p:nvSpPr>
          <p:cNvPr id="2" name="TextBox 1"/>
          <p:cNvSpPr txBox="1"/>
          <p:nvPr/>
        </p:nvSpPr>
        <p:spPr>
          <a:xfrm>
            <a:off x="34147986" y="8958298"/>
            <a:ext cx="7294429" cy="523220"/>
          </a:xfrm>
          <a:prstGeom prst="rect">
            <a:avLst/>
          </a:prstGeom>
          <a:noFill/>
        </p:spPr>
        <p:txBody>
          <a:bodyPr wrap="square" rtlCol="0">
            <a:spAutoFit/>
          </a:bodyPr>
          <a:lstStyle/>
          <a:p>
            <a:r>
              <a:rPr lang="en-US" sz="2800" b="1" u="sng" dirty="0" err="1" smtClean="0">
                <a:solidFill>
                  <a:schemeClr val="bg2"/>
                </a:solidFill>
              </a:rPr>
              <a:t>Qureshi</a:t>
            </a:r>
            <a:r>
              <a:rPr lang="en-US" sz="2800" b="1" u="sng" dirty="0" smtClean="0">
                <a:solidFill>
                  <a:schemeClr val="bg2"/>
                </a:solidFill>
              </a:rPr>
              <a:t> (2010) PTSD/Trauma Study</a:t>
            </a:r>
            <a:endParaRPr lang="en-US" sz="2800" b="1" u="sng" dirty="0">
              <a:solidFill>
                <a:schemeClr val="bg2"/>
              </a:solidFill>
            </a:endParaRPr>
          </a:p>
        </p:txBody>
      </p:sp>
      <p:sp>
        <p:nvSpPr>
          <p:cNvPr id="2054" name="TextBox 2053"/>
          <p:cNvSpPr txBox="1"/>
          <p:nvPr/>
        </p:nvSpPr>
        <p:spPr>
          <a:xfrm>
            <a:off x="33095295" y="9578653"/>
            <a:ext cx="9399810" cy="1723549"/>
          </a:xfrm>
          <a:prstGeom prst="rect">
            <a:avLst/>
          </a:prstGeom>
          <a:noFill/>
        </p:spPr>
        <p:txBody>
          <a:bodyPr wrap="square" rtlCol="0">
            <a:spAutoFit/>
          </a:bodyPr>
          <a:lstStyle/>
          <a:p>
            <a:pPr marL="342900" indent="-342900">
              <a:spcBef>
                <a:spcPts val="1200"/>
              </a:spcBef>
              <a:buFont typeface="Wingdings" pitchFamily="2" charset="2"/>
              <a:buChar char="Ø"/>
            </a:pPr>
            <a:r>
              <a:rPr lang="en-US" sz="2400" b="1" dirty="0">
                <a:solidFill>
                  <a:srgbClr val="000000"/>
                </a:solidFill>
              </a:rPr>
              <a:t>The relationship between dementia and PTSD does not seem to be explained by the war trauma </a:t>
            </a:r>
            <a:r>
              <a:rPr lang="en-US" sz="2400" b="1" dirty="0" smtClean="0">
                <a:solidFill>
                  <a:srgbClr val="000000"/>
                </a:solidFill>
              </a:rPr>
              <a:t>itself</a:t>
            </a:r>
          </a:p>
          <a:p>
            <a:pPr marL="342900" indent="-342900">
              <a:spcBef>
                <a:spcPts val="1200"/>
              </a:spcBef>
              <a:buFont typeface="Wingdings" pitchFamily="2" charset="2"/>
              <a:buChar char="Ø"/>
            </a:pPr>
            <a:r>
              <a:rPr lang="en-US" sz="2400" b="1" dirty="0" err="1" smtClean="0">
                <a:solidFill>
                  <a:srgbClr val="000000"/>
                </a:solidFill>
              </a:rPr>
              <a:t>Qureshi</a:t>
            </a:r>
            <a:r>
              <a:rPr lang="en-US" sz="2400" b="1" dirty="0" smtClean="0">
                <a:solidFill>
                  <a:srgbClr val="000000"/>
                </a:solidFill>
              </a:rPr>
              <a:t> used Purple Heart acquisition as an indicator of trauma for war veterans </a:t>
            </a:r>
            <a:endParaRPr lang="en-US" dirty="0"/>
          </a:p>
        </p:txBody>
      </p:sp>
      <p:graphicFrame>
        <p:nvGraphicFramePr>
          <p:cNvPr id="2061" name="Table 2060"/>
          <p:cNvGraphicFramePr>
            <a:graphicFrameLocks noGrp="1"/>
          </p:cNvGraphicFramePr>
          <p:nvPr>
            <p:extLst>
              <p:ext uri="{D42A27DB-BD31-4B8C-83A1-F6EECF244321}">
                <p14:modId xmlns:p14="http://schemas.microsoft.com/office/powerpoint/2010/main" val="3027501376"/>
              </p:ext>
            </p:extLst>
          </p:nvPr>
        </p:nvGraphicFramePr>
        <p:xfrm>
          <a:off x="23355300" y="25679357"/>
          <a:ext cx="8153400" cy="3749039"/>
        </p:xfrm>
        <a:graphic>
          <a:graphicData uri="http://schemas.openxmlformats.org/drawingml/2006/table">
            <a:tbl>
              <a:tblPr firstRow="1" bandRow="1">
                <a:tableStyleId>{5C22544A-7EE6-4342-B048-85BDC9FD1C3A}</a:tableStyleId>
              </a:tblPr>
              <a:tblGrid>
                <a:gridCol w="1630680"/>
                <a:gridCol w="1630680"/>
                <a:gridCol w="1630680"/>
                <a:gridCol w="1630680"/>
                <a:gridCol w="1630680"/>
              </a:tblGrid>
              <a:tr h="584634">
                <a:tc>
                  <a:txBody>
                    <a:bodyPr/>
                    <a:lstStyle/>
                    <a:p>
                      <a:endParaRPr lang="en-US" dirty="0"/>
                    </a:p>
                  </a:txBody>
                  <a:tcPr/>
                </a:tc>
                <a:tc>
                  <a:txBody>
                    <a:bodyPr/>
                    <a:lstStyle/>
                    <a:p>
                      <a:r>
                        <a:rPr lang="en-US" dirty="0" smtClean="0"/>
                        <a:t>Mean</a:t>
                      </a:r>
                      <a:endParaRPr lang="en-US" dirty="0"/>
                    </a:p>
                  </a:txBody>
                  <a:tcPr/>
                </a:tc>
                <a:tc>
                  <a:txBody>
                    <a:bodyPr/>
                    <a:lstStyle/>
                    <a:p>
                      <a:r>
                        <a:rPr lang="en-US" dirty="0" smtClean="0"/>
                        <a:t>Standard Deviation</a:t>
                      </a:r>
                      <a:endParaRPr lang="en-US" dirty="0"/>
                    </a:p>
                  </a:txBody>
                  <a:tcPr/>
                </a:tc>
                <a:tc>
                  <a:txBody>
                    <a:bodyPr/>
                    <a:lstStyle/>
                    <a:p>
                      <a:r>
                        <a:rPr lang="en-US" dirty="0" smtClean="0"/>
                        <a:t>Mean</a:t>
                      </a:r>
                      <a:endParaRPr lang="en-US" dirty="0"/>
                    </a:p>
                  </a:txBody>
                  <a:tcPr/>
                </a:tc>
                <a:tc>
                  <a:txBody>
                    <a:bodyPr/>
                    <a:lstStyle/>
                    <a:p>
                      <a:r>
                        <a:rPr lang="en-US" dirty="0" smtClean="0"/>
                        <a:t>Standard Deviation</a:t>
                      </a:r>
                      <a:endParaRPr lang="en-US" dirty="0"/>
                    </a:p>
                  </a:txBody>
                  <a:tcPr/>
                </a:tc>
              </a:tr>
              <a:tr h="835191">
                <a:tc>
                  <a:txBody>
                    <a:bodyPr/>
                    <a:lstStyle/>
                    <a:p>
                      <a:r>
                        <a:rPr lang="en-US" dirty="0" smtClean="0"/>
                        <a:t>Age</a:t>
                      </a:r>
                      <a:r>
                        <a:rPr lang="en-US" baseline="0" dirty="0" smtClean="0"/>
                        <a:t> at Baseline (years)</a:t>
                      </a:r>
                      <a:endParaRPr lang="en-US" dirty="0"/>
                    </a:p>
                  </a:txBody>
                  <a:tcPr/>
                </a:tc>
                <a:tc>
                  <a:txBody>
                    <a:bodyPr/>
                    <a:lstStyle/>
                    <a:p>
                      <a:r>
                        <a:rPr lang="en-US" dirty="0" smtClean="0"/>
                        <a:t>79.9</a:t>
                      </a:r>
                      <a:endParaRPr lang="en-US" dirty="0"/>
                    </a:p>
                  </a:txBody>
                  <a:tcPr/>
                </a:tc>
                <a:tc>
                  <a:txBody>
                    <a:bodyPr/>
                    <a:lstStyle/>
                    <a:p>
                      <a:r>
                        <a:rPr lang="en-US" dirty="0" smtClean="0"/>
                        <a:t>61</a:t>
                      </a:r>
                      <a:endParaRPr lang="en-US" dirty="0"/>
                    </a:p>
                  </a:txBody>
                  <a:tcPr/>
                </a:tc>
                <a:tc>
                  <a:txBody>
                    <a:bodyPr/>
                    <a:lstStyle/>
                    <a:p>
                      <a:r>
                        <a:rPr lang="en-US" dirty="0" smtClean="0"/>
                        <a:t>80.8</a:t>
                      </a:r>
                      <a:endParaRPr lang="en-US" dirty="0"/>
                    </a:p>
                  </a:txBody>
                  <a:tcPr/>
                </a:tc>
                <a:tc>
                  <a:txBody>
                    <a:bodyPr/>
                    <a:lstStyle/>
                    <a:p>
                      <a:r>
                        <a:rPr lang="en-US" dirty="0" smtClean="0"/>
                        <a:t>5.0</a:t>
                      </a:r>
                      <a:endParaRPr lang="en-US" dirty="0"/>
                    </a:p>
                  </a:txBody>
                  <a:tcPr/>
                </a:tc>
              </a:tr>
              <a:tr h="584634">
                <a:tc>
                  <a:txBody>
                    <a:bodyPr/>
                    <a:lstStyle/>
                    <a:p>
                      <a:r>
                        <a:rPr lang="en-US" dirty="0" smtClean="0"/>
                        <a:t>Education (years)</a:t>
                      </a:r>
                      <a:endParaRPr lang="en-US" dirty="0"/>
                    </a:p>
                  </a:txBody>
                  <a:tcPr/>
                </a:tc>
                <a:tc>
                  <a:txBody>
                    <a:bodyPr/>
                    <a:lstStyle/>
                    <a:p>
                      <a:r>
                        <a:rPr lang="en-US" dirty="0" smtClean="0"/>
                        <a:t>14.3</a:t>
                      </a:r>
                      <a:endParaRPr lang="en-US" dirty="0"/>
                    </a:p>
                  </a:txBody>
                  <a:tcPr/>
                </a:tc>
                <a:tc>
                  <a:txBody>
                    <a:bodyPr/>
                    <a:lstStyle/>
                    <a:p>
                      <a:r>
                        <a:rPr lang="en-US" dirty="0" smtClean="0"/>
                        <a:t>3.5</a:t>
                      </a:r>
                      <a:endParaRPr lang="en-US" dirty="0"/>
                    </a:p>
                  </a:txBody>
                  <a:tcPr/>
                </a:tc>
                <a:tc>
                  <a:txBody>
                    <a:bodyPr/>
                    <a:lstStyle/>
                    <a:p>
                      <a:r>
                        <a:rPr lang="en-US" dirty="0" smtClean="0"/>
                        <a:t>15.8</a:t>
                      </a:r>
                      <a:endParaRPr lang="en-US" dirty="0"/>
                    </a:p>
                  </a:txBody>
                  <a:tcPr/>
                </a:tc>
                <a:tc>
                  <a:txBody>
                    <a:bodyPr/>
                    <a:lstStyle/>
                    <a:p>
                      <a:r>
                        <a:rPr lang="en-US" dirty="0" smtClean="0"/>
                        <a:t>1.7</a:t>
                      </a:r>
                      <a:endParaRPr lang="en-US" dirty="0"/>
                    </a:p>
                  </a:txBody>
                  <a:tcPr/>
                </a:tc>
              </a:tr>
              <a:tr h="584634">
                <a:tc>
                  <a:txBody>
                    <a:bodyPr/>
                    <a:lstStyle/>
                    <a:p>
                      <a:r>
                        <a:rPr lang="en-US" dirty="0" smtClean="0"/>
                        <a:t>Total High LEDS Ratings</a:t>
                      </a:r>
                      <a:endParaRPr lang="en-US" dirty="0"/>
                    </a:p>
                  </a:txBody>
                  <a:tcPr/>
                </a:tc>
                <a:tc>
                  <a:txBody>
                    <a:bodyPr/>
                    <a:lstStyle/>
                    <a:p>
                      <a:r>
                        <a:rPr lang="en-US" dirty="0" smtClean="0"/>
                        <a:t>3.1</a:t>
                      </a:r>
                      <a:endParaRPr lang="en-US" dirty="0"/>
                    </a:p>
                  </a:txBody>
                  <a:tcPr/>
                </a:tc>
                <a:tc>
                  <a:txBody>
                    <a:bodyPr/>
                    <a:lstStyle/>
                    <a:p>
                      <a:r>
                        <a:rPr lang="en-US" dirty="0" smtClean="0"/>
                        <a:t>3.2</a:t>
                      </a:r>
                      <a:endParaRPr lang="en-US" dirty="0"/>
                    </a:p>
                  </a:txBody>
                  <a:tcPr/>
                </a:tc>
                <a:tc>
                  <a:txBody>
                    <a:bodyPr/>
                    <a:lstStyle/>
                    <a:p>
                      <a:r>
                        <a:rPr lang="en-US" dirty="0" smtClean="0"/>
                        <a:t>4.7</a:t>
                      </a:r>
                      <a:endParaRPr lang="en-US" dirty="0"/>
                    </a:p>
                  </a:txBody>
                  <a:tcPr/>
                </a:tc>
                <a:tc>
                  <a:txBody>
                    <a:bodyPr/>
                    <a:lstStyle/>
                    <a:p>
                      <a:r>
                        <a:rPr lang="en-US" dirty="0" smtClean="0"/>
                        <a:t>2.1</a:t>
                      </a:r>
                      <a:endParaRPr lang="en-US" dirty="0"/>
                    </a:p>
                  </a:txBody>
                  <a:tcPr/>
                </a:tc>
              </a:tr>
              <a:tr h="83519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Diurnal</a:t>
                      </a:r>
                      <a:r>
                        <a:rPr lang="en-US" baseline="0" dirty="0" smtClean="0"/>
                        <a:t> Cortisol (</a:t>
                      </a:r>
                      <a:r>
                        <a:rPr lang="en-US" baseline="0" dirty="0" err="1" smtClean="0"/>
                        <a:t>nmol</a:t>
                      </a:r>
                      <a:r>
                        <a:rPr lang="en-US" baseline="0" dirty="0" smtClean="0"/>
                        <a:t>/L)</a:t>
                      </a:r>
                      <a:endParaRPr lang="en-US" dirty="0" smtClean="0"/>
                    </a:p>
                  </a:txBody>
                  <a:tcPr/>
                </a:tc>
                <a:tc>
                  <a:txBody>
                    <a:bodyPr/>
                    <a:lstStyle/>
                    <a:p>
                      <a:r>
                        <a:rPr lang="en-US" dirty="0" smtClean="0"/>
                        <a:t>5.6</a:t>
                      </a:r>
                      <a:endParaRPr lang="en-US" dirty="0"/>
                    </a:p>
                  </a:txBody>
                  <a:tcPr/>
                </a:tc>
                <a:tc>
                  <a:txBody>
                    <a:bodyPr/>
                    <a:lstStyle/>
                    <a:p>
                      <a:r>
                        <a:rPr lang="en-US" dirty="0" smtClean="0"/>
                        <a:t>2.3</a:t>
                      </a:r>
                      <a:endParaRPr lang="en-US" dirty="0"/>
                    </a:p>
                  </a:txBody>
                  <a:tcPr/>
                </a:tc>
                <a:tc>
                  <a:txBody>
                    <a:bodyPr/>
                    <a:lstStyle/>
                    <a:p>
                      <a:r>
                        <a:rPr lang="en-US" dirty="0" smtClean="0"/>
                        <a:t>5.8</a:t>
                      </a:r>
                      <a:endParaRPr lang="en-US" dirty="0"/>
                    </a:p>
                  </a:txBody>
                  <a:tcPr/>
                </a:tc>
                <a:tc>
                  <a:txBody>
                    <a:bodyPr/>
                    <a:lstStyle/>
                    <a:p>
                      <a:r>
                        <a:rPr lang="en-US" dirty="0" smtClean="0"/>
                        <a:t>1.4</a:t>
                      </a:r>
                      <a:endParaRPr lang="en-US" dirty="0"/>
                    </a:p>
                  </a:txBody>
                  <a:tcPr/>
                </a:tc>
              </a:tr>
            </a:tbl>
          </a:graphicData>
        </a:graphic>
      </p:graphicFrame>
      <p:sp>
        <p:nvSpPr>
          <p:cNvPr id="2062" name="TextBox 2061"/>
          <p:cNvSpPr txBox="1"/>
          <p:nvPr/>
        </p:nvSpPr>
        <p:spPr>
          <a:xfrm>
            <a:off x="25567662" y="25298400"/>
            <a:ext cx="2778738" cy="369332"/>
          </a:xfrm>
          <a:prstGeom prst="rect">
            <a:avLst/>
          </a:prstGeom>
          <a:noFill/>
        </p:spPr>
        <p:txBody>
          <a:bodyPr wrap="square" rtlCol="0">
            <a:spAutoFit/>
          </a:bodyPr>
          <a:lstStyle/>
          <a:p>
            <a:r>
              <a:rPr lang="en-US" b="1" dirty="0" smtClean="0">
                <a:solidFill>
                  <a:schemeClr val="bg2"/>
                </a:solidFill>
              </a:rPr>
              <a:t>CN to MCI (n=16)</a:t>
            </a:r>
            <a:r>
              <a:rPr lang="en-US" b="1" dirty="0" smtClean="0"/>
              <a:t>)</a:t>
            </a:r>
            <a:endParaRPr lang="en-US" b="1" dirty="0"/>
          </a:p>
        </p:txBody>
      </p:sp>
      <p:sp>
        <p:nvSpPr>
          <p:cNvPr id="2063" name="TextBox 2062"/>
          <p:cNvSpPr txBox="1"/>
          <p:nvPr/>
        </p:nvSpPr>
        <p:spPr>
          <a:xfrm>
            <a:off x="28422600" y="25298400"/>
            <a:ext cx="3516533" cy="369332"/>
          </a:xfrm>
          <a:prstGeom prst="rect">
            <a:avLst/>
          </a:prstGeom>
          <a:noFill/>
        </p:spPr>
        <p:txBody>
          <a:bodyPr wrap="square" rtlCol="0">
            <a:spAutoFit/>
          </a:bodyPr>
          <a:lstStyle/>
          <a:p>
            <a:r>
              <a:rPr lang="en-US" b="1" dirty="0" smtClean="0">
                <a:solidFill>
                  <a:schemeClr val="bg2"/>
                </a:solidFill>
              </a:rPr>
              <a:t>MCI to Dementia (n=11)</a:t>
            </a:r>
            <a:r>
              <a:rPr lang="en-US" b="1" dirty="0" smtClean="0"/>
              <a:t>)</a:t>
            </a:r>
            <a:endParaRPr lang="en-US" b="1" dirty="0"/>
          </a:p>
        </p:txBody>
      </p:sp>
      <p:sp>
        <p:nvSpPr>
          <p:cNvPr id="2064" name="Rectangle 2063"/>
          <p:cNvSpPr/>
          <p:nvPr/>
        </p:nvSpPr>
        <p:spPr>
          <a:xfrm>
            <a:off x="23240773" y="25265460"/>
            <a:ext cx="8382454" cy="427396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65" name="TextBox 2064"/>
          <p:cNvSpPr txBox="1"/>
          <p:nvPr/>
        </p:nvSpPr>
        <p:spPr>
          <a:xfrm>
            <a:off x="26625150" y="24785097"/>
            <a:ext cx="1613700" cy="369332"/>
          </a:xfrm>
          <a:prstGeom prst="rect">
            <a:avLst/>
          </a:prstGeom>
          <a:noFill/>
        </p:spPr>
        <p:txBody>
          <a:bodyPr wrap="square" rtlCol="0">
            <a:spAutoFit/>
          </a:bodyPr>
          <a:lstStyle/>
          <a:p>
            <a:r>
              <a:rPr lang="en-US" b="1" dirty="0" err="1" smtClean="0">
                <a:solidFill>
                  <a:schemeClr val="bg2"/>
                </a:solidFill>
              </a:rPr>
              <a:t>Peavy</a:t>
            </a:r>
            <a:r>
              <a:rPr lang="en-US" b="1" dirty="0" smtClean="0">
                <a:solidFill>
                  <a:schemeClr val="bg2"/>
                </a:solidFill>
              </a:rPr>
              <a:t> 2012</a:t>
            </a:r>
            <a:endParaRPr lang="en-US" b="1" dirty="0">
              <a:solidFill>
                <a:schemeClr val="bg2"/>
              </a:solidFill>
            </a:endParaRPr>
          </a:p>
        </p:txBody>
      </p:sp>
      <p:grpSp>
        <p:nvGrpSpPr>
          <p:cNvPr id="2072" name="Group 2071"/>
          <p:cNvGrpSpPr/>
          <p:nvPr/>
        </p:nvGrpSpPr>
        <p:grpSpPr>
          <a:xfrm>
            <a:off x="1295400" y="13258800"/>
            <a:ext cx="9601200" cy="10668000"/>
            <a:chOff x="685800" y="12954000"/>
            <a:chExt cx="9601200" cy="10668000"/>
          </a:xfrm>
        </p:grpSpPr>
        <p:sp>
          <p:nvSpPr>
            <p:cNvPr id="55" name="Rectangle 54"/>
            <p:cNvSpPr/>
            <p:nvPr/>
          </p:nvSpPr>
          <p:spPr>
            <a:xfrm>
              <a:off x="685800" y="12954000"/>
              <a:ext cx="9601200" cy="106680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Text Box 172"/>
            <p:cNvSpPr txBox="1">
              <a:spLocks noChangeArrowheads="1"/>
            </p:cNvSpPr>
            <p:nvPr/>
          </p:nvSpPr>
          <p:spPr bwMode="auto">
            <a:xfrm>
              <a:off x="3328889" y="13411200"/>
              <a:ext cx="4315022"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defRPr/>
              </a:pPr>
              <a:r>
                <a:rPr lang="en-US" sz="3600" b="1" dirty="0" smtClean="0">
                  <a:solidFill>
                    <a:srgbClr val="990033"/>
                  </a:solidFill>
                </a:rPr>
                <a:t>What Is Stress?</a:t>
              </a:r>
              <a:endParaRPr lang="en-US" sz="3600" b="1" dirty="0">
                <a:solidFill>
                  <a:srgbClr val="990033"/>
                </a:solidFill>
              </a:endParaRPr>
            </a:p>
          </p:txBody>
        </p:sp>
        <p:sp>
          <p:nvSpPr>
            <p:cNvPr id="75" name="TextBox 74"/>
            <p:cNvSpPr txBox="1"/>
            <p:nvPr/>
          </p:nvSpPr>
          <p:spPr>
            <a:xfrm>
              <a:off x="914400" y="14173200"/>
              <a:ext cx="9144000" cy="830997"/>
            </a:xfrm>
            <a:prstGeom prst="rect">
              <a:avLst/>
            </a:prstGeom>
            <a:noFill/>
          </p:spPr>
          <p:txBody>
            <a:bodyPr wrap="square" rtlCol="0">
              <a:spAutoFit/>
            </a:bodyPr>
            <a:lstStyle/>
            <a:p>
              <a:r>
                <a:rPr lang="en-US" sz="2400" b="1" dirty="0" smtClean="0">
                  <a:solidFill>
                    <a:schemeClr val="bg2"/>
                  </a:solidFill>
                </a:rPr>
                <a:t>Stress </a:t>
              </a:r>
              <a:r>
                <a:rPr lang="en-US" sz="2400" b="1" dirty="0">
                  <a:solidFill>
                    <a:schemeClr val="bg2"/>
                  </a:solidFill>
                </a:rPr>
                <a:t>is the human body’s psychological and physiological response to change in the environment. </a:t>
              </a:r>
            </a:p>
          </p:txBody>
        </p:sp>
        <p:sp>
          <p:nvSpPr>
            <p:cNvPr id="22" name="TextBox 21"/>
            <p:cNvSpPr txBox="1"/>
            <p:nvPr/>
          </p:nvSpPr>
          <p:spPr>
            <a:xfrm>
              <a:off x="914400" y="21564600"/>
              <a:ext cx="8991600" cy="1569660"/>
            </a:xfrm>
            <a:prstGeom prst="rect">
              <a:avLst/>
            </a:prstGeom>
            <a:noFill/>
          </p:spPr>
          <p:txBody>
            <a:bodyPr wrap="square" rtlCol="0">
              <a:spAutoFit/>
            </a:bodyPr>
            <a:lstStyle/>
            <a:p>
              <a:r>
                <a:rPr lang="en-US" sz="2400" b="1" dirty="0">
                  <a:solidFill>
                    <a:schemeClr val="bg2"/>
                  </a:solidFill>
                </a:rPr>
                <a:t>The stress response is necessary to regulate blood pressure, maintain oxygenation of the brain, and support muscle function – among other things – but frequent or prolonged stress responses can be </a:t>
              </a:r>
              <a:r>
                <a:rPr lang="en-US" sz="2400" b="1" dirty="0" smtClean="0">
                  <a:solidFill>
                    <a:schemeClr val="bg2"/>
                  </a:solidFill>
                </a:rPr>
                <a:t>harmful (Mayo 2013).</a:t>
              </a:r>
              <a:endParaRPr lang="en-US" sz="2400" b="1" dirty="0">
                <a:solidFill>
                  <a:schemeClr val="bg2"/>
                </a:solidFill>
              </a:endParaRPr>
            </a:p>
          </p:txBody>
        </p:sp>
        <p:grpSp>
          <p:nvGrpSpPr>
            <p:cNvPr id="2067" name="Group 2066"/>
            <p:cNvGrpSpPr/>
            <p:nvPr/>
          </p:nvGrpSpPr>
          <p:grpSpPr>
            <a:xfrm>
              <a:off x="1600200" y="15240000"/>
              <a:ext cx="7772400" cy="5913060"/>
              <a:chOff x="1219200" y="15240000"/>
              <a:chExt cx="7772400" cy="5913060"/>
            </a:xfrm>
          </p:grpSpPr>
          <p:sp>
            <p:nvSpPr>
              <p:cNvPr id="18" name="TextBox 17"/>
              <p:cNvSpPr txBox="1"/>
              <p:nvPr/>
            </p:nvSpPr>
            <p:spPr>
              <a:xfrm>
                <a:off x="1219200" y="16894076"/>
                <a:ext cx="7772400" cy="2308324"/>
              </a:xfrm>
              <a:prstGeom prst="rect">
                <a:avLst/>
              </a:prstGeom>
              <a:noFill/>
            </p:spPr>
            <p:txBody>
              <a:bodyPr wrap="square" rtlCol="0">
                <a:spAutoFit/>
              </a:bodyPr>
              <a:lstStyle/>
              <a:p>
                <a:pPr marL="342900" indent="-342900">
                  <a:buFont typeface="Wingdings" charset="2"/>
                  <a:buChar char="u"/>
                </a:pPr>
                <a:r>
                  <a:rPr lang="en-US" sz="2400" b="1" u="sng" dirty="0">
                    <a:solidFill>
                      <a:schemeClr val="bg2"/>
                    </a:solidFill>
                  </a:rPr>
                  <a:t>Physiological Response (Short Term)</a:t>
                </a:r>
                <a:r>
                  <a:rPr lang="en-US" sz="2400" b="1" dirty="0">
                    <a:solidFill>
                      <a:schemeClr val="bg2"/>
                    </a:solidFill>
                  </a:rPr>
                  <a:t>: </a:t>
                </a:r>
                <a:endParaRPr lang="en-US" sz="2400" b="1" dirty="0" smtClean="0">
                  <a:solidFill>
                    <a:schemeClr val="bg2"/>
                  </a:solidFill>
                </a:endParaRPr>
              </a:p>
              <a:p>
                <a:pPr marL="342900" indent="-342900">
                  <a:buFont typeface="Wingdings" charset="2"/>
                  <a:buChar char="u"/>
                </a:pPr>
                <a:endParaRPr lang="en-US" sz="2400" b="1" dirty="0">
                  <a:solidFill>
                    <a:schemeClr val="bg2"/>
                  </a:solidFill>
                </a:endParaRPr>
              </a:p>
              <a:p>
                <a:pPr marL="508000"/>
                <a:r>
                  <a:rPr lang="en-US" sz="2400" b="1" dirty="0">
                    <a:solidFill>
                      <a:schemeClr val="bg2"/>
                    </a:solidFill>
                  </a:rPr>
                  <a:t>E</a:t>
                </a:r>
                <a:r>
                  <a:rPr lang="en-US" sz="2400" b="1" dirty="0" smtClean="0">
                    <a:solidFill>
                      <a:schemeClr val="bg2"/>
                    </a:solidFill>
                  </a:rPr>
                  <a:t>pinephrine </a:t>
                </a:r>
                <a:r>
                  <a:rPr lang="en-US" sz="2400" b="1" dirty="0">
                    <a:solidFill>
                      <a:schemeClr val="bg2"/>
                    </a:solidFill>
                  </a:rPr>
                  <a:t>and norepinephrine release, increased heart rate, increased breathing rate, shunting of glucose to the brain, </a:t>
                </a:r>
                <a:r>
                  <a:rPr lang="en-US" sz="2400" b="1" dirty="0" err="1">
                    <a:solidFill>
                      <a:schemeClr val="bg2"/>
                    </a:solidFill>
                  </a:rPr>
                  <a:t>bronchodilation</a:t>
                </a:r>
                <a:endParaRPr lang="en-US" sz="2400" b="1" dirty="0">
                  <a:solidFill>
                    <a:schemeClr val="bg2"/>
                  </a:solidFill>
                </a:endParaRPr>
              </a:p>
            </p:txBody>
          </p:sp>
          <p:sp>
            <p:nvSpPr>
              <p:cNvPr id="86" name="TextBox 85"/>
              <p:cNvSpPr txBox="1"/>
              <p:nvPr/>
            </p:nvSpPr>
            <p:spPr>
              <a:xfrm>
                <a:off x="1219200" y="15240000"/>
                <a:ext cx="7772400" cy="1200328"/>
              </a:xfrm>
              <a:prstGeom prst="rect">
                <a:avLst/>
              </a:prstGeom>
              <a:noFill/>
            </p:spPr>
            <p:txBody>
              <a:bodyPr wrap="square" rtlCol="0">
                <a:spAutoFit/>
              </a:bodyPr>
              <a:lstStyle/>
              <a:p>
                <a:pPr marL="342900" indent="-342900">
                  <a:buFont typeface="Wingdings" charset="2"/>
                  <a:buChar char="u"/>
                </a:pPr>
                <a:r>
                  <a:rPr lang="en-US" sz="2400" b="1" u="sng" dirty="0" smtClean="0">
                    <a:solidFill>
                      <a:schemeClr val="bg2"/>
                    </a:solidFill>
                  </a:rPr>
                  <a:t>Psychological Response:</a:t>
                </a:r>
              </a:p>
              <a:p>
                <a:pPr lvl="1"/>
                <a:endParaRPr lang="en-US" sz="2400" b="1" u="sng" dirty="0" smtClean="0">
                  <a:solidFill>
                    <a:schemeClr val="bg2"/>
                  </a:solidFill>
                </a:endParaRPr>
              </a:p>
              <a:p>
                <a:pPr lvl="1"/>
                <a:r>
                  <a:rPr lang="en-US" sz="2400" b="1" dirty="0" smtClean="0">
                    <a:solidFill>
                      <a:schemeClr val="bg2"/>
                    </a:solidFill>
                  </a:rPr>
                  <a:t>Anxiety, hopelessness, confusion. </a:t>
                </a:r>
                <a:endParaRPr lang="en-US" sz="2400" b="1" dirty="0">
                  <a:solidFill>
                    <a:schemeClr val="bg2"/>
                  </a:solidFill>
                </a:endParaRPr>
              </a:p>
            </p:txBody>
          </p:sp>
          <p:sp>
            <p:nvSpPr>
              <p:cNvPr id="87" name="TextBox 86"/>
              <p:cNvSpPr txBox="1"/>
              <p:nvPr/>
            </p:nvSpPr>
            <p:spPr>
              <a:xfrm>
                <a:off x="1219200" y="19583400"/>
                <a:ext cx="7772400" cy="1569660"/>
              </a:xfrm>
              <a:prstGeom prst="rect">
                <a:avLst/>
              </a:prstGeom>
              <a:noFill/>
            </p:spPr>
            <p:txBody>
              <a:bodyPr wrap="square" rtlCol="0">
                <a:spAutoFit/>
              </a:bodyPr>
              <a:lstStyle/>
              <a:p>
                <a:pPr marL="342900" indent="-342900">
                  <a:buFont typeface="Wingdings" charset="2"/>
                  <a:buChar char="u"/>
                </a:pPr>
                <a:r>
                  <a:rPr lang="en-US" sz="2400" b="1" u="sng" dirty="0" smtClean="0">
                    <a:solidFill>
                      <a:schemeClr val="bg2"/>
                    </a:solidFill>
                  </a:rPr>
                  <a:t>Physiological Response (Long Term):</a:t>
                </a:r>
              </a:p>
              <a:p>
                <a:pPr lvl="1"/>
                <a:endParaRPr lang="en-US" sz="2400" b="1" u="sng" dirty="0" smtClean="0">
                  <a:solidFill>
                    <a:schemeClr val="bg2"/>
                  </a:solidFill>
                </a:endParaRPr>
              </a:p>
              <a:p>
                <a:pPr lvl="1"/>
                <a:r>
                  <a:rPr lang="en-US" sz="2400" b="1" dirty="0" smtClean="0">
                    <a:solidFill>
                      <a:schemeClr val="bg2"/>
                    </a:solidFill>
                  </a:rPr>
                  <a:t>Cortisol release, anti-inflammatory action, anti-immune action</a:t>
                </a:r>
                <a:endParaRPr lang="en-US" sz="2400" b="1" dirty="0">
                  <a:solidFill>
                    <a:schemeClr val="bg2"/>
                  </a:solidFill>
                </a:endParaRPr>
              </a:p>
            </p:txBody>
          </p:sp>
        </p:grpSp>
      </p:grpSp>
      <p:sp>
        <p:nvSpPr>
          <p:cNvPr id="2069" name="Rectangle 2068"/>
          <p:cNvSpPr/>
          <p:nvPr/>
        </p:nvSpPr>
        <p:spPr>
          <a:xfrm>
            <a:off x="33108900" y="26212800"/>
            <a:ext cx="9372600" cy="5155258"/>
          </a:xfrm>
          <a:prstGeom prst="rect">
            <a:avLst/>
          </a:prstGeom>
        </p:spPr>
        <p:txBody>
          <a:bodyPr wrap="square">
            <a:spAutoFit/>
          </a:bodyPr>
          <a:lstStyle/>
          <a:p>
            <a:pPr marL="635000" indent="-635000">
              <a:spcBef>
                <a:spcPts val="600"/>
              </a:spcBef>
            </a:pPr>
            <a:r>
              <a:rPr lang="en-US" sz="1600" b="1" dirty="0">
                <a:solidFill>
                  <a:srgbClr val="000000"/>
                </a:solidFill>
              </a:rPr>
              <a:t>Norton, M. C., Smith, K. R.; et al. (2012). Greater risk of dementia when spouse has dementia? The Cache County Study.  </a:t>
            </a:r>
            <a:r>
              <a:rPr lang="en-US" sz="1600" b="1" i="1" dirty="0">
                <a:solidFill>
                  <a:srgbClr val="000000"/>
                </a:solidFill>
              </a:rPr>
              <a:t>Journal of the American Geriatrics Society, </a:t>
            </a:r>
            <a:r>
              <a:rPr lang="en-US" sz="1600" b="1" dirty="0">
                <a:solidFill>
                  <a:srgbClr val="000000"/>
                </a:solidFill>
              </a:rPr>
              <a:t>1000</a:t>
            </a:r>
            <a:r>
              <a:rPr lang="en-US" sz="1600" b="1" i="1" dirty="0">
                <a:solidFill>
                  <a:srgbClr val="000000"/>
                </a:solidFill>
              </a:rPr>
              <a:t>.</a:t>
            </a:r>
            <a:endParaRPr lang="en-US" sz="1600" dirty="0">
              <a:solidFill>
                <a:srgbClr val="000000"/>
              </a:solidFill>
            </a:endParaRPr>
          </a:p>
          <a:p>
            <a:pPr marL="635000" indent="-635000">
              <a:spcBef>
                <a:spcPts val="600"/>
              </a:spcBef>
            </a:pPr>
            <a:r>
              <a:rPr lang="en-US" sz="1600" b="1" dirty="0" err="1">
                <a:solidFill>
                  <a:srgbClr val="000000"/>
                </a:solidFill>
              </a:rPr>
              <a:t>Peavy</a:t>
            </a:r>
            <a:r>
              <a:rPr lang="en-US" sz="1600" b="1" dirty="0">
                <a:solidFill>
                  <a:srgbClr val="000000"/>
                </a:solidFill>
              </a:rPr>
              <a:t>, G. M., Jacobson, M. W., Salmon, D. P., </a:t>
            </a:r>
            <a:r>
              <a:rPr lang="en-US" sz="1600" b="1" dirty="0" err="1">
                <a:solidFill>
                  <a:srgbClr val="000000"/>
                </a:solidFill>
              </a:rPr>
              <a:t>Gamst</a:t>
            </a:r>
            <a:r>
              <a:rPr lang="en-US" sz="1600" b="1" dirty="0">
                <a:solidFill>
                  <a:srgbClr val="000000"/>
                </a:solidFill>
              </a:rPr>
              <a:t>, A. C., Patterson, T. L., Goldman, S., et al. (2012).  The influence of chronic stress on dementia-related diagnostic change in older adults. </a:t>
            </a:r>
            <a:r>
              <a:rPr lang="en-US" sz="1600" b="1" i="1" dirty="0">
                <a:solidFill>
                  <a:srgbClr val="000000"/>
                </a:solidFill>
              </a:rPr>
              <a:t> Alzheimer Disease and Associated Disorders, 26,</a:t>
            </a:r>
            <a:r>
              <a:rPr lang="en-US" sz="1600" b="1" dirty="0">
                <a:solidFill>
                  <a:srgbClr val="000000"/>
                </a:solidFill>
              </a:rPr>
              <a:t> 260-266. </a:t>
            </a:r>
            <a:endParaRPr lang="en-US" sz="1600" dirty="0">
              <a:solidFill>
                <a:srgbClr val="000000"/>
              </a:solidFill>
            </a:endParaRPr>
          </a:p>
          <a:p>
            <a:pPr marL="635000" indent="-635000">
              <a:spcBef>
                <a:spcPts val="600"/>
              </a:spcBef>
            </a:pPr>
            <a:r>
              <a:rPr lang="en-US" sz="1600" b="1" dirty="0" err="1">
                <a:solidFill>
                  <a:srgbClr val="000000"/>
                </a:solidFill>
              </a:rPr>
              <a:t>Qureshi</a:t>
            </a:r>
            <a:r>
              <a:rPr lang="en-US" sz="1600" b="1" dirty="0">
                <a:solidFill>
                  <a:srgbClr val="000000"/>
                </a:solidFill>
              </a:rPr>
              <a:t>, S. U., </a:t>
            </a:r>
            <a:r>
              <a:rPr lang="en-US" sz="1600" b="1" dirty="0" err="1">
                <a:solidFill>
                  <a:srgbClr val="000000"/>
                </a:solidFill>
              </a:rPr>
              <a:t>Kimbrell</a:t>
            </a:r>
            <a:r>
              <a:rPr lang="en-US" sz="1600" b="1" dirty="0">
                <a:solidFill>
                  <a:srgbClr val="000000"/>
                </a:solidFill>
              </a:rPr>
              <a:t>, T., </a:t>
            </a:r>
            <a:r>
              <a:rPr lang="en-US" sz="1600" b="1" dirty="0" err="1">
                <a:solidFill>
                  <a:srgbClr val="000000"/>
                </a:solidFill>
              </a:rPr>
              <a:t>Pyne</a:t>
            </a:r>
            <a:r>
              <a:rPr lang="en-US" sz="1600" b="1" dirty="0">
                <a:solidFill>
                  <a:srgbClr val="000000"/>
                </a:solidFill>
              </a:rPr>
              <a:t>, J. M., </a:t>
            </a:r>
            <a:r>
              <a:rPr lang="en-US" sz="1600" b="1" dirty="0" err="1">
                <a:solidFill>
                  <a:srgbClr val="000000"/>
                </a:solidFill>
              </a:rPr>
              <a:t>Magruder</a:t>
            </a:r>
            <a:r>
              <a:rPr lang="en-US" sz="1600" b="1" dirty="0">
                <a:solidFill>
                  <a:srgbClr val="000000"/>
                </a:solidFill>
              </a:rPr>
              <a:t>, K. M., Hudson, T. J., Petersen, N. J., et al. (2010). Greater 	and incidence of dementia in older veterans with posttraumatic stress disorder. </a:t>
            </a:r>
            <a:r>
              <a:rPr lang="en-US" sz="1600" b="1" i="1" dirty="0">
                <a:solidFill>
                  <a:srgbClr val="000000"/>
                </a:solidFill>
              </a:rPr>
              <a:t> Journal of the American Geriatrics Society, 58, </a:t>
            </a:r>
            <a:r>
              <a:rPr lang="en-US" sz="1600" b="1" dirty="0">
                <a:solidFill>
                  <a:srgbClr val="000000"/>
                </a:solidFill>
              </a:rPr>
              <a:t>1627-1633.</a:t>
            </a:r>
            <a:endParaRPr lang="en-US" sz="1600" dirty="0">
              <a:solidFill>
                <a:srgbClr val="000000"/>
              </a:solidFill>
            </a:endParaRPr>
          </a:p>
          <a:p>
            <a:pPr marL="635000" indent="-635000">
              <a:spcBef>
                <a:spcPts val="600"/>
              </a:spcBef>
            </a:pPr>
            <a:r>
              <a:rPr lang="en-US" sz="1600" b="1" dirty="0" err="1">
                <a:solidFill>
                  <a:srgbClr val="000000"/>
                </a:solidFill>
              </a:rPr>
              <a:t>Scazufca</a:t>
            </a:r>
            <a:r>
              <a:rPr lang="en-US" sz="1600" b="1" dirty="0">
                <a:solidFill>
                  <a:srgbClr val="000000"/>
                </a:solidFill>
              </a:rPr>
              <a:t>, M., Almeida, O. P.; &amp; </a:t>
            </a:r>
            <a:r>
              <a:rPr lang="en-US" sz="1600" b="1" dirty="0" err="1">
                <a:solidFill>
                  <a:srgbClr val="000000"/>
                </a:solidFill>
              </a:rPr>
              <a:t>Menezes</a:t>
            </a:r>
            <a:r>
              <a:rPr lang="en-US" sz="1600" b="1" dirty="0">
                <a:solidFill>
                  <a:srgbClr val="000000"/>
                </a:solidFill>
              </a:rPr>
              <a:t>, P. R. (2010).  The role of literacy, occupation and income in dementia prevention: The São Paulo Aging and Health Study (SPAH). </a:t>
            </a:r>
            <a:r>
              <a:rPr lang="en-US" sz="1600" b="1" i="1" dirty="0">
                <a:solidFill>
                  <a:srgbClr val="000000"/>
                </a:solidFill>
              </a:rPr>
              <a:t>International </a:t>
            </a:r>
            <a:r>
              <a:rPr lang="en-US" sz="1600" b="1" i="1" dirty="0" err="1">
                <a:solidFill>
                  <a:srgbClr val="000000"/>
                </a:solidFill>
              </a:rPr>
              <a:t>Psychogeriatrics</a:t>
            </a:r>
            <a:r>
              <a:rPr lang="en-US" sz="1600" b="1" i="1" dirty="0">
                <a:solidFill>
                  <a:srgbClr val="000000"/>
                </a:solidFill>
              </a:rPr>
              <a:t>, 22.8, </a:t>
            </a:r>
            <a:r>
              <a:rPr lang="en-US" sz="1600" b="1" dirty="0">
                <a:solidFill>
                  <a:srgbClr val="000000"/>
                </a:solidFill>
              </a:rPr>
              <a:t>1209-1215.</a:t>
            </a:r>
            <a:endParaRPr lang="en-US" sz="1600" dirty="0">
              <a:solidFill>
                <a:srgbClr val="000000"/>
              </a:solidFill>
            </a:endParaRPr>
          </a:p>
          <a:p>
            <a:pPr marL="635000" indent="-635000">
              <a:spcBef>
                <a:spcPts val="600"/>
              </a:spcBef>
            </a:pPr>
            <a:r>
              <a:rPr lang="en-US" sz="1600" b="1" dirty="0" err="1">
                <a:solidFill>
                  <a:srgbClr val="000000"/>
                </a:solidFill>
              </a:rPr>
              <a:t>Vitaliano</a:t>
            </a:r>
            <a:r>
              <a:rPr lang="en-US" sz="1600" b="1" dirty="0">
                <a:solidFill>
                  <a:srgbClr val="000000"/>
                </a:solidFill>
              </a:rPr>
              <a:t>, P. P., Murphy, M., Young, H. M., Echeverria, D., &amp; </a:t>
            </a:r>
            <a:r>
              <a:rPr lang="en-US" sz="1600" b="1" dirty="0" err="1">
                <a:solidFill>
                  <a:srgbClr val="000000"/>
                </a:solidFill>
              </a:rPr>
              <a:t>Borson</a:t>
            </a:r>
            <a:r>
              <a:rPr lang="en-US" sz="1600" b="1" dirty="0">
                <a:solidFill>
                  <a:srgbClr val="000000"/>
                </a:solidFill>
              </a:rPr>
              <a:t>, S. (2011). Does caring for a spouse with dementia promote cognitive decline? A hypothesis and proposed mechanisms. </a:t>
            </a:r>
            <a:r>
              <a:rPr lang="en-US" sz="1600" b="1" i="1" dirty="0">
                <a:solidFill>
                  <a:srgbClr val="000000"/>
                </a:solidFill>
              </a:rPr>
              <a:t>Journal of the American Geriatrics Society, 59, </a:t>
            </a:r>
            <a:r>
              <a:rPr lang="en-US" sz="1600" b="1" dirty="0">
                <a:solidFill>
                  <a:srgbClr val="000000"/>
                </a:solidFill>
              </a:rPr>
              <a:t>900-908.</a:t>
            </a:r>
            <a:endParaRPr lang="en-US" sz="1600" dirty="0">
              <a:solidFill>
                <a:srgbClr val="000000"/>
              </a:solidFill>
            </a:endParaRPr>
          </a:p>
          <a:p>
            <a:pPr marL="635000" indent="-635000">
              <a:spcBef>
                <a:spcPts val="600"/>
              </a:spcBef>
            </a:pPr>
            <a:r>
              <a:rPr lang="en-US" sz="1600" b="1" dirty="0">
                <a:solidFill>
                  <a:srgbClr val="000000"/>
                </a:solidFill>
              </a:rPr>
              <a:t>Wang, H. X., Wahlberg, M., Karp, A., </a:t>
            </a:r>
            <a:r>
              <a:rPr lang="en-US" sz="1600" b="1" dirty="0" err="1">
                <a:solidFill>
                  <a:srgbClr val="000000"/>
                </a:solidFill>
              </a:rPr>
              <a:t>Winblad</a:t>
            </a:r>
            <a:r>
              <a:rPr lang="en-US" sz="1600" b="1" dirty="0">
                <a:solidFill>
                  <a:srgbClr val="000000"/>
                </a:solidFill>
              </a:rPr>
              <a:t>, B., &amp; </a:t>
            </a:r>
            <a:r>
              <a:rPr lang="en-US" sz="1600" b="1" dirty="0" err="1">
                <a:solidFill>
                  <a:srgbClr val="000000"/>
                </a:solidFill>
              </a:rPr>
              <a:t>Fratiglioni</a:t>
            </a:r>
            <a:r>
              <a:rPr lang="en-US" sz="1600" b="1" dirty="0">
                <a:solidFill>
                  <a:srgbClr val="000000"/>
                </a:solidFill>
              </a:rPr>
              <a:t>, L. (2012). Psychosocial stress at work is associated with increased dementia risk in late life. Alzheimer's &amp; Dementia, 8, 114-120.</a:t>
            </a:r>
            <a:endParaRPr lang="en-US" sz="1600" dirty="0">
              <a:solidFill>
                <a:srgbClr val="000000"/>
              </a:solidFill>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8" presetClass="emph" presetSubtype="0" fill="hold" grpId="0" nodeType="withEffect">
                                  <p:stCondLst>
                                    <p:cond delay="0"/>
                                  </p:stCondLst>
                                  <p:iterate type="lt">
                                    <p:tmPct val="4000"/>
                                  </p:iterate>
                                  <p:childTnLst>
                                    <p:set>
                                      <p:cBhvr>
                                        <p:cTn id="6" dur="500" fill="hold"/>
                                        <p:tgtEl>
                                          <p:spTgt spid="2050"/>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p:bldLst>
  </p:timing>
</p:sld>
</file>

<file path=ppt/theme/theme1.xml><?xml version="1.0" encoding="utf-8"?>
<a:theme xmlns:a="http://schemas.openxmlformats.org/drawingml/2006/main" name="Ocean">
  <a:themeElements>
    <a:clrScheme name="Ocean 8">
      <a:dk1>
        <a:srgbClr val="000000"/>
      </a:dk1>
      <a:lt1>
        <a:srgbClr val="FFFFFF"/>
      </a:lt1>
      <a:dk2>
        <a:srgbClr val="FFBA2F"/>
      </a:dk2>
      <a:lt2>
        <a:srgbClr val="A50021"/>
      </a:lt2>
      <a:accent1>
        <a:srgbClr val="FF6600"/>
      </a:accent1>
      <a:accent2>
        <a:srgbClr val="CC6600"/>
      </a:accent2>
      <a:accent3>
        <a:srgbClr val="FFD9AD"/>
      </a:accent3>
      <a:accent4>
        <a:srgbClr val="DADADA"/>
      </a:accent4>
      <a:accent5>
        <a:srgbClr val="FFB8AA"/>
      </a:accent5>
      <a:accent6>
        <a:srgbClr val="B95C00"/>
      </a:accent6>
      <a:hlink>
        <a:srgbClr val="663300"/>
      </a:hlink>
      <a:folHlink>
        <a:srgbClr val="CC9900"/>
      </a:folHlink>
    </a:clrScheme>
    <a:fontScheme name="Ocean">
      <a:majorFont>
        <a:latin typeface="Tahoma"/>
        <a:ea typeface=""/>
        <a:cs typeface="Arial"/>
      </a:majorFont>
      <a:minorFont>
        <a:latin typeface="Tahom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cean 1">
        <a:dk1>
          <a:srgbClr val="010199"/>
        </a:dk1>
        <a:lt1>
          <a:srgbClr val="FFFFFF"/>
        </a:lt1>
        <a:dk2>
          <a:srgbClr val="000099"/>
        </a:dk2>
        <a:lt2>
          <a:srgbClr val="FFFFFF"/>
        </a:lt2>
        <a:accent1>
          <a:srgbClr val="33CCCC"/>
        </a:accent1>
        <a:accent2>
          <a:srgbClr val="00C600"/>
        </a:accent2>
        <a:accent3>
          <a:srgbClr val="AAAACA"/>
        </a:accent3>
        <a:accent4>
          <a:srgbClr val="DADADA"/>
        </a:accent4>
        <a:accent5>
          <a:srgbClr val="ADE2E2"/>
        </a:accent5>
        <a:accent6>
          <a:srgbClr val="00B300"/>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Ocean 2">
        <a:dk1>
          <a:srgbClr val="000066"/>
        </a:dk1>
        <a:lt1>
          <a:srgbClr val="FFFFFF"/>
        </a:lt1>
        <a:dk2>
          <a:srgbClr val="5D93FF"/>
        </a:dk2>
        <a:lt2>
          <a:srgbClr val="FFFFFF"/>
        </a:lt2>
        <a:accent1>
          <a:srgbClr val="6666FF"/>
        </a:accent1>
        <a:accent2>
          <a:srgbClr val="9999FF"/>
        </a:accent2>
        <a:accent3>
          <a:srgbClr val="B6C8FF"/>
        </a:accent3>
        <a:accent4>
          <a:srgbClr val="DADADA"/>
        </a:accent4>
        <a:accent5>
          <a:srgbClr val="B8B8FF"/>
        </a:accent5>
        <a:accent6>
          <a:srgbClr val="8A8AE7"/>
        </a:accent6>
        <a:hlink>
          <a:srgbClr val="FF3300"/>
        </a:hlink>
        <a:folHlink>
          <a:srgbClr val="FF9900"/>
        </a:folHlink>
      </a:clrScheme>
      <a:clrMap bg1="dk2" tx1="lt1" bg2="dk1" tx2="lt2" accent1="accent1" accent2="accent2" accent3="accent3" accent4="accent4" accent5="accent5" accent6="accent6" hlink="hlink" folHlink="folHlink"/>
    </a:extraClrScheme>
    <a:extraClrScheme>
      <a:clrScheme name="Ocean 3">
        <a:dk1>
          <a:srgbClr val="000000"/>
        </a:dk1>
        <a:lt1>
          <a:srgbClr val="FFFFFF"/>
        </a:lt1>
        <a:dk2>
          <a:srgbClr val="572E88"/>
        </a:dk2>
        <a:lt2>
          <a:srgbClr val="FFFFFF"/>
        </a:lt2>
        <a:accent1>
          <a:srgbClr val="FF6600"/>
        </a:accent1>
        <a:accent2>
          <a:srgbClr val="FFCC00"/>
        </a:accent2>
        <a:accent3>
          <a:srgbClr val="B4ADC3"/>
        </a:accent3>
        <a:accent4>
          <a:srgbClr val="DADADA"/>
        </a:accent4>
        <a:accent5>
          <a:srgbClr val="FFB8AA"/>
        </a:accent5>
        <a:accent6>
          <a:srgbClr val="E7B900"/>
        </a:accent6>
        <a:hlink>
          <a:srgbClr val="33CCCC"/>
        </a:hlink>
        <a:folHlink>
          <a:srgbClr val="36CC64"/>
        </a:folHlink>
      </a:clrScheme>
      <a:clrMap bg1="dk2" tx1="lt1" bg2="dk1" tx2="lt2" accent1="accent1" accent2="accent2" accent3="accent3" accent4="accent4" accent5="accent5" accent6="accent6" hlink="hlink" folHlink="folHlink"/>
    </a:extraClrScheme>
    <a:extraClrScheme>
      <a:clrScheme name="Ocean 4">
        <a:dk1>
          <a:srgbClr val="003366"/>
        </a:dk1>
        <a:lt1>
          <a:srgbClr val="FFFFFF"/>
        </a:lt1>
        <a:dk2>
          <a:srgbClr val="666699"/>
        </a:dk2>
        <a:lt2>
          <a:srgbClr val="FFFFFF"/>
        </a:lt2>
        <a:accent1>
          <a:srgbClr val="9966FF"/>
        </a:accent1>
        <a:accent2>
          <a:srgbClr val="00CC66"/>
        </a:accent2>
        <a:accent3>
          <a:srgbClr val="B8B8CA"/>
        </a:accent3>
        <a:accent4>
          <a:srgbClr val="DADADA"/>
        </a:accent4>
        <a:accent5>
          <a:srgbClr val="CAB8FF"/>
        </a:accent5>
        <a:accent6>
          <a:srgbClr val="00B95C"/>
        </a:accent6>
        <a:hlink>
          <a:srgbClr val="65C8FF"/>
        </a:hlink>
        <a:folHlink>
          <a:srgbClr val="FFCC99"/>
        </a:folHlink>
      </a:clrScheme>
      <a:clrMap bg1="dk2" tx1="lt1" bg2="dk1" tx2="lt2" accent1="accent1" accent2="accent2" accent3="accent3" accent4="accent4" accent5="accent5" accent6="accent6" hlink="hlink" folHlink="folHlink"/>
    </a:extraClrScheme>
    <a:extraClrScheme>
      <a:clrScheme name="Ocean 5">
        <a:dk1>
          <a:srgbClr val="000000"/>
        </a:dk1>
        <a:lt1>
          <a:srgbClr val="FFFFFF"/>
        </a:lt1>
        <a:dk2>
          <a:srgbClr val="336600"/>
        </a:dk2>
        <a:lt2>
          <a:srgbClr val="FFFFFF"/>
        </a:lt2>
        <a:accent1>
          <a:srgbClr val="B7C533"/>
        </a:accent1>
        <a:accent2>
          <a:srgbClr val="CCCCFF"/>
        </a:accent2>
        <a:accent3>
          <a:srgbClr val="ADB8AA"/>
        </a:accent3>
        <a:accent4>
          <a:srgbClr val="DADADA"/>
        </a:accent4>
        <a:accent5>
          <a:srgbClr val="D8DFAD"/>
        </a:accent5>
        <a:accent6>
          <a:srgbClr val="B9B9E7"/>
        </a:accent6>
        <a:hlink>
          <a:srgbClr val="FFFFCC"/>
        </a:hlink>
        <a:folHlink>
          <a:srgbClr val="FF9900"/>
        </a:folHlink>
      </a:clrScheme>
      <a:clrMap bg1="dk2" tx1="lt1" bg2="dk1" tx2="lt2" accent1="accent1" accent2="accent2" accent3="accent3" accent4="accent4" accent5="accent5" accent6="accent6" hlink="hlink" folHlink="folHlink"/>
    </a:extraClrScheme>
    <a:extraClrScheme>
      <a:clrScheme name="Ocean 6">
        <a:dk1>
          <a:srgbClr val="000000"/>
        </a:dk1>
        <a:lt1>
          <a:srgbClr val="FFFFFF"/>
        </a:lt1>
        <a:dk2>
          <a:srgbClr val="006B80"/>
        </a:dk2>
        <a:lt2>
          <a:srgbClr val="C1CB75"/>
        </a:lt2>
        <a:accent1>
          <a:srgbClr val="6F8406"/>
        </a:accent1>
        <a:accent2>
          <a:srgbClr val="D9E288"/>
        </a:accent2>
        <a:accent3>
          <a:srgbClr val="AABAC0"/>
        </a:accent3>
        <a:accent4>
          <a:srgbClr val="DADADA"/>
        </a:accent4>
        <a:accent5>
          <a:srgbClr val="BBC2AA"/>
        </a:accent5>
        <a:accent6>
          <a:srgbClr val="C4CD7B"/>
        </a:accent6>
        <a:hlink>
          <a:srgbClr val="00CC00"/>
        </a:hlink>
        <a:folHlink>
          <a:srgbClr val="C0FF73"/>
        </a:folHlink>
      </a:clrScheme>
      <a:clrMap bg1="dk2" tx1="lt1" bg2="dk1" tx2="lt2" accent1="accent1" accent2="accent2" accent3="accent3" accent4="accent4" accent5="accent5" accent6="accent6" hlink="hlink" folHlink="folHlink"/>
    </a:extraClrScheme>
    <a:extraClrScheme>
      <a:clrScheme name="Ocean 7">
        <a:dk1>
          <a:srgbClr val="5F5F5F"/>
        </a:dk1>
        <a:lt1>
          <a:srgbClr val="FFFFFF"/>
        </a:lt1>
        <a:dk2>
          <a:srgbClr val="FF6600"/>
        </a:dk2>
        <a:lt2>
          <a:srgbClr val="FFFFFF"/>
        </a:lt2>
        <a:accent1>
          <a:srgbClr val="CC6600"/>
        </a:accent1>
        <a:accent2>
          <a:srgbClr val="FF6600"/>
        </a:accent2>
        <a:accent3>
          <a:srgbClr val="FFB8AA"/>
        </a:accent3>
        <a:accent4>
          <a:srgbClr val="DADADA"/>
        </a:accent4>
        <a:accent5>
          <a:srgbClr val="E2B8AA"/>
        </a:accent5>
        <a:accent6>
          <a:srgbClr val="E75C00"/>
        </a:accent6>
        <a:hlink>
          <a:srgbClr val="FFFF99"/>
        </a:hlink>
        <a:folHlink>
          <a:srgbClr val="FFCC99"/>
        </a:folHlink>
      </a:clrScheme>
      <a:clrMap bg1="dk2" tx1="lt1" bg2="dk1" tx2="lt2" accent1="accent1" accent2="accent2" accent3="accent3" accent4="accent4" accent5="accent5" accent6="accent6" hlink="hlink" folHlink="folHlink"/>
    </a:extraClrScheme>
    <a:extraClrScheme>
      <a:clrScheme name="Ocean 8">
        <a:dk1>
          <a:srgbClr val="000000"/>
        </a:dk1>
        <a:lt1>
          <a:srgbClr val="FFFFFF"/>
        </a:lt1>
        <a:dk2>
          <a:srgbClr val="FFBA2F"/>
        </a:dk2>
        <a:lt2>
          <a:srgbClr val="A50021"/>
        </a:lt2>
        <a:accent1>
          <a:srgbClr val="FF6600"/>
        </a:accent1>
        <a:accent2>
          <a:srgbClr val="CC6600"/>
        </a:accent2>
        <a:accent3>
          <a:srgbClr val="FFD9AD"/>
        </a:accent3>
        <a:accent4>
          <a:srgbClr val="DADADA"/>
        </a:accent4>
        <a:accent5>
          <a:srgbClr val="FFB8AA"/>
        </a:accent5>
        <a:accent6>
          <a:srgbClr val="B95C00"/>
        </a:accent6>
        <a:hlink>
          <a:srgbClr val="663300"/>
        </a:hlink>
        <a:folHlink>
          <a:srgbClr val="CC990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Ripple</Template>
  <TotalTime>2005</TotalTime>
  <Words>1259</Words>
  <Application>Microsoft Macintosh PowerPoint</Application>
  <PresentationFormat>Custom</PresentationFormat>
  <Paragraphs>121</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Ocean</vt:lpstr>
      <vt:lpstr>The Relationship Between Stress and Dementia</vt:lpstr>
    </vt:vector>
  </TitlesOfParts>
  <Company>Center For Women In Transition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  -  Transitions and changes affecting women over 50 who are survivors of domestic violence</dc:title>
  <dc:creator>melissa westerhof</dc:creator>
  <cp:lastModifiedBy>Jing Chen</cp:lastModifiedBy>
  <cp:revision>109</cp:revision>
  <cp:lastPrinted>2014-02-11T22:46:21Z</cp:lastPrinted>
  <dcterms:created xsi:type="dcterms:W3CDTF">2013-02-05T12:40:32Z</dcterms:created>
  <dcterms:modified xsi:type="dcterms:W3CDTF">2014-02-11T22:52:29Z</dcterms:modified>
</cp:coreProperties>
</file>