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Oswald" panose="020B0604020202020204" charset="0"/>
      <p:regular r:id="rId20"/>
      <p:bold r:id="rId21"/>
    </p:embeddedFont>
    <p:embeddedFont>
      <p:font typeface="Average" panose="020B0604020202020204" charset="0"/>
      <p:regular r:id="rId22"/>
    </p:embeddedFont>
    <p:embeddedFont>
      <p:font typeface="Verdana" panose="020B060403050404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ssandra Swanson" initials="" lastIdx="1" clrIdx="0"/>
  <p:cmAuthor id="1" name="Cassandra L. Swanson" initials="CLS" lastIdx="1" clrIdx="1">
    <p:extLst>
      <p:ext uri="{19B8F6BF-5375-455C-9EA6-DF929625EA0E}">
        <p15:presenceInfo xmlns:p15="http://schemas.microsoft.com/office/powerpoint/2012/main" userId="S-1-5-21-3326139827-3656363311-3723297674-1736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5" d="100"/>
          <a:sy n="145" d="100"/>
        </p:scale>
        <p:origin x="62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commentAuthors" Target="commentAuthors.xml"/><Relationship Id="rId30"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4-25T14:10:59.676" idx="1">
    <p:pos x="10" y="10"/>
    <p:text/>
    <p:extLst>
      <p:ext uri="{C676402C-5697-4E1C-873F-D02D1690AC5C}">
        <p15:threadingInfo xmlns:p15="http://schemas.microsoft.com/office/powerpoint/2012/main" timeZoneBias="240"/>
      </p:ext>
    </p:extLst>
  </p:cm>
  <p:cm authorId="0" idx="1">
    <p:pos x="6000" y="0"/>
    <p:text>Also I didn't know what theme to choose. This one is a little boring but it gets the job done. Feel free to spruce it up or change that too :)  Along with the title... I had no idea what to name our project lol.</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10064126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lang="en" dirty="0"/>
          </a:p>
        </p:txBody>
      </p:sp>
    </p:spTree>
    <p:extLst>
      <p:ext uri="{BB962C8B-B14F-4D97-AF65-F5344CB8AC3E}">
        <p14:creationId xmlns:p14="http://schemas.microsoft.com/office/powerpoint/2010/main" val="348357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82774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615851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9028423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354761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8" name="Shape 1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a:t>Mention how we want to teach kids</a:t>
            </a:r>
          </a:p>
        </p:txBody>
      </p:sp>
    </p:spTree>
    <p:extLst>
      <p:ext uri="{BB962C8B-B14F-4D97-AF65-F5344CB8AC3E}">
        <p14:creationId xmlns:p14="http://schemas.microsoft.com/office/powerpoint/2010/main" val="9147131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FMG - getting kids aware of gardening through summer workshops, not less sustainable.</a:t>
            </a:r>
          </a:p>
          <a:p>
            <a:pPr lvl="0" rtl="0">
              <a:spcBef>
                <a:spcPts val="0"/>
              </a:spcBef>
              <a:buNone/>
            </a:pPr>
            <a:r>
              <a:rPr lang="en"/>
              <a:t>Steil - positive sprouts, national program about community gardening for kids - Boys and Girls Club</a:t>
            </a:r>
          </a:p>
          <a:p>
            <a:pPr lvl="0">
              <a:spcBef>
                <a:spcPts val="0"/>
              </a:spcBef>
              <a:buNone/>
            </a:pPr>
            <a:r>
              <a:rPr lang="en"/>
              <a:t>SAP - running workshops through the SAP</a:t>
            </a:r>
          </a:p>
        </p:txBody>
      </p:sp>
    </p:spTree>
    <p:extLst>
      <p:ext uri="{BB962C8B-B14F-4D97-AF65-F5344CB8AC3E}">
        <p14:creationId xmlns:p14="http://schemas.microsoft.com/office/powerpoint/2010/main" val="2567889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Julia</a:t>
            </a:r>
          </a:p>
          <a:p>
            <a:pPr lvl="0" rtl="0">
              <a:spcBef>
                <a:spcPts val="0"/>
              </a:spcBef>
              <a:buNone/>
            </a:pPr>
            <a:r>
              <a:rPr lang="en"/>
              <a:t>Place- GVSU has college students to help, SAP. MI does experience specific growing seasons, so seasonally limited</a:t>
            </a:r>
          </a:p>
          <a:p>
            <a:pPr lvl="0" rtl="0">
              <a:spcBef>
                <a:spcPts val="0"/>
              </a:spcBef>
              <a:buNone/>
            </a:pPr>
            <a:r>
              <a:rPr lang="en"/>
              <a:t>Social- community is able to get involved, children able to experience learning around eachother while having fun and being introduced to new concepts.</a:t>
            </a:r>
          </a:p>
          <a:p>
            <a:pPr lvl="0" rtl="0">
              <a:spcBef>
                <a:spcPts val="0"/>
              </a:spcBef>
              <a:buNone/>
            </a:pPr>
            <a:r>
              <a:rPr lang="en"/>
              <a:t>Economic- Material costs are low and accessable, money goes back to the community, 30 dollar fee is not outrageous </a:t>
            </a:r>
          </a:p>
          <a:p>
            <a:pPr lvl="0">
              <a:spcBef>
                <a:spcPts val="0"/>
              </a:spcBef>
              <a:buNone/>
            </a:pPr>
            <a:r>
              <a:rPr lang="en"/>
              <a:t>Environmental- Educated a main focus currently, attempt to get children interested in water conservation, sustainable gardening and general environmental issues</a:t>
            </a:r>
          </a:p>
        </p:txBody>
      </p:sp>
    </p:spTree>
    <p:extLst>
      <p:ext uri="{BB962C8B-B14F-4D97-AF65-F5344CB8AC3E}">
        <p14:creationId xmlns:p14="http://schemas.microsoft.com/office/powerpoint/2010/main" val="1417544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522233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67145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Young children pick up on tasks and ideas faster and those ideas are more likely to stick with them</a:t>
            </a:r>
          </a:p>
          <a:p>
            <a:pPr lvl="0">
              <a:spcBef>
                <a:spcPts val="0"/>
              </a:spcBef>
              <a:buNone/>
            </a:pPr>
            <a:r>
              <a:rPr lang="en"/>
              <a:t>Education outside of the classroom in a fun environment gets kids excited about nature and agriculture </a:t>
            </a:r>
          </a:p>
        </p:txBody>
      </p:sp>
    </p:spTree>
    <p:extLst>
      <p:ext uri="{BB962C8B-B14F-4D97-AF65-F5344CB8AC3E}">
        <p14:creationId xmlns:p14="http://schemas.microsoft.com/office/powerpoint/2010/main" val="4199914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
              <a:t>Julia- 4 through 7</a:t>
            </a:r>
          </a:p>
        </p:txBody>
      </p:sp>
    </p:spTree>
    <p:extLst>
      <p:ext uri="{BB962C8B-B14F-4D97-AF65-F5344CB8AC3E}">
        <p14:creationId xmlns:p14="http://schemas.microsoft.com/office/powerpoint/2010/main" val="371210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Mention time frame. Weekends in June</a:t>
            </a:r>
          </a:p>
          <a:p>
            <a:pPr lvl="0" rtl="0">
              <a:spcBef>
                <a:spcPts val="0"/>
              </a:spcBef>
              <a:buNone/>
            </a:pPr>
            <a:r>
              <a:rPr lang="en"/>
              <a:t>Age group: elementary aged children (target age group) </a:t>
            </a:r>
          </a:p>
          <a:p>
            <a:pPr lvl="0" rtl="0">
              <a:spcBef>
                <a:spcPts val="0"/>
              </a:spcBef>
              <a:buNone/>
            </a:pPr>
            <a:r>
              <a:rPr lang="en"/>
              <a:t>can get tomato seeds anywhere from meijer, local/small scale stores, online</a:t>
            </a:r>
          </a:p>
          <a:p>
            <a:pPr lvl="0" rtl="0">
              <a:spcBef>
                <a:spcPts val="0"/>
              </a:spcBef>
              <a:buNone/>
            </a:pPr>
            <a:r>
              <a:rPr lang="en"/>
              <a:t>Pots for planting 1.20( for plastic pots/found on home depot) and 5.0 (terracotta from etsy)</a:t>
            </a:r>
          </a:p>
          <a:p>
            <a:pPr lvl="0" rtl="0">
              <a:spcBef>
                <a:spcPts val="0"/>
              </a:spcBef>
              <a:buNone/>
            </a:pPr>
            <a:r>
              <a:rPr lang="en"/>
              <a:t>soil (found on home depot would need 2 or 3 bags)</a:t>
            </a:r>
          </a:p>
          <a:p>
            <a:pPr lvl="0" rtl="0">
              <a:spcBef>
                <a:spcPts val="0"/>
              </a:spcBef>
              <a:buNone/>
            </a:pPr>
            <a:r>
              <a:rPr lang="en"/>
              <a:t>bamboo poles found in Kmart and Home depot</a:t>
            </a:r>
          </a:p>
          <a:p>
            <a:pPr lvl="0" rtl="0">
              <a:spcBef>
                <a:spcPts val="0"/>
              </a:spcBef>
              <a:buNone/>
            </a:pPr>
            <a:r>
              <a:rPr lang="en"/>
              <a:t>pop bottles can be donated or recycled by students</a:t>
            </a:r>
          </a:p>
          <a:p>
            <a:pPr lvl="0" rtl="0">
              <a:spcBef>
                <a:spcPts val="0"/>
              </a:spcBef>
              <a:buNone/>
            </a:pPr>
            <a:endParaRPr/>
          </a:p>
          <a:p>
            <a:pPr lvl="0" rtl="0">
              <a:lnSpc>
                <a:spcPct val="115000"/>
              </a:lnSpc>
              <a:spcBef>
                <a:spcPts val="0"/>
              </a:spcBef>
              <a:buNone/>
            </a:pPr>
            <a:r>
              <a:rPr lang="en" sz="900">
                <a:solidFill>
                  <a:srgbClr val="555555"/>
                </a:solidFill>
                <a:highlight>
                  <a:srgbClr val="FFFFFF"/>
                </a:highlight>
                <a:latin typeface="Verdana"/>
                <a:ea typeface="Verdana"/>
                <a:cs typeface="Verdana"/>
                <a:sym typeface="Verdana"/>
              </a:rPr>
              <a:t>Learn how people play a role in the lifecycle of plants by harvesting and planting seeds.  walk through sap gardens to discover when fruits and veggies are ready for harvest compare and contrast those that are still immature with those ready for harvesting</a:t>
            </a:r>
          </a:p>
          <a:p>
            <a:pPr lvl="0" rtl="0">
              <a:spcBef>
                <a:spcPts val="0"/>
              </a:spcBef>
              <a:buNone/>
            </a:pPr>
            <a:endParaRPr/>
          </a:p>
          <a:p>
            <a:pPr lvl="0" rtl="0">
              <a:spcBef>
                <a:spcPts val="0"/>
              </a:spcBef>
              <a:buNone/>
            </a:pPr>
            <a:r>
              <a:rPr lang="en"/>
              <a:t>This workshop also invites the opportunity for education majors to get out to the SAP and teach these themed weeks or propose lesson plans for practice</a:t>
            </a:r>
          </a:p>
          <a:p>
            <a:pPr lvl="0">
              <a:spcBef>
                <a:spcPts val="0"/>
              </a:spcBef>
              <a:buNone/>
            </a:pPr>
            <a:endParaRPr/>
          </a:p>
        </p:txBody>
      </p:sp>
    </p:spTree>
    <p:extLst>
      <p:ext uri="{BB962C8B-B14F-4D97-AF65-F5344CB8AC3E}">
        <p14:creationId xmlns:p14="http://schemas.microsoft.com/office/powerpoint/2010/main" val="1766857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Children tend to pick up on concepts quicker and easier than adults would</a:t>
            </a:r>
          </a:p>
          <a:p>
            <a:pPr lvl="0" rtl="0">
              <a:spcBef>
                <a:spcPts val="0"/>
              </a:spcBef>
              <a:buNone/>
            </a:pPr>
            <a:r>
              <a:rPr lang="en"/>
              <a:t>Can start an interest in environmental knowledge that will carry on into adulthood</a:t>
            </a:r>
          </a:p>
          <a:p>
            <a:pPr lvl="0" rtl="0">
              <a:spcBef>
                <a:spcPts val="0"/>
              </a:spcBef>
              <a:buNone/>
            </a:pPr>
            <a:r>
              <a:rPr lang="en"/>
              <a:t>Use of visuals cited as beneficial in Australian study</a:t>
            </a:r>
          </a:p>
          <a:p>
            <a:pPr lvl="0" rtl="0">
              <a:spcBef>
                <a:spcPts val="0"/>
              </a:spcBef>
              <a:buNone/>
            </a:pPr>
            <a:r>
              <a:rPr lang="en"/>
              <a:t>Age groups considered when using post tests- focus on different aspects</a:t>
            </a:r>
          </a:p>
          <a:p>
            <a:pPr lvl="0">
              <a:spcBef>
                <a:spcPts val="0"/>
              </a:spcBef>
              <a:buNone/>
            </a:pPr>
            <a:endParaRPr/>
          </a:p>
        </p:txBody>
      </p:sp>
    </p:spTree>
    <p:extLst>
      <p:ext uri="{BB962C8B-B14F-4D97-AF65-F5344CB8AC3E}">
        <p14:creationId xmlns:p14="http://schemas.microsoft.com/office/powerpoint/2010/main" val="2982426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Australia- Children in preschool studied endangered species, improved morphological knowledge relevant to their own cultures</a:t>
            </a:r>
          </a:p>
          <a:p>
            <a:pPr lvl="0" rtl="0">
              <a:spcBef>
                <a:spcPts val="0"/>
              </a:spcBef>
              <a:buNone/>
            </a:pPr>
            <a:r>
              <a:rPr lang="en"/>
              <a:t>United States- Hands on activities to engage children, improved knowledge </a:t>
            </a:r>
          </a:p>
          <a:p>
            <a:pPr lvl="0">
              <a:spcBef>
                <a:spcPts val="0"/>
              </a:spcBef>
              <a:buNone/>
            </a:pPr>
            <a:r>
              <a:rPr lang="en"/>
              <a:t>Children in both countries learned a lot from hands on sources, improved knowledge specific to their countries</a:t>
            </a:r>
          </a:p>
        </p:txBody>
      </p:sp>
    </p:spTree>
    <p:extLst>
      <p:ext uri="{BB962C8B-B14F-4D97-AF65-F5344CB8AC3E}">
        <p14:creationId xmlns:p14="http://schemas.microsoft.com/office/powerpoint/2010/main" val="1448106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Social skills- engaging with other children and adults (exposure) </a:t>
            </a:r>
          </a:p>
          <a:p>
            <a:pPr lvl="0" rtl="0">
              <a:spcBef>
                <a:spcPts val="0"/>
              </a:spcBef>
              <a:buNone/>
            </a:pPr>
            <a:r>
              <a:rPr lang="en"/>
              <a:t>self esteem- When a child plants a plant and watches it grow successfully by watering it and making sure it gets the proper amount of sunlight- a sense of self-confidence and self-reliance is gained- “i did that”</a:t>
            </a:r>
          </a:p>
          <a:p>
            <a:pPr lvl="0" rtl="0">
              <a:spcBef>
                <a:spcPts val="0"/>
              </a:spcBef>
              <a:buNone/>
            </a:pPr>
            <a:r>
              <a:rPr lang="en"/>
              <a:t>sense of control- they mend to the plant, its livelihood is in the childs hands ( responsibility)</a:t>
            </a:r>
          </a:p>
          <a:p>
            <a:pPr lvl="0">
              <a:spcBef>
                <a:spcPts val="0"/>
              </a:spcBef>
              <a:buNone/>
            </a:pPr>
            <a:r>
              <a:rPr lang="en"/>
              <a:t>Prevocational skills- learning to follow directions, constructive criticism </a:t>
            </a:r>
          </a:p>
        </p:txBody>
      </p:sp>
    </p:spTree>
    <p:extLst>
      <p:ext uri="{BB962C8B-B14F-4D97-AF65-F5344CB8AC3E}">
        <p14:creationId xmlns:p14="http://schemas.microsoft.com/office/powerpoint/2010/main" val="3838607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Matthews and Jenks found that mycobacterium found in soils can be beneficial to alleviate levels of anxiety </a:t>
            </a:r>
          </a:p>
          <a:p>
            <a:pPr lvl="0" rtl="0">
              <a:spcBef>
                <a:spcPts val="0"/>
              </a:spcBef>
              <a:buNone/>
            </a:pPr>
            <a:r>
              <a:rPr lang="en"/>
              <a:t>They tested the effects on mice and found that those who were exposed to mycobacterium </a:t>
            </a:r>
            <a:r>
              <a:rPr lang="en" sz="1200">
                <a:solidFill>
                  <a:srgbClr val="555555"/>
                </a:solidFill>
                <a:latin typeface="Times New Roman"/>
                <a:ea typeface="Times New Roman"/>
                <a:cs typeface="Times New Roman"/>
                <a:sym typeface="Times New Roman"/>
              </a:rPr>
              <a:t>could complete a maze faster and show less anxiety than the mice who had not been exposed. The researchers suggested that if contact with the microbe affects mice it is likely that it affects people. </a:t>
            </a:r>
          </a:p>
          <a:p>
            <a:pPr lvl="0" indent="457200" rtl="0">
              <a:lnSpc>
                <a:spcPct val="200000"/>
              </a:lnSpc>
              <a:spcBef>
                <a:spcPts val="0"/>
              </a:spcBef>
              <a:buNone/>
            </a:pPr>
            <a:r>
              <a:rPr lang="en" sz="1200">
                <a:solidFill>
                  <a:srgbClr val="555555"/>
                </a:solidFill>
                <a:latin typeface="Times New Roman"/>
                <a:ea typeface="Times New Roman"/>
                <a:cs typeface="Times New Roman"/>
                <a:sym typeface="Times New Roman"/>
              </a:rPr>
              <a:t>“From our study we can say that it is definitely good to be outdoors- it’s good to have contact with these organisms. It is interesting to speculate that creating learning environments in schools that include time in the outdoors where M. Vaccae is present may decrease anxiety and improve the ability to learn new tasks.”</a:t>
            </a:r>
          </a:p>
          <a:p>
            <a:pPr lvl="0" indent="457200" rtl="0">
              <a:lnSpc>
                <a:spcPct val="200000"/>
              </a:lnSpc>
              <a:spcBef>
                <a:spcPts val="0"/>
              </a:spcBef>
              <a:buNone/>
            </a:pPr>
            <a:r>
              <a:rPr lang="en" sz="1200">
                <a:solidFill>
                  <a:srgbClr val="555555"/>
                </a:solidFill>
                <a:latin typeface="Times New Roman"/>
                <a:ea typeface="Times New Roman"/>
                <a:cs typeface="Times New Roman"/>
                <a:sym typeface="Times New Roman"/>
              </a:rPr>
              <a:t>The therapeutic benefits of gardening and community gardening in specific have also been studied. The most researched benefit of gardening has been increased health as a result of exercise and physical labors in the garden (Michaels M. 2014). </a:t>
            </a:r>
          </a:p>
          <a:p>
            <a:pPr lvl="0" indent="457200">
              <a:lnSpc>
                <a:spcPct val="200000"/>
              </a:lnSpc>
              <a:spcBef>
                <a:spcPts val="0"/>
              </a:spcBef>
              <a:buNone/>
            </a:pPr>
            <a:r>
              <a:rPr lang="en" sz="1200">
                <a:solidFill>
                  <a:srgbClr val="555555"/>
                </a:solidFill>
                <a:latin typeface="Times New Roman"/>
                <a:ea typeface="Times New Roman"/>
                <a:cs typeface="Times New Roman"/>
                <a:sym typeface="Times New Roman"/>
              </a:rPr>
              <a:t>Engaging students in outdoor activities such as sustainable gardening, may not only promote the health of the environment and the physical health of the child but also the child’s mental health and success in life. </a:t>
            </a:r>
          </a:p>
        </p:txBody>
      </p:sp>
    </p:spTree>
    <p:extLst>
      <p:ext uri="{BB962C8B-B14F-4D97-AF65-F5344CB8AC3E}">
        <p14:creationId xmlns:p14="http://schemas.microsoft.com/office/powerpoint/2010/main" val="2623489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grpSp>
        <p:nvGrpSpPr>
          <p:cNvPr id="10" name="Shape 10"/>
          <p:cNvGrpSpPr/>
          <p:nvPr/>
        </p:nvGrpSpPr>
        <p:grpSpPr>
          <a:xfrm>
            <a:off x="4350278" y="2855377"/>
            <a:ext cx="443588" cy="105632"/>
            <a:chOff x="4137525" y="2915950"/>
            <a:chExt cx="869099" cy="206999"/>
          </a:xfrm>
        </p:grpSpPr>
        <p:sp>
          <p:nvSpPr>
            <p:cNvPr id="11" name="Shape 11"/>
            <p:cNvSpPr/>
            <p:nvPr/>
          </p:nvSpPr>
          <p:spPr>
            <a:xfrm>
              <a:off x="4468575" y="2915950"/>
              <a:ext cx="206999" cy="206999"/>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4799625" y="2915950"/>
              <a:ext cx="206999" cy="206999"/>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4137525" y="2915950"/>
              <a:ext cx="206999" cy="206999"/>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4" name="Shape 14"/>
          <p:cNvSpPr txBox="1">
            <a:spLocks noGrp="1"/>
          </p:cNvSpPr>
          <p:nvPr>
            <p:ph type="ctrTitle"/>
          </p:nvPr>
        </p:nvSpPr>
        <p:spPr>
          <a:xfrm>
            <a:off x="671257" y="990800"/>
            <a:ext cx="7801500" cy="1730099"/>
          </a:xfrm>
          <a:prstGeom prst="rect">
            <a:avLst/>
          </a:prstGeom>
        </p:spPr>
        <p:txBody>
          <a:bodyPr lIns="91425" tIns="91425" rIns="91425" bIns="91425" anchor="b"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ubTitle" idx="1"/>
          </p:nvPr>
        </p:nvSpPr>
        <p:spPr>
          <a:xfrm>
            <a:off x="671250" y="3174875"/>
            <a:ext cx="78015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16" name="Shape 16"/>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255275"/>
            <a:ext cx="8520599" cy="18906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1" name="Shape 51"/>
          <p:cNvSpPr txBox="1">
            <a:spLocks noGrp="1"/>
          </p:cNvSpPr>
          <p:nvPr>
            <p:ph type="body" idx="1"/>
          </p:nvPr>
        </p:nvSpPr>
        <p:spPr>
          <a:xfrm>
            <a:off x="311700" y="3228425"/>
            <a:ext cx="8520599"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71250" y="2141250"/>
            <a:ext cx="7852199" cy="8610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9" name="Shape 19"/>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52475"/>
            <a:ext cx="3999899"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599" cy="5726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62271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38" name="Shape 38"/>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0"/>
            <a:ext cx="4572000" cy="51434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2" name="Shape 42"/>
          <p:cNvSpPr txBox="1">
            <a:spLocks noGrp="1"/>
          </p:cNvSpPr>
          <p:nvPr>
            <p:ph type="title"/>
          </p:nvPr>
        </p:nvSpPr>
        <p:spPr>
          <a:xfrm>
            <a:off x="265500" y="1081400"/>
            <a:ext cx="4045199" cy="1710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3" name="Shape 43"/>
          <p:cNvSpPr txBox="1">
            <a:spLocks noGrp="1"/>
          </p:cNvSpPr>
          <p:nvPr>
            <p:ph type="subTitle" idx="1"/>
          </p:nvPr>
        </p:nvSpPr>
        <p:spPr>
          <a:xfrm>
            <a:off x="265500" y="2845200"/>
            <a:ext cx="4045199" cy="1345500"/>
          </a:xfrm>
          <a:prstGeom prst="rect">
            <a:avLst/>
          </a:prstGeom>
        </p:spPr>
        <p:txBody>
          <a:bodyPr lIns="91425" tIns="91425" rIns="91425" bIns="91425" anchor="t" anchorCtr="0"/>
          <a:lstStyle>
            <a:lvl1pPr lvl="0" algn="ctr">
              <a:lnSpc>
                <a:spcPct val="100000"/>
              </a:lnSpc>
              <a:spcBef>
                <a:spcPts val="0"/>
              </a:spcBef>
              <a:spcAft>
                <a:spcPts val="0"/>
              </a:spcAft>
              <a:buClr>
                <a:schemeClr val="dk1"/>
              </a:buClr>
              <a:buSzPct val="100000"/>
              <a:buNone/>
              <a:defRPr sz="2100">
                <a:solidFill>
                  <a:schemeClr val="dk1"/>
                </a:solidFill>
              </a:defRPr>
            </a:lvl1pPr>
            <a:lvl2pPr lvl="1" algn="ctr">
              <a:lnSpc>
                <a:spcPct val="100000"/>
              </a:lnSpc>
              <a:spcBef>
                <a:spcPts val="0"/>
              </a:spcBef>
              <a:spcAft>
                <a:spcPts val="0"/>
              </a:spcAft>
              <a:buClr>
                <a:schemeClr val="dk1"/>
              </a:buClr>
              <a:buSzPct val="100000"/>
              <a:buNone/>
              <a:defRPr sz="2100">
                <a:solidFill>
                  <a:schemeClr val="dk1"/>
                </a:solidFill>
              </a:defRPr>
            </a:lvl2pPr>
            <a:lvl3pPr lvl="2" algn="ctr">
              <a:lnSpc>
                <a:spcPct val="100000"/>
              </a:lnSpc>
              <a:spcBef>
                <a:spcPts val="0"/>
              </a:spcBef>
              <a:spcAft>
                <a:spcPts val="0"/>
              </a:spcAft>
              <a:buClr>
                <a:schemeClr val="dk1"/>
              </a:buClr>
              <a:buSzPct val="100000"/>
              <a:buNone/>
              <a:defRPr sz="2100">
                <a:solidFill>
                  <a:schemeClr val="dk1"/>
                </a:solidFill>
              </a:defRPr>
            </a:lvl3pPr>
            <a:lvl4pPr lvl="3" algn="ctr">
              <a:lnSpc>
                <a:spcPct val="100000"/>
              </a:lnSpc>
              <a:spcBef>
                <a:spcPts val="0"/>
              </a:spcBef>
              <a:spcAft>
                <a:spcPts val="0"/>
              </a:spcAft>
              <a:buClr>
                <a:schemeClr val="dk1"/>
              </a:buClr>
              <a:buSzPct val="100000"/>
              <a:buNone/>
              <a:defRPr sz="2100">
                <a:solidFill>
                  <a:schemeClr val="dk1"/>
                </a:solidFill>
              </a:defRPr>
            </a:lvl4pPr>
            <a:lvl5pPr lvl="4" algn="ctr">
              <a:lnSpc>
                <a:spcPct val="100000"/>
              </a:lnSpc>
              <a:spcBef>
                <a:spcPts val="0"/>
              </a:spcBef>
              <a:spcAft>
                <a:spcPts val="0"/>
              </a:spcAft>
              <a:buClr>
                <a:schemeClr val="dk1"/>
              </a:buClr>
              <a:buSzPct val="100000"/>
              <a:buNone/>
              <a:defRPr sz="2100">
                <a:solidFill>
                  <a:schemeClr val="dk1"/>
                </a:solidFill>
              </a:defRPr>
            </a:lvl5pPr>
            <a:lvl6pPr lvl="5" algn="ctr">
              <a:lnSpc>
                <a:spcPct val="100000"/>
              </a:lnSpc>
              <a:spcBef>
                <a:spcPts val="0"/>
              </a:spcBef>
              <a:spcAft>
                <a:spcPts val="0"/>
              </a:spcAft>
              <a:buClr>
                <a:schemeClr val="dk1"/>
              </a:buClr>
              <a:buSzPct val="100000"/>
              <a:buNone/>
              <a:defRPr sz="2100">
                <a:solidFill>
                  <a:schemeClr val="dk1"/>
                </a:solidFill>
              </a:defRPr>
            </a:lvl6pPr>
            <a:lvl7pPr lvl="6" algn="ctr">
              <a:lnSpc>
                <a:spcPct val="100000"/>
              </a:lnSpc>
              <a:spcBef>
                <a:spcPts val="0"/>
              </a:spcBef>
              <a:spcAft>
                <a:spcPts val="0"/>
              </a:spcAft>
              <a:buClr>
                <a:schemeClr val="dk1"/>
              </a:buClr>
              <a:buSzPct val="100000"/>
              <a:buNone/>
              <a:defRPr sz="2100">
                <a:solidFill>
                  <a:schemeClr val="dk1"/>
                </a:solidFill>
              </a:defRPr>
            </a:lvl7pPr>
            <a:lvl8pPr lvl="7" algn="ctr">
              <a:lnSpc>
                <a:spcPct val="100000"/>
              </a:lnSpc>
              <a:spcBef>
                <a:spcPts val="0"/>
              </a:spcBef>
              <a:spcAft>
                <a:spcPts val="0"/>
              </a:spcAft>
              <a:buClr>
                <a:schemeClr val="dk1"/>
              </a:buClr>
              <a:buSzPct val="100000"/>
              <a:buNone/>
              <a:defRPr sz="2100">
                <a:solidFill>
                  <a:schemeClr val="dk1"/>
                </a:solidFill>
              </a:defRPr>
            </a:lvl8pPr>
            <a:lvl9pPr lvl="8" algn="ctr">
              <a:lnSpc>
                <a:spcPct val="100000"/>
              </a:lnSpc>
              <a:spcBef>
                <a:spcPts val="0"/>
              </a:spcBef>
              <a:spcAft>
                <a:spcPts val="0"/>
              </a:spcAft>
              <a:buClr>
                <a:schemeClr val="dk1"/>
              </a:buClr>
              <a:buSzPct val="100000"/>
              <a:buNone/>
              <a:defRPr sz="2100">
                <a:solidFill>
                  <a:schemeClr val="dk1"/>
                </a:solidFill>
              </a:defRPr>
            </a:lvl9pPr>
          </a:lstStyle>
          <a:p>
            <a:endParaRPr/>
          </a:p>
        </p:txBody>
      </p:sp>
      <p:sp>
        <p:nvSpPr>
          <p:cNvPr id="44" name="Shape 44"/>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5" name="Shape 45"/>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Clr>
                <a:schemeClr val="dk1"/>
              </a:buClr>
              <a:buSzPct val="100000"/>
              <a:buFont typeface="Oswald"/>
              <a:buNone/>
              <a:defRPr sz="2100">
                <a:solidFill>
                  <a:schemeClr val="dk1"/>
                </a:solidFill>
                <a:latin typeface="Oswald"/>
                <a:ea typeface="Oswald"/>
                <a:cs typeface="Oswald"/>
                <a:sym typeface="Oswald"/>
              </a:defRPr>
            </a:lvl1pPr>
          </a:lstStyle>
          <a:p>
            <a:endParaRPr/>
          </a:p>
        </p:txBody>
      </p:sp>
      <p:sp>
        <p:nvSpPr>
          <p:cNvPr id="48" name="Shape 48"/>
          <p:cNvSpPr txBox="1">
            <a:spLocks noGrp="1"/>
          </p:cNvSpPr>
          <p:nvPr>
            <p:ph type="sldNum" idx="12"/>
          </p:nvPr>
        </p:nvSpPr>
        <p:spPr>
          <a:xfrm>
            <a:off x="8490250" y="4681009"/>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lvl="0">
              <a:spcBef>
                <a:spcPts val="0"/>
              </a:spcBef>
              <a:buClr>
                <a:schemeClr val="dk1"/>
              </a:buClr>
              <a:buSzPct val="100000"/>
              <a:buFont typeface="Oswald"/>
              <a:buNone/>
              <a:defRPr sz="3000">
                <a:solidFill>
                  <a:schemeClr val="dk1"/>
                </a:solidFill>
                <a:latin typeface="Oswald"/>
                <a:ea typeface="Oswald"/>
                <a:cs typeface="Oswald"/>
                <a:sym typeface="Oswald"/>
              </a:defRPr>
            </a:lvl1pPr>
            <a:lvl2pPr lvl="1">
              <a:spcBef>
                <a:spcPts val="0"/>
              </a:spcBef>
              <a:buClr>
                <a:schemeClr val="dk1"/>
              </a:buClr>
              <a:buSzPct val="100000"/>
              <a:buFont typeface="Oswald"/>
              <a:buNone/>
              <a:defRPr sz="3000">
                <a:solidFill>
                  <a:schemeClr val="dk1"/>
                </a:solidFill>
                <a:latin typeface="Oswald"/>
                <a:ea typeface="Oswald"/>
                <a:cs typeface="Oswald"/>
                <a:sym typeface="Oswald"/>
              </a:defRPr>
            </a:lvl2pPr>
            <a:lvl3pPr lvl="2">
              <a:spcBef>
                <a:spcPts val="0"/>
              </a:spcBef>
              <a:buClr>
                <a:schemeClr val="dk1"/>
              </a:buClr>
              <a:buSzPct val="100000"/>
              <a:buFont typeface="Oswald"/>
              <a:buNone/>
              <a:defRPr sz="3000">
                <a:solidFill>
                  <a:schemeClr val="dk1"/>
                </a:solidFill>
                <a:latin typeface="Oswald"/>
                <a:ea typeface="Oswald"/>
                <a:cs typeface="Oswald"/>
                <a:sym typeface="Oswald"/>
              </a:defRPr>
            </a:lvl3pPr>
            <a:lvl4pPr lvl="3">
              <a:spcBef>
                <a:spcPts val="0"/>
              </a:spcBef>
              <a:buClr>
                <a:schemeClr val="dk1"/>
              </a:buClr>
              <a:buSzPct val="100000"/>
              <a:buFont typeface="Oswald"/>
              <a:buNone/>
              <a:defRPr sz="3000">
                <a:solidFill>
                  <a:schemeClr val="dk1"/>
                </a:solidFill>
                <a:latin typeface="Oswald"/>
                <a:ea typeface="Oswald"/>
                <a:cs typeface="Oswald"/>
                <a:sym typeface="Oswald"/>
              </a:defRPr>
            </a:lvl4pPr>
            <a:lvl5pPr lvl="4">
              <a:spcBef>
                <a:spcPts val="0"/>
              </a:spcBef>
              <a:buClr>
                <a:schemeClr val="dk1"/>
              </a:buClr>
              <a:buSzPct val="100000"/>
              <a:buFont typeface="Oswald"/>
              <a:buNone/>
              <a:defRPr sz="3000">
                <a:solidFill>
                  <a:schemeClr val="dk1"/>
                </a:solidFill>
                <a:latin typeface="Oswald"/>
                <a:ea typeface="Oswald"/>
                <a:cs typeface="Oswald"/>
                <a:sym typeface="Oswald"/>
              </a:defRPr>
            </a:lvl5pPr>
            <a:lvl6pPr lvl="5">
              <a:spcBef>
                <a:spcPts val="0"/>
              </a:spcBef>
              <a:buClr>
                <a:schemeClr val="dk1"/>
              </a:buClr>
              <a:buSzPct val="100000"/>
              <a:buFont typeface="Oswald"/>
              <a:buNone/>
              <a:defRPr sz="3000">
                <a:solidFill>
                  <a:schemeClr val="dk1"/>
                </a:solidFill>
                <a:latin typeface="Oswald"/>
                <a:ea typeface="Oswald"/>
                <a:cs typeface="Oswald"/>
                <a:sym typeface="Oswald"/>
              </a:defRPr>
            </a:lvl6pPr>
            <a:lvl7pPr lvl="6">
              <a:spcBef>
                <a:spcPts val="0"/>
              </a:spcBef>
              <a:buClr>
                <a:schemeClr val="dk1"/>
              </a:buClr>
              <a:buSzPct val="100000"/>
              <a:buFont typeface="Oswald"/>
              <a:buNone/>
              <a:defRPr sz="3000">
                <a:solidFill>
                  <a:schemeClr val="dk1"/>
                </a:solidFill>
                <a:latin typeface="Oswald"/>
                <a:ea typeface="Oswald"/>
                <a:cs typeface="Oswald"/>
                <a:sym typeface="Oswald"/>
              </a:defRPr>
            </a:lvl7pPr>
            <a:lvl8pPr lvl="7">
              <a:spcBef>
                <a:spcPts val="0"/>
              </a:spcBef>
              <a:buClr>
                <a:schemeClr val="dk1"/>
              </a:buClr>
              <a:buSzPct val="100000"/>
              <a:buFont typeface="Oswald"/>
              <a:buNone/>
              <a:defRPr sz="3000">
                <a:solidFill>
                  <a:schemeClr val="dk1"/>
                </a:solidFill>
                <a:latin typeface="Oswald"/>
                <a:ea typeface="Oswald"/>
                <a:cs typeface="Oswald"/>
                <a:sym typeface="Oswald"/>
              </a:defRPr>
            </a:lvl8pPr>
            <a:lvl9pPr lvl="8">
              <a:spcBef>
                <a:spcPts val="0"/>
              </a:spcBef>
              <a:buClr>
                <a:schemeClr val="dk1"/>
              </a:buClr>
              <a:buSzPct val="100000"/>
              <a:buFont typeface="Oswald"/>
              <a:buNone/>
              <a:defRPr sz="3000">
                <a:solidFill>
                  <a:schemeClr val="dk1"/>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Average"/>
              <a:defRPr sz="1800">
                <a:solidFill>
                  <a:schemeClr val="accent3"/>
                </a:solidFill>
                <a:latin typeface="Average"/>
                <a:ea typeface="Average"/>
                <a:cs typeface="Average"/>
                <a:sym typeface="Average"/>
              </a:defRPr>
            </a:lvl1pPr>
            <a:lvl2pPr lvl="1">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2pPr>
            <a:lvl3pPr lvl="2">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3pPr>
            <a:lvl4pPr lvl="3">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4pPr>
            <a:lvl5pPr lvl="4">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5pPr>
            <a:lvl6pPr lvl="5">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6pPr>
            <a:lvl7pPr lvl="6">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7pPr>
            <a:lvl8pPr lvl="7">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8pPr>
            <a:lvl9pPr lvl="8">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9pPr>
          </a:lstStyle>
          <a:p>
            <a:endParaRPr/>
          </a:p>
        </p:txBody>
      </p:sp>
      <p:sp>
        <p:nvSpPr>
          <p:cNvPr id="8" name="Shape 8"/>
          <p:cNvSpPr txBox="1">
            <a:spLocks noGrp="1"/>
          </p:cNvSpPr>
          <p:nvPr>
            <p:ph type="sldNum" idx="12"/>
          </p:nvPr>
        </p:nvSpPr>
        <p:spPr>
          <a:xfrm>
            <a:off x="8490250" y="4681009"/>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accent3"/>
                </a:solidFill>
                <a:latin typeface="Average"/>
                <a:ea typeface="Average"/>
                <a:cs typeface="Average"/>
                <a:sym typeface="Average"/>
              </a:rPr>
              <a:t>‹#›</a:t>
            </a:fld>
            <a:endParaRPr lang="en" sz="1000">
              <a:solidFill>
                <a:schemeClr val="accent3"/>
              </a:solidFill>
              <a:latin typeface="Average"/>
              <a:ea typeface="Average"/>
              <a:cs typeface="Average"/>
              <a:sym typeface="Average"/>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6.jpg"/></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hyperlink" Target="http://www.opalexplorenature.org/sites/default/files/7/image/home-made-bee-hotel-300_0.jpg" TargetMode="External"/><Relationship Id="rId13" Type="http://schemas.openxmlformats.org/officeDocument/2006/relationships/hyperlink" Target="https://areallysmallfarm.files.wordpress.com/2013/02/sheep-pasture-flooded-1.jpg" TargetMode="External"/><Relationship Id="rId3" Type="http://schemas.openxmlformats.org/officeDocument/2006/relationships/hyperlink" Target="http://cdn.gardenbetty.com/wp-content/uploads/2012/06/2012-06-08-01.jpg?cc1b74" TargetMode="External"/><Relationship Id="rId7" Type="http://schemas.openxmlformats.org/officeDocument/2006/relationships/hyperlink" Target="http://www.ourlittlepages.com/wp-content/uploads/2013/04/children-gardening.jpg" TargetMode="External"/><Relationship Id="rId12" Type="http://schemas.openxmlformats.org/officeDocument/2006/relationships/hyperlink" Target="https://s-media-cache-ak0.pinimg.com/736x/5a/63/53/5a635342c5ae52c4f16400eb3f0b8475.jpg"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mrkinsella.weebly.com/uploads/3/7/0/9/37098191/182427707.jpg?434" TargetMode="External"/><Relationship Id="rId11" Type="http://schemas.openxmlformats.org/officeDocument/2006/relationships/hyperlink" Target="http://search.proquest.com.ezproxy.gvsu.edu/docview/1520897702?accountid=39473" TargetMode="External"/><Relationship Id="rId5" Type="http://schemas.openxmlformats.org/officeDocument/2006/relationships/hyperlink" Target="http://store.barefootbooks.com/media/product_files/interior1_image_3544_1/WhosInTheGarden_BB_1.jpg" TargetMode="External"/><Relationship Id="rId10" Type="http://schemas.openxmlformats.org/officeDocument/2006/relationships/hyperlink" Target="http://img1.sunset.timeinc.net/sites/default/files/styles/500xvariable/public/image/2008/05/seedlings-m.jpg?itok=kml-RMwt" TargetMode="External"/><Relationship Id="rId4" Type="http://schemas.openxmlformats.org/officeDocument/2006/relationships/hyperlink" Target="http://www.mlive.com/news/grand-rapids/index.ssf/2010/06/community_garden_helps_grand_r.html" TargetMode="External"/><Relationship Id="rId9" Type="http://schemas.openxmlformats.org/officeDocument/2006/relationships/hyperlink" Target="http://sassakala.com/wp-content/uploads/2013/05/carrot-cycle-1024x668.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www.dailyexcelsior.com/177988/"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s://encrypted-tbn0.gstatic.com/images?q=tbn:ANd9GcTJy" TargetMode="External"/><Relationship Id="rId5" Type="http://schemas.openxmlformats.org/officeDocument/2006/relationships/image" Target="../media/image10.png"/><Relationship Id="rId4" Type="http://schemas.openxmlformats.org/officeDocument/2006/relationships/hyperlink" Target="https://upload.wikimedia.org/wikipedia/commons/d/d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311708" y="308900"/>
            <a:ext cx="8520599" cy="2052599"/>
          </a:xfrm>
          <a:prstGeom prst="rect">
            <a:avLst/>
          </a:prstGeom>
        </p:spPr>
        <p:txBody>
          <a:bodyPr lIns="91425" tIns="91425" rIns="91425" bIns="91425" anchor="b" anchorCtr="0">
            <a:noAutofit/>
          </a:bodyPr>
          <a:lstStyle/>
          <a:p>
            <a:pPr lvl="0">
              <a:spcBef>
                <a:spcPts val="0"/>
              </a:spcBef>
              <a:buNone/>
            </a:pPr>
            <a:r>
              <a:rPr lang="en"/>
              <a:t>Sustainable Generations</a:t>
            </a:r>
          </a:p>
        </p:txBody>
      </p:sp>
      <p:sp>
        <p:nvSpPr>
          <p:cNvPr id="60" name="Shape 60"/>
          <p:cNvSpPr txBox="1">
            <a:spLocks noGrp="1"/>
          </p:cNvSpPr>
          <p:nvPr>
            <p:ph type="subTitle" idx="1"/>
          </p:nvPr>
        </p:nvSpPr>
        <p:spPr>
          <a:xfrm>
            <a:off x="671250" y="3174875"/>
            <a:ext cx="7801500" cy="792600"/>
          </a:xfrm>
          <a:prstGeom prst="rect">
            <a:avLst/>
          </a:prstGeom>
        </p:spPr>
        <p:txBody>
          <a:bodyPr lIns="91425" tIns="91425" rIns="91425" bIns="91425" anchor="t" anchorCtr="0">
            <a:noAutofit/>
          </a:bodyPr>
          <a:lstStyle/>
          <a:p>
            <a:pPr lvl="0">
              <a:spcBef>
                <a:spcPts val="0"/>
              </a:spcBef>
              <a:buNone/>
            </a:pPr>
            <a:r>
              <a:rPr lang="en"/>
              <a:t>By: Austin Edelmayer, Nick Woldyk, Julia Crabtree, and Cassie Swanson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Workshop 2: </a:t>
            </a:r>
            <a:r>
              <a:rPr lang="en" sz="1800">
                <a:solidFill>
                  <a:schemeClr val="accent3"/>
                </a:solidFill>
                <a:latin typeface="Average"/>
                <a:ea typeface="Average"/>
                <a:cs typeface="Average"/>
                <a:sym typeface="Average"/>
              </a:rPr>
              <a:t>Learning to construct and implement Global Buckets at home</a:t>
            </a:r>
          </a:p>
          <a:p>
            <a:pPr lvl="0">
              <a:spcBef>
                <a:spcPts val="0"/>
              </a:spcBef>
              <a:buNone/>
            </a:pPr>
            <a:endParaRPr/>
          </a:p>
        </p:txBody>
      </p:sp>
      <p:sp>
        <p:nvSpPr>
          <p:cNvPr id="132" name="Shape 132"/>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buNone/>
            </a:pPr>
            <a:r>
              <a:rPr lang="en">
                <a:solidFill>
                  <a:srgbClr val="000000"/>
                </a:solidFill>
              </a:rPr>
              <a:t>https://www.youtube.com/watch?v=AXEgJXec_Zk</a:t>
            </a:r>
          </a:p>
          <a:p>
            <a:pPr lvl="0" rtl="0">
              <a:spcBef>
                <a:spcPts val="0"/>
              </a:spcBef>
              <a:buNone/>
            </a:pPr>
            <a:r>
              <a:rPr lang="en"/>
              <a:t>Materials Required:</a:t>
            </a:r>
            <a:br>
              <a:rPr lang="en"/>
            </a:br>
            <a:r>
              <a:rPr lang="en"/>
              <a:t>(2) 5 Gallon Buckets, Cost: about $3 each x 2 = Total: $6 (can be acquired free)</a:t>
            </a:r>
          </a:p>
          <a:p>
            <a:pPr marL="457200" lvl="0" indent="-228600" rtl="0">
              <a:spcBef>
                <a:spcPts val="0"/>
              </a:spcBef>
              <a:buAutoNum type="arabicParenBoth"/>
            </a:pPr>
            <a:r>
              <a:rPr lang="en"/>
              <a:t>1” x 24” PVC Pipe, Cost: $0.53 (can be cheaper in bulk) </a:t>
            </a:r>
          </a:p>
          <a:p>
            <a:pPr marL="457200" lvl="0" indent="-228600" rtl="0">
              <a:spcBef>
                <a:spcPts val="0"/>
              </a:spcBef>
              <a:buAutoNum type="arabicParenBoth"/>
            </a:pPr>
            <a:r>
              <a:rPr lang="en"/>
              <a:t>Red party cup, Cost: $0.07 (can be cheaper in bulk)        </a:t>
            </a:r>
          </a:p>
          <a:p>
            <a:pPr marL="457200" lvl="0" indent="-228600" rtl="0">
              <a:spcBef>
                <a:spcPts val="0"/>
              </a:spcBef>
              <a:buAutoNum type="arabicParenBoth"/>
            </a:pPr>
            <a:r>
              <a:rPr lang="en"/>
              <a:t>Garbage Bag (preferably black) but a grocery bag will work. Needs to be snug.</a:t>
            </a:r>
          </a:p>
          <a:p>
            <a:pPr marL="457200" lvl="0" indent="-228600" rtl="0">
              <a:spcBef>
                <a:spcPts val="0"/>
              </a:spcBef>
              <a:buAutoNum type="arabicParenBoth" startAt="5"/>
            </a:pPr>
            <a:r>
              <a:rPr lang="en"/>
              <a:t>Gallons of soil, local and/or amended</a:t>
            </a:r>
          </a:p>
          <a:p>
            <a:pPr lvl="0" rtl="0">
              <a:spcBef>
                <a:spcPts val="0"/>
              </a:spcBef>
              <a:buNone/>
            </a:pPr>
            <a:r>
              <a:rPr lang="en"/>
              <a:t>Other Materials: Cordless Drill, 3 ½” hole saw, 1 ⅜” hole saw, ¼” drill bit, tape measure, saw. </a:t>
            </a:r>
          </a:p>
          <a:p>
            <a:pPr lvl="0" rtl="0">
              <a:spcBef>
                <a:spcPts val="0"/>
              </a:spcBef>
              <a:buNone/>
            </a:pPr>
            <a:r>
              <a:rPr lang="en"/>
              <a:t>Bottom line: Cost is $.60 cents per bucket to ~$7 depending on source of materials.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Global Buckets</a:t>
            </a:r>
          </a:p>
        </p:txBody>
      </p:sp>
      <p:sp>
        <p:nvSpPr>
          <p:cNvPr id="138" name="Shape 138"/>
          <p:cNvSpPr txBox="1">
            <a:spLocks noGrp="1"/>
          </p:cNvSpPr>
          <p:nvPr>
            <p:ph type="body" idx="1"/>
          </p:nvPr>
        </p:nvSpPr>
        <p:spPr>
          <a:xfrm>
            <a:off x="311700" y="942075"/>
            <a:ext cx="8374199" cy="3634200"/>
          </a:xfrm>
          <a:prstGeom prst="rect">
            <a:avLst/>
          </a:prstGeom>
        </p:spPr>
        <p:txBody>
          <a:bodyPr lIns="91425" tIns="91425" rIns="91425" bIns="91425" anchor="t" anchorCtr="0">
            <a:noAutofit/>
          </a:bodyPr>
          <a:lstStyle/>
          <a:p>
            <a:pPr marL="457200" lvl="0" indent="-228600" rtl="0">
              <a:spcBef>
                <a:spcPts val="0"/>
              </a:spcBef>
              <a:buChar char="❏"/>
            </a:pPr>
            <a:r>
              <a:rPr lang="en"/>
              <a:t>Global Buckets are SIMPLE</a:t>
            </a:r>
          </a:p>
          <a:p>
            <a:pPr marL="914400" lvl="1" indent="-228600" rtl="0">
              <a:spcBef>
                <a:spcPts val="0"/>
              </a:spcBef>
              <a:buChar char="❏"/>
            </a:pPr>
            <a:r>
              <a:rPr lang="en" b="1" u="sng"/>
              <a:t>User friendly watering</a:t>
            </a:r>
          </a:p>
          <a:p>
            <a:pPr marL="914400" marR="0" lvl="1" indent="-317500" algn="l" rtl="0">
              <a:lnSpc>
                <a:spcPct val="115000"/>
              </a:lnSpc>
              <a:spcBef>
                <a:spcPts val="0"/>
              </a:spcBef>
              <a:spcAft>
                <a:spcPts val="1600"/>
              </a:spcAft>
              <a:buClr>
                <a:schemeClr val="accent3"/>
              </a:buClr>
              <a:buSzPct val="100000"/>
              <a:buFont typeface="Average"/>
              <a:buChar char="❏"/>
            </a:pPr>
            <a:r>
              <a:rPr lang="en" b="1" u="sng"/>
              <a:t>Use of plastic mulch reduces frequency of watering</a:t>
            </a:r>
          </a:p>
          <a:p>
            <a:pPr marR="0" lvl="0" algn="l" rtl="0">
              <a:lnSpc>
                <a:spcPct val="115000"/>
              </a:lnSpc>
              <a:spcBef>
                <a:spcPts val="0"/>
              </a:spcBef>
              <a:spcAft>
                <a:spcPts val="1600"/>
              </a:spcAft>
              <a:buNone/>
            </a:pPr>
            <a:endParaRPr/>
          </a:p>
          <a:p>
            <a:pPr marR="0" lvl="0" algn="l" rtl="0">
              <a:lnSpc>
                <a:spcPct val="115000"/>
              </a:lnSpc>
              <a:spcBef>
                <a:spcPts val="0"/>
              </a:spcBef>
              <a:spcAft>
                <a:spcPts val="1600"/>
              </a:spcAft>
              <a:buNone/>
            </a:pPr>
            <a:endParaRPr/>
          </a:p>
          <a:p>
            <a:pPr marL="457200" marR="0" lvl="0" indent="-317500" algn="l" rtl="0">
              <a:lnSpc>
                <a:spcPct val="115000"/>
              </a:lnSpc>
              <a:spcBef>
                <a:spcPts val="0"/>
              </a:spcBef>
              <a:spcAft>
                <a:spcPts val="1600"/>
              </a:spcAft>
              <a:buClr>
                <a:schemeClr val="accent3"/>
              </a:buClr>
              <a:buSzPct val="77777"/>
              <a:buFont typeface="Average"/>
              <a:buChar char="❏"/>
            </a:pPr>
            <a:r>
              <a:rPr lang="en"/>
              <a:t>Global Buckets PROMOTE beneficial bacteria and fungi</a:t>
            </a:r>
          </a:p>
          <a:p>
            <a:pPr marL="914400" lvl="1" indent="-228600" rtl="0">
              <a:spcBef>
                <a:spcPts val="0"/>
              </a:spcBef>
              <a:buChar char="❏"/>
            </a:pPr>
            <a:r>
              <a:rPr lang="en" b="1" u="sng"/>
              <a:t>Reservoir provides anaerobic hydroponic environment, facilitating the growth of fungi/bacteria</a:t>
            </a:r>
          </a:p>
          <a:p>
            <a:pPr marL="914400" lvl="1" indent="-228600" rtl="0">
              <a:spcBef>
                <a:spcPts val="0"/>
              </a:spcBef>
              <a:buChar char="❏"/>
            </a:pPr>
            <a:r>
              <a:rPr lang="en" b="1" u="sng"/>
              <a:t>Use of dark plastic mulch improves environment for bacteria/fungi</a:t>
            </a:r>
          </a:p>
          <a:p>
            <a:pPr marL="914400" lvl="0" indent="0" rtl="0">
              <a:spcBef>
                <a:spcPts val="0"/>
              </a:spcBef>
              <a:buNone/>
            </a:pPr>
            <a:endParaRPr/>
          </a:p>
        </p:txBody>
      </p:sp>
      <p:pic>
        <p:nvPicPr>
          <p:cNvPr id="139" name="Shape 139"/>
          <p:cNvPicPr preferRelativeResize="0"/>
          <p:nvPr/>
        </p:nvPicPr>
        <p:blipFill>
          <a:blip r:embed="rId3">
            <a:alphaModFix/>
          </a:blip>
          <a:stretch>
            <a:fillRect/>
          </a:stretch>
        </p:blipFill>
        <p:spPr>
          <a:xfrm>
            <a:off x="5486725" y="0"/>
            <a:ext cx="3657274" cy="310680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Global Buckets</a:t>
            </a:r>
          </a:p>
        </p:txBody>
      </p:sp>
      <p:sp>
        <p:nvSpPr>
          <p:cNvPr id="145" name="Shape 145"/>
          <p:cNvSpPr txBox="1">
            <a:spLocks noGrp="1"/>
          </p:cNvSpPr>
          <p:nvPr>
            <p:ph type="body" idx="1"/>
          </p:nvPr>
        </p:nvSpPr>
        <p:spPr>
          <a:xfrm>
            <a:off x="311700" y="1152475"/>
            <a:ext cx="8520599" cy="3697199"/>
          </a:xfrm>
          <a:prstGeom prst="rect">
            <a:avLst/>
          </a:prstGeom>
        </p:spPr>
        <p:txBody>
          <a:bodyPr lIns="91425" tIns="91425" rIns="91425" bIns="91425" anchor="t" anchorCtr="0">
            <a:noAutofit/>
          </a:bodyPr>
          <a:lstStyle/>
          <a:p>
            <a:pPr marL="457200" lvl="0" indent="-228600" rtl="0">
              <a:spcBef>
                <a:spcPts val="0"/>
              </a:spcBef>
              <a:buChar char="❏"/>
            </a:pPr>
            <a:r>
              <a:rPr lang="en"/>
              <a:t>Why Global Buckets MATTER</a:t>
            </a:r>
          </a:p>
          <a:p>
            <a:pPr marL="914400" lvl="1" indent="-228600" rtl="0">
              <a:spcBef>
                <a:spcPts val="0"/>
              </a:spcBef>
              <a:buChar char="❏"/>
            </a:pPr>
            <a:r>
              <a:rPr lang="en" b="1" u="sng"/>
              <a:t>Efficiently Use Water</a:t>
            </a:r>
          </a:p>
          <a:p>
            <a:pPr marL="914400" lvl="1" indent="-228600" rtl="0">
              <a:spcBef>
                <a:spcPts val="0"/>
              </a:spcBef>
              <a:buChar char="❏"/>
            </a:pPr>
            <a:r>
              <a:rPr lang="en" b="1" u="sng"/>
              <a:t>Can be produced cheaply (in some cases cheaper than a conventional pot)</a:t>
            </a:r>
          </a:p>
          <a:p>
            <a:pPr marL="457200" lvl="0" indent="-228600" rtl="0">
              <a:spcBef>
                <a:spcPts val="0"/>
              </a:spcBef>
              <a:buChar char="❏"/>
            </a:pPr>
            <a:r>
              <a:rPr lang="en"/>
              <a:t>Why we chose to EDUCATE about Global Buckets</a:t>
            </a:r>
          </a:p>
          <a:p>
            <a:pPr marL="914400" lvl="1" indent="-228600" rtl="0">
              <a:spcBef>
                <a:spcPts val="0"/>
              </a:spcBef>
              <a:buChar char="❏"/>
            </a:pPr>
            <a:r>
              <a:rPr lang="en"/>
              <a:t>Increase awareness of “probiotic” farming</a:t>
            </a:r>
          </a:p>
          <a:p>
            <a:pPr marL="914400" lvl="1" indent="-228600" rtl="0">
              <a:spcBef>
                <a:spcPts val="0"/>
              </a:spcBef>
              <a:buChar char="❏"/>
            </a:pPr>
            <a:r>
              <a:rPr lang="en"/>
              <a:t>Teach the importance of resource conservation</a:t>
            </a:r>
          </a:p>
          <a:p>
            <a:pPr marL="914400" lvl="1" indent="-228600" rtl="0">
              <a:spcBef>
                <a:spcPts val="0"/>
              </a:spcBef>
              <a:buChar char="❏"/>
            </a:pPr>
            <a:r>
              <a:rPr lang="en"/>
              <a:t>Encourage recycling/repurposing local materials</a:t>
            </a:r>
          </a:p>
          <a:p>
            <a:pPr marL="914400" lvl="1" indent="-228600" rtl="0">
              <a:spcBef>
                <a:spcPts val="0"/>
              </a:spcBef>
              <a:buChar char="❏"/>
            </a:pPr>
            <a:r>
              <a:rPr lang="en"/>
              <a:t>Ease of use for students to maintain</a:t>
            </a:r>
          </a:p>
          <a:p>
            <a:pPr marL="914400" lvl="1" indent="-228600" rtl="0">
              <a:spcBef>
                <a:spcPts val="0"/>
              </a:spcBef>
              <a:buChar char="❏"/>
            </a:pPr>
            <a:r>
              <a:rPr lang="en"/>
              <a:t>Low cost</a:t>
            </a:r>
          </a:p>
          <a:p>
            <a:pPr lvl="0" rtl="0">
              <a:spcBef>
                <a:spcPts val="0"/>
              </a:spcBef>
              <a:buNone/>
            </a:pPr>
            <a:endParaRPr/>
          </a:p>
          <a:p>
            <a:pPr marL="457200" lvl="0" indent="0" rtl="0">
              <a:spcBef>
                <a:spcPts val="0"/>
              </a:spcBef>
              <a:buNone/>
            </a:pPr>
            <a:r>
              <a:rPr lang="en"/>
              <a:t>												</a:t>
            </a:r>
          </a:p>
          <a:p>
            <a:pPr marL="457200" lvl="0" indent="0" rtl="0">
              <a:spcBef>
                <a:spcPts val="0"/>
              </a:spcBef>
              <a:buNone/>
            </a:pPr>
            <a:r>
              <a:rPr lang="en"/>
              <a:t>													</a:t>
            </a:r>
          </a:p>
          <a:p>
            <a:pPr marL="0" lvl="0" indent="0" rtl="0">
              <a:spcBef>
                <a:spcPts val="0"/>
              </a:spcBef>
              <a:buNone/>
            </a:pPr>
            <a:endParaRPr/>
          </a:p>
        </p:txBody>
      </p:sp>
      <p:pic>
        <p:nvPicPr>
          <p:cNvPr id="146" name="Shape 146"/>
          <p:cNvPicPr preferRelativeResize="0"/>
          <p:nvPr/>
        </p:nvPicPr>
        <p:blipFill>
          <a:blip r:embed="rId3">
            <a:alphaModFix/>
          </a:blip>
          <a:stretch>
            <a:fillRect/>
          </a:stretch>
        </p:blipFill>
        <p:spPr>
          <a:xfrm>
            <a:off x="6561550" y="2225100"/>
            <a:ext cx="2089275" cy="2797376"/>
          </a:xfrm>
          <a:prstGeom prst="rect">
            <a:avLst/>
          </a:prstGeom>
          <a:noFill/>
          <a:ln>
            <a:noFill/>
          </a:ln>
        </p:spPr>
      </p:pic>
      <p:pic>
        <p:nvPicPr>
          <p:cNvPr id="147" name="Shape 147"/>
          <p:cNvPicPr preferRelativeResize="0"/>
          <p:nvPr/>
        </p:nvPicPr>
        <p:blipFill>
          <a:blip r:embed="rId4">
            <a:alphaModFix/>
          </a:blip>
          <a:stretch>
            <a:fillRect/>
          </a:stretch>
        </p:blipFill>
        <p:spPr>
          <a:xfrm>
            <a:off x="2480225" y="3449175"/>
            <a:ext cx="3088054" cy="1573301"/>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1000"/>
                                        <p:tgtEl>
                                          <p:spTgt spid="1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5"/>
                                        </p:tgtEl>
                                        <p:attrNameLst>
                                          <p:attrName>style.visibility</p:attrName>
                                        </p:attrNameLst>
                                      </p:cBhvr>
                                      <p:to>
                                        <p:strVal val="visible"/>
                                      </p:to>
                                    </p:set>
                                    <p:animEffect transition="in" filter="fade">
                                      <p:cBhvr>
                                        <p:cTn id="12" dur="10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Biological Benefits of Global Buckets</a:t>
            </a:r>
          </a:p>
        </p:txBody>
      </p:sp>
      <p:sp>
        <p:nvSpPr>
          <p:cNvPr id="153" name="Shape 153"/>
          <p:cNvSpPr txBox="1">
            <a:spLocks noGrp="1"/>
          </p:cNvSpPr>
          <p:nvPr>
            <p:ph type="body" idx="1"/>
          </p:nvPr>
        </p:nvSpPr>
        <p:spPr>
          <a:xfrm>
            <a:off x="279250" y="1120050"/>
            <a:ext cx="8520599" cy="3416400"/>
          </a:xfrm>
          <a:prstGeom prst="rect">
            <a:avLst/>
          </a:prstGeom>
        </p:spPr>
        <p:txBody>
          <a:bodyPr lIns="91425" tIns="91425" rIns="91425" bIns="91425" anchor="t" anchorCtr="0">
            <a:noAutofit/>
          </a:bodyPr>
          <a:lstStyle/>
          <a:p>
            <a:pPr marL="457200" lvl="0" indent="-381000" rtl="0">
              <a:spcBef>
                <a:spcPts val="0"/>
              </a:spcBef>
              <a:buSzPct val="100000"/>
            </a:pPr>
            <a:r>
              <a:rPr lang="en" sz="2400" b="1" i="1"/>
              <a:t>Water in soil</a:t>
            </a:r>
            <a:br>
              <a:rPr lang="en" sz="2400" b="1" i="1"/>
            </a:br>
            <a:endParaRPr lang="en" sz="2400" b="1" i="1"/>
          </a:p>
          <a:p>
            <a:pPr marL="914400" lvl="1" indent="-228600" rtl="0">
              <a:spcBef>
                <a:spcPts val="0"/>
              </a:spcBef>
            </a:pPr>
            <a:r>
              <a:rPr lang="en"/>
              <a:t>Closed system</a:t>
            </a:r>
            <a:br>
              <a:rPr lang="en"/>
            </a:br>
            <a:endParaRPr lang="en"/>
          </a:p>
          <a:p>
            <a:pPr marL="914400" lvl="1" indent="-228600" rtl="0">
              <a:spcBef>
                <a:spcPts val="0"/>
              </a:spcBef>
            </a:pPr>
            <a:r>
              <a:rPr lang="en"/>
              <a:t>Atmospheric pressure</a:t>
            </a:r>
            <a:br>
              <a:rPr lang="en"/>
            </a:br>
            <a:endParaRPr lang="en"/>
          </a:p>
          <a:p>
            <a:pPr marL="914400" lvl="1" indent="-228600">
              <a:spcBef>
                <a:spcPts val="0"/>
              </a:spcBef>
            </a:pPr>
            <a:r>
              <a:rPr lang="en"/>
              <a:t>Effect of rainstorms</a:t>
            </a:r>
          </a:p>
        </p:txBody>
      </p:sp>
      <p:pic>
        <p:nvPicPr>
          <p:cNvPr id="154" name="Shape 154"/>
          <p:cNvPicPr preferRelativeResize="0"/>
          <p:nvPr/>
        </p:nvPicPr>
        <p:blipFill>
          <a:blip r:embed="rId3">
            <a:alphaModFix/>
          </a:blip>
          <a:stretch>
            <a:fillRect/>
          </a:stretch>
        </p:blipFill>
        <p:spPr>
          <a:xfrm>
            <a:off x="6109925" y="1426950"/>
            <a:ext cx="2974250" cy="2230675"/>
          </a:xfrm>
          <a:prstGeom prst="rect">
            <a:avLst/>
          </a:prstGeom>
          <a:noFill/>
          <a:ln>
            <a:noFill/>
          </a:ln>
        </p:spPr>
      </p:pic>
      <p:pic>
        <p:nvPicPr>
          <p:cNvPr id="155" name="Shape 155"/>
          <p:cNvPicPr preferRelativeResize="0"/>
          <p:nvPr/>
        </p:nvPicPr>
        <p:blipFill>
          <a:blip r:embed="rId4">
            <a:alphaModFix/>
          </a:blip>
          <a:stretch>
            <a:fillRect/>
          </a:stretch>
        </p:blipFill>
        <p:spPr>
          <a:xfrm>
            <a:off x="3065399" y="2877174"/>
            <a:ext cx="2831549" cy="2123675"/>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311700" y="399625"/>
            <a:ext cx="8520599" cy="572699"/>
          </a:xfrm>
          <a:prstGeom prst="rect">
            <a:avLst/>
          </a:prstGeom>
        </p:spPr>
        <p:txBody>
          <a:bodyPr lIns="91425" tIns="91425" rIns="91425" bIns="91425" anchor="t" anchorCtr="0">
            <a:noAutofit/>
          </a:bodyPr>
          <a:lstStyle/>
          <a:p>
            <a:pPr lvl="0" rtl="0">
              <a:spcBef>
                <a:spcPts val="0"/>
              </a:spcBef>
              <a:buNone/>
            </a:pPr>
            <a:r>
              <a:rPr lang="en"/>
              <a:t>Biological Benefits of Global Buckets</a:t>
            </a:r>
          </a:p>
          <a:p>
            <a:pPr lvl="0">
              <a:spcBef>
                <a:spcPts val="0"/>
              </a:spcBef>
              <a:buNone/>
            </a:pPr>
            <a:endParaRPr/>
          </a:p>
        </p:txBody>
      </p:sp>
      <p:sp>
        <p:nvSpPr>
          <p:cNvPr id="161" name="Shape 161"/>
          <p:cNvSpPr txBox="1">
            <a:spLocks noGrp="1"/>
          </p:cNvSpPr>
          <p:nvPr>
            <p:ph type="body" idx="1"/>
          </p:nvPr>
        </p:nvSpPr>
        <p:spPr>
          <a:xfrm>
            <a:off x="311700" y="1146000"/>
            <a:ext cx="8520599" cy="3416400"/>
          </a:xfrm>
          <a:prstGeom prst="rect">
            <a:avLst/>
          </a:prstGeom>
        </p:spPr>
        <p:txBody>
          <a:bodyPr lIns="91425" tIns="91425" rIns="91425" bIns="91425" anchor="t" anchorCtr="0">
            <a:noAutofit/>
          </a:bodyPr>
          <a:lstStyle/>
          <a:p>
            <a:pPr marL="457200" lvl="0" indent="-381000" rtl="0">
              <a:spcBef>
                <a:spcPts val="0"/>
              </a:spcBef>
              <a:buSzPct val="100000"/>
            </a:pPr>
            <a:r>
              <a:rPr lang="en" sz="2400" b="1" i="1"/>
              <a:t>Microbes in soil - Bender &amp; Heijden (2015)</a:t>
            </a:r>
            <a:br>
              <a:rPr lang="en" sz="2400" b="1" i="1"/>
            </a:br>
            <a:endParaRPr lang="en" sz="2400" b="1" i="1"/>
          </a:p>
          <a:p>
            <a:pPr marL="914400" lvl="1" indent="-342900" rtl="0">
              <a:spcBef>
                <a:spcPts val="0"/>
              </a:spcBef>
              <a:buSzPct val="100000"/>
            </a:pPr>
            <a:r>
              <a:rPr lang="en" sz="1800"/>
              <a:t>Two man made sites:</a:t>
            </a:r>
          </a:p>
          <a:p>
            <a:pPr marL="1371600" lvl="2" indent="-342900" rtl="0">
              <a:spcBef>
                <a:spcPts val="0"/>
              </a:spcBef>
              <a:buSzPct val="100000"/>
              <a:buChar char="➢"/>
            </a:pPr>
            <a:r>
              <a:rPr lang="en" sz="1800"/>
              <a:t>Lowered leaching of nitrogen</a:t>
            </a:r>
          </a:p>
          <a:p>
            <a:pPr marL="1371600" lvl="2" indent="-342900" rtl="0">
              <a:spcBef>
                <a:spcPts val="0"/>
              </a:spcBef>
              <a:buSzPct val="100000"/>
              <a:buChar char="➢"/>
            </a:pPr>
            <a:r>
              <a:rPr lang="en" sz="1800"/>
              <a:t>Higher biomass</a:t>
            </a:r>
          </a:p>
          <a:p>
            <a:pPr marL="1371600" lvl="2" indent="-342900" rtl="0">
              <a:spcBef>
                <a:spcPts val="0"/>
              </a:spcBef>
              <a:buSzPct val="100000"/>
              <a:buChar char="➢"/>
            </a:pPr>
            <a:r>
              <a:rPr lang="en" sz="1800"/>
              <a:t>Higher root colonization of fungi</a:t>
            </a:r>
          </a:p>
        </p:txBody>
      </p:sp>
      <p:pic>
        <p:nvPicPr>
          <p:cNvPr id="162" name="Shape 162"/>
          <p:cNvPicPr preferRelativeResize="0"/>
          <p:nvPr/>
        </p:nvPicPr>
        <p:blipFill>
          <a:blip r:embed="rId3">
            <a:alphaModFix/>
          </a:blip>
          <a:stretch>
            <a:fillRect/>
          </a:stretch>
        </p:blipFill>
        <p:spPr>
          <a:xfrm>
            <a:off x="6105998" y="1906898"/>
            <a:ext cx="2537775" cy="2906024"/>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Pre-existing organizations</a:t>
            </a:r>
          </a:p>
        </p:txBody>
      </p:sp>
      <p:sp>
        <p:nvSpPr>
          <p:cNvPr id="168" name="Shape 168"/>
          <p:cNvSpPr txBox="1">
            <a:spLocks noGrp="1"/>
          </p:cNvSpPr>
          <p:nvPr>
            <p:ph type="body" idx="1"/>
          </p:nvPr>
        </p:nvSpPr>
        <p:spPr>
          <a:xfrm>
            <a:off x="311700" y="1152475"/>
            <a:ext cx="4856100" cy="3627900"/>
          </a:xfrm>
          <a:prstGeom prst="rect">
            <a:avLst/>
          </a:prstGeom>
        </p:spPr>
        <p:txBody>
          <a:bodyPr lIns="91425" tIns="91425" rIns="91425" bIns="91425" anchor="t" anchorCtr="0">
            <a:noAutofit/>
          </a:bodyPr>
          <a:lstStyle/>
          <a:p>
            <a:pPr marL="457200" lvl="0" indent="-228600" rtl="0">
              <a:spcBef>
                <a:spcPts val="0"/>
              </a:spcBef>
              <a:buClr>
                <a:srgbClr val="D9D9D9"/>
              </a:buClr>
              <a:buFont typeface="Times New Roman"/>
            </a:pPr>
            <a:r>
              <a:rPr lang="en">
                <a:solidFill>
                  <a:srgbClr val="D9D9D9"/>
                </a:solidFill>
                <a:latin typeface="Times New Roman"/>
                <a:ea typeface="Times New Roman"/>
                <a:cs typeface="Times New Roman"/>
                <a:sym typeface="Times New Roman"/>
              </a:rPr>
              <a:t>Frederik Meijer Gardens</a:t>
            </a:r>
            <a:br>
              <a:rPr lang="en">
                <a:solidFill>
                  <a:srgbClr val="D9D9D9"/>
                </a:solidFill>
                <a:latin typeface="Times New Roman"/>
                <a:ea typeface="Times New Roman"/>
                <a:cs typeface="Times New Roman"/>
                <a:sym typeface="Times New Roman"/>
              </a:rPr>
            </a:br>
            <a:endParaRPr lang="en">
              <a:solidFill>
                <a:srgbClr val="D9D9D9"/>
              </a:solidFill>
              <a:latin typeface="Times New Roman"/>
              <a:ea typeface="Times New Roman"/>
              <a:cs typeface="Times New Roman"/>
              <a:sym typeface="Times New Roman"/>
            </a:endParaRPr>
          </a:p>
          <a:p>
            <a:pPr marL="457200" lvl="0" indent="-228600" rtl="0">
              <a:spcBef>
                <a:spcPts val="0"/>
              </a:spcBef>
              <a:buClr>
                <a:srgbClr val="D9D9D9"/>
              </a:buClr>
              <a:buFont typeface="Times New Roman"/>
            </a:pPr>
            <a:r>
              <a:rPr lang="en">
                <a:solidFill>
                  <a:srgbClr val="D9D9D9"/>
                </a:solidFill>
                <a:latin typeface="Times New Roman"/>
                <a:ea typeface="Times New Roman"/>
                <a:cs typeface="Times New Roman"/>
                <a:sym typeface="Times New Roman"/>
              </a:rPr>
              <a:t>Steil Boys and Girls Club partnership with Amway and the Boys and Girls Clubs of America (Positive Sprouts Project)</a:t>
            </a:r>
            <a:br>
              <a:rPr lang="en">
                <a:solidFill>
                  <a:srgbClr val="D9D9D9"/>
                </a:solidFill>
                <a:latin typeface="Times New Roman"/>
                <a:ea typeface="Times New Roman"/>
                <a:cs typeface="Times New Roman"/>
                <a:sym typeface="Times New Roman"/>
              </a:rPr>
            </a:br>
            <a:endParaRPr lang="en">
              <a:solidFill>
                <a:srgbClr val="D9D9D9"/>
              </a:solidFill>
              <a:latin typeface="Times New Roman"/>
              <a:ea typeface="Times New Roman"/>
              <a:cs typeface="Times New Roman"/>
              <a:sym typeface="Times New Roman"/>
            </a:endParaRPr>
          </a:p>
          <a:p>
            <a:pPr marL="457200" lvl="0" indent="-228600" rtl="0">
              <a:spcBef>
                <a:spcPts val="0"/>
              </a:spcBef>
              <a:buClr>
                <a:srgbClr val="D9D9D9"/>
              </a:buClr>
              <a:buFont typeface="Times New Roman"/>
            </a:pPr>
            <a:r>
              <a:rPr lang="en">
                <a:solidFill>
                  <a:srgbClr val="D9D9D9"/>
                </a:solidFill>
                <a:latin typeface="Times New Roman"/>
                <a:ea typeface="Times New Roman"/>
                <a:cs typeface="Times New Roman"/>
                <a:sym typeface="Times New Roman"/>
              </a:rPr>
              <a:t>Sustainable Agriculture Project at GVSU</a:t>
            </a:r>
          </a:p>
          <a:p>
            <a:pPr lvl="0" rtl="0">
              <a:spcBef>
                <a:spcPts val="0"/>
              </a:spcBef>
              <a:buNone/>
            </a:pPr>
            <a:endParaRPr sz="1400">
              <a:solidFill>
                <a:srgbClr val="F9F9F9"/>
              </a:solidFill>
              <a:latin typeface="Times New Roman"/>
              <a:ea typeface="Times New Roman"/>
              <a:cs typeface="Times New Roman"/>
              <a:sym typeface="Times New Roman"/>
            </a:endParaRPr>
          </a:p>
        </p:txBody>
      </p:sp>
      <p:pic>
        <p:nvPicPr>
          <p:cNvPr id="169" name="Shape 169"/>
          <p:cNvPicPr preferRelativeResize="0"/>
          <p:nvPr/>
        </p:nvPicPr>
        <p:blipFill>
          <a:blip r:embed="rId3">
            <a:alphaModFix/>
          </a:blip>
          <a:stretch>
            <a:fillRect/>
          </a:stretch>
        </p:blipFill>
        <p:spPr>
          <a:xfrm>
            <a:off x="4971375" y="2356187"/>
            <a:ext cx="4114800" cy="2714625"/>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4 Legged Chair</a:t>
            </a:r>
          </a:p>
        </p:txBody>
      </p:sp>
      <p:sp>
        <p:nvSpPr>
          <p:cNvPr id="175" name="Shape 17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buNone/>
            </a:pPr>
            <a:r>
              <a:rPr lang="en" b="1" u="sng"/>
              <a:t>Place:</a:t>
            </a:r>
            <a:r>
              <a:rPr lang="en" u="sng"/>
              <a:t> </a:t>
            </a:r>
            <a:r>
              <a:rPr lang="en"/>
              <a:t>GVSU and surrounding areas perfect place for teaching and learning sustainable agriculture (Seasonal limitations) </a:t>
            </a:r>
          </a:p>
          <a:p>
            <a:pPr lvl="0" rtl="0">
              <a:spcBef>
                <a:spcPts val="0"/>
              </a:spcBef>
              <a:buNone/>
            </a:pPr>
            <a:r>
              <a:rPr lang="en" b="1" u="sng"/>
              <a:t>Social:</a:t>
            </a:r>
            <a:r>
              <a:rPr lang="en" u="sng"/>
              <a:t> </a:t>
            </a:r>
            <a:r>
              <a:rPr lang="en"/>
              <a:t>spread awareness, individual student/child success and educational benefits, psychological benefits, community involvement</a:t>
            </a:r>
          </a:p>
          <a:p>
            <a:pPr lvl="0" rtl="0">
              <a:spcBef>
                <a:spcPts val="0"/>
              </a:spcBef>
              <a:buNone/>
            </a:pPr>
            <a:r>
              <a:rPr lang="en" b="1" u="sng"/>
              <a:t>Economic: </a:t>
            </a:r>
            <a:r>
              <a:rPr lang="en"/>
              <a:t>costs go back to SAP and Allendale schools and community / 30 dollar fees for classes covers this and the supplies</a:t>
            </a:r>
          </a:p>
          <a:p>
            <a:pPr lvl="0" rtl="0">
              <a:spcBef>
                <a:spcPts val="0"/>
              </a:spcBef>
              <a:buNone/>
            </a:pPr>
            <a:r>
              <a:rPr lang="en" b="1" u="sng"/>
              <a:t>Environmental: </a:t>
            </a:r>
            <a:r>
              <a:rPr lang="en" b="1"/>
              <a:t> </a:t>
            </a:r>
            <a:r>
              <a:rPr lang="en"/>
              <a:t>teaching sustainable gardening and water conservation to  future generations to care for the environment</a:t>
            </a:r>
          </a:p>
          <a:p>
            <a:pPr lvl="0">
              <a:spcBef>
                <a:spcPts val="0"/>
              </a:spcBef>
              <a:spcAft>
                <a:spcPts val="0"/>
              </a:spcAft>
              <a:buNone/>
            </a:pP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References</a:t>
            </a:r>
          </a:p>
        </p:txBody>
      </p:sp>
      <p:sp>
        <p:nvSpPr>
          <p:cNvPr id="181" name="Shape 181"/>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spcAft>
                <a:spcPts val="0"/>
              </a:spcAft>
              <a:buNone/>
            </a:pPr>
            <a:r>
              <a:rPr lang="en" sz="800">
                <a:solidFill>
                  <a:srgbClr val="F3F3F3"/>
                </a:solidFill>
                <a:latin typeface="Arial"/>
                <a:ea typeface="Arial"/>
                <a:cs typeface="Arial"/>
                <a:sym typeface="Arial"/>
                <a:hlinkClick r:id="rId3"/>
              </a:rPr>
              <a:t>http://cdn.gardenbetty.com/wp-content/uploads/2012/06/2012-06-08-01.jpg?cc1b74</a:t>
            </a:r>
          </a:p>
          <a:p>
            <a:pPr lvl="0" rtl="0">
              <a:spcBef>
                <a:spcPts val="0"/>
              </a:spcBef>
              <a:spcAft>
                <a:spcPts val="0"/>
              </a:spcAft>
              <a:buNone/>
            </a:pPr>
            <a:r>
              <a:rPr lang="en" sz="800">
                <a:solidFill>
                  <a:srgbClr val="F3F3F3"/>
                </a:solidFill>
                <a:latin typeface="Arial"/>
                <a:ea typeface="Arial"/>
                <a:cs typeface="Arial"/>
                <a:sym typeface="Arial"/>
                <a:hlinkClick r:id="rId4"/>
              </a:rPr>
              <a:t>http://www.mlive.com/news/grand-rapids/index.ssf/2010/06/community_garden_helps_grand_r.html</a:t>
            </a:r>
          </a:p>
          <a:p>
            <a:pPr lvl="0" rtl="0">
              <a:spcBef>
                <a:spcPts val="0"/>
              </a:spcBef>
              <a:spcAft>
                <a:spcPts val="0"/>
              </a:spcAft>
              <a:buNone/>
            </a:pPr>
            <a:r>
              <a:rPr lang="en" sz="800">
                <a:solidFill>
                  <a:srgbClr val="F3F3F3"/>
                </a:solidFill>
                <a:latin typeface="Arial"/>
                <a:ea typeface="Arial"/>
                <a:cs typeface="Arial"/>
                <a:sym typeface="Arial"/>
              </a:rPr>
              <a:t>http://www.sparklebox.co.uk/blue/2751-2755/_wp_generated/ppbea3381c_0f.jpg</a:t>
            </a:r>
          </a:p>
          <a:p>
            <a:pPr lvl="0" rtl="0">
              <a:spcBef>
                <a:spcPts val="0"/>
              </a:spcBef>
              <a:spcAft>
                <a:spcPts val="0"/>
              </a:spcAft>
              <a:buNone/>
            </a:pPr>
            <a:r>
              <a:rPr lang="en" sz="800">
                <a:solidFill>
                  <a:srgbClr val="F3F3F3"/>
                </a:solidFill>
                <a:latin typeface="Arial"/>
                <a:ea typeface="Arial"/>
                <a:cs typeface="Arial"/>
                <a:sym typeface="Arial"/>
                <a:hlinkClick r:id="rId5"/>
              </a:rPr>
              <a:t>http://store.barefootbooks.com/media/product_files/interior1_image_3544_1/WhosInTheGarden_BB_1.jpg</a:t>
            </a:r>
          </a:p>
          <a:p>
            <a:pPr lvl="0" rtl="0">
              <a:spcBef>
                <a:spcPts val="0"/>
              </a:spcBef>
              <a:spcAft>
                <a:spcPts val="0"/>
              </a:spcAft>
              <a:buNone/>
            </a:pPr>
            <a:r>
              <a:rPr lang="en" sz="800">
                <a:solidFill>
                  <a:srgbClr val="F3F3F3"/>
                </a:solidFill>
                <a:latin typeface="Arial"/>
                <a:ea typeface="Arial"/>
                <a:cs typeface="Arial"/>
                <a:sym typeface="Arial"/>
                <a:hlinkClick r:id="rId6"/>
              </a:rPr>
              <a:t>http://mrkinsella.weebly.com/uploads/3/7/0/9/37098191/182427707.jpg?434</a:t>
            </a:r>
          </a:p>
          <a:p>
            <a:pPr lvl="0" rtl="0">
              <a:spcBef>
                <a:spcPts val="0"/>
              </a:spcBef>
              <a:spcAft>
                <a:spcPts val="0"/>
              </a:spcAft>
              <a:buNone/>
            </a:pPr>
            <a:r>
              <a:rPr lang="en" sz="800">
                <a:solidFill>
                  <a:srgbClr val="F3F3F3"/>
                </a:solidFill>
                <a:latin typeface="Arial"/>
                <a:ea typeface="Arial"/>
                <a:cs typeface="Arial"/>
                <a:sym typeface="Arial"/>
                <a:hlinkClick r:id="rId7"/>
              </a:rPr>
              <a:t>http://www.ourlittlepages.com/wp-content/uploads/2013/04/children-gardening.jpg</a:t>
            </a:r>
          </a:p>
          <a:p>
            <a:pPr lvl="0" rtl="0">
              <a:spcBef>
                <a:spcPts val="0"/>
              </a:spcBef>
              <a:spcAft>
                <a:spcPts val="0"/>
              </a:spcAft>
              <a:buNone/>
            </a:pPr>
            <a:r>
              <a:rPr lang="en" sz="800">
                <a:solidFill>
                  <a:srgbClr val="F3F3F3"/>
                </a:solidFill>
                <a:latin typeface="Arial"/>
                <a:ea typeface="Arial"/>
                <a:cs typeface="Arial"/>
                <a:sym typeface="Arial"/>
              </a:rPr>
              <a:t>https://cbsdetroit.files.wordpress.com/2012/08/gvsu-garden.jpg?w=1024</a:t>
            </a:r>
          </a:p>
          <a:p>
            <a:pPr lvl="0" rtl="0">
              <a:spcBef>
                <a:spcPts val="0"/>
              </a:spcBef>
              <a:spcAft>
                <a:spcPts val="0"/>
              </a:spcAft>
              <a:buNone/>
            </a:pPr>
            <a:r>
              <a:rPr lang="en" sz="800">
                <a:solidFill>
                  <a:srgbClr val="F3F3F3"/>
                </a:solidFill>
                <a:latin typeface="Verdana"/>
                <a:ea typeface="Verdana"/>
                <a:cs typeface="Verdana"/>
                <a:sym typeface="Verdana"/>
                <a:hlinkClick r:id="rId8"/>
              </a:rPr>
              <a:t>http://www.opalexplorenature.org/sites/default/files/7/image/home-made-bee-hotel-300_0.jpg</a:t>
            </a:r>
          </a:p>
          <a:p>
            <a:pPr lvl="0" rtl="0">
              <a:spcBef>
                <a:spcPts val="0"/>
              </a:spcBef>
              <a:spcAft>
                <a:spcPts val="0"/>
              </a:spcAft>
              <a:buNone/>
            </a:pPr>
            <a:r>
              <a:rPr lang="en" sz="800">
                <a:solidFill>
                  <a:srgbClr val="F3F3F3"/>
                </a:solidFill>
                <a:latin typeface="Arial"/>
                <a:ea typeface="Arial"/>
                <a:cs typeface="Arial"/>
                <a:sym typeface="Arial"/>
                <a:hlinkClick r:id="rId9"/>
              </a:rPr>
              <a:t>http://sassakala.com/wp-content/uploads/2013/05/carrot-cycle-1024x668.jpg</a:t>
            </a:r>
          </a:p>
          <a:p>
            <a:pPr lvl="0" rtl="0">
              <a:spcBef>
                <a:spcPts val="0"/>
              </a:spcBef>
              <a:spcAft>
                <a:spcPts val="0"/>
              </a:spcAft>
              <a:buNone/>
            </a:pPr>
            <a:r>
              <a:rPr lang="en" sz="800">
                <a:solidFill>
                  <a:srgbClr val="F3F3F3"/>
                </a:solidFill>
                <a:latin typeface="Arial"/>
                <a:ea typeface="Arial"/>
                <a:cs typeface="Arial"/>
                <a:sym typeface="Arial"/>
              </a:rPr>
              <a:t>http://www.boomerpdx.com/wp-content/uploads/2013/05/bucket3.jpg</a:t>
            </a:r>
          </a:p>
          <a:p>
            <a:pPr lvl="0" rtl="0">
              <a:spcBef>
                <a:spcPts val="0"/>
              </a:spcBef>
              <a:spcAft>
                <a:spcPts val="0"/>
              </a:spcAft>
              <a:buNone/>
            </a:pPr>
            <a:r>
              <a:rPr lang="en" sz="800">
                <a:solidFill>
                  <a:srgbClr val="F3F3F3"/>
                </a:solidFill>
                <a:latin typeface="Arial"/>
                <a:ea typeface="Arial"/>
                <a:cs typeface="Arial"/>
                <a:sym typeface="Arial"/>
                <a:hlinkClick r:id="rId10"/>
              </a:rPr>
              <a:t>http://img1.sunset.timeinc.net/sites/default/files/styles/500xvariable/public/image/2008/05/seedlings-m.jpg?itok=kml-RMwt</a:t>
            </a:r>
          </a:p>
          <a:p>
            <a:pPr lvl="0" rtl="0">
              <a:spcBef>
                <a:spcPts val="0"/>
              </a:spcBef>
              <a:spcAft>
                <a:spcPts val="0"/>
              </a:spcAft>
              <a:buNone/>
            </a:pPr>
            <a:r>
              <a:rPr lang="en" sz="800">
                <a:solidFill>
                  <a:srgbClr val="F3F3F3"/>
                </a:solidFill>
                <a:latin typeface="Times New Roman"/>
                <a:ea typeface="Times New Roman"/>
                <a:cs typeface="Times New Roman"/>
                <a:sym typeface="Times New Roman"/>
              </a:rPr>
              <a:t>Simson, PhD, Sharon P., and Martha C. Straus, HTM. </a:t>
            </a:r>
            <a:r>
              <a:rPr lang="en" sz="800" i="1">
                <a:solidFill>
                  <a:srgbClr val="F3F3F3"/>
                </a:solidFill>
                <a:latin typeface="Times New Roman"/>
                <a:ea typeface="Times New Roman"/>
                <a:cs typeface="Times New Roman"/>
                <a:sym typeface="Times New Roman"/>
              </a:rPr>
              <a:t>Horticulture as Therapy Principles and Practice</a:t>
            </a:r>
            <a:r>
              <a:rPr lang="en" sz="800">
                <a:solidFill>
                  <a:srgbClr val="F3F3F3"/>
                </a:solidFill>
                <a:latin typeface="Times New Roman"/>
                <a:ea typeface="Times New Roman"/>
                <a:cs typeface="Times New Roman"/>
                <a:sym typeface="Times New Roman"/>
              </a:rPr>
              <a:t>. Binghamton, New York: Food Products Press, 2003. 216-20. Print.</a:t>
            </a:r>
          </a:p>
          <a:p>
            <a:pPr lvl="0" rtl="0">
              <a:spcBef>
                <a:spcPts val="0"/>
              </a:spcBef>
              <a:spcAft>
                <a:spcPts val="0"/>
              </a:spcAft>
              <a:buNone/>
            </a:pPr>
            <a:r>
              <a:rPr lang="en" sz="800">
                <a:solidFill>
                  <a:srgbClr val="F3F3F3"/>
                </a:solidFill>
                <a:latin typeface="Times New Roman"/>
                <a:ea typeface="Times New Roman"/>
                <a:cs typeface="Times New Roman"/>
                <a:sym typeface="Times New Roman"/>
              </a:rPr>
              <a:t>Susan M. Jenks (presenter) and Dorothy Matthews, “Ingestion of Mycobacterium vaccae influences learning and anxiety in mice.” Presented at the Annual Animal Behavior Society Meeting, William and Mary College, Williamsburg, VA July 25 – 30, 2010.</a:t>
            </a:r>
          </a:p>
          <a:p>
            <a:pPr lvl="0" rtl="0">
              <a:spcBef>
                <a:spcPts val="0"/>
              </a:spcBef>
              <a:spcAft>
                <a:spcPts val="0"/>
              </a:spcAft>
              <a:buNone/>
            </a:pPr>
            <a:r>
              <a:rPr lang="en" sz="800">
                <a:solidFill>
                  <a:srgbClr val="F3F3F3"/>
                </a:solidFill>
                <a:latin typeface="Times New Roman"/>
                <a:ea typeface="Times New Roman"/>
                <a:cs typeface="Times New Roman"/>
                <a:sym typeface="Times New Roman"/>
              </a:rPr>
              <a:t>Michaels, M. (2014). </a:t>
            </a:r>
            <a:r>
              <a:rPr lang="en" sz="800" i="1">
                <a:solidFill>
                  <a:srgbClr val="F3F3F3"/>
                </a:solidFill>
                <a:latin typeface="Times New Roman"/>
                <a:ea typeface="Times New Roman"/>
                <a:cs typeface="Times New Roman"/>
                <a:sym typeface="Times New Roman"/>
              </a:rPr>
              <a:t>The therapeutic benefits of community gardening: An exploration of the impact of community gardens through the lens of community psychology </a:t>
            </a:r>
            <a:r>
              <a:rPr lang="en" sz="800">
                <a:solidFill>
                  <a:srgbClr val="F3F3F3"/>
                </a:solidFill>
                <a:latin typeface="Times New Roman"/>
                <a:ea typeface="Times New Roman"/>
                <a:cs typeface="Times New Roman"/>
                <a:sym typeface="Times New Roman"/>
              </a:rPr>
              <a:t>(Order No. AAI3567663). Available from PsycINFO. (1520897702; 2014-99080-120). Retrieved from </a:t>
            </a:r>
            <a:r>
              <a:rPr lang="en" sz="800">
                <a:solidFill>
                  <a:srgbClr val="F3F3F3"/>
                </a:solidFill>
                <a:latin typeface="Times New Roman"/>
                <a:ea typeface="Times New Roman"/>
                <a:cs typeface="Times New Roman"/>
                <a:sym typeface="Times New Roman"/>
                <a:hlinkClick r:id="rId11"/>
              </a:rPr>
              <a:t>http://search.proquest.com.ezproxy.gvsu.edu/docview/1520897702?accountid=39473</a:t>
            </a:r>
          </a:p>
          <a:p>
            <a:pPr lvl="0">
              <a:spcBef>
                <a:spcPts val="0"/>
              </a:spcBef>
              <a:buNone/>
            </a:pPr>
            <a:r>
              <a:rPr lang="en" sz="1000">
                <a:solidFill>
                  <a:srgbClr val="F3F3F3"/>
                </a:solidFill>
                <a:hlinkClick r:id="rId12"/>
              </a:rPr>
              <a:t>https://s-media-cache-ak0.pinimg.com/736x/5a/63/53/5a635342c5ae52c4f16400eb3f0b8475.jpg</a:t>
            </a:r>
            <a:r>
              <a:rPr lang="en" sz="1000">
                <a:solidFill>
                  <a:srgbClr val="F3F3F3"/>
                </a:solidFill>
              </a:rPr>
              <a:t/>
            </a:r>
            <a:br>
              <a:rPr lang="en" sz="1000">
                <a:solidFill>
                  <a:srgbClr val="F3F3F3"/>
                </a:solidFill>
              </a:rPr>
            </a:br>
            <a:r>
              <a:rPr lang="en" sz="1000">
                <a:solidFill>
                  <a:srgbClr val="F3F3F3"/>
                </a:solidFill>
                <a:hlinkClick r:id="rId13"/>
              </a:rPr>
              <a:t>https://areallysmallfarm.files.wordpress.com/2013/02/sheep-pasture-flooded-1.jpg</a:t>
            </a:r>
            <a:r>
              <a:rPr lang="en" sz="1000">
                <a:solidFill>
                  <a:srgbClr val="F3F3F3"/>
                </a:solidFill>
              </a:rPr>
              <a:t/>
            </a:r>
            <a:br>
              <a:rPr lang="en" sz="1000">
                <a:solidFill>
                  <a:srgbClr val="F3F3F3"/>
                </a:solidFill>
              </a:rPr>
            </a:br>
            <a:r>
              <a:rPr lang="en" sz="900">
                <a:solidFill>
                  <a:srgbClr val="F3F3F3"/>
                </a:solidFill>
                <a:latin typeface="Times New Roman"/>
                <a:ea typeface="Times New Roman"/>
                <a:cs typeface="Times New Roman"/>
                <a:sym typeface="Times New Roman"/>
              </a:rPr>
              <a:t>Bender, F., &amp; Heijden, M. (2015, February). Soil biota enhance agricultural sustainability by improving crop yield, nutrient uptake and reducing nitrogen leaching losses. </a:t>
            </a:r>
            <a:r>
              <a:rPr lang="en" sz="900" i="1">
                <a:solidFill>
                  <a:srgbClr val="F3F3F3"/>
                </a:solidFill>
                <a:latin typeface="Times New Roman"/>
                <a:ea typeface="Times New Roman"/>
                <a:cs typeface="Times New Roman"/>
                <a:sym typeface="Times New Roman"/>
              </a:rPr>
              <a:t>Journal of Applied Ecology</a:t>
            </a:r>
            <a:r>
              <a:rPr lang="en" sz="900">
                <a:solidFill>
                  <a:srgbClr val="F3F3F3"/>
                </a:solidFill>
                <a:latin typeface="Times New Roman"/>
                <a:ea typeface="Times New Roman"/>
                <a:cs typeface="Times New Roman"/>
                <a:sym typeface="Times New Roman"/>
              </a:rPr>
              <a:t>, </a:t>
            </a:r>
            <a:r>
              <a:rPr lang="en" sz="900" i="1">
                <a:solidFill>
                  <a:srgbClr val="F3F3F3"/>
                </a:solidFill>
                <a:latin typeface="Times New Roman"/>
                <a:ea typeface="Times New Roman"/>
                <a:cs typeface="Times New Roman"/>
                <a:sym typeface="Times New Roman"/>
              </a:rPr>
              <a:t>52</a:t>
            </a:r>
            <a:r>
              <a:rPr lang="en" sz="900">
                <a:solidFill>
                  <a:srgbClr val="F3F3F3"/>
                </a:solidFill>
                <a:latin typeface="Times New Roman"/>
                <a:ea typeface="Times New Roman"/>
                <a:cs typeface="Times New Roman"/>
                <a:sym typeface="Times New Roman"/>
              </a:rPr>
              <a:t>(1), 228-239.</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The Problem?</a:t>
            </a:r>
          </a:p>
        </p:txBody>
      </p:sp>
      <p:sp>
        <p:nvSpPr>
          <p:cNvPr id="66" name="Shape 66"/>
          <p:cNvSpPr txBox="1">
            <a:spLocks noGrp="1"/>
          </p:cNvSpPr>
          <p:nvPr>
            <p:ph type="body" idx="1"/>
          </p:nvPr>
        </p:nvSpPr>
        <p:spPr>
          <a:xfrm>
            <a:off x="311700" y="1152475"/>
            <a:ext cx="4795500" cy="3773099"/>
          </a:xfrm>
          <a:prstGeom prst="rect">
            <a:avLst/>
          </a:prstGeom>
        </p:spPr>
        <p:txBody>
          <a:bodyPr lIns="91425" tIns="91425" rIns="91425" bIns="91425" anchor="t" anchorCtr="0">
            <a:noAutofit/>
          </a:bodyPr>
          <a:lstStyle/>
          <a:p>
            <a:pPr lvl="0" rtl="0">
              <a:spcBef>
                <a:spcPts val="0"/>
              </a:spcBef>
              <a:buNone/>
            </a:pPr>
            <a:r>
              <a:rPr lang="en"/>
              <a:t>-disconnected with food/agriculture and the environment in general</a:t>
            </a:r>
          </a:p>
          <a:p>
            <a:pPr lvl="0" rtl="0">
              <a:spcBef>
                <a:spcPts val="0"/>
              </a:spcBef>
              <a:buNone/>
            </a:pPr>
            <a:r>
              <a:rPr lang="en"/>
              <a:t>-lack of awareness in the general public</a:t>
            </a:r>
          </a:p>
          <a:p>
            <a:pPr lvl="0" rtl="0">
              <a:spcBef>
                <a:spcPts val="0"/>
              </a:spcBef>
              <a:buNone/>
            </a:pPr>
            <a:r>
              <a:rPr lang="en"/>
              <a:t>-lack of child involvement with sustainable agriculture </a:t>
            </a:r>
          </a:p>
          <a:p>
            <a:pPr lvl="0">
              <a:spcBef>
                <a:spcPts val="0"/>
              </a:spcBef>
              <a:buNone/>
            </a:pPr>
            <a:endParaRPr/>
          </a:p>
        </p:txBody>
      </p:sp>
      <p:pic>
        <p:nvPicPr>
          <p:cNvPr id="67" name="Shape 67"/>
          <p:cNvPicPr preferRelativeResize="0"/>
          <p:nvPr/>
        </p:nvPicPr>
        <p:blipFill>
          <a:blip r:embed="rId3">
            <a:alphaModFix/>
          </a:blip>
          <a:stretch>
            <a:fillRect/>
          </a:stretch>
        </p:blipFill>
        <p:spPr>
          <a:xfrm>
            <a:off x="4918275" y="926162"/>
            <a:ext cx="4225725" cy="422572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200000"/>
              </a:lnSpc>
              <a:spcBef>
                <a:spcPts val="0"/>
              </a:spcBef>
              <a:spcAft>
                <a:spcPts val="0"/>
              </a:spcAft>
              <a:buNone/>
            </a:pPr>
            <a:r>
              <a:rPr lang="en" sz="1400">
                <a:solidFill>
                  <a:srgbClr val="DEDEDE"/>
                </a:solidFill>
                <a:latin typeface="Times New Roman"/>
                <a:ea typeface="Times New Roman"/>
                <a:cs typeface="Times New Roman"/>
                <a:sym typeface="Times New Roman"/>
              </a:rPr>
              <a:t> “We feel that if more children were made aware of the benefits of sustainable gardening, community gardening, and domestic gardening that the future of corporate and monoculture farming and other unsustainable farming practices will be addressed.”</a:t>
            </a:r>
          </a:p>
          <a:p>
            <a:pPr marL="457200" lvl="0" indent="-317500" rtl="0">
              <a:lnSpc>
                <a:spcPct val="200000"/>
              </a:lnSpc>
              <a:spcBef>
                <a:spcPts val="0"/>
              </a:spcBef>
              <a:spcAft>
                <a:spcPts val="0"/>
              </a:spcAft>
              <a:buClr>
                <a:srgbClr val="DEDEDE"/>
              </a:buClr>
              <a:buSzPct val="100000"/>
              <a:buFont typeface="Times New Roman"/>
              <a:buChar char="-"/>
            </a:pPr>
            <a:r>
              <a:rPr lang="en" sz="1400">
                <a:solidFill>
                  <a:srgbClr val="DEDEDE"/>
                </a:solidFill>
                <a:latin typeface="Times New Roman"/>
                <a:ea typeface="Times New Roman"/>
                <a:cs typeface="Times New Roman"/>
                <a:sym typeface="Times New Roman"/>
              </a:rPr>
              <a:t>Elementary Age = Target demographic </a:t>
            </a:r>
          </a:p>
          <a:p>
            <a:pPr marL="457200" lvl="0" indent="-317500" rtl="0">
              <a:lnSpc>
                <a:spcPct val="200000"/>
              </a:lnSpc>
              <a:spcBef>
                <a:spcPts val="0"/>
              </a:spcBef>
              <a:spcAft>
                <a:spcPts val="0"/>
              </a:spcAft>
              <a:buClr>
                <a:srgbClr val="DEDEDE"/>
              </a:buClr>
              <a:buSzPct val="100000"/>
              <a:buFont typeface="Times New Roman"/>
              <a:buChar char="-"/>
            </a:pPr>
            <a:r>
              <a:rPr lang="en" sz="1400">
                <a:solidFill>
                  <a:srgbClr val="DEDEDE"/>
                </a:solidFill>
                <a:latin typeface="Times New Roman"/>
                <a:ea typeface="Times New Roman"/>
                <a:cs typeface="Times New Roman"/>
                <a:sym typeface="Times New Roman"/>
              </a:rPr>
              <a:t>Education outside of the classroom</a:t>
            </a:r>
          </a:p>
          <a:p>
            <a:pPr marL="457200" lvl="0" indent="-317500" rtl="0">
              <a:lnSpc>
                <a:spcPct val="200000"/>
              </a:lnSpc>
              <a:spcBef>
                <a:spcPts val="0"/>
              </a:spcBef>
              <a:spcAft>
                <a:spcPts val="0"/>
              </a:spcAft>
              <a:buClr>
                <a:srgbClr val="DEDEDE"/>
              </a:buClr>
              <a:buSzPct val="100000"/>
              <a:buFont typeface="Times New Roman"/>
              <a:buChar char="-"/>
            </a:pPr>
            <a:r>
              <a:rPr lang="en" sz="1400">
                <a:solidFill>
                  <a:srgbClr val="DEDEDE"/>
                </a:solidFill>
                <a:latin typeface="Times New Roman"/>
                <a:ea typeface="Times New Roman"/>
                <a:cs typeface="Times New Roman"/>
                <a:sym typeface="Times New Roman"/>
              </a:rPr>
              <a:t>Kids and Technology</a:t>
            </a:r>
          </a:p>
          <a:p>
            <a:pPr lvl="0" rtl="0">
              <a:lnSpc>
                <a:spcPct val="200000"/>
              </a:lnSpc>
              <a:spcBef>
                <a:spcPts val="0"/>
              </a:spcBef>
              <a:spcAft>
                <a:spcPts val="0"/>
              </a:spcAft>
              <a:buNone/>
            </a:pPr>
            <a:endParaRPr sz="1200">
              <a:solidFill>
                <a:srgbClr val="DEDEDE"/>
              </a:solidFill>
              <a:latin typeface="Times New Roman"/>
              <a:ea typeface="Times New Roman"/>
              <a:cs typeface="Times New Roman"/>
              <a:sym typeface="Times New Roman"/>
            </a:endParaRPr>
          </a:p>
        </p:txBody>
      </p:sp>
      <p:sp>
        <p:nvSpPr>
          <p:cNvPr id="73" name="Shape 73"/>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Engaging Youths</a:t>
            </a:r>
          </a:p>
        </p:txBody>
      </p:sp>
      <p:pic>
        <p:nvPicPr>
          <p:cNvPr id="74" name="Shape 74"/>
          <p:cNvPicPr preferRelativeResize="0"/>
          <p:nvPr/>
        </p:nvPicPr>
        <p:blipFill>
          <a:blip r:embed="rId3">
            <a:alphaModFix/>
          </a:blip>
          <a:stretch>
            <a:fillRect/>
          </a:stretch>
        </p:blipFill>
        <p:spPr>
          <a:xfrm>
            <a:off x="3870275" y="2311549"/>
            <a:ext cx="4962024" cy="248100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Our Proposal</a:t>
            </a:r>
          </a:p>
        </p:txBody>
      </p:sp>
      <p:sp>
        <p:nvSpPr>
          <p:cNvPr id="80" name="Shape 80"/>
          <p:cNvSpPr txBox="1">
            <a:spLocks noGrp="1"/>
          </p:cNvSpPr>
          <p:nvPr>
            <p:ph type="body" idx="1"/>
          </p:nvPr>
        </p:nvSpPr>
        <p:spPr>
          <a:xfrm>
            <a:off x="311700" y="1152475"/>
            <a:ext cx="4057199" cy="3724800"/>
          </a:xfrm>
          <a:prstGeom prst="rect">
            <a:avLst/>
          </a:prstGeom>
        </p:spPr>
        <p:txBody>
          <a:bodyPr lIns="91425" tIns="91425" rIns="91425" bIns="91425" anchor="t" anchorCtr="0">
            <a:noAutofit/>
          </a:bodyPr>
          <a:lstStyle/>
          <a:p>
            <a:pPr lvl="0" rtl="0">
              <a:spcBef>
                <a:spcPts val="0"/>
              </a:spcBef>
              <a:buNone/>
            </a:pPr>
            <a:r>
              <a:rPr lang="en"/>
              <a:t>-GVSU SAP and Allendale Community Ed program partnership</a:t>
            </a:r>
          </a:p>
          <a:p>
            <a:pPr lvl="0" rtl="0">
              <a:spcBef>
                <a:spcPts val="0"/>
              </a:spcBef>
              <a:buNone/>
            </a:pPr>
            <a:r>
              <a:rPr lang="en"/>
              <a:t>-Offer 2 workshops in June</a:t>
            </a:r>
          </a:p>
          <a:p>
            <a:pPr marL="914400" lvl="1" indent="-228600" rtl="0">
              <a:spcBef>
                <a:spcPts val="0"/>
              </a:spcBef>
              <a:buChar char="-"/>
            </a:pPr>
            <a:r>
              <a:rPr lang="en"/>
              <a:t>Workshop 1: elementary aged: (3 classes/1-2 hours)</a:t>
            </a:r>
          </a:p>
          <a:p>
            <a:pPr marL="914400" lvl="1" indent="-228600" rtl="0">
              <a:spcBef>
                <a:spcPts val="0"/>
              </a:spcBef>
              <a:buChar char="-"/>
            </a:pPr>
            <a:r>
              <a:rPr lang="en"/>
              <a:t>Workshop 2: 5th grade and up : global buckets (1 class/3-4 hours) </a:t>
            </a:r>
          </a:p>
          <a:p>
            <a:pPr marL="457200" lvl="0" indent="0" rtl="0">
              <a:spcBef>
                <a:spcPts val="0"/>
              </a:spcBef>
              <a:buNone/>
            </a:pPr>
            <a:endParaRPr/>
          </a:p>
          <a:p>
            <a:pPr marL="0" lvl="0" indent="0" rtl="0">
              <a:spcBef>
                <a:spcPts val="0"/>
              </a:spcBef>
              <a:buNone/>
            </a:pPr>
            <a:endParaRPr/>
          </a:p>
        </p:txBody>
      </p:sp>
      <p:pic>
        <p:nvPicPr>
          <p:cNvPr id="81" name="Shape 81"/>
          <p:cNvPicPr preferRelativeResize="0"/>
          <p:nvPr/>
        </p:nvPicPr>
        <p:blipFill>
          <a:blip r:embed="rId3">
            <a:alphaModFix/>
          </a:blip>
          <a:stretch>
            <a:fillRect/>
          </a:stretch>
        </p:blipFill>
        <p:spPr>
          <a:xfrm>
            <a:off x="4837750" y="2175125"/>
            <a:ext cx="4057200" cy="2702148"/>
          </a:xfrm>
          <a:prstGeom prst="rect">
            <a:avLst/>
          </a:prstGeom>
          <a:noFill/>
          <a:ln>
            <a:noFill/>
          </a:ln>
        </p:spPr>
      </p:pic>
      <p:pic>
        <p:nvPicPr>
          <p:cNvPr id="82" name="Shape 82"/>
          <p:cNvPicPr preferRelativeResize="0"/>
          <p:nvPr/>
        </p:nvPicPr>
        <p:blipFill>
          <a:blip r:embed="rId4">
            <a:alphaModFix/>
          </a:blip>
          <a:stretch>
            <a:fillRect/>
          </a:stretch>
        </p:blipFill>
        <p:spPr>
          <a:xfrm>
            <a:off x="5970050" y="614450"/>
            <a:ext cx="1356900" cy="12721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Workshop 1</a:t>
            </a:r>
          </a:p>
          <a:p>
            <a:pPr lvl="0">
              <a:spcBef>
                <a:spcPts val="0"/>
              </a:spcBef>
              <a:buNone/>
            </a:pPr>
            <a:endParaRPr/>
          </a:p>
        </p:txBody>
      </p:sp>
      <p:sp>
        <p:nvSpPr>
          <p:cNvPr id="88" name="Shape 88"/>
          <p:cNvSpPr txBox="1">
            <a:spLocks noGrp="1"/>
          </p:cNvSpPr>
          <p:nvPr>
            <p:ph type="body" idx="1"/>
          </p:nvPr>
        </p:nvSpPr>
        <p:spPr>
          <a:xfrm>
            <a:off x="138675" y="1017725"/>
            <a:ext cx="8693700" cy="4125900"/>
          </a:xfrm>
          <a:prstGeom prst="rect">
            <a:avLst/>
          </a:prstGeom>
        </p:spPr>
        <p:txBody>
          <a:bodyPr lIns="91425" tIns="91425" rIns="91425" bIns="91425" anchor="t" anchorCtr="0">
            <a:noAutofit/>
          </a:bodyPr>
          <a:lstStyle/>
          <a:p>
            <a:pPr lvl="0" rtl="0">
              <a:spcBef>
                <a:spcPts val="0"/>
              </a:spcBef>
              <a:spcAft>
                <a:spcPts val="0"/>
              </a:spcAft>
              <a:buNone/>
            </a:pPr>
            <a:endParaRPr sz="1300">
              <a:solidFill>
                <a:srgbClr val="F9F9F9"/>
              </a:solidFill>
              <a:latin typeface="Times New Roman"/>
              <a:ea typeface="Times New Roman"/>
              <a:cs typeface="Times New Roman"/>
              <a:sym typeface="Times New Roman"/>
            </a:endParaRPr>
          </a:p>
          <a:p>
            <a:pPr lvl="0" rtl="0">
              <a:spcBef>
                <a:spcPts val="0"/>
              </a:spcBef>
              <a:spcAft>
                <a:spcPts val="0"/>
              </a:spcAft>
              <a:buNone/>
            </a:pPr>
            <a:r>
              <a:rPr lang="en" sz="1300">
                <a:solidFill>
                  <a:srgbClr val="F9F9F9"/>
                </a:solidFill>
                <a:latin typeface="Times New Roman"/>
                <a:ea typeface="Times New Roman"/>
                <a:cs typeface="Times New Roman"/>
                <a:sym typeface="Times New Roman"/>
              </a:rPr>
              <a:t>Theme Week 1: Life Cycle of a Seed: How Plants Grow </a:t>
            </a:r>
          </a:p>
          <a:p>
            <a:pPr lvl="0" rtl="0">
              <a:spcBef>
                <a:spcPts val="0"/>
              </a:spcBef>
              <a:spcAft>
                <a:spcPts val="0"/>
              </a:spcAft>
              <a:buNone/>
            </a:pPr>
            <a:r>
              <a:rPr lang="en" sz="1300">
                <a:solidFill>
                  <a:srgbClr val="F9F9F9"/>
                </a:solidFill>
                <a:latin typeface="Times New Roman"/>
                <a:ea typeface="Times New Roman"/>
                <a:cs typeface="Times New Roman"/>
                <a:sym typeface="Times New Roman"/>
              </a:rPr>
              <a:t>Activity: plant their own tomato plant</a:t>
            </a:r>
          </a:p>
          <a:p>
            <a:pPr marL="457200" lvl="0" indent="-311150" rtl="0">
              <a:spcBef>
                <a:spcPts val="0"/>
              </a:spcBef>
              <a:spcAft>
                <a:spcPts val="0"/>
              </a:spcAft>
              <a:buClr>
                <a:srgbClr val="F9F9F9"/>
              </a:buClr>
              <a:buSzPct val="100000"/>
              <a:buFont typeface="Times New Roman"/>
            </a:pPr>
            <a:r>
              <a:rPr lang="en" sz="1300">
                <a:solidFill>
                  <a:srgbClr val="F9F9F9"/>
                </a:solidFill>
                <a:latin typeface="Times New Roman"/>
                <a:ea typeface="Times New Roman"/>
                <a:cs typeface="Times New Roman"/>
                <a:sym typeface="Times New Roman"/>
              </a:rPr>
              <a:t>tomato seeds ($2.00+)</a:t>
            </a:r>
          </a:p>
          <a:p>
            <a:pPr marL="457200" lvl="0" indent="-311150" rtl="0">
              <a:spcBef>
                <a:spcPts val="0"/>
              </a:spcBef>
              <a:spcAft>
                <a:spcPts val="0"/>
              </a:spcAft>
              <a:buClr>
                <a:srgbClr val="F9F9F9"/>
              </a:buClr>
              <a:buSzPct val="100000"/>
              <a:buFont typeface="Times New Roman"/>
            </a:pPr>
            <a:r>
              <a:rPr lang="en" sz="1300">
                <a:solidFill>
                  <a:srgbClr val="F9F9F9"/>
                </a:solidFill>
                <a:latin typeface="Times New Roman"/>
                <a:ea typeface="Times New Roman"/>
                <a:cs typeface="Times New Roman"/>
                <a:sym typeface="Times New Roman"/>
              </a:rPr>
              <a:t>pots for planting ($1.20-$5.00)</a:t>
            </a:r>
          </a:p>
          <a:p>
            <a:pPr marL="457200" lvl="0" indent="-311150" rtl="0">
              <a:spcBef>
                <a:spcPts val="0"/>
              </a:spcBef>
              <a:spcAft>
                <a:spcPts val="0"/>
              </a:spcAft>
              <a:buClr>
                <a:srgbClr val="F9F9F9"/>
              </a:buClr>
              <a:buSzPct val="100000"/>
              <a:buFont typeface="Times New Roman"/>
            </a:pPr>
            <a:r>
              <a:rPr lang="en" sz="1300">
                <a:solidFill>
                  <a:srgbClr val="F9F9F9"/>
                </a:solidFill>
                <a:latin typeface="Times New Roman"/>
                <a:ea typeface="Times New Roman"/>
                <a:cs typeface="Times New Roman"/>
                <a:sym typeface="Times New Roman"/>
              </a:rPr>
              <a:t>soil ($7.00 +) </a:t>
            </a:r>
          </a:p>
          <a:p>
            <a:pPr lvl="0" rtl="0">
              <a:spcBef>
                <a:spcPts val="0"/>
              </a:spcBef>
              <a:spcAft>
                <a:spcPts val="0"/>
              </a:spcAft>
              <a:buNone/>
            </a:pPr>
            <a:r>
              <a:rPr lang="en" sz="1300">
                <a:solidFill>
                  <a:srgbClr val="F9F9F9"/>
                </a:solidFill>
                <a:latin typeface="Times New Roman"/>
                <a:ea typeface="Times New Roman"/>
                <a:cs typeface="Times New Roman"/>
                <a:sym typeface="Times New Roman"/>
              </a:rPr>
              <a:t>Theme week 2: Butterflies and Bees:</a:t>
            </a:r>
          </a:p>
          <a:p>
            <a:pPr lvl="0" rtl="0">
              <a:spcBef>
                <a:spcPts val="0"/>
              </a:spcBef>
              <a:spcAft>
                <a:spcPts val="0"/>
              </a:spcAft>
              <a:buNone/>
            </a:pPr>
            <a:r>
              <a:rPr lang="en" sz="1300">
                <a:solidFill>
                  <a:srgbClr val="F9F9F9"/>
                </a:solidFill>
                <a:latin typeface="Times New Roman"/>
                <a:ea typeface="Times New Roman"/>
                <a:cs typeface="Times New Roman"/>
                <a:sym typeface="Times New Roman"/>
              </a:rPr>
              <a:t> their importance to agriculture </a:t>
            </a:r>
          </a:p>
          <a:p>
            <a:pPr lvl="0" rtl="0">
              <a:spcBef>
                <a:spcPts val="0"/>
              </a:spcBef>
              <a:spcAft>
                <a:spcPts val="0"/>
              </a:spcAft>
              <a:buNone/>
            </a:pPr>
            <a:r>
              <a:rPr lang="en" sz="1300">
                <a:solidFill>
                  <a:srgbClr val="F9F9F9"/>
                </a:solidFill>
                <a:latin typeface="Times New Roman"/>
                <a:ea typeface="Times New Roman"/>
                <a:cs typeface="Times New Roman"/>
                <a:sym typeface="Times New Roman"/>
              </a:rPr>
              <a:t>activity: build bee hotels </a:t>
            </a:r>
          </a:p>
          <a:p>
            <a:pPr marL="457200" lvl="0" indent="-311150" rtl="0">
              <a:spcBef>
                <a:spcPts val="0"/>
              </a:spcBef>
              <a:spcAft>
                <a:spcPts val="0"/>
              </a:spcAft>
              <a:buClr>
                <a:srgbClr val="F9F9F9"/>
              </a:buClr>
              <a:buSzPct val="100000"/>
              <a:buFont typeface="Times New Roman"/>
            </a:pPr>
            <a:r>
              <a:rPr lang="en" sz="1300">
                <a:solidFill>
                  <a:srgbClr val="F9F9F9"/>
                </a:solidFill>
                <a:latin typeface="Times New Roman"/>
                <a:ea typeface="Times New Roman"/>
                <a:cs typeface="Times New Roman"/>
                <a:sym typeface="Times New Roman"/>
              </a:rPr>
              <a:t>bamboo poles  (one 4 foot pole $2.87) </a:t>
            </a:r>
          </a:p>
          <a:p>
            <a:pPr marL="457200" lvl="0" indent="-311150" rtl="0">
              <a:spcBef>
                <a:spcPts val="0"/>
              </a:spcBef>
              <a:spcAft>
                <a:spcPts val="0"/>
              </a:spcAft>
              <a:buClr>
                <a:srgbClr val="F9F9F9"/>
              </a:buClr>
              <a:buSzPct val="100000"/>
              <a:buFont typeface="Times New Roman"/>
            </a:pPr>
            <a:r>
              <a:rPr lang="en" sz="1300">
                <a:solidFill>
                  <a:srgbClr val="F9F9F9"/>
                </a:solidFill>
                <a:latin typeface="Times New Roman"/>
                <a:ea typeface="Times New Roman"/>
                <a:cs typeface="Times New Roman"/>
                <a:sym typeface="Times New Roman"/>
              </a:rPr>
              <a:t>straws/pipe cleaners (Pack of 200 for $2.50)</a:t>
            </a:r>
          </a:p>
          <a:p>
            <a:pPr marL="457200" lvl="0" indent="-311150" rtl="0">
              <a:spcBef>
                <a:spcPts val="0"/>
              </a:spcBef>
              <a:spcAft>
                <a:spcPts val="0"/>
              </a:spcAft>
              <a:buClr>
                <a:srgbClr val="F9F9F9"/>
              </a:buClr>
              <a:buSzPct val="100000"/>
              <a:buFont typeface="Times New Roman"/>
            </a:pPr>
            <a:r>
              <a:rPr lang="en" sz="1300">
                <a:solidFill>
                  <a:srgbClr val="F9F9F9"/>
                </a:solidFill>
                <a:latin typeface="Times New Roman"/>
                <a:ea typeface="Times New Roman"/>
                <a:cs typeface="Times New Roman"/>
                <a:sym typeface="Times New Roman"/>
              </a:rPr>
              <a:t>pop bottles </a:t>
            </a:r>
          </a:p>
          <a:p>
            <a:pPr marL="457200" lvl="0" indent="-311150" rtl="0">
              <a:spcBef>
                <a:spcPts val="0"/>
              </a:spcBef>
              <a:spcAft>
                <a:spcPts val="0"/>
              </a:spcAft>
              <a:buClr>
                <a:srgbClr val="F9F9F9"/>
              </a:buClr>
              <a:buSzPct val="100000"/>
              <a:buFont typeface="Times New Roman"/>
            </a:pPr>
            <a:r>
              <a:rPr lang="en" sz="1300">
                <a:solidFill>
                  <a:srgbClr val="F9F9F9"/>
                </a:solidFill>
                <a:latin typeface="Times New Roman"/>
                <a:ea typeface="Times New Roman"/>
                <a:cs typeface="Times New Roman"/>
                <a:sym typeface="Times New Roman"/>
              </a:rPr>
              <a:t>acorns, pinecones, sticks, etc. </a:t>
            </a:r>
          </a:p>
          <a:p>
            <a:pPr lvl="0" rtl="0">
              <a:spcBef>
                <a:spcPts val="0"/>
              </a:spcBef>
              <a:spcAft>
                <a:spcPts val="0"/>
              </a:spcAft>
              <a:buNone/>
            </a:pPr>
            <a:r>
              <a:rPr lang="en" sz="1300">
                <a:solidFill>
                  <a:srgbClr val="F9F9F9"/>
                </a:solidFill>
                <a:latin typeface="Times New Roman"/>
                <a:ea typeface="Times New Roman"/>
                <a:cs typeface="Times New Roman"/>
                <a:sym typeface="Times New Roman"/>
              </a:rPr>
              <a:t>Theme Week 3: Harvesting Seeds </a:t>
            </a:r>
          </a:p>
          <a:p>
            <a:pPr lvl="0" rtl="0">
              <a:spcBef>
                <a:spcPts val="0"/>
              </a:spcBef>
              <a:spcAft>
                <a:spcPts val="0"/>
              </a:spcAft>
              <a:buNone/>
            </a:pPr>
            <a:r>
              <a:rPr lang="en" sz="1300">
                <a:solidFill>
                  <a:srgbClr val="F9F9F9"/>
                </a:solidFill>
                <a:latin typeface="Times New Roman"/>
                <a:ea typeface="Times New Roman"/>
                <a:cs typeface="Times New Roman"/>
                <a:sym typeface="Times New Roman"/>
              </a:rPr>
              <a:t>Walk through the SAP to discover when edible plants are ready for harvest.</a:t>
            </a:r>
          </a:p>
          <a:p>
            <a:pPr lvl="0" rtl="0">
              <a:spcBef>
                <a:spcPts val="0"/>
              </a:spcBef>
              <a:spcAft>
                <a:spcPts val="0"/>
              </a:spcAft>
              <a:buNone/>
            </a:pPr>
            <a:r>
              <a:rPr lang="en" sz="1300">
                <a:solidFill>
                  <a:srgbClr val="F9F9F9"/>
                </a:solidFill>
                <a:latin typeface="Times New Roman"/>
                <a:ea typeface="Times New Roman"/>
                <a:cs typeface="Times New Roman"/>
                <a:sym typeface="Times New Roman"/>
              </a:rPr>
              <a:t>Activity: Skit or Song</a:t>
            </a:r>
          </a:p>
          <a:p>
            <a:pPr lvl="0" rtl="0">
              <a:spcBef>
                <a:spcPts val="0"/>
              </a:spcBef>
              <a:spcAft>
                <a:spcPts val="0"/>
              </a:spcAft>
              <a:buNone/>
            </a:pPr>
            <a:endParaRPr sz="1300">
              <a:solidFill>
                <a:srgbClr val="F9F9F9"/>
              </a:solidFill>
              <a:latin typeface="Times New Roman"/>
              <a:ea typeface="Times New Roman"/>
              <a:cs typeface="Times New Roman"/>
              <a:sym typeface="Times New Roman"/>
            </a:endParaRPr>
          </a:p>
          <a:p>
            <a:pPr lvl="0" rtl="0">
              <a:spcBef>
                <a:spcPts val="0"/>
              </a:spcBef>
              <a:buNone/>
            </a:pPr>
            <a:endParaRPr/>
          </a:p>
        </p:txBody>
      </p:sp>
      <p:pic>
        <p:nvPicPr>
          <p:cNvPr id="89" name="Shape 89"/>
          <p:cNvPicPr preferRelativeResize="0"/>
          <p:nvPr/>
        </p:nvPicPr>
        <p:blipFill>
          <a:blip r:embed="rId3">
            <a:alphaModFix/>
          </a:blip>
          <a:stretch>
            <a:fillRect/>
          </a:stretch>
        </p:blipFill>
        <p:spPr>
          <a:xfrm>
            <a:off x="6286500" y="445025"/>
            <a:ext cx="2857500" cy="1981200"/>
          </a:xfrm>
          <a:prstGeom prst="rect">
            <a:avLst/>
          </a:prstGeom>
          <a:noFill/>
          <a:ln>
            <a:noFill/>
          </a:ln>
        </p:spPr>
      </p:pic>
      <p:pic>
        <p:nvPicPr>
          <p:cNvPr id="90" name="Shape 90"/>
          <p:cNvPicPr preferRelativeResize="0"/>
          <p:nvPr/>
        </p:nvPicPr>
        <p:blipFill>
          <a:blip r:embed="rId4">
            <a:alphaModFix/>
          </a:blip>
          <a:stretch>
            <a:fillRect/>
          </a:stretch>
        </p:blipFill>
        <p:spPr>
          <a:xfrm>
            <a:off x="5997442" y="3008525"/>
            <a:ext cx="3037058" cy="1981199"/>
          </a:xfrm>
          <a:prstGeom prst="rect">
            <a:avLst/>
          </a:prstGeom>
          <a:noFill/>
          <a:ln>
            <a:noFill/>
          </a:ln>
        </p:spPr>
      </p:pic>
      <p:pic>
        <p:nvPicPr>
          <p:cNvPr id="91" name="Shape 91"/>
          <p:cNvPicPr preferRelativeResize="0"/>
          <p:nvPr/>
        </p:nvPicPr>
        <p:blipFill>
          <a:blip r:embed="rId5">
            <a:alphaModFix/>
          </a:blip>
          <a:stretch>
            <a:fillRect/>
          </a:stretch>
        </p:blipFill>
        <p:spPr>
          <a:xfrm>
            <a:off x="4141350" y="1501325"/>
            <a:ext cx="2396050" cy="239605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Hands on Learning</a:t>
            </a:r>
          </a:p>
        </p:txBody>
      </p:sp>
      <p:sp>
        <p:nvSpPr>
          <p:cNvPr id="97" name="Shape 9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marL="457200" lvl="0" indent="-228600" rtl="0">
              <a:spcBef>
                <a:spcPts val="0"/>
              </a:spcBef>
            </a:pPr>
            <a:r>
              <a:rPr lang="en"/>
              <a:t>Multiple studies indicate younger children pick up concepts quickly</a:t>
            </a:r>
          </a:p>
          <a:p>
            <a:pPr marL="457200" lvl="0" indent="-228600" rtl="0">
              <a:spcBef>
                <a:spcPts val="0"/>
              </a:spcBef>
            </a:pPr>
            <a:r>
              <a:rPr lang="en"/>
              <a:t>Ages as young as 3-4 years old</a:t>
            </a:r>
          </a:p>
          <a:p>
            <a:pPr lvl="0" rtl="0">
              <a:spcBef>
                <a:spcPts val="0"/>
              </a:spcBef>
              <a:buNone/>
            </a:pPr>
            <a:r>
              <a:rPr lang="en"/>
              <a:t>	-Tested accordingly to age groups</a:t>
            </a:r>
          </a:p>
          <a:p>
            <a:pPr marL="457200" lvl="0" indent="-228600" rtl="0">
              <a:spcBef>
                <a:spcPts val="0"/>
              </a:spcBef>
            </a:pPr>
            <a:r>
              <a:rPr lang="en"/>
              <a:t>Using fun activities to engage children</a:t>
            </a:r>
          </a:p>
          <a:p>
            <a:pPr lvl="0" rtl="0">
              <a:spcBef>
                <a:spcPts val="0"/>
              </a:spcBef>
              <a:buNone/>
            </a:pPr>
            <a:r>
              <a:rPr lang="en"/>
              <a:t>	-Drama, skits, narratives </a:t>
            </a:r>
          </a:p>
          <a:p>
            <a:pPr marL="457200" lvl="0" indent="-228600">
              <a:spcBef>
                <a:spcPts val="0"/>
              </a:spcBef>
            </a:pPr>
            <a:r>
              <a:rPr lang="en"/>
              <a:t>Goal is to incorporate these ideas into our proposal</a:t>
            </a:r>
          </a:p>
        </p:txBody>
      </p:sp>
      <p:pic>
        <p:nvPicPr>
          <p:cNvPr id="98" name="Shape 98"/>
          <p:cNvPicPr preferRelativeResize="0"/>
          <p:nvPr/>
        </p:nvPicPr>
        <p:blipFill>
          <a:blip r:embed="rId3">
            <a:alphaModFix/>
          </a:blip>
          <a:stretch>
            <a:fillRect/>
          </a:stretch>
        </p:blipFill>
        <p:spPr>
          <a:xfrm>
            <a:off x="5925825" y="1680075"/>
            <a:ext cx="2981325" cy="1880799"/>
          </a:xfrm>
          <a:prstGeom prst="rect">
            <a:avLst/>
          </a:prstGeom>
          <a:noFill/>
          <a:ln>
            <a:noFill/>
          </a:ln>
        </p:spPr>
      </p:pic>
      <p:sp>
        <p:nvSpPr>
          <p:cNvPr id="99" name="Shape 99"/>
          <p:cNvSpPr txBox="1"/>
          <p:nvPr/>
        </p:nvSpPr>
        <p:spPr>
          <a:xfrm>
            <a:off x="6041750" y="3721275"/>
            <a:ext cx="6159300" cy="718500"/>
          </a:xfrm>
          <a:prstGeom prst="rect">
            <a:avLst/>
          </a:prstGeom>
          <a:noFill/>
          <a:ln>
            <a:noFill/>
          </a:ln>
        </p:spPr>
        <p:txBody>
          <a:bodyPr lIns="91425" tIns="91425" rIns="91425" bIns="91425" anchor="t" anchorCtr="0">
            <a:noAutofit/>
          </a:bodyPr>
          <a:lstStyle/>
          <a:p>
            <a:pPr lvl="0">
              <a:spcBef>
                <a:spcPts val="0"/>
              </a:spcBef>
              <a:buNone/>
            </a:pPr>
            <a:r>
              <a:rPr lang="en" sz="1000" b="1" u="sng">
                <a:solidFill>
                  <a:srgbClr val="D6D6D6"/>
                </a:solidFill>
                <a:highlight>
                  <a:srgbClr val="F1F1F1"/>
                </a:highlight>
                <a:hlinkClick r:id="rId4"/>
              </a:rPr>
              <a:t>www.dailyexcelsior.com</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258225" y="455725"/>
            <a:ext cx="8520599" cy="572699"/>
          </a:xfrm>
          <a:prstGeom prst="rect">
            <a:avLst/>
          </a:prstGeom>
        </p:spPr>
        <p:txBody>
          <a:bodyPr lIns="91425" tIns="91425" rIns="91425" bIns="91425" anchor="t" anchorCtr="0">
            <a:noAutofit/>
          </a:bodyPr>
          <a:lstStyle/>
          <a:p>
            <a:pPr lvl="0">
              <a:spcBef>
                <a:spcPts val="0"/>
              </a:spcBef>
              <a:buNone/>
            </a:pPr>
            <a:r>
              <a:rPr lang="en"/>
              <a:t>Cross-cultural Sources</a:t>
            </a:r>
          </a:p>
        </p:txBody>
      </p:sp>
      <p:sp>
        <p:nvSpPr>
          <p:cNvPr id="105" name="Shape 10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marL="457200" lvl="0" indent="-381000" rtl="0">
              <a:spcBef>
                <a:spcPts val="0"/>
              </a:spcBef>
              <a:buSzPct val="100000"/>
            </a:pPr>
            <a:r>
              <a:rPr lang="en" sz="2400"/>
              <a:t>Australia</a:t>
            </a:r>
          </a:p>
          <a:p>
            <a:pPr lvl="0" rtl="0">
              <a:spcBef>
                <a:spcPts val="0"/>
              </a:spcBef>
              <a:buNone/>
            </a:pPr>
            <a:r>
              <a:rPr lang="en"/>
              <a:t>	-Greater Bilby </a:t>
            </a:r>
          </a:p>
          <a:p>
            <a:pPr lvl="0" rtl="0">
              <a:spcBef>
                <a:spcPts val="0"/>
              </a:spcBef>
              <a:buNone/>
            </a:pPr>
            <a:r>
              <a:rPr lang="en"/>
              <a:t>	-Improvements in specific cultural knowledge</a:t>
            </a:r>
          </a:p>
          <a:p>
            <a:pPr marL="457200" lvl="0" indent="-381000" rtl="0">
              <a:spcBef>
                <a:spcPts val="0"/>
              </a:spcBef>
              <a:buSzPct val="100000"/>
            </a:pPr>
            <a:r>
              <a:rPr lang="en" sz="2400"/>
              <a:t>United States</a:t>
            </a:r>
          </a:p>
          <a:p>
            <a:pPr lvl="0" rtl="0">
              <a:spcBef>
                <a:spcPts val="0"/>
              </a:spcBef>
              <a:buNone/>
            </a:pPr>
            <a:r>
              <a:rPr lang="en"/>
              <a:t>	-Focus on several issues</a:t>
            </a:r>
          </a:p>
          <a:p>
            <a:pPr lvl="0" rtl="0">
              <a:spcBef>
                <a:spcPts val="0"/>
              </a:spcBef>
              <a:buNone/>
            </a:pPr>
            <a:r>
              <a:rPr lang="en"/>
              <a:t>	-Tested with pre-tests/post-tests</a:t>
            </a:r>
          </a:p>
        </p:txBody>
      </p:sp>
      <p:pic>
        <p:nvPicPr>
          <p:cNvPr id="106" name="Shape 106"/>
          <p:cNvPicPr preferRelativeResize="0"/>
          <p:nvPr/>
        </p:nvPicPr>
        <p:blipFill>
          <a:blip r:embed="rId3">
            <a:alphaModFix/>
          </a:blip>
          <a:stretch>
            <a:fillRect/>
          </a:stretch>
        </p:blipFill>
        <p:spPr>
          <a:xfrm>
            <a:off x="5436100" y="92149"/>
            <a:ext cx="3445198" cy="2174848"/>
          </a:xfrm>
          <a:prstGeom prst="rect">
            <a:avLst/>
          </a:prstGeom>
          <a:noFill/>
          <a:ln>
            <a:noFill/>
          </a:ln>
        </p:spPr>
      </p:pic>
      <p:sp>
        <p:nvSpPr>
          <p:cNvPr id="107" name="Shape 107"/>
          <p:cNvSpPr txBox="1"/>
          <p:nvPr/>
        </p:nvSpPr>
        <p:spPr>
          <a:xfrm>
            <a:off x="5293200" y="2166650"/>
            <a:ext cx="5945399" cy="718500"/>
          </a:xfrm>
          <a:prstGeom prst="rect">
            <a:avLst/>
          </a:prstGeom>
          <a:noFill/>
          <a:ln>
            <a:noFill/>
          </a:ln>
        </p:spPr>
        <p:txBody>
          <a:bodyPr lIns="91425" tIns="91425" rIns="91425" bIns="91425" anchor="t" anchorCtr="0">
            <a:noAutofit/>
          </a:bodyPr>
          <a:lstStyle/>
          <a:p>
            <a:pPr lvl="0" rtl="0">
              <a:spcBef>
                <a:spcPts val="0"/>
              </a:spcBef>
              <a:buNone/>
            </a:pPr>
            <a:r>
              <a:rPr lang="en" sz="1100" u="sng">
                <a:solidFill>
                  <a:schemeClr val="hlink"/>
                </a:solidFill>
                <a:hlinkClick r:id="rId4"/>
              </a:rPr>
              <a:t>https://upload.wikimedia.org/wikipedia/commons/d/de</a:t>
            </a:r>
          </a:p>
          <a:p>
            <a:pPr lvl="0">
              <a:spcBef>
                <a:spcPts val="0"/>
              </a:spcBef>
              <a:buNone/>
            </a:pPr>
            <a:r>
              <a:rPr lang="en" sz="1100">
                <a:solidFill>
                  <a:schemeClr val="dk1"/>
                </a:solidFill>
              </a:rPr>
              <a:t>/Bilby.png</a:t>
            </a:r>
          </a:p>
        </p:txBody>
      </p:sp>
      <p:pic>
        <p:nvPicPr>
          <p:cNvPr id="108" name="Shape 108"/>
          <p:cNvPicPr preferRelativeResize="0"/>
          <p:nvPr/>
        </p:nvPicPr>
        <p:blipFill>
          <a:blip r:embed="rId5">
            <a:alphaModFix/>
          </a:blip>
          <a:stretch>
            <a:fillRect/>
          </a:stretch>
        </p:blipFill>
        <p:spPr>
          <a:xfrm>
            <a:off x="5387100" y="2661475"/>
            <a:ext cx="3445199" cy="1907400"/>
          </a:xfrm>
          <a:prstGeom prst="rect">
            <a:avLst/>
          </a:prstGeom>
          <a:noFill/>
          <a:ln>
            <a:noFill/>
          </a:ln>
        </p:spPr>
      </p:pic>
      <p:sp>
        <p:nvSpPr>
          <p:cNvPr id="109" name="Shape 109"/>
          <p:cNvSpPr txBox="1"/>
          <p:nvPr/>
        </p:nvSpPr>
        <p:spPr>
          <a:xfrm>
            <a:off x="5442925" y="4683675"/>
            <a:ext cx="6159300" cy="7185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110" name="Shape 110"/>
          <p:cNvSpPr txBox="1"/>
          <p:nvPr/>
        </p:nvSpPr>
        <p:spPr>
          <a:xfrm>
            <a:off x="5293200" y="4568875"/>
            <a:ext cx="6159300" cy="718500"/>
          </a:xfrm>
          <a:prstGeom prst="rect">
            <a:avLst/>
          </a:prstGeom>
          <a:noFill/>
          <a:ln>
            <a:noFill/>
          </a:ln>
        </p:spPr>
        <p:txBody>
          <a:bodyPr lIns="91425" tIns="91425" rIns="91425" bIns="91425" anchor="t" anchorCtr="0">
            <a:noAutofit/>
          </a:bodyPr>
          <a:lstStyle/>
          <a:p>
            <a:pPr lvl="0" rtl="0">
              <a:spcBef>
                <a:spcPts val="0"/>
              </a:spcBef>
              <a:buNone/>
            </a:pPr>
            <a:r>
              <a:rPr lang="en" sz="1000" u="sng">
                <a:solidFill>
                  <a:schemeClr val="hlink"/>
                </a:solidFill>
                <a:hlinkClick r:id="rId6"/>
              </a:rPr>
              <a:t>https://encrypted-tbn0.gstatic.com/images?q=tbn:ANd9GcTJy</a:t>
            </a:r>
          </a:p>
          <a:p>
            <a:pPr lvl="0">
              <a:spcBef>
                <a:spcPts val="0"/>
              </a:spcBef>
              <a:buNone/>
            </a:pPr>
            <a:r>
              <a:rPr lang="en" sz="1000"/>
              <a:t>9cnOfLu1UwDSIB7d9Ps3Thexdks8R8rA-dZwGlNXXpqWIYC</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Horticulture /Child Psychology </a:t>
            </a:r>
          </a:p>
        </p:txBody>
      </p:sp>
      <p:sp>
        <p:nvSpPr>
          <p:cNvPr id="116" name="Shape 116"/>
          <p:cNvSpPr txBox="1">
            <a:spLocks noGrp="1"/>
          </p:cNvSpPr>
          <p:nvPr>
            <p:ph type="body" idx="1"/>
          </p:nvPr>
        </p:nvSpPr>
        <p:spPr>
          <a:xfrm>
            <a:off x="0" y="1489775"/>
            <a:ext cx="5525699" cy="3712799"/>
          </a:xfrm>
          <a:prstGeom prst="rect">
            <a:avLst/>
          </a:prstGeom>
        </p:spPr>
        <p:txBody>
          <a:bodyPr lIns="91425" tIns="91425" rIns="91425" bIns="91425" anchor="t" anchorCtr="0">
            <a:noAutofit/>
          </a:bodyPr>
          <a:lstStyle/>
          <a:p>
            <a:pPr marL="457200" lvl="0" indent="-330200" rtl="0">
              <a:lnSpc>
                <a:spcPct val="200000"/>
              </a:lnSpc>
              <a:spcBef>
                <a:spcPts val="0"/>
              </a:spcBef>
              <a:spcAft>
                <a:spcPts val="0"/>
              </a:spcAft>
              <a:buClr>
                <a:srgbClr val="F9F9F9"/>
              </a:buClr>
              <a:buSzPct val="100000"/>
              <a:buFont typeface="Times New Roman"/>
              <a:buChar char="-"/>
            </a:pPr>
            <a:r>
              <a:rPr lang="en" sz="1600">
                <a:solidFill>
                  <a:srgbClr val="F9F9F9"/>
                </a:solidFill>
                <a:latin typeface="Times New Roman"/>
                <a:ea typeface="Times New Roman"/>
                <a:cs typeface="Times New Roman"/>
                <a:sym typeface="Times New Roman"/>
              </a:rPr>
              <a:t>development of social skills and interpersonal relationships </a:t>
            </a:r>
          </a:p>
          <a:p>
            <a:pPr marL="457200" lvl="0" indent="-330200" rtl="0">
              <a:lnSpc>
                <a:spcPct val="200000"/>
              </a:lnSpc>
              <a:spcBef>
                <a:spcPts val="0"/>
              </a:spcBef>
              <a:spcAft>
                <a:spcPts val="0"/>
              </a:spcAft>
              <a:buClr>
                <a:srgbClr val="F9F9F9"/>
              </a:buClr>
              <a:buSzPct val="100000"/>
              <a:buFont typeface="Times New Roman"/>
              <a:buChar char="-"/>
            </a:pPr>
            <a:r>
              <a:rPr lang="en" sz="1600">
                <a:solidFill>
                  <a:srgbClr val="F9F9F9"/>
                </a:solidFill>
                <a:latin typeface="Times New Roman"/>
                <a:ea typeface="Times New Roman"/>
                <a:cs typeface="Times New Roman"/>
                <a:sym typeface="Times New Roman"/>
              </a:rPr>
              <a:t>increasing self-esteem and self-confidence </a:t>
            </a:r>
          </a:p>
          <a:p>
            <a:pPr marL="457200" lvl="0" indent="-330200" rtl="0">
              <a:lnSpc>
                <a:spcPct val="200000"/>
              </a:lnSpc>
              <a:spcBef>
                <a:spcPts val="0"/>
              </a:spcBef>
              <a:spcAft>
                <a:spcPts val="0"/>
              </a:spcAft>
              <a:buClr>
                <a:srgbClr val="F9F9F9"/>
              </a:buClr>
              <a:buSzPct val="100000"/>
              <a:buFont typeface="Times New Roman"/>
              <a:buChar char="-"/>
            </a:pPr>
            <a:r>
              <a:rPr lang="en" sz="1600">
                <a:solidFill>
                  <a:srgbClr val="F9F9F9"/>
                </a:solidFill>
                <a:latin typeface="Times New Roman"/>
                <a:ea typeface="Times New Roman"/>
                <a:cs typeface="Times New Roman"/>
                <a:sym typeface="Times New Roman"/>
              </a:rPr>
              <a:t>enhancement of the child’s sense of control </a:t>
            </a:r>
          </a:p>
          <a:p>
            <a:pPr marL="457200" lvl="0" indent="-330200">
              <a:lnSpc>
                <a:spcPct val="200000"/>
              </a:lnSpc>
              <a:spcBef>
                <a:spcPts val="0"/>
              </a:spcBef>
              <a:spcAft>
                <a:spcPts val="0"/>
              </a:spcAft>
              <a:buClr>
                <a:srgbClr val="F9F9F9"/>
              </a:buClr>
              <a:buSzPct val="100000"/>
              <a:buFont typeface="Times New Roman"/>
              <a:buChar char="-"/>
            </a:pPr>
            <a:r>
              <a:rPr lang="en" sz="1600">
                <a:solidFill>
                  <a:srgbClr val="F9F9F9"/>
                </a:solidFill>
                <a:latin typeface="Times New Roman"/>
                <a:ea typeface="Times New Roman"/>
                <a:cs typeface="Times New Roman"/>
                <a:sym typeface="Times New Roman"/>
              </a:rPr>
              <a:t>development of prevocational skills such as following directions, staying on task, and accepting feedback </a:t>
            </a:r>
          </a:p>
        </p:txBody>
      </p:sp>
      <p:pic>
        <p:nvPicPr>
          <p:cNvPr id="117" name="Shape 117"/>
          <p:cNvPicPr preferRelativeResize="0"/>
          <p:nvPr/>
        </p:nvPicPr>
        <p:blipFill>
          <a:blip r:embed="rId3">
            <a:alphaModFix/>
          </a:blip>
          <a:stretch>
            <a:fillRect/>
          </a:stretch>
        </p:blipFill>
        <p:spPr>
          <a:xfrm>
            <a:off x="5574750" y="877875"/>
            <a:ext cx="3257550" cy="3581400"/>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a:spcBef>
                <a:spcPts val="0"/>
              </a:spcBef>
              <a:buNone/>
            </a:pPr>
            <a:r>
              <a:rPr lang="en"/>
              <a:t>Horticulture/Child Psychology</a:t>
            </a:r>
          </a:p>
        </p:txBody>
      </p:sp>
      <p:sp>
        <p:nvSpPr>
          <p:cNvPr id="123" name="Shape 123"/>
          <p:cNvSpPr txBox="1">
            <a:spLocks noGrp="1"/>
          </p:cNvSpPr>
          <p:nvPr>
            <p:ph type="body" idx="1"/>
          </p:nvPr>
        </p:nvSpPr>
        <p:spPr>
          <a:xfrm>
            <a:off x="311700" y="1017725"/>
            <a:ext cx="3791100" cy="3458399"/>
          </a:xfrm>
          <a:prstGeom prst="rect">
            <a:avLst/>
          </a:prstGeom>
        </p:spPr>
        <p:txBody>
          <a:bodyPr lIns="91425" tIns="91425" rIns="91425" bIns="91425" anchor="t" anchorCtr="0">
            <a:noAutofit/>
          </a:bodyPr>
          <a:lstStyle/>
          <a:p>
            <a:pPr lvl="0" rtl="0">
              <a:lnSpc>
                <a:spcPct val="200000"/>
              </a:lnSpc>
              <a:spcBef>
                <a:spcPts val="0"/>
              </a:spcBef>
              <a:spcAft>
                <a:spcPts val="0"/>
              </a:spcAft>
              <a:buNone/>
            </a:pPr>
            <a:r>
              <a:rPr lang="en">
                <a:solidFill>
                  <a:srgbClr val="F9F9F9"/>
                </a:solidFill>
                <a:latin typeface="Times New Roman"/>
                <a:ea typeface="Times New Roman"/>
                <a:cs typeface="Times New Roman"/>
                <a:sym typeface="Times New Roman"/>
              </a:rPr>
              <a:t>Matthews and Jenks, 2010</a:t>
            </a:r>
          </a:p>
          <a:p>
            <a:pPr marL="457200" lvl="0" indent="-330200" rtl="0">
              <a:lnSpc>
                <a:spcPct val="200000"/>
              </a:lnSpc>
              <a:spcBef>
                <a:spcPts val="0"/>
              </a:spcBef>
              <a:spcAft>
                <a:spcPts val="0"/>
              </a:spcAft>
              <a:buClr>
                <a:srgbClr val="F9F9F9"/>
              </a:buClr>
              <a:buSzPct val="100000"/>
              <a:buChar char="-"/>
            </a:pPr>
            <a:r>
              <a:rPr lang="en" sz="1600">
                <a:solidFill>
                  <a:srgbClr val="F9F9F9"/>
                </a:solidFill>
                <a:latin typeface="Times New Roman"/>
                <a:ea typeface="Times New Roman"/>
                <a:cs typeface="Times New Roman"/>
                <a:sym typeface="Times New Roman"/>
              </a:rPr>
              <a:t>Mycobacterium in the soil</a:t>
            </a:r>
          </a:p>
          <a:p>
            <a:pPr marL="457200" lvl="0" indent="-330200" rtl="0">
              <a:lnSpc>
                <a:spcPct val="200000"/>
              </a:lnSpc>
              <a:spcBef>
                <a:spcPts val="0"/>
              </a:spcBef>
              <a:spcAft>
                <a:spcPts val="0"/>
              </a:spcAft>
              <a:buClr>
                <a:srgbClr val="F9F9F9"/>
              </a:buClr>
              <a:buSzPct val="100000"/>
              <a:buFont typeface="Times New Roman"/>
              <a:buChar char="-"/>
            </a:pPr>
            <a:r>
              <a:rPr lang="en" sz="1600">
                <a:solidFill>
                  <a:srgbClr val="F9F9F9"/>
                </a:solidFill>
                <a:latin typeface="Times New Roman"/>
                <a:ea typeface="Times New Roman"/>
                <a:cs typeface="Times New Roman"/>
                <a:sym typeface="Times New Roman"/>
              </a:rPr>
              <a:t>Reduced stress and anxiety in mice </a:t>
            </a:r>
          </a:p>
          <a:p>
            <a:pPr marL="457200" lvl="0" indent="-330200" rtl="0">
              <a:lnSpc>
                <a:spcPct val="200000"/>
              </a:lnSpc>
              <a:spcBef>
                <a:spcPts val="0"/>
              </a:spcBef>
              <a:spcAft>
                <a:spcPts val="0"/>
              </a:spcAft>
              <a:buClr>
                <a:srgbClr val="F9F9F9"/>
              </a:buClr>
              <a:buSzPct val="100000"/>
              <a:buFont typeface="Times New Roman"/>
              <a:buChar char="-"/>
            </a:pPr>
            <a:r>
              <a:rPr lang="en" sz="1600">
                <a:solidFill>
                  <a:srgbClr val="F9F9F9"/>
                </a:solidFill>
                <a:latin typeface="Times New Roman"/>
                <a:ea typeface="Times New Roman"/>
                <a:cs typeface="Times New Roman"/>
                <a:sym typeface="Times New Roman"/>
              </a:rPr>
              <a:t>It’s good to play with dirt!</a:t>
            </a:r>
          </a:p>
          <a:p>
            <a:pPr lvl="0">
              <a:lnSpc>
                <a:spcPct val="200000"/>
              </a:lnSpc>
              <a:spcBef>
                <a:spcPts val="0"/>
              </a:spcBef>
              <a:spcAft>
                <a:spcPts val="0"/>
              </a:spcAft>
              <a:buNone/>
            </a:pPr>
            <a:endParaRPr sz="1600">
              <a:solidFill>
                <a:srgbClr val="F9F9F9"/>
              </a:solidFill>
              <a:latin typeface="Times New Roman"/>
              <a:ea typeface="Times New Roman"/>
              <a:cs typeface="Times New Roman"/>
              <a:sym typeface="Times New Roman"/>
            </a:endParaRPr>
          </a:p>
        </p:txBody>
      </p:sp>
      <p:sp>
        <p:nvSpPr>
          <p:cNvPr id="124" name="Shape 124"/>
          <p:cNvSpPr txBox="1"/>
          <p:nvPr/>
        </p:nvSpPr>
        <p:spPr>
          <a:xfrm>
            <a:off x="5098750" y="951475"/>
            <a:ext cx="3791100" cy="3071099"/>
          </a:xfrm>
          <a:prstGeom prst="rect">
            <a:avLst/>
          </a:prstGeom>
          <a:noFill/>
          <a:ln>
            <a:noFill/>
          </a:ln>
        </p:spPr>
        <p:txBody>
          <a:bodyPr lIns="91425" tIns="91425" rIns="91425" bIns="91425" anchor="t" anchorCtr="0">
            <a:noAutofit/>
          </a:bodyPr>
          <a:lstStyle/>
          <a:p>
            <a:pPr lvl="0" rtl="0">
              <a:lnSpc>
                <a:spcPct val="200000"/>
              </a:lnSpc>
              <a:spcBef>
                <a:spcPts val="0"/>
              </a:spcBef>
              <a:buNone/>
            </a:pPr>
            <a:r>
              <a:rPr lang="en" sz="1800">
                <a:solidFill>
                  <a:srgbClr val="F9F9F9"/>
                </a:solidFill>
                <a:latin typeface="Times New Roman"/>
                <a:ea typeface="Times New Roman"/>
                <a:cs typeface="Times New Roman"/>
                <a:sym typeface="Times New Roman"/>
              </a:rPr>
              <a:t>Michaels, 2014</a:t>
            </a:r>
          </a:p>
          <a:p>
            <a:pPr marL="457200" lvl="0" indent="-330200" rtl="0">
              <a:lnSpc>
                <a:spcPct val="200000"/>
              </a:lnSpc>
              <a:spcBef>
                <a:spcPts val="0"/>
              </a:spcBef>
              <a:buClr>
                <a:srgbClr val="F9F9F9"/>
              </a:buClr>
              <a:buSzPct val="100000"/>
              <a:buFont typeface="Times New Roman"/>
              <a:buChar char="-"/>
            </a:pPr>
            <a:r>
              <a:rPr lang="en" sz="1600">
                <a:solidFill>
                  <a:srgbClr val="F9F9F9"/>
                </a:solidFill>
                <a:latin typeface="Times New Roman"/>
                <a:ea typeface="Times New Roman"/>
                <a:cs typeface="Times New Roman"/>
                <a:sym typeface="Times New Roman"/>
              </a:rPr>
              <a:t>Increased physical health = increased mental health</a:t>
            </a:r>
          </a:p>
          <a:p>
            <a:pPr marL="457200" lvl="0" indent="-330200" rtl="0">
              <a:lnSpc>
                <a:spcPct val="200000"/>
              </a:lnSpc>
              <a:spcBef>
                <a:spcPts val="0"/>
              </a:spcBef>
              <a:buClr>
                <a:srgbClr val="F9F9F9"/>
              </a:buClr>
              <a:buSzPct val="100000"/>
              <a:buFont typeface="Times New Roman"/>
              <a:buChar char="-"/>
            </a:pPr>
            <a:r>
              <a:rPr lang="en" sz="1600">
                <a:solidFill>
                  <a:srgbClr val="F9F9F9"/>
                </a:solidFill>
                <a:latin typeface="Times New Roman"/>
                <a:ea typeface="Times New Roman"/>
                <a:cs typeface="Times New Roman"/>
                <a:sym typeface="Times New Roman"/>
              </a:rPr>
              <a:t>Enhanced social interactions = increased sense of wellbeing </a:t>
            </a:r>
          </a:p>
          <a:p>
            <a:pPr lvl="0" rtl="0">
              <a:lnSpc>
                <a:spcPct val="200000"/>
              </a:lnSpc>
              <a:spcBef>
                <a:spcPts val="0"/>
              </a:spcBef>
              <a:buNone/>
            </a:pPr>
            <a:endParaRPr sz="1600">
              <a:solidFill>
                <a:srgbClr val="F9F9F9"/>
              </a:solidFill>
              <a:latin typeface="Times New Roman"/>
              <a:ea typeface="Times New Roman"/>
              <a:cs typeface="Times New Roman"/>
              <a:sym typeface="Times New Roman"/>
            </a:endParaRPr>
          </a:p>
        </p:txBody>
      </p:sp>
      <p:pic>
        <p:nvPicPr>
          <p:cNvPr id="125" name="Shape 125"/>
          <p:cNvPicPr preferRelativeResize="0"/>
          <p:nvPr/>
        </p:nvPicPr>
        <p:blipFill>
          <a:blip r:embed="rId3">
            <a:alphaModFix/>
          </a:blip>
          <a:stretch>
            <a:fillRect/>
          </a:stretch>
        </p:blipFill>
        <p:spPr>
          <a:xfrm>
            <a:off x="498000" y="2929100"/>
            <a:ext cx="2807300" cy="2105475"/>
          </a:xfrm>
          <a:prstGeom prst="rect">
            <a:avLst/>
          </a:prstGeom>
          <a:noFill/>
          <a:ln>
            <a:noFill/>
          </a:ln>
        </p:spPr>
      </p:pic>
      <p:pic>
        <p:nvPicPr>
          <p:cNvPr id="126" name="Shape 126"/>
          <p:cNvPicPr preferRelativeResize="0"/>
          <p:nvPr/>
        </p:nvPicPr>
        <p:blipFill>
          <a:blip r:embed="rId4">
            <a:alphaModFix/>
          </a:blip>
          <a:stretch>
            <a:fillRect/>
          </a:stretch>
        </p:blipFill>
        <p:spPr>
          <a:xfrm>
            <a:off x="5370750" y="3400345"/>
            <a:ext cx="2790455" cy="1634224"/>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1462</Words>
  <Application>Microsoft Office PowerPoint</Application>
  <PresentationFormat>On-screen Show (16:9)</PresentationFormat>
  <Paragraphs>171</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Oswald</vt:lpstr>
      <vt:lpstr>Arial</vt:lpstr>
      <vt:lpstr>Average</vt:lpstr>
      <vt:lpstr>Verdana</vt:lpstr>
      <vt:lpstr>Times New Roman</vt:lpstr>
      <vt:lpstr>slate</vt:lpstr>
      <vt:lpstr>Sustainable Generations</vt:lpstr>
      <vt:lpstr>The Problem?</vt:lpstr>
      <vt:lpstr>Engaging Youths</vt:lpstr>
      <vt:lpstr>Our Proposal</vt:lpstr>
      <vt:lpstr>Workshop 1 </vt:lpstr>
      <vt:lpstr>Hands on Learning</vt:lpstr>
      <vt:lpstr>Cross-cultural Sources</vt:lpstr>
      <vt:lpstr>Horticulture /Child Psychology </vt:lpstr>
      <vt:lpstr>Horticulture/Child Psychology</vt:lpstr>
      <vt:lpstr>Workshop 2: Learning to construct and implement Global Buckets at home </vt:lpstr>
      <vt:lpstr>Global Buckets</vt:lpstr>
      <vt:lpstr>Global Buckets</vt:lpstr>
      <vt:lpstr>Biological Benefits of Global Buckets</vt:lpstr>
      <vt:lpstr>Biological Benefits of Global Buckets </vt:lpstr>
      <vt:lpstr>Pre-existing organizations</vt:lpstr>
      <vt:lpstr>4 Legged Chair</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Generations</dc:title>
  <dc:creator>Cassandra L. Swanson</dc:creator>
  <cp:lastModifiedBy>Cassandra L. Swanson</cp:lastModifiedBy>
  <cp:revision>1</cp:revision>
  <dcterms:modified xsi:type="dcterms:W3CDTF">2016-04-25T18:11:44Z</dcterms:modified>
</cp:coreProperties>
</file>