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embeddedFontLst>
    <p:embeddedFont>
      <p:font typeface="Playfair Display" panose="000005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937d5db978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1937d5db978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937d5db978_0_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937d5db978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937d5db978_0_1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937d5db978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937d5db978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1937d5db978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937d5db978_0_1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937d5db978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937d5db978_0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1937d5db978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937d5db978_0_1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937d5db978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937d5db978_0_1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937d5db978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937d5db978_0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1937d5db978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9edd55f5ab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9edd55f5ab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937d5db978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937d5db978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1937d5db978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1937d5db978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1937d5db978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1937d5db978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937d5db978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937d5db978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937d5db978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937d5db978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1937d5db978_0_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937d5db978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1937d5db978_0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1937d5db978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937d5db978_0_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937d5db978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0" y="1050325"/>
            <a:ext cx="8520600" cy="17469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3">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kindercare.com/content-hub/articles/2017/october/think-before-you-act-3-easy-ways-to-develop-a-little-more-impulse-control-in-your"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hyperlink" Target="mailto:yaczikkr@mail.gvsu.edu"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clipart-library.com/cute-sunshine-cliparts.html"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https://designbundles.net/lemonka-store/1487540-nurse-proverbs-png-for-sublimation-design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etsy.com/listing/1024686025/mental-health-clipart-positivity-and" TargetMode="External"/><Relationship Id="rId7" Type="http://schemas.openxmlformats.org/officeDocument/2006/relationships/hyperlink" Target="https://www.vector4free.com/free-vectors/mental-health"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hyperlink" Target="https://www.studypk.com/50-coping-skills-for-kids/" TargetMode="External"/><Relationship Id="rId5" Type="http://schemas.openxmlformats.org/officeDocument/2006/relationships/hyperlink" Target="https://www.kindpng.com/free/rainbow-transparent-background/" TargetMode="External"/><Relationship Id="rId4" Type="http://schemas.openxmlformats.org/officeDocument/2006/relationships/hyperlink" Target="https://childreninspiredbyyoga.com/blog/2018/07/how-yoga-supports-mindfulness-for-childr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1340975"/>
            <a:ext cx="8520600" cy="17469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latin typeface="Playfair Display"/>
                <a:ea typeface="Playfair Display"/>
                <a:cs typeface="Playfair Display"/>
                <a:sym typeface="Playfair Display"/>
              </a:rPr>
              <a:t>Pediatric Mental Health Toolkit</a:t>
            </a:r>
            <a:endParaRPr b="1">
              <a:latin typeface="Playfair Display"/>
              <a:ea typeface="Playfair Display"/>
              <a:cs typeface="Playfair Display"/>
              <a:sym typeface="Playfair Display"/>
            </a:endParaRPr>
          </a:p>
        </p:txBody>
      </p:sp>
      <p:sp>
        <p:nvSpPr>
          <p:cNvPr id="55" name="Google Shape;55;p13"/>
          <p:cNvSpPr txBox="1">
            <a:spLocks noGrp="1"/>
          </p:cNvSpPr>
          <p:nvPr>
            <p:ph type="subTitle" idx="1"/>
          </p:nvPr>
        </p:nvSpPr>
        <p:spPr>
          <a:xfrm>
            <a:off x="311700" y="3263800"/>
            <a:ext cx="8520600" cy="1222500"/>
          </a:xfrm>
          <a:prstGeom prst="rect">
            <a:avLst/>
          </a:prstGeom>
        </p:spPr>
        <p:txBody>
          <a:bodyPr spcFirstLastPara="1" wrap="square" lIns="91425" tIns="91425" rIns="91425" bIns="91425" anchor="t" anchorCtr="0">
            <a:normAutofit/>
          </a:bodyPr>
          <a:lstStyle/>
          <a:p>
            <a:pPr marL="0" lvl="0" indent="0" algn="ctr" rtl="0">
              <a:lnSpc>
                <a:spcPct val="80000"/>
              </a:lnSpc>
              <a:spcBef>
                <a:spcPts val="0"/>
              </a:spcBef>
              <a:spcAft>
                <a:spcPts val="0"/>
              </a:spcAft>
              <a:buNone/>
            </a:pPr>
            <a:r>
              <a:rPr lang="en" sz="2600" b="1">
                <a:solidFill>
                  <a:schemeClr val="dk1"/>
                </a:solidFill>
                <a:latin typeface="Playfair Display"/>
                <a:ea typeface="Playfair Display"/>
                <a:cs typeface="Playfair Display"/>
                <a:sym typeface="Playfair Display"/>
              </a:rPr>
              <a:t>Creators: Kristina Yaczik and Ashley Komosinski</a:t>
            </a:r>
            <a:endParaRPr sz="2600" b="1">
              <a:solidFill>
                <a:schemeClr val="dk1"/>
              </a:solidFill>
              <a:latin typeface="Playfair Display"/>
              <a:ea typeface="Playfair Display"/>
              <a:cs typeface="Playfair Display"/>
              <a:sym typeface="Playfair Display"/>
            </a:endParaRPr>
          </a:p>
          <a:p>
            <a:pPr marL="0" lvl="0" indent="0" algn="ctr" rtl="0">
              <a:lnSpc>
                <a:spcPct val="80000"/>
              </a:lnSpc>
              <a:spcBef>
                <a:spcPts val="0"/>
              </a:spcBef>
              <a:spcAft>
                <a:spcPts val="0"/>
              </a:spcAft>
              <a:buNone/>
            </a:pPr>
            <a:r>
              <a:rPr lang="en" sz="2600" b="1">
                <a:solidFill>
                  <a:schemeClr val="dk1"/>
                </a:solidFill>
                <a:latin typeface="Playfair Display"/>
                <a:ea typeface="Playfair Display"/>
                <a:cs typeface="Playfair Display"/>
                <a:sym typeface="Playfair Display"/>
              </a:rPr>
              <a:t>Faculty Advisor: Dr. Rohn</a:t>
            </a:r>
            <a:endParaRPr sz="2600" b="1">
              <a:solidFill>
                <a:schemeClr val="dk1"/>
              </a:solidFill>
              <a:latin typeface="Playfair Display"/>
              <a:ea typeface="Playfair Display"/>
              <a:cs typeface="Playfair Display"/>
              <a:sym typeface="Playfair Display"/>
            </a:endParaRPr>
          </a:p>
          <a:p>
            <a:pPr marL="0" lvl="0" indent="0" algn="ctr" rtl="0">
              <a:lnSpc>
                <a:spcPct val="80000"/>
              </a:lnSpc>
              <a:spcBef>
                <a:spcPts val="0"/>
              </a:spcBef>
              <a:spcAft>
                <a:spcPts val="0"/>
              </a:spcAft>
              <a:buNone/>
            </a:pPr>
            <a:r>
              <a:rPr lang="en" sz="2600" b="1">
                <a:solidFill>
                  <a:schemeClr val="dk1"/>
                </a:solidFill>
                <a:latin typeface="Playfair Display"/>
                <a:ea typeface="Playfair Display"/>
                <a:cs typeface="Playfair Display"/>
                <a:sym typeface="Playfair Display"/>
              </a:rPr>
              <a:t>Fall 2022</a:t>
            </a:r>
            <a:endParaRPr sz="2600" b="1">
              <a:solidFill>
                <a:schemeClr val="dk1"/>
              </a:solidFill>
              <a:latin typeface="Playfair Display"/>
              <a:ea typeface="Playfair Display"/>
              <a:cs typeface="Playfair Display"/>
              <a:sym typeface="Playfair Displa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17"/>
        <p:cNvGrpSpPr/>
        <p:nvPr/>
      </p:nvGrpSpPr>
      <p:grpSpPr>
        <a:xfrm>
          <a:off x="0" y="0"/>
          <a:ext cx="0" cy="0"/>
          <a:chOff x="0" y="0"/>
          <a:chExt cx="0" cy="0"/>
        </a:xfrm>
      </p:grpSpPr>
      <p:sp>
        <p:nvSpPr>
          <p:cNvPr id="118" name="Google Shape;118;p22"/>
          <p:cNvSpPr txBox="1">
            <a:spLocks noGrp="1"/>
          </p:cNvSpPr>
          <p:nvPr>
            <p:ph type="title"/>
          </p:nvPr>
        </p:nvSpPr>
        <p:spPr>
          <a:xfrm>
            <a:off x="311700" y="315950"/>
            <a:ext cx="8520600" cy="701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Resource 4: Mood Boosting Activities (Grades K-2)</a:t>
            </a:r>
            <a:endParaRPr>
              <a:latin typeface="Playfair Display"/>
              <a:ea typeface="Playfair Display"/>
              <a:cs typeface="Playfair Display"/>
              <a:sym typeface="Playfair Display"/>
            </a:endParaRPr>
          </a:p>
        </p:txBody>
      </p:sp>
      <p:sp>
        <p:nvSpPr>
          <p:cNvPr id="119" name="Google Shape;119;p22"/>
          <p:cNvSpPr txBox="1">
            <a:spLocks noGrp="1"/>
          </p:cNvSpPr>
          <p:nvPr>
            <p:ph type="body" idx="1"/>
          </p:nvPr>
        </p:nvSpPr>
        <p:spPr>
          <a:xfrm>
            <a:off x="311700" y="1152475"/>
            <a:ext cx="8520600" cy="3839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Purpose:</a:t>
            </a:r>
            <a:endParaRPr>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Research shows that regularly expressing gratitude helps boost overall happiness,</a:t>
            </a:r>
            <a:endParaRPr sz="16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Activity:</a:t>
            </a:r>
            <a:endParaRPr>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Work with your kids on making a list of all the things they like to do when they're happy—such as dancing, singing, kicking a ball, or telling jokes. Those are their mood boosters.</a:t>
            </a:r>
            <a:endParaRPr sz="1600">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Keep in mind the grade level of the children. This activity and list can be something some out loud as a group or in small groups. </a:t>
            </a:r>
            <a:endParaRPr sz="1600">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Explain to them that the goal of this list is that when they're feeling down, they then can  to do something on their mood booster list. Even if they don't feel like doing it at first, doing something fun can help them feel better.</a:t>
            </a:r>
            <a:endParaRPr sz="1600">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b="1">
                <a:solidFill>
                  <a:schemeClr val="dk1"/>
                </a:solidFill>
                <a:latin typeface="Playfair Display"/>
                <a:ea typeface="Playfair Display"/>
                <a:cs typeface="Playfair Display"/>
                <a:sym typeface="Playfair Display"/>
              </a:rPr>
              <a:t>Time: Five minutes.</a:t>
            </a:r>
            <a:endParaRPr sz="1600" b="1">
              <a:solidFill>
                <a:schemeClr val="dk1"/>
              </a:solidFill>
              <a:latin typeface="Playfair Display"/>
              <a:ea typeface="Playfair Display"/>
              <a:cs typeface="Playfair Display"/>
              <a:sym typeface="Playfair Display"/>
            </a:endParaRPr>
          </a:p>
        </p:txBody>
      </p:sp>
      <p:pic>
        <p:nvPicPr>
          <p:cNvPr id="120" name="Google Shape;120;p22"/>
          <p:cNvPicPr preferRelativeResize="0"/>
          <p:nvPr/>
        </p:nvPicPr>
        <p:blipFill>
          <a:blip r:embed="rId3">
            <a:alphaModFix/>
          </a:blip>
          <a:stretch>
            <a:fillRect/>
          </a:stretch>
        </p:blipFill>
        <p:spPr>
          <a:xfrm>
            <a:off x="7408775" y="4145125"/>
            <a:ext cx="1175650" cy="9983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Shape 124"/>
        <p:cNvGrpSpPr/>
        <p:nvPr/>
      </p:nvGrpSpPr>
      <p:grpSpPr>
        <a:xfrm>
          <a:off x="0" y="0"/>
          <a:ext cx="0" cy="0"/>
          <a:chOff x="0" y="0"/>
          <a:chExt cx="0" cy="0"/>
        </a:xfrm>
      </p:grpSpPr>
      <p:sp>
        <p:nvSpPr>
          <p:cNvPr id="125" name="Google Shape;125;p23"/>
          <p:cNvSpPr txBox="1">
            <a:spLocks noGrp="1"/>
          </p:cNvSpPr>
          <p:nvPr>
            <p:ph type="title"/>
          </p:nvPr>
        </p:nvSpPr>
        <p:spPr>
          <a:xfrm>
            <a:off x="311700" y="341225"/>
            <a:ext cx="8520600" cy="676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Resource 4: Coping Skills Sheet (Grade 3-5)</a:t>
            </a:r>
            <a:endParaRPr>
              <a:latin typeface="Playfair Display"/>
              <a:ea typeface="Playfair Display"/>
              <a:cs typeface="Playfair Display"/>
              <a:sym typeface="Playfair Display"/>
            </a:endParaRPr>
          </a:p>
        </p:txBody>
      </p:sp>
      <p:sp>
        <p:nvSpPr>
          <p:cNvPr id="126" name="Google Shape;126;p23"/>
          <p:cNvSpPr txBox="1">
            <a:spLocks noGrp="1"/>
          </p:cNvSpPr>
          <p:nvPr>
            <p:ph type="body" idx="1"/>
          </p:nvPr>
        </p:nvSpPr>
        <p:spPr>
          <a:xfrm>
            <a:off x="311700" y="1152475"/>
            <a:ext cx="8520600" cy="37635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Purpose:</a:t>
            </a:r>
            <a:endParaRPr>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Have the kids define activities that make them happy and relieve their stress.</a:t>
            </a:r>
            <a:endParaRPr sz="1800">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Educate the kids on how these activities are great tools to use when they are feeling overwhelmed with their emotions and need a break.</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Activity:</a:t>
            </a:r>
            <a:endParaRPr>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Have “50 Coping Skills for Kids” PDF printed to distribute.</a:t>
            </a:r>
            <a:endParaRPr sz="1800">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Have the kids circle five of the activities on the sheet that they like to do; write five on the back if they do not like the options on the PDF.</a:t>
            </a:r>
            <a:endParaRPr sz="1800">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Talk about which activities individuals chose and reinforce the idea of using these when feeling strong emotions.</a:t>
            </a:r>
            <a:endParaRPr sz="1800">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b="1">
                <a:solidFill>
                  <a:schemeClr val="dk1"/>
                </a:solidFill>
                <a:latin typeface="Playfair Display"/>
                <a:ea typeface="Playfair Display"/>
                <a:cs typeface="Playfair Display"/>
                <a:sym typeface="Playfair Display"/>
              </a:rPr>
              <a:t>Time: Five to ten minutes.</a:t>
            </a:r>
            <a:endParaRPr sz="1800" b="1">
              <a:solidFill>
                <a:schemeClr val="dk1"/>
              </a:solidFill>
              <a:latin typeface="Playfair Display"/>
              <a:ea typeface="Playfair Display"/>
              <a:cs typeface="Playfair Display"/>
              <a:sym typeface="Playfair Display"/>
            </a:endParaRPr>
          </a:p>
        </p:txBody>
      </p:sp>
      <p:pic>
        <p:nvPicPr>
          <p:cNvPr id="127" name="Google Shape;127;p23"/>
          <p:cNvPicPr preferRelativeResize="0"/>
          <p:nvPr/>
        </p:nvPicPr>
        <p:blipFill>
          <a:blip r:embed="rId3">
            <a:alphaModFix/>
          </a:blip>
          <a:stretch>
            <a:fillRect/>
          </a:stretch>
        </p:blipFill>
        <p:spPr>
          <a:xfrm>
            <a:off x="7999600" y="4103725"/>
            <a:ext cx="927150" cy="927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131"/>
        <p:cNvGrpSpPr/>
        <p:nvPr/>
      </p:nvGrpSpPr>
      <p:grpSpPr>
        <a:xfrm>
          <a:off x="0" y="0"/>
          <a:ext cx="0" cy="0"/>
          <a:chOff x="0" y="0"/>
          <a:chExt cx="0" cy="0"/>
        </a:xfrm>
      </p:grpSpPr>
      <p:sp>
        <p:nvSpPr>
          <p:cNvPr id="132" name="Google Shape;132;p24"/>
          <p:cNvSpPr txBox="1">
            <a:spLocks noGrp="1"/>
          </p:cNvSpPr>
          <p:nvPr>
            <p:ph type="title"/>
          </p:nvPr>
        </p:nvSpPr>
        <p:spPr>
          <a:xfrm>
            <a:off x="311700" y="278025"/>
            <a:ext cx="8520600" cy="73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a:latin typeface="Playfair Display"/>
                <a:ea typeface="Playfair Display"/>
                <a:cs typeface="Playfair Display"/>
                <a:sym typeface="Playfair Display"/>
              </a:rPr>
              <a:t>Resource 5: Teaching “Turtle” (Grades K-2)</a:t>
            </a:r>
            <a:endParaRPr/>
          </a:p>
        </p:txBody>
      </p:sp>
      <p:sp>
        <p:nvSpPr>
          <p:cNvPr id="133" name="Google Shape;133;p24"/>
          <p:cNvSpPr txBox="1">
            <a:spLocks noGrp="1"/>
          </p:cNvSpPr>
          <p:nvPr>
            <p:ph type="body" idx="1"/>
          </p:nvPr>
        </p:nvSpPr>
        <p:spPr>
          <a:xfrm>
            <a:off x="255275" y="863550"/>
            <a:ext cx="8520600" cy="4014600"/>
          </a:xfrm>
          <a:prstGeom prst="rect">
            <a:avLst/>
          </a:prstGeom>
        </p:spPr>
        <p:txBody>
          <a:bodyPr spcFirstLastPara="1" wrap="square" lIns="91425" tIns="91425" rIns="91425" bIns="91425" anchor="t" anchorCtr="0">
            <a:normAutofit/>
          </a:bodyPr>
          <a:lstStyle/>
          <a:p>
            <a:pPr marL="457200" lvl="0"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Purpose:</a:t>
            </a:r>
            <a:endParaRPr sz="1600">
              <a:solidFill>
                <a:schemeClr val="dk1"/>
              </a:solidFill>
              <a:latin typeface="Playfair Display"/>
              <a:ea typeface="Playfair Display"/>
              <a:cs typeface="Playfair Display"/>
              <a:sym typeface="Playfair Display"/>
            </a:endParaRPr>
          </a:p>
          <a:p>
            <a:pPr marL="914400" lvl="1" indent="-317500" algn="l" rtl="0">
              <a:spcBef>
                <a:spcPts val="0"/>
              </a:spcBef>
              <a:spcAft>
                <a:spcPts val="0"/>
              </a:spcAft>
              <a:buClr>
                <a:schemeClr val="dk1"/>
              </a:buClr>
              <a:buSzPts val="1400"/>
              <a:buFont typeface="Playfair Display"/>
              <a:buChar char="○"/>
            </a:pPr>
            <a:r>
              <a:rPr lang="en">
                <a:solidFill>
                  <a:schemeClr val="dk1"/>
                </a:solidFill>
                <a:latin typeface="Playfair Display"/>
                <a:ea typeface="Playfair Display"/>
                <a:cs typeface="Playfair Display"/>
                <a:sym typeface="Playfair Display"/>
              </a:rPr>
              <a:t>The "turtle technique" is a method for calming down when you feel angry, frustrated or upset. It has been found to be effective for children.</a:t>
            </a:r>
            <a:endParaRPr>
              <a:solidFill>
                <a:schemeClr val="dk1"/>
              </a:solidFill>
              <a:latin typeface="Playfair Display"/>
              <a:ea typeface="Playfair Display"/>
              <a:cs typeface="Playfair Display"/>
              <a:sym typeface="Playfair Display"/>
            </a:endParaRPr>
          </a:p>
          <a:p>
            <a:pPr marL="914400" lvl="1" indent="-317500" algn="l" rtl="0">
              <a:spcBef>
                <a:spcPts val="0"/>
              </a:spcBef>
              <a:spcAft>
                <a:spcPts val="0"/>
              </a:spcAft>
              <a:buClr>
                <a:schemeClr val="dk1"/>
              </a:buClr>
              <a:buSzPts val="1400"/>
              <a:buFont typeface="Playfair Display"/>
              <a:buChar char="○"/>
            </a:pPr>
            <a:r>
              <a:rPr lang="en">
                <a:solidFill>
                  <a:schemeClr val="dk1"/>
                </a:solidFill>
                <a:latin typeface="Playfair Display"/>
                <a:ea typeface="Playfair Display"/>
                <a:cs typeface="Playfair Display"/>
                <a:sym typeface="Playfair Display"/>
              </a:rPr>
              <a:t>Teaching kids how to regulate their feelings, or rather</a:t>
            </a:r>
            <a:r>
              <a:rPr lang="en">
                <a:solidFill>
                  <a:schemeClr val="dk1"/>
                </a:solidFill>
                <a:uFill>
                  <a:noFill/>
                </a:u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 “think before they act,”</a:t>
            </a:r>
            <a:r>
              <a:rPr lang="en">
                <a:solidFill>
                  <a:schemeClr val="dk1"/>
                </a:solidFill>
                <a:latin typeface="Playfair Display"/>
                <a:ea typeface="Playfair Display"/>
                <a:cs typeface="Playfair Display"/>
                <a:sym typeface="Playfair Display"/>
              </a:rPr>
              <a:t> is a crucial part of early childhood education. </a:t>
            </a:r>
            <a:endParaRPr>
              <a:solidFill>
                <a:schemeClr val="dk1"/>
              </a:solidFill>
              <a:latin typeface="Playfair Display"/>
              <a:ea typeface="Playfair Display"/>
              <a:cs typeface="Playfair Display"/>
              <a:sym typeface="Playfair Display"/>
            </a:endParaRPr>
          </a:p>
          <a:p>
            <a:pPr marL="457200" lvl="0"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Activity:</a:t>
            </a:r>
            <a:endParaRPr sz="1600">
              <a:solidFill>
                <a:schemeClr val="dk1"/>
              </a:solidFill>
              <a:latin typeface="Playfair Display"/>
              <a:ea typeface="Playfair Display"/>
              <a:cs typeface="Playfair Display"/>
              <a:sym typeface="Playfair Display"/>
            </a:endParaRPr>
          </a:p>
          <a:p>
            <a:pPr marL="914400" lvl="1" indent="-317500" algn="l" rtl="0">
              <a:spcBef>
                <a:spcPts val="0"/>
              </a:spcBef>
              <a:spcAft>
                <a:spcPts val="0"/>
              </a:spcAft>
              <a:buClr>
                <a:schemeClr val="dk1"/>
              </a:buClr>
              <a:buSzPts val="1400"/>
              <a:buFont typeface="Playfair Display"/>
              <a:buChar char="○"/>
            </a:pPr>
            <a:r>
              <a:rPr lang="en">
                <a:solidFill>
                  <a:schemeClr val="dk1"/>
                </a:solidFill>
                <a:latin typeface="Playfair Display"/>
                <a:ea typeface="Playfair Display"/>
                <a:cs typeface="Playfair Display"/>
                <a:sym typeface="Playfair Display"/>
              </a:rPr>
              <a:t>Teach the group that this can be used when they Recognize that they feel angry. </a:t>
            </a:r>
            <a:endParaRPr>
              <a:solidFill>
                <a:schemeClr val="dk1"/>
              </a:solidFill>
              <a:latin typeface="Playfair Display"/>
              <a:ea typeface="Playfair Display"/>
              <a:cs typeface="Playfair Display"/>
              <a:sym typeface="Playfair Display"/>
            </a:endParaRPr>
          </a:p>
          <a:p>
            <a:pPr marL="914400" lvl="1" indent="-317500" algn="l" rtl="0">
              <a:spcBef>
                <a:spcPts val="0"/>
              </a:spcBef>
              <a:spcAft>
                <a:spcPts val="0"/>
              </a:spcAft>
              <a:buClr>
                <a:schemeClr val="dk1"/>
              </a:buClr>
              <a:buSzPts val="1400"/>
              <a:buFont typeface="Playfair Display"/>
              <a:buChar char="○"/>
            </a:pPr>
            <a:r>
              <a:rPr lang="en">
                <a:solidFill>
                  <a:schemeClr val="dk1"/>
                </a:solidFill>
                <a:latin typeface="Playfair Display"/>
                <a:ea typeface="Playfair Display"/>
                <a:cs typeface="Playfair Display"/>
                <a:sym typeface="Playfair Display"/>
              </a:rPr>
              <a:t>Tell them to think “Stop” to themselves. Go into your “shell”. Take three deep breaths and think calming thoughts, such as: “I can calm down,” “I am OK”, “I am good at solving problems.” Children can also think about relaxing their body one body part at a time.</a:t>
            </a:r>
            <a:endParaRPr>
              <a:solidFill>
                <a:schemeClr val="dk1"/>
              </a:solidFill>
              <a:latin typeface="Playfair Display"/>
              <a:ea typeface="Playfair Display"/>
              <a:cs typeface="Playfair Display"/>
              <a:sym typeface="Playfair Display"/>
            </a:endParaRPr>
          </a:p>
          <a:p>
            <a:pPr marL="914400" lvl="1" indent="-317500" algn="l" rtl="0">
              <a:spcBef>
                <a:spcPts val="0"/>
              </a:spcBef>
              <a:spcAft>
                <a:spcPts val="0"/>
              </a:spcAft>
              <a:buClr>
                <a:schemeClr val="dk1"/>
              </a:buClr>
              <a:buSzPts val="1400"/>
              <a:buFont typeface="Playfair Display"/>
              <a:buChar char="○"/>
            </a:pPr>
            <a:r>
              <a:rPr lang="en">
                <a:solidFill>
                  <a:schemeClr val="dk1"/>
                </a:solidFill>
                <a:latin typeface="Playfair Display"/>
                <a:ea typeface="Playfair Display"/>
                <a:cs typeface="Playfair Display"/>
                <a:sym typeface="Playfair Display"/>
              </a:rPr>
              <a:t>Come out of your shell when calm and ready to think of solutions to the problem.</a:t>
            </a:r>
            <a:endParaRPr>
              <a:solidFill>
                <a:schemeClr val="dk1"/>
              </a:solidFill>
              <a:latin typeface="Playfair Display"/>
              <a:ea typeface="Playfair Display"/>
              <a:cs typeface="Playfair Display"/>
              <a:sym typeface="Playfair Display"/>
            </a:endParaRPr>
          </a:p>
          <a:p>
            <a:pPr marL="914400" lvl="1" indent="-317500" algn="l" rtl="0">
              <a:spcBef>
                <a:spcPts val="0"/>
              </a:spcBef>
              <a:spcAft>
                <a:spcPts val="0"/>
              </a:spcAft>
              <a:buClr>
                <a:schemeClr val="dk1"/>
              </a:buClr>
              <a:buSzPts val="1400"/>
              <a:buFont typeface="Playfair Display"/>
              <a:buChar char="○"/>
            </a:pPr>
            <a:r>
              <a:rPr lang="en">
                <a:solidFill>
                  <a:schemeClr val="dk1"/>
                </a:solidFill>
                <a:latin typeface="Playfair Display"/>
                <a:ea typeface="Playfair Display"/>
                <a:cs typeface="Playfair Display"/>
                <a:sym typeface="Playfair Display"/>
              </a:rPr>
              <a:t>The shell can be a crouched position or even the child pulling their shirt up to there face for a moment </a:t>
            </a:r>
            <a:endParaRPr>
              <a:solidFill>
                <a:schemeClr val="dk1"/>
              </a:solidFill>
              <a:latin typeface="Playfair Display"/>
              <a:ea typeface="Playfair Display"/>
              <a:cs typeface="Playfair Display"/>
              <a:sym typeface="Playfair Display"/>
            </a:endParaRPr>
          </a:p>
          <a:p>
            <a:pPr marL="914400" lvl="1" indent="-304800" algn="l" rtl="0">
              <a:spcBef>
                <a:spcPts val="0"/>
              </a:spcBef>
              <a:spcAft>
                <a:spcPts val="0"/>
              </a:spcAft>
              <a:buClr>
                <a:schemeClr val="dk1"/>
              </a:buClr>
              <a:buSzPts val="1200"/>
              <a:buFont typeface="Playfair Display"/>
              <a:buChar char="○"/>
            </a:pPr>
            <a:r>
              <a:rPr lang="en" b="1">
                <a:solidFill>
                  <a:schemeClr val="dk1"/>
                </a:solidFill>
                <a:latin typeface="Playfair Display"/>
                <a:ea typeface="Playfair Display"/>
                <a:cs typeface="Playfair Display"/>
                <a:sym typeface="Playfair Display"/>
              </a:rPr>
              <a:t>Time: Ten minutes.</a:t>
            </a:r>
            <a:endParaRPr b="1">
              <a:solidFill>
                <a:schemeClr val="dk1"/>
              </a:solidFill>
              <a:latin typeface="Playfair Display"/>
              <a:ea typeface="Playfair Display"/>
              <a:cs typeface="Playfair Display"/>
              <a:sym typeface="Playfair Display"/>
            </a:endParaRPr>
          </a:p>
          <a:p>
            <a:pPr marL="0" lvl="0" indent="0" algn="l" rtl="0">
              <a:spcBef>
                <a:spcPts val="0"/>
              </a:spcBef>
              <a:spcAft>
                <a:spcPts val="1200"/>
              </a:spcAft>
              <a:buNone/>
            </a:pPr>
            <a:endParaRPr sz="1650">
              <a:solidFill>
                <a:srgbClr val="585756"/>
              </a:solidFill>
              <a:highlight>
                <a:srgbClr val="FFFFFF"/>
              </a:highlight>
            </a:endParaRPr>
          </a:p>
        </p:txBody>
      </p:sp>
      <p:pic>
        <p:nvPicPr>
          <p:cNvPr id="134" name="Google Shape;134;p24"/>
          <p:cNvPicPr preferRelativeResize="0"/>
          <p:nvPr/>
        </p:nvPicPr>
        <p:blipFill>
          <a:blip r:embed="rId4">
            <a:alphaModFix/>
          </a:blip>
          <a:stretch>
            <a:fillRect/>
          </a:stretch>
        </p:blipFill>
        <p:spPr>
          <a:xfrm>
            <a:off x="7351500" y="3954625"/>
            <a:ext cx="1657725" cy="11051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BF9000">
            <a:alpha val="77380"/>
          </a:srgbClr>
        </a:solidFill>
        <a:effectLst/>
      </p:bgPr>
    </p:bg>
    <p:spTree>
      <p:nvGrpSpPr>
        <p:cNvPr id="1" name="Shape 138"/>
        <p:cNvGrpSpPr/>
        <p:nvPr/>
      </p:nvGrpSpPr>
      <p:grpSpPr>
        <a:xfrm>
          <a:off x="0" y="0"/>
          <a:ext cx="0" cy="0"/>
          <a:chOff x="0" y="0"/>
          <a:chExt cx="0" cy="0"/>
        </a:xfrm>
      </p:grpSpPr>
      <p:sp>
        <p:nvSpPr>
          <p:cNvPr id="139" name="Google Shape;139;p25"/>
          <p:cNvSpPr txBox="1">
            <a:spLocks noGrp="1"/>
          </p:cNvSpPr>
          <p:nvPr>
            <p:ph type="title"/>
          </p:nvPr>
        </p:nvSpPr>
        <p:spPr>
          <a:xfrm>
            <a:off x="311700" y="303300"/>
            <a:ext cx="8520600" cy="714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Resource 5: “Feeling Through Colors” (Grades 3-5)</a:t>
            </a:r>
            <a:endParaRPr>
              <a:latin typeface="Playfair Display"/>
              <a:ea typeface="Playfair Display"/>
              <a:cs typeface="Playfair Display"/>
              <a:sym typeface="Playfair Display"/>
            </a:endParaRPr>
          </a:p>
        </p:txBody>
      </p:sp>
      <p:sp>
        <p:nvSpPr>
          <p:cNvPr id="140" name="Google Shape;140;p25"/>
          <p:cNvSpPr txBox="1">
            <a:spLocks noGrp="1"/>
          </p:cNvSpPr>
          <p:nvPr>
            <p:ph type="body" idx="1"/>
          </p:nvPr>
        </p:nvSpPr>
        <p:spPr>
          <a:xfrm>
            <a:off x="311700" y="1152475"/>
            <a:ext cx="8520600" cy="3776100"/>
          </a:xfrm>
          <a:prstGeom prst="rect">
            <a:avLst/>
          </a:prstGeom>
        </p:spPr>
        <p:txBody>
          <a:bodyPr spcFirstLastPara="1" wrap="square" lIns="91425" tIns="91425" rIns="91425" bIns="91425" anchor="t" anchorCtr="0">
            <a:normAutofit/>
          </a:bodyPr>
          <a:lstStyle/>
          <a:p>
            <a:pPr marL="457200" lvl="0" indent="-342900" algn="l" rtl="0">
              <a:lnSpc>
                <a:spcPct val="95000"/>
              </a:lnSpc>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Purpose:</a:t>
            </a:r>
            <a:endParaRPr>
              <a:solidFill>
                <a:schemeClr val="dk1"/>
              </a:solidFill>
              <a:latin typeface="Playfair Display"/>
              <a:ea typeface="Playfair Display"/>
              <a:cs typeface="Playfair Display"/>
              <a:sym typeface="Playfair Display"/>
            </a:endParaRPr>
          </a:p>
          <a:p>
            <a:pPr marL="914400" lvl="1" indent="-342900" algn="l" rtl="0">
              <a:lnSpc>
                <a:spcPct val="9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A resource that the children can use to help explain their emotions in relation to colors.</a:t>
            </a:r>
            <a:endParaRPr sz="1800">
              <a:solidFill>
                <a:schemeClr val="dk1"/>
              </a:solidFill>
              <a:latin typeface="Playfair Display"/>
              <a:ea typeface="Playfair Display"/>
              <a:cs typeface="Playfair Display"/>
              <a:sym typeface="Playfair Display"/>
            </a:endParaRPr>
          </a:p>
          <a:p>
            <a:pPr marL="914400" lvl="1" indent="-342900" algn="l" rtl="0">
              <a:lnSpc>
                <a:spcPct val="9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To help characterize emotions and learn healthy responses to the intense emotions they may be feeling.</a:t>
            </a:r>
            <a:endParaRPr sz="1800">
              <a:solidFill>
                <a:schemeClr val="dk1"/>
              </a:solidFill>
              <a:latin typeface="Playfair Display"/>
              <a:ea typeface="Playfair Display"/>
              <a:cs typeface="Playfair Display"/>
              <a:sym typeface="Playfair Display"/>
            </a:endParaRPr>
          </a:p>
          <a:p>
            <a:pPr marL="457200" lvl="0" indent="-342900" algn="l" rtl="0">
              <a:lnSpc>
                <a:spcPct val="95000"/>
              </a:lnSpc>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Activity:</a:t>
            </a:r>
            <a:endParaRPr>
              <a:solidFill>
                <a:schemeClr val="dk1"/>
              </a:solidFill>
              <a:latin typeface="Playfair Display"/>
              <a:ea typeface="Playfair Display"/>
              <a:cs typeface="Playfair Display"/>
              <a:sym typeface="Playfair Display"/>
            </a:endParaRPr>
          </a:p>
          <a:p>
            <a:pPr marL="914400" lvl="1" indent="-342900" algn="l" rtl="0">
              <a:lnSpc>
                <a:spcPct val="9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Print the Emotion Color Wheel PDF in BlackBoard and the Blank Heart PDF.</a:t>
            </a:r>
            <a:endParaRPr sz="1800">
              <a:solidFill>
                <a:schemeClr val="dk1"/>
              </a:solidFill>
              <a:latin typeface="Playfair Display"/>
              <a:ea typeface="Playfair Display"/>
              <a:cs typeface="Playfair Display"/>
              <a:sym typeface="Playfair Display"/>
            </a:endParaRPr>
          </a:p>
          <a:p>
            <a:pPr marL="914400" lvl="1" indent="-342900" algn="l" rtl="0">
              <a:lnSpc>
                <a:spcPct val="9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Distribute and explain the color wheel. </a:t>
            </a:r>
            <a:endParaRPr sz="1800">
              <a:solidFill>
                <a:schemeClr val="dk1"/>
              </a:solidFill>
              <a:latin typeface="Playfair Display"/>
              <a:ea typeface="Playfair Display"/>
              <a:cs typeface="Playfair Display"/>
              <a:sym typeface="Playfair Display"/>
            </a:endParaRPr>
          </a:p>
          <a:p>
            <a:pPr marL="914400" lvl="1" indent="-342900" algn="l" rtl="0">
              <a:lnSpc>
                <a:spcPct val="9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Have the kids color the blank heart with the emotions they felt that day based on the color wheel.</a:t>
            </a:r>
            <a:endParaRPr sz="1800">
              <a:solidFill>
                <a:schemeClr val="dk1"/>
              </a:solidFill>
              <a:latin typeface="Playfair Display"/>
              <a:ea typeface="Playfair Display"/>
              <a:cs typeface="Playfair Display"/>
              <a:sym typeface="Playfair Display"/>
            </a:endParaRPr>
          </a:p>
          <a:p>
            <a:pPr marL="914400" lvl="1" indent="-342900" algn="l" rtl="0">
              <a:lnSpc>
                <a:spcPct val="9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Can have them share what is on their heart for that day.</a:t>
            </a:r>
            <a:endParaRPr sz="1800">
              <a:solidFill>
                <a:schemeClr val="dk1"/>
              </a:solidFill>
              <a:latin typeface="Playfair Display"/>
              <a:ea typeface="Playfair Display"/>
              <a:cs typeface="Playfair Display"/>
              <a:sym typeface="Playfair Display"/>
            </a:endParaRPr>
          </a:p>
          <a:p>
            <a:pPr marL="914400" lvl="1" indent="-342900" algn="l" rtl="0">
              <a:lnSpc>
                <a:spcPct val="95000"/>
              </a:lnSpc>
              <a:spcBef>
                <a:spcPts val="0"/>
              </a:spcBef>
              <a:spcAft>
                <a:spcPts val="0"/>
              </a:spcAft>
              <a:buClr>
                <a:schemeClr val="dk1"/>
              </a:buClr>
              <a:buSzPts val="1800"/>
              <a:buFont typeface="Playfair Display"/>
              <a:buChar char="○"/>
            </a:pPr>
            <a:r>
              <a:rPr lang="en" sz="1800" b="1">
                <a:solidFill>
                  <a:schemeClr val="dk1"/>
                </a:solidFill>
                <a:latin typeface="Playfair Display"/>
                <a:ea typeface="Playfair Display"/>
                <a:cs typeface="Playfair Display"/>
                <a:sym typeface="Playfair Display"/>
              </a:rPr>
              <a:t>Time: Ten minutes.</a:t>
            </a:r>
            <a:endParaRPr sz="1800" b="1">
              <a:solidFill>
                <a:schemeClr val="dk1"/>
              </a:solidFill>
              <a:latin typeface="Playfair Display"/>
              <a:ea typeface="Playfair Display"/>
              <a:cs typeface="Playfair Display"/>
              <a:sym typeface="Playfair Display"/>
            </a:endParaRPr>
          </a:p>
        </p:txBody>
      </p:sp>
      <p:pic>
        <p:nvPicPr>
          <p:cNvPr id="141" name="Google Shape;141;p25"/>
          <p:cNvPicPr preferRelativeResize="0"/>
          <p:nvPr/>
        </p:nvPicPr>
        <p:blipFill>
          <a:blip r:embed="rId3">
            <a:alphaModFix/>
          </a:blip>
          <a:stretch>
            <a:fillRect/>
          </a:stretch>
        </p:blipFill>
        <p:spPr>
          <a:xfrm>
            <a:off x="7887625" y="4034575"/>
            <a:ext cx="1020475" cy="10204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45"/>
        <p:cNvGrpSpPr/>
        <p:nvPr/>
      </p:nvGrpSpPr>
      <p:grpSpPr>
        <a:xfrm>
          <a:off x="0" y="0"/>
          <a:ext cx="0" cy="0"/>
          <a:chOff x="0" y="0"/>
          <a:chExt cx="0" cy="0"/>
        </a:xfrm>
      </p:grpSpPr>
      <p:sp>
        <p:nvSpPr>
          <p:cNvPr id="146" name="Google Shape;146;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Resource 6: Emotion Charades (Grades 3-5)</a:t>
            </a:r>
            <a:endParaRPr>
              <a:latin typeface="Playfair Display"/>
              <a:ea typeface="Playfair Display"/>
              <a:cs typeface="Playfair Display"/>
              <a:sym typeface="Playfair Display"/>
            </a:endParaRPr>
          </a:p>
        </p:txBody>
      </p:sp>
      <p:sp>
        <p:nvSpPr>
          <p:cNvPr id="147" name="Google Shape;147;p26"/>
          <p:cNvSpPr txBox="1">
            <a:spLocks noGrp="1"/>
          </p:cNvSpPr>
          <p:nvPr>
            <p:ph type="body" idx="1"/>
          </p:nvPr>
        </p:nvSpPr>
        <p:spPr>
          <a:xfrm>
            <a:off x="311700" y="1152475"/>
            <a:ext cx="8520600" cy="38646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Purpose:</a:t>
            </a:r>
            <a:endParaRPr>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Have the kids act out emotions and identify ways to cope and express that emotion in a health way.</a:t>
            </a:r>
            <a:endParaRPr sz="1800">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Identify appropriate responses to other individuals experiencing these emotions.</a:t>
            </a:r>
            <a:endParaRPr sz="1800">
              <a:solidFill>
                <a:schemeClr val="dk1"/>
              </a:solidFill>
              <a:latin typeface="Playfair Display"/>
              <a:ea typeface="Playfair Display"/>
              <a:cs typeface="Playfair Display"/>
              <a:sym typeface="Playfair Display"/>
            </a:endParaRPr>
          </a:p>
          <a:p>
            <a:pPr marL="457200" lvl="0" indent="-342900" algn="l" rtl="0">
              <a:lnSpc>
                <a:spcPct val="105000"/>
              </a:lnSpc>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Activity:</a:t>
            </a:r>
            <a:endParaRPr>
              <a:solidFill>
                <a:schemeClr val="dk1"/>
              </a:solidFill>
              <a:latin typeface="Playfair Display"/>
              <a:ea typeface="Playfair Display"/>
              <a:cs typeface="Playfair Display"/>
              <a:sym typeface="Playfair Display"/>
            </a:endParaRPr>
          </a:p>
          <a:p>
            <a:pPr marL="914400" lvl="1" indent="-342900" algn="l" rtl="0">
              <a:lnSpc>
                <a:spcPct val="10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Have the kids run, hop, skip, etc. around the gym.</a:t>
            </a:r>
            <a:endParaRPr sz="1800">
              <a:solidFill>
                <a:schemeClr val="dk1"/>
              </a:solidFill>
              <a:latin typeface="Playfair Display"/>
              <a:ea typeface="Playfair Display"/>
              <a:cs typeface="Playfair Display"/>
              <a:sym typeface="Playfair Display"/>
            </a:endParaRPr>
          </a:p>
          <a:p>
            <a:pPr marL="1371600" lvl="2" indent="-342900" algn="l" rtl="0">
              <a:lnSpc>
                <a:spcPct val="10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When you say stop they have to find a partner and make a face related to the emotion you mention. </a:t>
            </a:r>
            <a:endParaRPr sz="1800">
              <a:solidFill>
                <a:schemeClr val="dk1"/>
              </a:solidFill>
              <a:latin typeface="Playfair Display"/>
              <a:ea typeface="Playfair Display"/>
              <a:cs typeface="Playfair Display"/>
              <a:sym typeface="Playfair Display"/>
            </a:endParaRPr>
          </a:p>
          <a:p>
            <a:pPr marL="914400" lvl="1" indent="-342900" algn="l" rtl="0">
              <a:lnSpc>
                <a:spcPct val="10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Then ask the children what they could do if they felt that emotion, have them explain to their partner. </a:t>
            </a:r>
            <a:endParaRPr sz="1800">
              <a:solidFill>
                <a:schemeClr val="dk1"/>
              </a:solidFill>
              <a:latin typeface="Playfair Display"/>
              <a:ea typeface="Playfair Display"/>
              <a:cs typeface="Playfair Display"/>
              <a:sym typeface="Playfair Display"/>
            </a:endParaRPr>
          </a:p>
          <a:p>
            <a:pPr marL="914400" lvl="1" indent="-342900" algn="l" rtl="0">
              <a:lnSpc>
                <a:spcPct val="10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At the end, talk as a group about what would be appropriate things to say to a person expressing that emotion.</a:t>
            </a:r>
            <a:endParaRPr sz="1800">
              <a:solidFill>
                <a:schemeClr val="dk1"/>
              </a:solidFill>
              <a:latin typeface="Playfair Display"/>
              <a:ea typeface="Playfair Display"/>
              <a:cs typeface="Playfair Display"/>
              <a:sym typeface="Playfair Display"/>
            </a:endParaRPr>
          </a:p>
          <a:p>
            <a:pPr marL="914400" lvl="1" indent="-342900" algn="l" rtl="0">
              <a:lnSpc>
                <a:spcPct val="105000"/>
              </a:lnSpc>
              <a:spcBef>
                <a:spcPts val="0"/>
              </a:spcBef>
              <a:spcAft>
                <a:spcPts val="0"/>
              </a:spcAft>
              <a:buClr>
                <a:schemeClr val="dk1"/>
              </a:buClr>
              <a:buSzPts val="1800"/>
              <a:buFont typeface="Playfair Display"/>
              <a:buChar char="○"/>
            </a:pPr>
            <a:r>
              <a:rPr lang="en" sz="1800" b="1">
                <a:solidFill>
                  <a:schemeClr val="dk1"/>
                </a:solidFill>
                <a:latin typeface="Playfair Display"/>
                <a:ea typeface="Playfair Display"/>
                <a:cs typeface="Playfair Display"/>
                <a:sym typeface="Playfair Display"/>
              </a:rPr>
              <a:t>Time: Ten minutes. (Recommend doing three emotions to be timely).</a:t>
            </a:r>
            <a:endParaRPr sz="1800" b="1">
              <a:solidFill>
                <a:schemeClr val="dk1"/>
              </a:solidFill>
              <a:latin typeface="Playfair Display"/>
              <a:ea typeface="Playfair Display"/>
              <a:cs typeface="Playfair Display"/>
              <a:sym typeface="Playfair Display"/>
            </a:endParaRPr>
          </a:p>
        </p:txBody>
      </p:sp>
      <p:pic>
        <p:nvPicPr>
          <p:cNvPr id="148" name="Google Shape;148;p26"/>
          <p:cNvPicPr preferRelativeResize="0"/>
          <p:nvPr/>
        </p:nvPicPr>
        <p:blipFill>
          <a:blip r:embed="rId3">
            <a:alphaModFix/>
          </a:blip>
          <a:stretch>
            <a:fillRect/>
          </a:stretch>
        </p:blipFill>
        <p:spPr>
          <a:xfrm>
            <a:off x="8443825" y="4444375"/>
            <a:ext cx="572700" cy="5727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Shape 152"/>
        <p:cNvGrpSpPr/>
        <p:nvPr/>
      </p:nvGrpSpPr>
      <p:grpSpPr>
        <a:xfrm>
          <a:off x="0" y="0"/>
          <a:ext cx="0" cy="0"/>
          <a:chOff x="0" y="0"/>
          <a:chExt cx="0" cy="0"/>
        </a:xfrm>
      </p:grpSpPr>
      <p:sp>
        <p:nvSpPr>
          <p:cNvPr id="153" name="Google Shape;153;p27"/>
          <p:cNvSpPr txBox="1">
            <a:spLocks noGrp="1"/>
          </p:cNvSpPr>
          <p:nvPr>
            <p:ph type="title"/>
          </p:nvPr>
        </p:nvSpPr>
        <p:spPr>
          <a:xfrm>
            <a:off x="311700" y="315950"/>
            <a:ext cx="8520600" cy="701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Resource 7: My Safe Sheet (Grades 3-5)</a:t>
            </a:r>
            <a:endParaRPr>
              <a:latin typeface="Playfair Display"/>
              <a:ea typeface="Playfair Display"/>
              <a:cs typeface="Playfair Display"/>
              <a:sym typeface="Playfair Display"/>
            </a:endParaRPr>
          </a:p>
        </p:txBody>
      </p:sp>
      <p:sp>
        <p:nvSpPr>
          <p:cNvPr id="154" name="Google Shape;154;p27"/>
          <p:cNvSpPr txBox="1">
            <a:spLocks noGrp="1"/>
          </p:cNvSpPr>
          <p:nvPr>
            <p:ph type="body" idx="1"/>
          </p:nvPr>
        </p:nvSpPr>
        <p:spPr>
          <a:xfrm>
            <a:off x="311700" y="1152475"/>
            <a:ext cx="8520600" cy="3864600"/>
          </a:xfrm>
          <a:prstGeom prst="rect">
            <a:avLst/>
          </a:prstGeom>
        </p:spPr>
        <p:txBody>
          <a:bodyPr spcFirstLastPara="1" wrap="square" lIns="91425" tIns="91425" rIns="91425" bIns="91425" anchor="t" anchorCtr="0">
            <a:noAutofit/>
          </a:bodyPr>
          <a:lstStyle/>
          <a:p>
            <a:pPr marL="457200" lvl="0"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Purpose:</a:t>
            </a:r>
            <a:endParaRPr sz="1700">
              <a:solidFill>
                <a:schemeClr val="dk1"/>
              </a:solidFill>
              <a:latin typeface="Playfair Display"/>
              <a:ea typeface="Playfair Display"/>
              <a:cs typeface="Playfair Display"/>
              <a:sym typeface="Playfair Display"/>
            </a:endParaRPr>
          </a:p>
          <a:p>
            <a:pPr marL="914400" lvl="1"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A sheet the kids can use when facing intense emotions and they do not know what to do.</a:t>
            </a:r>
            <a:endParaRPr sz="1700">
              <a:solidFill>
                <a:schemeClr val="dk1"/>
              </a:solidFill>
              <a:latin typeface="Playfair Display"/>
              <a:ea typeface="Playfair Display"/>
              <a:cs typeface="Playfair Display"/>
              <a:sym typeface="Playfair Display"/>
            </a:endParaRPr>
          </a:p>
          <a:p>
            <a:pPr marL="457200" lvl="0"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Activity:</a:t>
            </a:r>
            <a:endParaRPr sz="1700">
              <a:solidFill>
                <a:schemeClr val="dk1"/>
              </a:solidFill>
              <a:latin typeface="Playfair Display"/>
              <a:ea typeface="Playfair Display"/>
              <a:cs typeface="Playfair Display"/>
              <a:sym typeface="Playfair Display"/>
            </a:endParaRPr>
          </a:p>
          <a:p>
            <a:pPr marL="914400" lvl="1"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Print My Safe Sheet PDF from BlackBoard.</a:t>
            </a:r>
            <a:endParaRPr sz="1700">
              <a:solidFill>
                <a:schemeClr val="dk1"/>
              </a:solidFill>
              <a:latin typeface="Playfair Display"/>
              <a:ea typeface="Playfair Display"/>
              <a:cs typeface="Playfair Display"/>
              <a:sym typeface="Playfair Display"/>
            </a:endParaRPr>
          </a:p>
          <a:p>
            <a:pPr marL="914400" lvl="1"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Have the kids identify:</a:t>
            </a:r>
            <a:endParaRPr sz="1700">
              <a:solidFill>
                <a:schemeClr val="dk1"/>
              </a:solidFill>
              <a:latin typeface="Playfair Display"/>
              <a:ea typeface="Playfair Display"/>
              <a:cs typeface="Playfair Display"/>
              <a:sym typeface="Playfair Display"/>
            </a:endParaRPr>
          </a:p>
          <a:p>
            <a:pPr marL="1371600" lvl="2"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Four  activities that calm them down</a:t>
            </a:r>
            <a:endParaRPr sz="1700">
              <a:solidFill>
                <a:schemeClr val="dk1"/>
              </a:solidFill>
              <a:latin typeface="Playfair Display"/>
              <a:ea typeface="Playfair Display"/>
              <a:cs typeface="Playfair Display"/>
              <a:sym typeface="Playfair Display"/>
            </a:endParaRPr>
          </a:p>
          <a:p>
            <a:pPr marL="1371600" lvl="2"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Three feelings that are overwhelming</a:t>
            </a:r>
            <a:endParaRPr sz="1700">
              <a:solidFill>
                <a:schemeClr val="dk1"/>
              </a:solidFill>
              <a:latin typeface="Playfair Display"/>
              <a:ea typeface="Playfair Display"/>
              <a:cs typeface="Playfair Display"/>
              <a:sym typeface="Playfair Display"/>
            </a:endParaRPr>
          </a:p>
          <a:p>
            <a:pPr marL="1371600" lvl="2"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Two safe people they can talk to</a:t>
            </a:r>
            <a:endParaRPr sz="1700">
              <a:solidFill>
                <a:schemeClr val="dk1"/>
              </a:solidFill>
              <a:latin typeface="Playfair Display"/>
              <a:ea typeface="Playfair Display"/>
              <a:cs typeface="Playfair Display"/>
              <a:sym typeface="Playfair Display"/>
            </a:endParaRPr>
          </a:p>
          <a:p>
            <a:pPr marL="1371600" lvl="2"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One positive thing they can say to themselves to remind them of how special they are.</a:t>
            </a:r>
            <a:endParaRPr sz="1700">
              <a:solidFill>
                <a:schemeClr val="dk1"/>
              </a:solidFill>
              <a:latin typeface="Playfair Display"/>
              <a:ea typeface="Playfair Display"/>
              <a:cs typeface="Playfair Display"/>
              <a:sym typeface="Playfair Display"/>
            </a:endParaRPr>
          </a:p>
          <a:p>
            <a:pPr marL="914400" lvl="1" indent="-336550" algn="l" rtl="0">
              <a:lnSpc>
                <a:spcPct val="105000"/>
              </a:lnSpc>
              <a:spcBef>
                <a:spcPts val="0"/>
              </a:spcBef>
              <a:spcAft>
                <a:spcPts val="0"/>
              </a:spcAft>
              <a:buClr>
                <a:schemeClr val="dk1"/>
              </a:buClr>
              <a:buSzPts val="1700"/>
              <a:buFont typeface="Playfair Display"/>
              <a:buChar char="○"/>
            </a:pPr>
            <a:r>
              <a:rPr lang="en" sz="1700">
                <a:solidFill>
                  <a:schemeClr val="dk1"/>
                </a:solidFill>
                <a:latin typeface="Playfair Display"/>
                <a:ea typeface="Playfair Display"/>
                <a:cs typeface="Playfair Display"/>
                <a:sym typeface="Playfair Display"/>
              </a:rPr>
              <a:t>Instruct the kids to keep this sheet in an accessible place for if they need it.</a:t>
            </a:r>
            <a:endParaRPr sz="1700">
              <a:solidFill>
                <a:schemeClr val="dk1"/>
              </a:solidFill>
              <a:latin typeface="Playfair Display"/>
              <a:ea typeface="Playfair Display"/>
              <a:cs typeface="Playfair Display"/>
              <a:sym typeface="Playfair Display"/>
            </a:endParaRPr>
          </a:p>
          <a:p>
            <a:pPr marL="914400" lvl="1" indent="-336550" algn="l" rtl="0">
              <a:lnSpc>
                <a:spcPct val="105000"/>
              </a:lnSpc>
              <a:spcBef>
                <a:spcPts val="0"/>
              </a:spcBef>
              <a:spcAft>
                <a:spcPts val="0"/>
              </a:spcAft>
              <a:buClr>
                <a:schemeClr val="dk1"/>
              </a:buClr>
              <a:buSzPts val="1700"/>
              <a:buFont typeface="Playfair Display"/>
              <a:buChar char="○"/>
            </a:pPr>
            <a:r>
              <a:rPr lang="en" sz="1700" b="1">
                <a:solidFill>
                  <a:schemeClr val="dk1"/>
                </a:solidFill>
                <a:latin typeface="Playfair Display"/>
                <a:ea typeface="Playfair Display"/>
                <a:cs typeface="Playfair Display"/>
                <a:sym typeface="Playfair Display"/>
              </a:rPr>
              <a:t>Time: Ten minutes.</a:t>
            </a:r>
            <a:endParaRPr sz="1700" b="1">
              <a:solidFill>
                <a:schemeClr val="dk1"/>
              </a:solidFill>
              <a:latin typeface="Playfair Display"/>
              <a:ea typeface="Playfair Display"/>
              <a:cs typeface="Playfair Display"/>
              <a:sym typeface="Playfair Display"/>
            </a:endParaRPr>
          </a:p>
        </p:txBody>
      </p:sp>
      <p:pic>
        <p:nvPicPr>
          <p:cNvPr id="155" name="Google Shape;155;p27"/>
          <p:cNvPicPr preferRelativeResize="0"/>
          <p:nvPr/>
        </p:nvPicPr>
        <p:blipFill>
          <a:blip r:embed="rId3">
            <a:alphaModFix/>
          </a:blip>
          <a:stretch>
            <a:fillRect/>
          </a:stretch>
        </p:blipFill>
        <p:spPr>
          <a:xfrm>
            <a:off x="7863750" y="4195325"/>
            <a:ext cx="1150375" cy="11503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159"/>
        <p:cNvGrpSpPr/>
        <p:nvPr/>
      </p:nvGrpSpPr>
      <p:grpSpPr>
        <a:xfrm>
          <a:off x="0" y="0"/>
          <a:ext cx="0" cy="0"/>
          <a:chOff x="0" y="0"/>
          <a:chExt cx="0" cy="0"/>
        </a:xfrm>
      </p:grpSpPr>
      <p:sp>
        <p:nvSpPr>
          <p:cNvPr id="160" name="Google Shape;160;p28"/>
          <p:cNvSpPr txBox="1">
            <a:spLocks noGrp="1"/>
          </p:cNvSpPr>
          <p:nvPr>
            <p:ph type="title"/>
          </p:nvPr>
        </p:nvSpPr>
        <p:spPr>
          <a:xfrm>
            <a:off x="311700" y="341225"/>
            <a:ext cx="8520600" cy="727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Add your own flare</a:t>
            </a:r>
            <a:endParaRPr>
              <a:latin typeface="Playfair Display"/>
              <a:ea typeface="Playfair Display"/>
              <a:cs typeface="Playfair Display"/>
              <a:sym typeface="Playfair Display"/>
            </a:endParaRPr>
          </a:p>
        </p:txBody>
      </p:sp>
      <p:sp>
        <p:nvSpPr>
          <p:cNvPr id="161" name="Google Shape;161;p28"/>
          <p:cNvSpPr txBox="1">
            <a:spLocks noGrp="1"/>
          </p:cNvSpPr>
          <p:nvPr>
            <p:ph type="body" idx="1"/>
          </p:nvPr>
        </p:nvSpPr>
        <p:spPr>
          <a:xfrm>
            <a:off x="311700" y="1152475"/>
            <a:ext cx="8520600" cy="3700500"/>
          </a:xfrm>
          <a:prstGeom prst="rect">
            <a:avLst/>
          </a:prstGeom>
        </p:spPr>
        <p:txBody>
          <a:bodyPr spcFirstLastPara="1" wrap="square" lIns="91425" tIns="91425" rIns="91425" bIns="91425" anchor="t" anchorCtr="0">
            <a:normAutofit/>
          </a:bodyPr>
          <a:lstStyle/>
          <a:p>
            <a:pPr marL="457200" lvl="0" indent="-368300" algn="l" rtl="0">
              <a:spcBef>
                <a:spcPts val="0"/>
              </a:spcBef>
              <a:spcAft>
                <a:spcPts val="0"/>
              </a:spcAft>
              <a:buClr>
                <a:schemeClr val="dk1"/>
              </a:buClr>
              <a:buSzPts val="2200"/>
              <a:buFont typeface="Playfair Display"/>
              <a:buChar char="●"/>
            </a:pPr>
            <a:r>
              <a:rPr lang="en" sz="2200">
                <a:solidFill>
                  <a:schemeClr val="dk1"/>
                </a:solidFill>
                <a:latin typeface="Playfair Display"/>
                <a:ea typeface="Playfair Display"/>
                <a:cs typeface="Playfair Display"/>
                <a:sym typeface="Playfair Display"/>
              </a:rPr>
              <a:t>These activities are open to your creativity! </a:t>
            </a:r>
            <a:endParaRPr sz="2200">
              <a:solidFill>
                <a:schemeClr val="dk1"/>
              </a:solidFill>
              <a:latin typeface="Playfair Display"/>
              <a:ea typeface="Playfair Display"/>
              <a:cs typeface="Playfair Display"/>
              <a:sym typeface="Playfair Display"/>
            </a:endParaRPr>
          </a:p>
          <a:p>
            <a:pPr marL="457200" lvl="0" indent="-368300" algn="l" rtl="0">
              <a:spcBef>
                <a:spcPts val="0"/>
              </a:spcBef>
              <a:spcAft>
                <a:spcPts val="0"/>
              </a:spcAft>
              <a:buClr>
                <a:schemeClr val="dk1"/>
              </a:buClr>
              <a:buSzPts val="2200"/>
              <a:buFont typeface="Playfair Display"/>
              <a:buChar char="●"/>
            </a:pPr>
            <a:r>
              <a:rPr lang="en" sz="2200">
                <a:solidFill>
                  <a:schemeClr val="dk1"/>
                </a:solidFill>
                <a:latin typeface="Playfair Display"/>
                <a:ea typeface="Playfair Display"/>
                <a:cs typeface="Playfair Display"/>
                <a:sym typeface="Playfair Display"/>
              </a:rPr>
              <a:t>We have provided our ideas and baseline information, but are excited to see how you will interpret and present them.</a:t>
            </a:r>
            <a:endParaRPr sz="2200">
              <a:solidFill>
                <a:schemeClr val="dk1"/>
              </a:solidFill>
              <a:latin typeface="Playfair Display"/>
              <a:ea typeface="Playfair Display"/>
              <a:cs typeface="Playfair Display"/>
              <a:sym typeface="Playfair Display"/>
            </a:endParaRPr>
          </a:p>
          <a:p>
            <a:pPr marL="457200" lvl="0" indent="-368300" algn="l" rtl="0">
              <a:spcBef>
                <a:spcPts val="0"/>
              </a:spcBef>
              <a:spcAft>
                <a:spcPts val="0"/>
              </a:spcAft>
              <a:buClr>
                <a:schemeClr val="dk1"/>
              </a:buClr>
              <a:buSzPts val="2200"/>
              <a:buFont typeface="Playfair Display"/>
              <a:buChar char="●"/>
            </a:pPr>
            <a:r>
              <a:rPr lang="en" sz="2200">
                <a:solidFill>
                  <a:schemeClr val="dk1"/>
                </a:solidFill>
                <a:latin typeface="Playfair Display"/>
                <a:ea typeface="Playfair Display"/>
                <a:cs typeface="Playfair Display"/>
                <a:sym typeface="Playfair Display"/>
              </a:rPr>
              <a:t>Keep in mind that not every activity will work for every individual.</a:t>
            </a:r>
            <a:endParaRPr sz="2200">
              <a:solidFill>
                <a:schemeClr val="dk1"/>
              </a:solidFill>
              <a:latin typeface="Playfair Display"/>
              <a:ea typeface="Playfair Display"/>
              <a:cs typeface="Playfair Display"/>
              <a:sym typeface="Playfair Display"/>
            </a:endParaRPr>
          </a:p>
          <a:p>
            <a:pPr marL="914400" lvl="1" indent="-368300" algn="l" rtl="0">
              <a:spcBef>
                <a:spcPts val="0"/>
              </a:spcBef>
              <a:spcAft>
                <a:spcPts val="0"/>
              </a:spcAft>
              <a:buClr>
                <a:schemeClr val="dk1"/>
              </a:buClr>
              <a:buSzPts val="2200"/>
              <a:buFont typeface="Playfair Display"/>
              <a:buChar char="○"/>
            </a:pPr>
            <a:r>
              <a:rPr lang="en" sz="2200">
                <a:solidFill>
                  <a:schemeClr val="dk1"/>
                </a:solidFill>
                <a:latin typeface="Playfair Display"/>
                <a:ea typeface="Playfair Display"/>
                <a:cs typeface="Playfair Display"/>
                <a:sym typeface="Playfair Display"/>
              </a:rPr>
              <a:t>The idea is to encourage trying these activities.</a:t>
            </a:r>
            <a:endParaRPr sz="2200">
              <a:solidFill>
                <a:schemeClr val="dk1"/>
              </a:solidFill>
              <a:latin typeface="Playfair Display"/>
              <a:ea typeface="Playfair Display"/>
              <a:cs typeface="Playfair Display"/>
              <a:sym typeface="Playfair Display"/>
            </a:endParaRPr>
          </a:p>
          <a:p>
            <a:pPr marL="914400" lvl="1" indent="-368300" algn="l" rtl="0">
              <a:spcBef>
                <a:spcPts val="0"/>
              </a:spcBef>
              <a:spcAft>
                <a:spcPts val="0"/>
              </a:spcAft>
              <a:buClr>
                <a:schemeClr val="dk1"/>
              </a:buClr>
              <a:buSzPts val="2200"/>
              <a:buFont typeface="Playfair Display"/>
              <a:buChar char="○"/>
            </a:pPr>
            <a:r>
              <a:rPr lang="en" sz="2200">
                <a:solidFill>
                  <a:schemeClr val="dk1"/>
                </a:solidFill>
                <a:latin typeface="Playfair Display"/>
                <a:ea typeface="Playfair Display"/>
                <a:cs typeface="Playfair Display"/>
                <a:sym typeface="Playfair Display"/>
              </a:rPr>
              <a:t>We want the kids to be able to identify activities they can do to take care of their mental health.</a:t>
            </a:r>
            <a:endParaRPr sz="2200">
              <a:solidFill>
                <a:schemeClr val="dk1"/>
              </a:solidFill>
              <a:latin typeface="Playfair Display"/>
              <a:ea typeface="Playfair Display"/>
              <a:cs typeface="Playfair Display"/>
              <a:sym typeface="Playfair Display"/>
            </a:endParaRPr>
          </a:p>
        </p:txBody>
      </p:sp>
      <p:pic>
        <p:nvPicPr>
          <p:cNvPr id="162" name="Google Shape;162;p28"/>
          <p:cNvPicPr preferRelativeResize="0"/>
          <p:nvPr/>
        </p:nvPicPr>
        <p:blipFill rotWithShape="1">
          <a:blip r:embed="rId3">
            <a:alphaModFix/>
          </a:blip>
          <a:srcRect b="8833"/>
          <a:stretch/>
        </p:blipFill>
        <p:spPr>
          <a:xfrm>
            <a:off x="1704425" y="116200"/>
            <a:ext cx="1151675" cy="1036275"/>
          </a:xfrm>
          <a:prstGeom prst="rect">
            <a:avLst/>
          </a:prstGeom>
          <a:noFill/>
          <a:ln>
            <a:noFill/>
          </a:ln>
        </p:spPr>
      </p:pic>
      <p:pic>
        <p:nvPicPr>
          <p:cNvPr id="163" name="Google Shape;163;p28"/>
          <p:cNvPicPr preferRelativeResize="0"/>
          <p:nvPr/>
        </p:nvPicPr>
        <p:blipFill>
          <a:blip r:embed="rId4">
            <a:alphaModFix/>
          </a:blip>
          <a:stretch>
            <a:fillRect/>
          </a:stretch>
        </p:blipFill>
        <p:spPr>
          <a:xfrm>
            <a:off x="6294100" y="116200"/>
            <a:ext cx="1237900" cy="10362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BF9000">
            <a:alpha val="77380"/>
          </a:srgbClr>
        </a:solidFill>
        <a:effectLst/>
      </p:bgPr>
    </p:bg>
    <p:spTree>
      <p:nvGrpSpPr>
        <p:cNvPr id="1" name="Shape 167"/>
        <p:cNvGrpSpPr/>
        <p:nvPr/>
      </p:nvGrpSpPr>
      <p:grpSpPr>
        <a:xfrm>
          <a:off x="0" y="0"/>
          <a:ext cx="0" cy="0"/>
          <a:chOff x="0" y="0"/>
          <a:chExt cx="0" cy="0"/>
        </a:xfrm>
      </p:grpSpPr>
      <p:sp>
        <p:nvSpPr>
          <p:cNvPr id="168" name="Google Shape;168;p29"/>
          <p:cNvSpPr txBox="1">
            <a:spLocks noGrp="1"/>
          </p:cNvSpPr>
          <p:nvPr>
            <p:ph type="body" idx="1"/>
          </p:nvPr>
        </p:nvSpPr>
        <p:spPr>
          <a:xfrm>
            <a:off x="311700" y="631875"/>
            <a:ext cx="8520600" cy="3936900"/>
          </a:xfrm>
          <a:prstGeom prst="rect">
            <a:avLst/>
          </a:prstGeom>
        </p:spPr>
        <p:txBody>
          <a:bodyPr spcFirstLastPara="1" wrap="square" lIns="91425" tIns="91425" rIns="91425" bIns="91425" anchor="t" anchorCtr="0">
            <a:normAutofit/>
          </a:bodyPr>
          <a:lstStyle/>
          <a:p>
            <a:pPr marL="0" lvl="0" indent="0" algn="ctr" rtl="0">
              <a:lnSpc>
                <a:spcPct val="100000"/>
              </a:lnSpc>
              <a:spcBef>
                <a:spcPts val="0"/>
              </a:spcBef>
              <a:spcAft>
                <a:spcPts val="0"/>
              </a:spcAft>
              <a:buNone/>
            </a:pPr>
            <a:r>
              <a:rPr lang="en" sz="6000">
                <a:solidFill>
                  <a:schemeClr val="dk1"/>
                </a:solidFill>
                <a:latin typeface="Playfair Display"/>
                <a:ea typeface="Playfair Display"/>
                <a:cs typeface="Playfair Display"/>
                <a:sym typeface="Playfair Display"/>
              </a:rPr>
              <a:t>Questions?</a:t>
            </a:r>
            <a:endParaRPr sz="6000">
              <a:solidFill>
                <a:schemeClr val="dk1"/>
              </a:solidFill>
              <a:latin typeface="Playfair Display"/>
              <a:ea typeface="Playfair Display"/>
              <a:cs typeface="Playfair Display"/>
              <a:sym typeface="Playfair Display"/>
            </a:endParaRPr>
          </a:p>
          <a:p>
            <a:pPr marL="0" lvl="0" indent="0" algn="ctr" rtl="0">
              <a:lnSpc>
                <a:spcPct val="100000"/>
              </a:lnSpc>
              <a:spcBef>
                <a:spcPts val="0"/>
              </a:spcBef>
              <a:spcAft>
                <a:spcPts val="0"/>
              </a:spcAft>
              <a:buNone/>
            </a:pPr>
            <a:endParaRPr sz="2800">
              <a:solidFill>
                <a:schemeClr val="dk1"/>
              </a:solidFill>
              <a:latin typeface="Playfair Display"/>
              <a:ea typeface="Playfair Display"/>
              <a:cs typeface="Playfair Display"/>
              <a:sym typeface="Playfair Display"/>
            </a:endParaRPr>
          </a:p>
          <a:p>
            <a:pPr marL="0" lvl="0" indent="0" algn="ctr" rtl="0">
              <a:lnSpc>
                <a:spcPct val="100000"/>
              </a:lnSpc>
              <a:spcBef>
                <a:spcPts val="0"/>
              </a:spcBef>
              <a:spcAft>
                <a:spcPts val="0"/>
              </a:spcAft>
              <a:buNone/>
            </a:pPr>
            <a:r>
              <a:rPr lang="en" sz="2800">
                <a:solidFill>
                  <a:schemeClr val="dk1"/>
                </a:solidFill>
                <a:latin typeface="Playfair Display"/>
                <a:ea typeface="Playfair Display"/>
                <a:cs typeface="Playfair Display"/>
                <a:sym typeface="Playfair Display"/>
              </a:rPr>
              <a:t>Email: </a:t>
            </a:r>
            <a:endParaRPr sz="2800">
              <a:solidFill>
                <a:schemeClr val="dk1"/>
              </a:solidFill>
              <a:latin typeface="Playfair Display"/>
              <a:ea typeface="Playfair Display"/>
              <a:cs typeface="Playfair Display"/>
              <a:sym typeface="Playfair Display"/>
            </a:endParaRPr>
          </a:p>
          <a:p>
            <a:pPr marL="0" lvl="0" indent="0" algn="ctr" rtl="0">
              <a:lnSpc>
                <a:spcPct val="100000"/>
              </a:lnSpc>
              <a:spcBef>
                <a:spcPts val="0"/>
              </a:spcBef>
              <a:spcAft>
                <a:spcPts val="0"/>
              </a:spcAft>
              <a:buNone/>
            </a:pPr>
            <a:r>
              <a:rPr lang="en" sz="2800">
                <a:solidFill>
                  <a:schemeClr val="dk1"/>
                </a:solidFill>
                <a:uFill>
                  <a:noFill/>
                </a:u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yaczikkr@mail.gvsu.edu</a:t>
            </a:r>
            <a:r>
              <a:rPr lang="en" sz="2800">
                <a:solidFill>
                  <a:schemeClr val="dk1"/>
                </a:solidFill>
                <a:latin typeface="Playfair Display"/>
                <a:ea typeface="Playfair Display"/>
                <a:cs typeface="Playfair Display"/>
                <a:sym typeface="Playfair Display"/>
              </a:rPr>
              <a:t> </a:t>
            </a:r>
            <a:endParaRPr sz="2800">
              <a:solidFill>
                <a:schemeClr val="dk1"/>
              </a:solidFill>
              <a:latin typeface="Playfair Display"/>
              <a:ea typeface="Playfair Display"/>
              <a:cs typeface="Playfair Display"/>
              <a:sym typeface="Playfair Display"/>
            </a:endParaRPr>
          </a:p>
          <a:p>
            <a:pPr marL="0" lvl="0" indent="0" algn="ctr" rtl="0">
              <a:lnSpc>
                <a:spcPct val="100000"/>
              </a:lnSpc>
              <a:spcBef>
                <a:spcPts val="0"/>
              </a:spcBef>
              <a:spcAft>
                <a:spcPts val="0"/>
              </a:spcAft>
              <a:buClr>
                <a:schemeClr val="dk1"/>
              </a:buClr>
              <a:buSzPts val="1100"/>
              <a:buFont typeface="Arial"/>
              <a:buNone/>
            </a:pPr>
            <a:r>
              <a:rPr lang="en" sz="2800">
                <a:solidFill>
                  <a:schemeClr val="dk1"/>
                </a:solidFill>
                <a:latin typeface="Playfair Display"/>
                <a:ea typeface="Playfair Display"/>
                <a:cs typeface="Playfair Display"/>
                <a:sym typeface="Playfair Display"/>
              </a:rPr>
              <a:t>komosina@mail.gvsu.edu</a:t>
            </a:r>
            <a:endParaRPr sz="2800">
              <a:solidFill>
                <a:schemeClr val="dk1"/>
              </a:solidFill>
              <a:latin typeface="Playfair Display"/>
              <a:ea typeface="Playfair Display"/>
              <a:cs typeface="Playfair Display"/>
              <a:sym typeface="Playfair Display"/>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a:latin typeface="Playfair Display"/>
                <a:ea typeface="Playfair Display"/>
                <a:cs typeface="Playfair Display"/>
                <a:sym typeface="Playfair Display"/>
              </a:rPr>
              <a:t>References</a:t>
            </a:r>
            <a:endParaRPr b="1">
              <a:latin typeface="Playfair Display"/>
              <a:ea typeface="Playfair Display"/>
              <a:cs typeface="Playfair Display"/>
              <a:sym typeface="Playfair Display"/>
            </a:endParaRPr>
          </a:p>
        </p:txBody>
      </p:sp>
      <p:sp>
        <p:nvSpPr>
          <p:cNvPr id="174" name="Google Shape;174;p30"/>
          <p:cNvSpPr txBox="1">
            <a:spLocks noGrp="1"/>
          </p:cNvSpPr>
          <p:nvPr>
            <p:ph type="body" idx="1"/>
          </p:nvPr>
        </p:nvSpPr>
        <p:spPr>
          <a:xfrm>
            <a:off x="199350" y="891350"/>
            <a:ext cx="8745300" cy="4125600"/>
          </a:xfrm>
          <a:prstGeom prst="rect">
            <a:avLst/>
          </a:prstGeom>
        </p:spPr>
        <p:txBody>
          <a:bodyPr spcFirstLastPara="1" wrap="square" lIns="91425" tIns="91425" rIns="91425" bIns="91425" anchor="t" anchorCtr="0">
            <a:noAutofit/>
          </a:bodyPr>
          <a:lstStyle/>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10 Activities for Teaching Young Children About Emotions. (2021, January 26). [web log]. https://blog.brookespublishing.com/10-activities-for-teaching-young-children-about-emotions/</a:t>
            </a:r>
            <a:endParaRPr sz="1200" b="1" i="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i="1">
                <a:solidFill>
                  <a:srgbClr val="000000"/>
                </a:solidFill>
                <a:latin typeface="Playfair Display"/>
                <a:ea typeface="Playfair Display"/>
                <a:cs typeface="Playfair Display"/>
                <a:sym typeface="Playfair Display"/>
              </a:rPr>
              <a:t>28 breathing exercises for Kids Printable: Great for school &amp; home: Exercise for kids, Mindfulness for Kids, Yoga For Kids</a:t>
            </a:r>
            <a:r>
              <a:rPr lang="en" sz="1200" b="1">
                <a:solidFill>
                  <a:srgbClr val="000000"/>
                </a:solidFill>
                <a:latin typeface="Playfair Display"/>
                <a:ea typeface="Playfair Display"/>
                <a:cs typeface="Playfair Display"/>
                <a:sym typeface="Playfair Display"/>
              </a:rPr>
              <a:t>. Pinterest. (2017, March 25). https://www.pinterest.com/pin/189995678010988150/ </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Action for Healthy Kids. (2021, March). Breathe with Me: Mindful Breathing Exercises. </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Action for Health Kids. (2022, February). Mindful Breathing Exercises Printable Cards.</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Alperin, H., &amp; Benes, S. (2021, June). Grades 3-5 Mental Health Literacy Instructional Units. Madison, WI; Wisconsin Department of Public Health. </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Burnett, C. (2022, February 17). </a:t>
            </a:r>
            <a:r>
              <a:rPr lang="en" sz="1200" b="1" i="1">
                <a:solidFill>
                  <a:srgbClr val="000000"/>
                </a:solidFill>
                <a:latin typeface="Playfair Display"/>
                <a:ea typeface="Playfair Display"/>
                <a:cs typeface="Playfair Display"/>
                <a:sym typeface="Playfair Display"/>
              </a:rPr>
              <a:t>Calm down yoga routine for kids: Printable</a:t>
            </a:r>
            <a:r>
              <a:rPr lang="en" sz="1200" b="1">
                <a:solidFill>
                  <a:srgbClr val="000000"/>
                </a:solidFill>
                <a:latin typeface="Playfair Display"/>
                <a:ea typeface="Playfair Display"/>
                <a:cs typeface="Playfair Display"/>
                <a:sym typeface="Playfair Display"/>
              </a:rPr>
              <a:t>. Childhood101. https://childhood101.com/yoga-for-kids/ </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Clip Art Library. (2016). Collection of Cute Sunshine Cliparts.</a:t>
            </a:r>
            <a:r>
              <a:rPr lang="en" sz="1200" b="1" u="sng">
                <a:solidFill>
                  <a:srgbClr val="000000"/>
                </a:solid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http://clipart-library.com/cute-sunshine-cliparts.html</a:t>
            </a:r>
            <a:r>
              <a:rPr lang="en" sz="1200" b="1">
                <a:solidFill>
                  <a:srgbClr val="000000"/>
                </a:solidFill>
                <a:latin typeface="Playfair Display"/>
                <a:ea typeface="Playfair Display"/>
                <a:cs typeface="Playfair Display"/>
                <a:sym typeface="Playfair Display"/>
              </a:rPr>
              <a:t>.</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1100"/>
              <a:buFont typeface="Arial"/>
              <a:buNone/>
            </a:pPr>
            <a:r>
              <a:rPr lang="en" sz="1200" b="1" i="1">
                <a:solidFill>
                  <a:srgbClr val="000000"/>
                </a:solidFill>
                <a:latin typeface="Playfair Display"/>
                <a:ea typeface="Playfair Display"/>
                <a:cs typeface="Playfair Display"/>
                <a:sym typeface="Playfair Display"/>
              </a:rPr>
              <a:t>Copy of Emotion Wheel</a:t>
            </a:r>
            <a:r>
              <a:rPr lang="en" sz="1200" b="1">
                <a:solidFill>
                  <a:srgbClr val="000000"/>
                </a:solidFill>
                <a:latin typeface="Playfair Display"/>
                <a:ea typeface="Playfair Display"/>
                <a:cs typeface="Playfair Display"/>
                <a:sym typeface="Playfair Display"/>
              </a:rPr>
              <a:t>. (n.d.). He's Extraordinary. https://hes-extraordinary.com/wp-content/uploads/2021/05/Copy-of-Emotion-Wheel.png.webp. </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1100"/>
              <a:buFont typeface="Arial"/>
              <a:buNone/>
            </a:pPr>
            <a:r>
              <a:rPr lang="en" sz="1200" b="1">
                <a:solidFill>
                  <a:schemeClr val="dk1"/>
                </a:solidFill>
                <a:latin typeface="Playfair Display"/>
                <a:ea typeface="Playfair Display"/>
                <a:cs typeface="Playfair Display"/>
                <a:sym typeface="Playfair Display"/>
              </a:rPr>
              <a:t>DesignBundles.net (2021). Nurse png, Medical clipart, Nursing sublimation. </a:t>
            </a:r>
            <a:r>
              <a:rPr lang="en" sz="1200" b="1" u="sng">
                <a:solidFill>
                  <a:schemeClr val="dk1"/>
                </a:solidFill>
                <a:latin typeface="Playfair Display"/>
                <a:ea typeface="Playfair Display"/>
                <a:cs typeface="Playfair Display"/>
                <a:sym typeface="Playfair Display"/>
                <a:hlinkClick r:id="rId4">
                  <a:extLst>
                    <a:ext uri="{A12FA001-AC4F-418D-AE19-62706E023703}">
                      <ahyp:hlinkClr xmlns:ahyp="http://schemas.microsoft.com/office/drawing/2018/hyperlinkcolor" val="tx"/>
                    </a:ext>
                  </a:extLst>
                </a:hlinkClick>
              </a:rPr>
              <a:t>https://designbundles.net/lemonka-store/1487540-nurse-proverbs-png-for-sublimation-designs</a:t>
            </a:r>
            <a:endParaRPr sz="1200" b="1">
              <a:solidFill>
                <a:srgbClr val="000000"/>
              </a:solidFill>
              <a:latin typeface="Playfair Display"/>
              <a:ea typeface="Playfair Display"/>
              <a:cs typeface="Playfair Display"/>
              <a:sym typeface="Playfair Display"/>
            </a:endParaRPr>
          </a:p>
          <a:p>
            <a:pPr marL="457200" lvl="0" indent="-457200" algn="l" rtl="0">
              <a:lnSpc>
                <a:spcPct val="180000"/>
              </a:lnSpc>
              <a:spcBef>
                <a:spcPts val="0"/>
              </a:spcBef>
              <a:spcAft>
                <a:spcPts val="0"/>
              </a:spcAft>
              <a:buClr>
                <a:schemeClr val="dk1"/>
              </a:buClr>
              <a:buSzPts val="1100"/>
              <a:buFont typeface="Arial"/>
              <a:buNone/>
            </a:pPr>
            <a:endParaRPr sz="1200" b="1">
              <a:solidFill>
                <a:srgbClr val="000000"/>
              </a:solidFill>
              <a:latin typeface="Playfair Display"/>
              <a:ea typeface="Playfair Display"/>
              <a:cs typeface="Playfair Display"/>
              <a:sym typeface="Playfair Display"/>
            </a:endParaRPr>
          </a:p>
          <a:p>
            <a:pPr marL="457200" lvl="0" indent="-457200" algn="l" rtl="0">
              <a:lnSpc>
                <a:spcPct val="180000"/>
              </a:lnSpc>
              <a:spcBef>
                <a:spcPts val="0"/>
              </a:spcBef>
              <a:spcAft>
                <a:spcPts val="0"/>
              </a:spcAft>
              <a:buClr>
                <a:schemeClr val="dk1"/>
              </a:buClr>
              <a:buSzPts val="1100"/>
              <a:buFont typeface="Arial"/>
              <a:buNone/>
            </a:pPr>
            <a:endParaRPr sz="12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1"/>
          <p:cNvSpPr txBox="1">
            <a:spLocks noGrp="1"/>
          </p:cNvSpPr>
          <p:nvPr>
            <p:ph type="title"/>
          </p:nvPr>
        </p:nvSpPr>
        <p:spPr>
          <a:xfrm>
            <a:off x="311700" y="366500"/>
            <a:ext cx="8520600" cy="6513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Clr>
                <a:schemeClr val="dk1"/>
              </a:buClr>
              <a:buSzPts val="1100"/>
              <a:buFont typeface="Arial"/>
              <a:buNone/>
            </a:pPr>
            <a:r>
              <a:rPr lang="en" b="1">
                <a:latin typeface="Playfair Display"/>
                <a:ea typeface="Playfair Display"/>
                <a:cs typeface="Playfair Display"/>
                <a:sym typeface="Playfair Display"/>
              </a:rPr>
              <a:t>References</a:t>
            </a:r>
            <a:endParaRPr/>
          </a:p>
        </p:txBody>
      </p:sp>
      <p:sp>
        <p:nvSpPr>
          <p:cNvPr id="180" name="Google Shape;180;p31"/>
          <p:cNvSpPr txBox="1">
            <a:spLocks noGrp="1"/>
          </p:cNvSpPr>
          <p:nvPr>
            <p:ph type="body" idx="1"/>
          </p:nvPr>
        </p:nvSpPr>
        <p:spPr>
          <a:xfrm>
            <a:off x="311700" y="1152475"/>
            <a:ext cx="8520600" cy="3826800"/>
          </a:xfrm>
          <a:prstGeom prst="rect">
            <a:avLst/>
          </a:prstGeom>
        </p:spPr>
        <p:txBody>
          <a:bodyPr spcFirstLastPara="1" wrap="square" lIns="91425" tIns="91425" rIns="91425" bIns="91425" anchor="t" anchorCtr="0">
            <a:noAutofit/>
          </a:bodyPr>
          <a:lstStyle/>
          <a:p>
            <a:pPr marL="457200" lvl="0" indent="-457200" algn="l" rtl="0">
              <a:lnSpc>
                <a:spcPct val="150000"/>
              </a:lnSpc>
              <a:spcBef>
                <a:spcPts val="0"/>
              </a:spcBef>
              <a:spcAft>
                <a:spcPts val="0"/>
              </a:spcAft>
              <a:buClr>
                <a:schemeClr val="dk1"/>
              </a:buClr>
              <a:buSzPts val="1100"/>
              <a:buFont typeface="Arial"/>
              <a:buNone/>
            </a:pPr>
            <a:r>
              <a:rPr lang="en" sz="1200" b="1">
                <a:solidFill>
                  <a:srgbClr val="000000"/>
                </a:solidFill>
                <a:latin typeface="Playfair Display"/>
                <a:ea typeface="Playfair Display"/>
                <a:cs typeface="Playfair Display"/>
                <a:sym typeface="Playfair Display"/>
              </a:rPr>
              <a:t>Etsy, SanquenettiDesigns. (2021). Mental Health Clipart Positivity and inspirational digital art instant download. </a:t>
            </a:r>
            <a:r>
              <a:rPr lang="en" sz="1200" b="1" u="sng">
                <a:solidFill>
                  <a:srgbClr val="000000"/>
                </a:solidFill>
                <a:latin typeface="Playfair Display"/>
                <a:ea typeface="Playfair Display"/>
                <a:cs typeface="Playfair Display"/>
                <a:sym typeface="Playfair Display"/>
                <a:hlinkClick r:id="rId3">
                  <a:extLst>
                    <a:ext uri="{A12FA001-AC4F-418D-AE19-62706E023703}">
                      <ahyp:hlinkClr xmlns:ahyp="http://schemas.microsoft.com/office/drawing/2018/hyperlinkcolor" val="tx"/>
                    </a:ext>
                  </a:extLst>
                </a:hlinkClick>
              </a:rPr>
              <a:t>https://www.etsy.com/listing/1024686025/mental-health-clipart-positivity-and</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GoGraph. (2022). Gesundheit Clipart. https://www.gograph.com/de/clip-art-vektorgrafiken/gesundheit.html </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None/>
            </a:pPr>
            <a:r>
              <a:rPr lang="en" sz="1200" b="1">
                <a:solidFill>
                  <a:srgbClr val="000000"/>
                </a:solidFill>
                <a:latin typeface="Playfair Display"/>
                <a:ea typeface="Playfair Display"/>
                <a:cs typeface="Playfair Display"/>
                <a:sym typeface="Playfair Display"/>
              </a:rPr>
              <a:t>How yoga supports mindfulness for children. (n.d.). [web log]. </a:t>
            </a:r>
            <a:r>
              <a:rPr lang="en" sz="1200" b="1" u="sng">
                <a:solidFill>
                  <a:srgbClr val="000000"/>
                </a:solidFill>
                <a:latin typeface="Playfair Display"/>
                <a:ea typeface="Playfair Display"/>
                <a:cs typeface="Playfair Display"/>
                <a:sym typeface="Playfair Display"/>
                <a:hlinkClick r:id="rId4">
                  <a:extLst>
                    <a:ext uri="{A12FA001-AC4F-418D-AE19-62706E023703}">
                      <ahyp:hlinkClr xmlns:ahyp="http://schemas.microsoft.com/office/drawing/2018/hyperlinkcolor" val="tx"/>
                    </a:ext>
                  </a:extLst>
                </a:hlinkClick>
              </a:rPr>
              <a:t>https://childreninspiredbyyoga.com/blog/2018/07/how-yoga-supports-mindfulness-for-children/</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None/>
            </a:pPr>
            <a:r>
              <a:rPr lang="en" sz="1200" b="1">
                <a:solidFill>
                  <a:srgbClr val="000000"/>
                </a:solidFill>
                <a:latin typeface="Playfair Display"/>
                <a:ea typeface="Playfair Display"/>
                <a:cs typeface="Playfair Display"/>
                <a:sym typeface="Playfair Display"/>
              </a:rPr>
              <a:t>iStock by Getty Images. (2022). Doctor clipart. https://www.istockphoto.com/search/2/image?mediatype=illustration&amp;phrase=doctor+clipart. </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Kind PNG. (2019). Rainbow Transparent Background. </a:t>
            </a:r>
            <a:r>
              <a:rPr lang="en" sz="1200" b="1" u="sng">
                <a:solidFill>
                  <a:srgbClr val="000000"/>
                </a:solidFill>
                <a:latin typeface="Playfair Display"/>
                <a:ea typeface="Playfair Display"/>
                <a:cs typeface="Playfair Display"/>
                <a:sym typeface="Playfair Display"/>
                <a:hlinkClick r:id="rId5">
                  <a:extLst>
                    <a:ext uri="{A12FA001-AC4F-418D-AE19-62706E023703}">
                      <ahyp:hlinkClr xmlns:ahyp="http://schemas.microsoft.com/office/drawing/2018/hyperlinkcolor" val="tx"/>
                    </a:ext>
                  </a:extLst>
                </a:hlinkClick>
              </a:rPr>
              <a:t>https://www.kindpng.com/free/rainbow-transparent-background/</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https://www.kindercare.com/content-hub/articles/2018/january/tucker-the-turtle</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Lentini, R., Vaughn, B. J., &amp; Fox, L. (2005).  Tucker Turtle Takes Time to Tuck and Think. Tampa, FL. University of South Florida, Early Intervention Positive Behavior Support.</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None/>
            </a:pPr>
            <a:r>
              <a:rPr lang="en" sz="1200" b="1">
                <a:solidFill>
                  <a:srgbClr val="000000"/>
                </a:solidFill>
                <a:latin typeface="Playfair Display"/>
                <a:ea typeface="Playfair Display"/>
                <a:cs typeface="Playfair Display"/>
                <a:sym typeface="Playfair Display"/>
              </a:rPr>
              <a:t>Study Korner. (2021). </a:t>
            </a:r>
            <a:r>
              <a:rPr lang="en" sz="1200" b="1" i="1">
                <a:solidFill>
                  <a:srgbClr val="000000"/>
                </a:solidFill>
                <a:latin typeface="Playfair Display"/>
                <a:ea typeface="Playfair Display"/>
                <a:cs typeface="Playfair Display"/>
                <a:sym typeface="Playfair Display"/>
              </a:rPr>
              <a:t>50 Coping Skills for Kids</a:t>
            </a:r>
            <a:r>
              <a:rPr lang="en" sz="1200" b="1">
                <a:solidFill>
                  <a:srgbClr val="000000"/>
                </a:solidFill>
                <a:latin typeface="Playfair Display"/>
                <a:ea typeface="Playfair Display"/>
                <a:cs typeface="Playfair Display"/>
                <a:sym typeface="Playfair Display"/>
              </a:rPr>
              <a:t>. Study PK. </a:t>
            </a:r>
            <a:r>
              <a:rPr lang="en" sz="1200" b="1" u="sng">
                <a:solidFill>
                  <a:srgbClr val="000000"/>
                </a:solidFill>
                <a:latin typeface="Playfair Display"/>
                <a:ea typeface="Playfair Display"/>
                <a:cs typeface="Playfair Display"/>
                <a:sym typeface="Playfair Display"/>
                <a:hlinkClick r:id="rId6">
                  <a:extLst>
                    <a:ext uri="{A12FA001-AC4F-418D-AE19-62706E023703}">
                      <ahyp:hlinkClr xmlns:ahyp="http://schemas.microsoft.com/office/drawing/2018/hyperlinkcolor" val="tx"/>
                    </a:ext>
                  </a:extLst>
                </a:hlinkClick>
              </a:rPr>
              <a:t>https://www.studypk.com/50-coping-skills-for-kids/</a:t>
            </a:r>
            <a:r>
              <a:rPr lang="en" sz="1200" b="1">
                <a:solidFill>
                  <a:srgbClr val="000000"/>
                </a:solidFill>
                <a:latin typeface="Playfair Display"/>
                <a:ea typeface="Playfair Display"/>
                <a:cs typeface="Playfair Display"/>
                <a:sym typeface="Playfair Display"/>
              </a:rPr>
              <a:t>.</a:t>
            </a:r>
            <a:endParaRPr sz="1200" b="1">
              <a:solidFill>
                <a:srgbClr val="000000"/>
              </a:solidFill>
              <a:latin typeface="Playfair Display"/>
              <a:ea typeface="Playfair Display"/>
              <a:cs typeface="Playfair Display"/>
              <a:sym typeface="Playfair Display"/>
            </a:endParaRPr>
          </a:p>
          <a:p>
            <a:pPr marL="457200" lvl="0" indent="-457200" algn="l" rtl="0">
              <a:lnSpc>
                <a:spcPct val="150000"/>
              </a:lnSpc>
              <a:spcBef>
                <a:spcPts val="0"/>
              </a:spcBef>
              <a:spcAft>
                <a:spcPts val="0"/>
              </a:spcAft>
              <a:buClr>
                <a:schemeClr val="dk1"/>
              </a:buClr>
              <a:buSzPts val="935"/>
              <a:buFont typeface="Arial"/>
              <a:buNone/>
            </a:pPr>
            <a:r>
              <a:rPr lang="en" sz="1200" b="1">
                <a:solidFill>
                  <a:srgbClr val="000000"/>
                </a:solidFill>
                <a:latin typeface="Playfair Display"/>
                <a:ea typeface="Playfair Display"/>
                <a:cs typeface="Playfair Display"/>
                <a:sym typeface="Playfair Display"/>
              </a:rPr>
              <a:t>Vector 4 Free. (n.d). Free Mental Health. </a:t>
            </a:r>
            <a:r>
              <a:rPr lang="en" sz="1200" b="1" u="sng">
                <a:solidFill>
                  <a:srgbClr val="000000"/>
                </a:solidFill>
                <a:latin typeface="Playfair Display"/>
                <a:ea typeface="Playfair Display"/>
                <a:cs typeface="Playfair Display"/>
                <a:sym typeface="Playfair Display"/>
                <a:hlinkClick r:id="rId7">
                  <a:extLst>
                    <a:ext uri="{A12FA001-AC4F-418D-AE19-62706E023703}">
                      <ahyp:hlinkClr xmlns:ahyp="http://schemas.microsoft.com/office/drawing/2018/hyperlinkcolor" val="tx"/>
                    </a:ext>
                  </a:extLst>
                </a:hlinkClick>
              </a:rPr>
              <a:t>https://www.vector4free.com/free-vectors/mental-health</a:t>
            </a:r>
            <a:endParaRPr sz="1200" b="1">
              <a:solidFill>
                <a:srgbClr val="000000"/>
              </a:solidFill>
              <a:latin typeface="Playfair Display"/>
              <a:ea typeface="Playfair Display"/>
              <a:cs typeface="Playfair Display"/>
              <a:sym typeface="Playfair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278025"/>
            <a:ext cx="8520600" cy="73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latin typeface="Playfair Display"/>
                <a:ea typeface="Playfair Display"/>
                <a:cs typeface="Playfair Display"/>
                <a:sym typeface="Playfair Display"/>
              </a:rPr>
              <a:t>Our Project</a:t>
            </a:r>
            <a:endParaRPr sz="3600">
              <a:latin typeface="Playfair Display"/>
              <a:ea typeface="Playfair Display"/>
              <a:cs typeface="Playfair Display"/>
              <a:sym typeface="Playfair Display"/>
            </a:endParaRPr>
          </a:p>
        </p:txBody>
      </p:sp>
      <p:sp>
        <p:nvSpPr>
          <p:cNvPr id="61" name="Google Shape;61;p14"/>
          <p:cNvSpPr txBox="1">
            <a:spLocks noGrp="1"/>
          </p:cNvSpPr>
          <p:nvPr>
            <p:ph type="body" idx="1"/>
          </p:nvPr>
        </p:nvSpPr>
        <p:spPr>
          <a:xfrm>
            <a:off x="311700" y="1086825"/>
            <a:ext cx="8520600" cy="39429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Personal experience in community health and hospital settings peaked our interest in pediatric mental health concerns, especially following COVID-19.</a:t>
            </a:r>
            <a:endParaRPr>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A literature review confirmed a rise in pediatric mental health incidences following COVID-19.</a:t>
            </a:r>
            <a:endParaRPr>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We thought, “</a:t>
            </a:r>
            <a:r>
              <a:rPr lang="en" i="1">
                <a:solidFill>
                  <a:schemeClr val="dk1"/>
                </a:solidFill>
                <a:latin typeface="Playfair Display"/>
                <a:ea typeface="Playfair Display"/>
                <a:cs typeface="Playfair Display"/>
                <a:sym typeface="Playfair Display"/>
              </a:rPr>
              <a:t>How can we help?”</a:t>
            </a:r>
            <a:endParaRPr i="1">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Created a toolkit filled with education, activities, and resources to help children and adolescents grades kindergarten to fifth manage emotions and understand mental health.</a:t>
            </a:r>
            <a:endParaRPr sz="1800">
              <a:solidFill>
                <a:schemeClr val="dk1"/>
              </a:solidFill>
              <a:latin typeface="Playfair Display"/>
              <a:ea typeface="Playfair Display"/>
              <a:cs typeface="Playfair Display"/>
              <a:sym typeface="Playfair Display"/>
            </a:endParaRPr>
          </a:p>
          <a:p>
            <a:pPr marL="914400" lvl="1" indent="-342900" algn="l" rtl="0">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Plan to implement this toolkit into the CATCH community health clinical of the NUR 366 semester.</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We are so excited to share this project with you and advocate for the mental health of our pediatric populations!</a:t>
            </a:r>
            <a:endParaRPr>
              <a:solidFill>
                <a:schemeClr val="dk1"/>
              </a:solidFill>
              <a:latin typeface="Playfair Display"/>
              <a:ea typeface="Playfair Display"/>
              <a:cs typeface="Playfair Display"/>
              <a:sym typeface="Playfair Display"/>
            </a:endParaRPr>
          </a:p>
        </p:txBody>
      </p:sp>
      <p:pic>
        <p:nvPicPr>
          <p:cNvPr id="62" name="Google Shape;62;p14"/>
          <p:cNvPicPr preferRelativeResize="0"/>
          <p:nvPr/>
        </p:nvPicPr>
        <p:blipFill>
          <a:blip r:embed="rId3">
            <a:alphaModFix/>
          </a:blip>
          <a:stretch>
            <a:fillRect/>
          </a:stretch>
        </p:blipFill>
        <p:spPr>
          <a:xfrm>
            <a:off x="1606450" y="88475"/>
            <a:ext cx="1552950" cy="10399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341225"/>
            <a:ext cx="8520600" cy="676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latin typeface="Playfair Display"/>
                <a:ea typeface="Playfair Display"/>
                <a:cs typeface="Playfair Display"/>
                <a:sym typeface="Playfair Display"/>
              </a:rPr>
              <a:t>Our Goal</a:t>
            </a:r>
            <a:endParaRPr sz="3600">
              <a:latin typeface="Playfair Display"/>
              <a:ea typeface="Playfair Display"/>
              <a:cs typeface="Playfair Display"/>
              <a:sym typeface="Playfair Display"/>
            </a:endParaRPr>
          </a:p>
        </p:txBody>
      </p:sp>
      <p:sp>
        <p:nvSpPr>
          <p:cNvPr id="68" name="Google Shape;68;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55600" algn="l" rtl="0">
              <a:spcBef>
                <a:spcPts val="0"/>
              </a:spcBef>
              <a:spcAft>
                <a:spcPts val="0"/>
              </a:spcAft>
              <a:buClr>
                <a:schemeClr val="dk1"/>
              </a:buClr>
              <a:buSzPts val="2000"/>
              <a:buFont typeface="Playfair Display"/>
              <a:buChar char="●"/>
            </a:pPr>
            <a:r>
              <a:rPr lang="en" sz="2000">
                <a:solidFill>
                  <a:schemeClr val="dk1"/>
                </a:solidFill>
                <a:latin typeface="Playfair Display"/>
                <a:ea typeface="Playfair Display"/>
                <a:cs typeface="Playfair Display"/>
                <a:sym typeface="Playfair Display"/>
              </a:rPr>
              <a:t>To instill and promote the idea of mental health in the pediatric population by talking about what mental health is, how to manage and cope with emotions, and foster the resiliency in this population.</a:t>
            </a:r>
            <a:endParaRPr sz="2000">
              <a:solidFill>
                <a:schemeClr val="dk1"/>
              </a:solidFill>
              <a:latin typeface="Playfair Display"/>
              <a:ea typeface="Playfair Display"/>
              <a:cs typeface="Playfair Display"/>
              <a:sym typeface="Playfair Display"/>
            </a:endParaRPr>
          </a:p>
          <a:p>
            <a:pPr marL="457200" lvl="0" indent="-355600" algn="l" rtl="0">
              <a:spcBef>
                <a:spcPts val="1000"/>
              </a:spcBef>
              <a:spcAft>
                <a:spcPts val="0"/>
              </a:spcAft>
              <a:buClr>
                <a:schemeClr val="dk1"/>
              </a:buClr>
              <a:buSzPts val="2000"/>
              <a:buFont typeface="Playfair Display"/>
              <a:buChar char="●"/>
            </a:pPr>
            <a:r>
              <a:rPr lang="en" sz="2000">
                <a:solidFill>
                  <a:schemeClr val="dk1"/>
                </a:solidFill>
                <a:latin typeface="Playfair Display"/>
                <a:ea typeface="Playfair Display"/>
                <a:cs typeface="Playfair Display"/>
                <a:sym typeface="Playfair Display"/>
              </a:rPr>
              <a:t>We hope that early education will help reduce the stigma surrounding mental health and promote healthy coping behaviors at an early age to reduce mental health incidences.</a:t>
            </a:r>
            <a:endParaRPr sz="2000">
              <a:solidFill>
                <a:schemeClr val="dk1"/>
              </a:solidFill>
              <a:latin typeface="Playfair Display"/>
              <a:ea typeface="Playfair Display"/>
              <a:cs typeface="Playfair Display"/>
              <a:sym typeface="Playfair Display"/>
            </a:endParaRPr>
          </a:p>
          <a:p>
            <a:pPr marL="457200" lvl="0" indent="-355600" algn="l" rtl="0">
              <a:spcBef>
                <a:spcPts val="1000"/>
              </a:spcBef>
              <a:spcAft>
                <a:spcPts val="1000"/>
              </a:spcAft>
              <a:buClr>
                <a:schemeClr val="dk1"/>
              </a:buClr>
              <a:buSzPts val="2000"/>
              <a:buFont typeface="Playfair Display"/>
              <a:buChar char="●"/>
            </a:pPr>
            <a:r>
              <a:rPr lang="en" sz="2000">
                <a:solidFill>
                  <a:schemeClr val="dk1"/>
                </a:solidFill>
                <a:latin typeface="Playfair Display"/>
                <a:ea typeface="Playfair Display"/>
                <a:cs typeface="Playfair Display"/>
                <a:sym typeface="Playfair Display"/>
              </a:rPr>
              <a:t>Thank you for engaging in this project with us!</a:t>
            </a:r>
            <a:endParaRPr sz="2000">
              <a:solidFill>
                <a:schemeClr val="dk1"/>
              </a:solidFill>
              <a:latin typeface="Playfair Display"/>
              <a:ea typeface="Playfair Display"/>
              <a:cs typeface="Playfair Display"/>
              <a:sym typeface="Playfair Display"/>
            </a:endParaRPr>
          </a:p>
        </p:txBody>
      </p:sp>
      <p:pic>
        <p:nvPicPr>
          <p:cNvPr id="69" name="Google Shape;69;p15"/>
          <p:cNvPicPr preferRelativeResize="0"/>
          <p:nvPr/>
        </p:nvPicPr>
        <p:blipFill>
          <a:blip r:embed="rId3">
            <a:alphaModFix/>
          </a:blip>
          <a:stretch>
            <a:fillRect/>
          </a:stretch>
        </p:blipFill>
        <p:spPr>
          <a:xfrm>
            <a:off x="2247225" y="3943450"/>
            <a:ext cx="1923175" cy="1124225"/>
          </a:xfrm>
          <a:prstGeom prst="rect">
            <a:avLst/>
          </a:prstGeom>
          <a:noFill/>
          <a:ln>
            <a:noFill/>
          </a:ln>
        </p:spPr>
      </p:pic>
      <p:pic>
        <p:nvPicPr>
          <p:cNvPr id="70" name="Google Shape;70;p15"/>
          <p:cNvPicPr preferRelativeResize="0"/>
          <p:nvPr/>
        </p:nvPicPr>
        <p:blipFill>
          <a:blip r:embed="rId4">
            <a:alphaModFix/>
          </a:blip>
          <a:stretch>
            <a:fillRect/>
          </a:stretch>
        </p:blipFill>
        <p:spPr>
          <a:xfrm>
            <a:off x="5005075" y="3943450"/>
            <a:ext cx="1923175" cy="1124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a:off x="311700" y="341225"/>
            <a:ext cx="8520600" cy="676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3600">
                <a:latin typeface="Playfair Display"/>
                <a:ea typeface="Playfair Display"/>
                <a:cs typeface="Playfair Display"/>
                <a:sym typeface="Playfair Display"/>
              </a:rPr>
              <a:t>Your Role</a:t>
            </a:r>
            <a:endParaRPr sz="3600"/>
          </a:p>
        </p:txBody>
      </p:sp>
      <p:sp>
        <p:nvSpPr>
          <p:cNvPr id="76" name="Google Shape;76;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55600" algn="l" rtl="0">
              <a:spcBef>
                <a:spcPts val="0"/>
              </a:spcBef>
              <a:spcAft>
                <a:spcPts val="0"/>
              </a:spcAft>
              <a:buClr>
                <a:schemeClr val="dk1"/>
              </a:buClr>
              <a:buSzPts val="2000"/>
              <a:buFont typeface="Playfair Display"/>
              <a:buChar char="●"/>
            </a:pPr>
            <a:r>
              <a:rPr lang="en" sz="2000">
                <a:solidFill>
                  <a:schemeClr val="dk1"/>
                </a:solidFill>
                <a:latin typeface="Playfair Display"/>
                <a:ea typeface="Playfair Display"/>
                <a:cs typeface="Playfair Display"/>
                <a:sym typeface="Playfair Display"/>
              </a:rPr>
              <a:t>To be educated on the activities and ideas in the toolkit found on Blackboard.</a:t>
            </a:r>
            <a:endParaRPr sz="2000">
              <a:solidFill>
                <a:schemeClr val="dk1"/>
              </a:solidFill>
              <a:latin typeface="Playfair Display"/>
              <a:ea typeface="Playfair Display"/>
              <a:cs typeface="Playfair Display"/>
              <a:sym typeface="Playfair Display"/>
            </a:endParaRPr>
          </a:p>
          <a:p>
            <a:pPr marL="457200" lvl="0" indent="-355600" algn="l" rtl="0">
              <a:spcBef>
                <a:spcPts val="1000"/>
              </a:spcBef>
              <a:spcAft>
                <a:spcPts val="0"/>
              </a:spcAft>
              <a:buClr>
                <a:schemeClr val="dk1"/>
              </a:buClr>
              <a:buSzPts val="2000"/>
              <a:buFont typeface="Playfair Display"/>
              <a:buChar char="●"/>
            </a:pPr>
            <a:r>
              <a:rPr lang="en" sz="2000">
                <a:solidFill>
                  <a:schemeClr val="dk1"/>
                </a:solidFill>
                <a:latin typeface="Playfair Display"/>
                <a:ea typeface="Playfair Display"/>
                <a:cs typeface="Playfair Display"/>
                <a:sym typeface="Playfair Display"/>
              </a:rPr>
              <a:t>To use these activities  in your CATCH community health rotation.</a:t>
            </a:r>
            <a:endParaRPr sz="2000">
              <a:solidFill>
                <a:schemeClr val="dk1"/>
              </a:solidFill>
              <a:latin typeface="Playfair Display"/>
              <a:ea typeface="Playfair Display"/>
              <a:cs typeface="Playfair Display"/>
              <a:sym typeface="Playfair Display"/>
            </a:endParaRPr>
          </a:p>
          <a:p>
            <a:pPr marL="457200" lvl="0" indent="-355600" algn="l" rtl="0">
              <a:spcBef>
                <a:spcPts val="1000"/>
              </a:spcBef>
              <a:spcAft>
                <a:spcPts val="0"/>
              </a:spcAft>
              <a:buClr>
                <a:schemeClr val="dk1"/>
              </a:buClr>
              <a:buSzPts val="2000"/>
              <a:buFont typeface="Playfair Display"/>
              <a:buChar char="●"/>
            </a:pPr>
            <a:r>
              <a:rPr lang="en" sz="2000">
                <a:solidFill>
                  <a:schemeClr val="dk1"/>
                </a:solidFill>
                <a:latin typeface="Playfair Display"/>
                <a:ea typeface="Playfair Display"/>
                <a:cs typeface="Playfair Display"/>
                <a:sym typeface="Playfair Display"/>
              </a:rPr>
              <a:t>To be a resource and advocate for the pediatric patients you work with.</a:t>
            </a:r>
            <a:endParaRPr sz="2000">
              <a:solidFill>
                <a:schemeClr val="dk1"/>
              </a:solidFill>
              <a:latin typeface="Playfair Display"/>
              <a:ea typeface="Playfair Display"/>
              <a:cs typeface="Playfair Display"/>
              <a:sym typeface="Playfair Display"/>
            </a:endParaRPr>
          </a:p>
          <a:p>
            <a:pPr marL="457200" lvl="0" indent="-355600" algn="l" rtl="0">
              <a:spcBef>
                <a:spcPts val="1000"/>
              </a:spcBef>
              <a:spcAft>
                <a:spcPts val="1000"/>
              </a:spcAft>
              <a:buClr>
                <a:schemeClr val="dk1"/>
              </a:buClr>
              <a:buSzPts val="2000"/>
              <a:buFont typeface="Playfair Display"/>
              <a:buChar char="●"/>
            </a:pPr>
            <a:r>
              <a:rPr lang="en" sz="2000">
                <a:solidFill>
                  <a:schemeClr val="dk1"/>
                </a:solidFill>
                <a:latin typeface="Playfair Display"/>
                <a:ea typeface="Playfair Display"/>
                <a:cs typeface="Playfair Display"/>
                <a:sym typeface="Playfair Display"/>
              </a:rPr>
              <a:t>Get involved and get excited; you are making a difference!</a:t>
            </a:r>
            <a:endParaRPr sz="2000">
              <a:solidFill>
                <a:schemeClr val="dk1"/>
              </a:solidFill>
              <a:latin typeface="Playfair Display"/>
              <a:ea typeface="Playfair Display"/>
              <a:cs typeface="Playfair Display"/>
              <a:sym typeface="Playfair Display"/>
            </a:endParaRPr>
          </a:p>
        </p:txBody>
      </p:sp>
      <p:pic>
        <p:nvPicPr>
          <p:cNvPr id="77" name="Google Shape;77;p16"/>
          <p:cNvPicPr preferRelativeResize="0"/>
          <p:nvPr/>
        </p:nvPicPr>
        <p:blipFill>
          <a:blip r:embed="rId3">
            <a:alphaModFix/>
          </a:blip>
          <a:stretch>
            <a:fillRect/>
          </a:stretch>
        </p:blipFill>
        <p:spPr>
          <a:xfrm>
            <a:off x="3085400" y="3766000"/>
            <a:ext cx="2619375" cy="1289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BF9000">
            <a:alpha val="77380"/>
          </a:srgbClr>
        </a:solidFill>
        <a:effectLst/>
      </p:bgPr>
    </p:bg>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311700" y="290675"/>
            <a:ext cx="8520600" cy="727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a:latin typeface="Playfair Display"/>
                <a:ea typeface="Playfair Display"/>
                <a:cs typeface="Playfair Display"/>
                <a:sym typeface="Playfair Display"/>
              </a:rPr>
              <a:t>Toolkit Overview</a:t>
            </a:r>
            <a:endParaRPr sz="3600">
              <a:latin typeface="Playfair Display"/>
              <a:ea typeface="Playfair Display"/>
              <a:cs typeface="Playfair Display"/>
              <a:sym typeface="Playfair Display"/>
            </a:endParaRPr>
          </a:p>
        </p:txBody>
      </p:sp>
      <p:sp>
        <p:nvSpPr>
          <p:cNvPr id="83" name="Google Shape;83;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800" b="1" i="1">
                <a:solidFill>
                  <a:schemeClr val="dk1"/>
                </a:solidFill>
                <a:latin typeface="Playfair Display"/>
                <a:ea typeface="Playfair Display"/>
                <a:cs typeface="Playfair Display"/>
                <a:sym typeface="Playfair Display"/>
              </a:rPr>
              <a:t>Grades Kindergarten to Second:</a:t>
            </a:r>
            <a:endParaRPr sz="1800" b="1" i="1">
              <a:solidFill>
                <a:schemeClr val="dk1"/>
              </a:solidFill>
              <a:latin typeface="Playfair Display"/>
              <a:ea typeface="Playfair Display"/>
              <a:cs typeface="Playfair Display"/>
              <a:sym typeface="Playfair Display"/>
            </a:endParaRPr>
          </a:p>
          <a:p>
            <a:pPr marL="457200" lvl="0" indent="-342900" algn="l" rtl="0">
              <a:spcBef>
                <a:spcPts val="120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Guided Meditation</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Wellness Yoga</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Mindful Breathing Exercises</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Mood Boosting Activities</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Teaching “Turtle”</a:t>
            </a:r>
            <a:endParaRPr sz="1800">
              <a:solidFill>
                <a:schemeClr val="dk1"/>
              </a:solidFill>
              <a:latin typeface="Playfair Display"/>
              <a:ea typeface="Playfair Display"/>
              <a:cs typeface="Playfair Display"/>
              <a:sym typeface="Playfair Display"/>
            </a:endParaRPr>
          </a:p>
        </p:txBody>
      </p:sp>
      <p:sp>
        <p:nvSpPr>
          <p:cNvPr id="84" name="Google Shape;84;p17"/>
          <p:cNvSpPr txBox="1">
            <a:spLocks noGrp="1"/>
          </p:cNvSpPr>
          <p:nvPr>
            <p:ph type="body" idx="2"/>
          </p:nvPr>
        </p:nvSpPr>
        <p:spPr>
          <a:xfrm>
            <a:off x="4832400" y="1152475"/>
            <a:ext cx="4089600" cy="3776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800" b="1" i="1">
                <a:solidFill>
                  <a:schemeClr val="dk1"/>
                </a:solidFill>
                <a:latin typeface="Playfair Display"/>
                <a:ea typeface="Playfair Display"/>
                <a:cs typeface="Playfair Display"/>
                <a:sym typeface="Playfair Display"/>
              </a:rPr>
              <a:t>Grades Third through Fifth:</a:t>
            </a:r>
            <a:endParaRPr sz="1800" b="1" i="1">
              <a:solidFill>
                <a:schemeClr val="dk1"/>
              </a:solidFill>
              <a:latin typeface="Playfair Display"/>
              <a:ea typeface="Playfair Display"/>
              <a:cs typeface="Playfair Display"/>
              <a:sym typeface="Playfair Display"/>
            </a:endParaRPr>
          </a:p>
          <a:p>
            <a:pPr marL="457200" lvl="0" indent="-342900" algn="l" rtl="0">
              <a:spcBef>
                <a:spcPts val="120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What is mental health?</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Wellness Yoga</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Mindful Breathing Exercises</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Coping Skills Sheet</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“Feeling through Colors” Activity and Education</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Emotion Charades</a:t>
            </a:r>
            <a:endParaRPr sz="1800">
              <a:solidFill>
                <a:schemeClr val="dk1"/>
              </a:solidFill>
              <a:latin typeface="Playfair Display"/>
              <a:ea typeface="Playfair Display"/>
              <a:cs typeface="Playfair Display"/>
              <a:sym typeface="Playfair Display"/>
            </a:endParaRPr>
          </a:p>
          <a:p>
            <a:pPr marL="457200" lvl="0" indent="-342900" algn="l" rtl="0">
              <a:spcBef>
                <a:spcPts val="0"/>
              </a:spcBef>
              <a:spcAft>
                <a:spcPts val="0"/>
              </a:spcAft>
              <a:buClr>
                <a:schemeClr val="dk1"/>
              </a:buClr>
              <a:buSzPts val="1800"/>
              <a:buFont typeface="Playfair Display"/>
              <a:buAutoNum type="arabicPeriod"/>
            </a:pPr>
            <a:r>
              <a:rPr lang="en" sz="1800">
                <a:solidFill>
                  <a:schemeClr val="dk1"/>
                </a:solidFill>
                <a:latin typeface="Playfair Display"/>
                <a:ea typeface="Playfair Display"/>
                <a:cs typeface="Playfair Display"/>
                <a:sym typeface="Playfair Display"/>
              </a:rPr>
              <a:t>My Safe Sheet</a:t>
            </a:r>
            <a:endParaRPr sz="1800">
              <a:solidFill>
                <a:schemeClr val="dk1"/>
              </a:solidFill>
              <a:latin typeface="Playfair Display"/>
              <a:ea typeface="Playfair Display"/>
              <a:cs typeface="Playfair Display"/>
              <a:sym typeface="Playfair Display"/>
            </a:endParaRPr>
          </a:p>
        </p:txBody>
      </p:sp>
      <p:pic>
        <p:nvPicPr>
          <p:cNvPr id="85" name="Google Shape;85;p17"/>
          <p:cNvPicPr preferRelativeResize="0"/>
          <p:nvPr/>
        </p:nvPicPr>
        <p:blipFill rotWithShape="1">
          <a:blip r:embed="rId3">
            <a:alphaModFix/>
          </a:blip>
          <a:srcRect b="11839"/>
          <a:stretch/>
        </p:blipFill>
        <p:spPr>
          <a:xfrm>
            <a:off x="492850" y="3424775"/>
            <a:ext cx="2951125" cy="1554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89"/>
        <p:cNvGrpSpPr/>
        <p:nvPr/>
      </p:nvGrpSpPr>
      <p:grpSpPr>
        <a:xfrm>
          <a:off x="0" y="0"/>
          <a:ext cx="0" cy="0"/>
          <a:chOff x="0" y="0"/>
          <a:chExt cx="0" cy="0"/>
        </a:xfrm>
      </p:grpSpPr>
      <p:sp>
        <p:nvSpPr>
          <p:cNvPr id="90" name="Google Shape;90;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Resource 1: Guided Meditation (Grades K-2)</a:t>
            </a:r>
            <a:endParaRPr>
              <a:latin typeface="Playfair Display"/>
              <a:ea typeface="Playfair Display"/>
              <a:cs typeface="Playfair Display"/>
              <a:sym typeface="Playfair Display"/>
            </a:endParaRPr>
          </a:p>
        </p:txBody>
      </p:sp>
      <p:sp>
        <p:nvSpPr>
          <p:cNvPr id="91" name="Google Shape;91;p18"/>
          <p:cNvSpPr txBox="1">
            <a:spLocks noGrp="1"/>
          </p:cNvSpPr>
          <p:nvPr>
            <p:ph type="body" idx="1"/>
          </p:nvPr>
        </p:nvSpPr>
        <p:spPr>
          <a:xfrm>
            <a:off x="311700" y="1152475"/>
            <a:ext cx="8520600" cy="3902700"/>
          </a:xfrm>
          <a:prstGeom prst="rect">
            <a:avLst/>
          </a:prstGeom>
        </p:spPr>
        <p:txBody>
          <a:bodyPr spcFirstLastPara="1" wrap="square" lIns="91425" tIns="91425" rIns="91425" bIns="91425" anchor="t" anchorCtr="0">
            <a:normAutofit fontScale="92500" lnSpcReduction="20000"/>
          </a:bodyPr>
          <a:lstStyle/>
          <a:p>
            <a:pPr marL="457200" lvl="0" indent="-340201" algn="l" rtl="0">
              <a:spcBef>
                <a:spcPts val="0"/>
              </a:spcBef>
              <a:spcAft>
                <a:spcPts val="0"/>
              </a:spcAft>
              <a:buClr>
                <a:schemeClr val="dk1"/>
              </a:buClr>
              <a:buSzPct val="100000"/>
              <a:buFont typeface="Playfair Display"/>
              <a:buChar char="●"/>
            </a:pPr>
            <a:r>
              <a:rPr lang="en" sz="1900">
                <a:solidFill>
                  <a:schemeClr val="dk1"/>
                </a:solidFill>
                <a:latin typeface="Playfair Display"/>
                <a:ea typeface="Playfair Display"/>
                <a:cs typeface="Playfair Display"/>
                <a:sym typeface="Playfair Display"/>
              </a:rPr>
              <a:t>Purpose:</a:t>
            </a:r>
            <a:endParaRPr sz="1900">
              <a:solidFill>
                <a:schemeClr val="dk1"/>
              </a:solidFill>
              <a:latin typeface="Playfair Display"/>
              <a:ea typeface="Playfair Display"/>
              <a:cs typeface="Playfair Display"/>
              <a:sym typeface="Playfair Display"/>
            </a:endParaRPr>
          </a:p>
          <a:p>
            <a:pPr marL="914400" lvl="1" indent="-340201" algn="l" rtl="0">
              <a:spcBef>
                <a:spcPts val="0"/>
              </a:spcBef>
              <a:spcAft>
                <a:spcPts val="0"/>
              </a:spcAft>
              <a:buClr>
                <a:schemeClr val="dk1"/>
              </a:buClr>
              <a:buSzPct val="100000"/>
              <a:buFont typeface="Playfair Display"/>
              <a:buChar char="○"/>
            </a:pPr>
            <a:r>
              <a:rPr lang="en" sz="1900">
                <a:solidFill>
                  <a:schemeClr val="dk1"/>
                </a:solidFill>
                <a:latin typeface="Playfair Display"/>
                <a:ea typeface="Playfair Display"/>
                <a:cs typeface="Playfair Display"/>
                <a:sym typeface="Playfair Display"/>
              </a:rPr>
              <a:t>Mediation is a great tool to help children get in touch with their emotions and feelings. </a:t>
            </a:r>
            <a:endParaRPr sz="1900">
              <a:solidFill>
                <a:schemeClr val="dk1"/>
              </a:solidFill>
              <a:latin typeface="Playfair Display"/>
              <a:ea typeface="Playfair Display"/>
              <a:cs typeface="Playfair Display"/>
              <a:sym typeface="Playfair Display"/>
            </a:endParaRPr>
          </a:p>
          <a:p>
            <a:pPr marL="914400" lvl="1" indent="-340201" algn="l" rtl="0">
              <a:spcBef>
                <a:spcPts val="0"/>
              </a:spcBef>
              <a:spcAft>
                <a:spcPts val="0"/>
              </a:spcAft>
              <a:buClr>
                <a:schemeClr val="dk1"/>
              </a:buClr>
              <a:buSzPct val="100000"/>
              <a:buFont typeface="Playfair Display"/>
              <a:buChar char="○"/>
            </a:pPr>
            <a:r>
              <a:rPr lang="en" sz="1900">
                <a:solidFill>
                  <a:schemeClr val="dk1"/>
                </a:solidFill>
                <a:latin typeface="Playfair Display"/>
                <a:ea typeface="Playfair Display"/>
                <a:cs typeface="Playfair Display"/>
                <a:sym typeface="Playfair Display"/>
              </a:rPr>
              <a:t>Promotion of the centering of oneself occurs during meditation session.</a:t>
            </a:r>
            <a:endParaRPr sz="1900">
              <a:solidFill>
                <a:schemeClr val="dk1"/>
              </a:solidFill>
              <a:latin typeface="Playfair Display"/>
              <a:ea typeface="Playfair Display"/>
              <a:cs typeface="Playfair Display"/>
              <a:sym typeface="Playfair Display"/>
            </a:endParaRPr>
          </a:p>
          <a:p>
            <a:pPr marL="457200" lvl="0" indent="-340201" algn="l" rtl="0">
              <a:spcBef>
                <a:spcPts val="0"/>
              </a:spcBef>
              <a:spcAft>
                <a:spcPts val="0"/>
              </a:spcAft>
              <a:buClr>
                <a:schemeClr val="dk1"/>
              </a:buClr>
              <a:buSzPct val="100000"/>
              <a:buFont typeface="Playfair Display"/>
              <a:buChar char="●"/>
            </a:pPr>
            <a:r>
              <a:rPr lang="en" sz="1900">
                <a:solidFill>
                  <a:schemeClr val="dk1"/>
                </a:solidFill>
                <a:latin typeface="Playfair Display"/>
                <a:ea typeface="Playfair Display"/>
                <a:cs typeface="Playfair Display"/>
                <a:sym typeface="Playfair Display"/>
              </a:rPr>
              <a:t>Activity:</a:t>
            </a:r>
            <a:endParaRPr sz="1900">
              <a:solidFill>
                <a:schemeClr val="dk1"/>
              </a:solidFill>
              <a:latin typeface="Playfair Display"/>
              <a:ea typeface="Playfair Display"/>
              <a:cs typeface="Playfair Display"/>
              <a:sym typeface="Playfair Display"/>
            </a:endParaRPr>
          </a:p>
          <a:p>
            <a:pPr marL="914400" lvl="1" indent="-340201" algn="l" rtl="0">
              <a:spcBef>
                <a:spcPts val="0"/>
              </a:spcBef>
              <a:spcAft>
                <a:spcPts val="0"/>
              </a:spcAft>
              <a:buClr>
                <a:schemeClr val="dk1"/>
              </a:buClr>
              <a:buSzPct val="100000"/>
              <a:buFont typeface="Playfair Display"/>
              <a:buChar char="○"/>
            </a:pPr>
            <a:r>
              <a:rPr lang="en" sz="1900">
                <a:solidFill>
                  <a:schemeClr val="dk1"/>
                </a:solidFill>
                <a:latin typeface="Playfair Display"/>
                <a:ea typeface="Playfair Display"/>
                <a:cs typeface="Playfair Display"/>
                <a:sym typeface="Playfair Display"/>
              </a:rPr>
              <a:t>Explain to the children what meditation is and how it promotes calm feelings.</a:t>
            </a:r>
            <a:endParaRPr sz="1900">
              <a:solidFill>
                <a:schemeClr val="dk1"/>
              </a:solidFill>
              <a:latin typeface="Playfair Display"/>
              <a:ea typeface="Playfair Display"/>
              <a:cs typeface="Playfair Display"/>
              <a:sym typeface="Playfair Display"/>
            </a:endParaRPr>
          </a:p>
          <a:p>
            <a:pPr marL="914400" lvl="1" indent="-340201" algn="l" rtl="0">
              <a:spcBef>
                <a:spcPts val="0"/>
              </a:spcBef>
              <a:spcAft>
                <a:spcPts val="0"/>
              </a:spcAft>
              <a:buClr>
                <a:schemeClr val="dk1"/>
              </a:buClr>
              <a:buSzPct val="100000"/>
              <a:buFont typeface="Playfair Display"/>
              <a:buChar char="○"/>
            </a:pPr>
            <a:r>
              <a:rPr lang="en" sz="1900">
                <a:solidFill>
                  <a:schemeClr val="dk1"/>
                </a:solidFill>
                <a:latin typeface="Playfair Display"/>
                <a:ea typeface="Playfair Display"/>
                <a:cs typeface="Playfair Display"/>
                <a:sym typeface="Playfair Display"/>
              </a:rPr>
              <a:t>There are videos on Blackboard to help guide meditation with the students.</a:t>
            </a:r>
            <a:endParaRPr sz="1900">
              <a:solidFill>
                <a:schemeClr val="dk1"/>
              </a:solidFill>
              <a:latin typeface="Playfair Display"/>
              <a:ea typeface="Playfair Display"/>
              <a:cs typeface="Playfair Display"/>
              <a:sym typeface="Playfair Display"/>
            </a:endParaRPr>
          </a:p>
          <a:p>
            <a:pPr marL="1371600" lvl="2" indent="-340201" algn="l" rtl="0">
              <a:spcBef>
                <a:spcPts val="0"/>
              </a:spcBef>
              <a:spcAft>
                <a:spcPts val="0"/>
              </a:spcAft>
              <a:buClr>
                <a:schemeClr val="dk1"/>
              </a:buClr>
              <a:buSzPct val="100000"/>
              <a:buFont typeface="Playfair Display"/>
              <a:buChar char="■"/>
            </a:pPr>
            <a:r>
              <a:rPr lang="en" sz="1900">
                <a:solidFill>
                  <a:schemeClr val="dk1"/>
                </a:solidFill>
                <a:latin typeface="Playfair Display"/>
                <a:ea typeface="Playfair Display"/>
                <a:cs typeface="Playfair Display"/>
                <a:sym typeface="Playfair Display"/>
              </a:rPr>
              <a:t>If unable to access videos at CATCH site, have nursing students watch the videos and guide their own meditation session for the children.</a:t>
            </a:r>
            <a:endParaRPr sz="1900">
              <a:solidFill>
                <a:schemeClr val="dk1"/>
              </a:solidFill>
              <a:latin typeface="Playfair Display"/>
              <a:ea typeface="Playfair Display"/>
              <a:cs typeface="Playfair Display"/>
              <a:sym typeface="Playfair Display"/>
            </a:endParaRPr>
          </a:p>
          <a:p>
            <a:pPr marL="914400" lvl="1" indent="-340201" algn="l" rtl="0">
              <a:spcBef>
                <a:spcPts val="0"/>
              </a:spcBef>
              <a:spcAft>
                <a:spcPts val="0"/>
              </a:spcAft>
              <a:buClr>
                <a:schemeClr val="dk1"/>
              </a:buClr>
              <a:buSzPct val="100000"/>
              <a:buFont typeface="Playfair Display"/>
              <a:buChar char="○"/>
            </a:pPr>
            <a:r>
              <a:rPr lang="en" sz="1900" b="1">
                <a:solidFill>
                  <a:schemeClr val="dk1"/>
                </a:solidFill>
                <a:latin typeface="Playfair Display"/>
                <a:ea typeface="Playfair Display"/>
                <a:cs typeface="Playfair Display"/>
                <a:sym typeface="Playfair Display"/>
              </a:rPr>
              <a:t>Time: Five to ten minutes.</a:t>
            </a:r>
            <a:endParaRPr sz="1900" b="1">
              <a:solidFill>
                <a:schemeClr val="dk1"/>
              </a:solidFill>
              <a:latin typeface="Playfair Display"/>
              <a:ea typeface="Playfair Display"/>
              <a:cs typeface="Playfair Display"/>
              <a:sym typeface="Playfair Display"/>
            </a:endParaRPr>
          </a:p>
          <a:p>
            <a:pPr marL="0" lvl="0" indent="0" algn="l" rtl="0">
              <a:spcBef>
                <a:spcPts val="1200"/>
              </a:spcBef>
              <a:spcAft>
                <a:spcPts val="1200"/>
              </a:spcAft>
              <a:buNone/>
            </a:pPr>
            <a:endParaRPr/>
          </a:p>
        </p:txBody>
      </p:sp>
      <p:pic>
        <p:nvPicPr>
          <p:cNvPr id="92" name="Google Shape;92;p18"/>
          <p:cNvPicPr preferRelativeResize="0"/>
          <p:nvPr/>
        </p:nvPicPr>
        <p:blipFill>
          <a:blip r:embed="rId3">
            <a:alphaModFix/>
          </a:blip>
          <a:stretch>
            <a:fillRect/>
          </a:stretch>
        </p:blipFill>
        <p:spPr>
          <a:xfrm>
            <a:off x="7307675" y="4094725"/>
            <a:ext cx="1045750" cy="9604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311700" y="315950"/>
            <a:ext cx="8520600" cy="701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a:latin typeface="Playfair Display"/>
                <a:ea typeface="Playfair Display"/>
                <a:cs typeface="Playfair Display"/>
                <a:sym typeface="Playfair Display"/>
              </a:rPr>
              <a:t>Resource 1: What is mental health? (Grades 3-5)</a:t>
            </a:r>
            <a:endParaRPr/>
          </a:p>
        </p:txBody>
      </p:sp>
      <p:sp>
        <p:nvSpPr>
          <p:cNvPr id="98" name="Google Shape;98;p19"/>
          <p:cNvSpPr txBox="1">
            <a:spLocks noGrp="1"/>
          </p:cNvSpPr>
          <p:nvPr>
            <p:ph type="body" idx="1"/>
          </p:nvPr>
        </p:nvSpPr>
        <p:spPr>
          <a:xfrm>
            <a:off x="311700" y="1152475"/>
            <a:ext cx="8520600" cy="3750900"/>
          </a:xfrm>
          <a:prstGeom prst="rect">
            <a:avLst/>
          </a:prstGeom>
        </p:spPr>
        <p:txBody>
          <a:bodyPr spcFirstLastPara="1" wrap="square" lIns="91425" tIns="91425" rIns="91425" bIns="91425" anchor="t" anchorCtr="0">
            <a:normAutofit lnSpcReduction="10000"/>
          </a:bodyPr>
          <a:lstStyle/>
          <a:p>
            <a:pPr marL="457200" lvl="0" indent="-349250" algn="l" rtl="0">
              <a:spcBef>
                <a:spcPts val="0"/>
              </a:spcBef>
              <a:spcAft>
                <a:spcPts val="0"/>
              </a:spcAft>
              <a:buClr>
                <a:schemeClr val="dk1"/>
              </a:buClr>
              <a:buSzPts val="1900"/>
              <a:buFont typeface="Playfair Display"/>
              <a:buChar char="●"/>
            </a:pPr>
            <a:r>
              <a:rPr lang="en" sz="1900">
                <a:solidFill>
                  <a:schemeClr val="dk1"/>
                </a:solidFill>
                <a:latin typeface="Playfair Display"/>
                <a:ea typeface="Playfair Display"/>
                <a:cs typeface="Playfair Display"/>
                <a:sym typeface="Playfair Display"/>
              </a:rPr>
              <a:t>Purpose:</a:t>
            </a:r>
            <a:endParaRPr sz="1900">
              <a:solidFill>
                <a:schemeClr val="dk1"/>
              </a:solidFill>
              <a:latin typeface="Playfair Display"/>
              <a:ea typeface="Playfair Display"/>
              <a:cs typeface="Playfair Display"/>
              <a:sym typeface="Playfair Display"/>
            </a:endParaRPr>
          </a:p>
          <a:p>
            <a:pPr marL="914400" lvl="1" indent="-349250" algn="l" rtl="0">
              <a:spcBef>
                <a:spcPts val="0"/>
              </a:spcBef>
              <a:spcAft>
                <a:spcPts val="0"/>
              </a:spcAft>
              <a:buClr>
                <a:schemeClr val="dk1"/>
              </a:buClr>
              <a:buSzPts val="1900"/>
              <a:buFont typeface="Playfair Display"/>
              <a:buChar char="○"/>
            </a:pPr>
            <a:r>
              <a:rPr lang="en" sz="1900">
                <a:solidFill>
                  <a:schemeClr val="dk1"/>
                </a:solidFill>
                <a:latin typeface="Playfair Display"/>
                <a:ea typeface="Playfair Display"/>
                <a:cs typeface="Playfair Display"/>
                <a:sym typeface="Playfair Display"/>
              </a:rPr>
              <a:t>Gauge current education level on mental health in the population.</a:t>
            </a:r>
            <a:endParaRPr sz="1900">
              <a:solidFill>
                <a:schemeClr val="dk1"/>
              </a:solidFill>
              <a:latin typeface="Playfair Display"/>
              <a:ea typeface="Playfair Display"/>
              <a:cs typeface="Playfair Display"/>
              <a:sym typeface="Playfair Display"/>
            </a:endParaRPr>
          </a:p>
          <a:p>
            <a:pPr marL="914400" lvl="1" indent="-349250" algn="l" rtl="0">
              <a:spcBef>
                <a:spcPts val="0"/>
              </a:spcBef>
              <a:spcAft>
                <a:spcPts val="0"/>
              </a:spcAft>
              <a:buClr>
                <a:schemeClr val="dk1"/>
              </a:buClr>
              <a:buSzPts val="1900"/>
              <a:buFont typeface="Playfair Display"/>
              <a:buChar char="○"/>
            </a:pPr>
            <a:r>
              <a:rPr lang="en" sz="1900">
                <a:solidFill>
                  <a:schemeClr val="dk1"/>
                </a:solidFill>
                <a:latin typeface="Playfair Display"/>
                <a:ea typeface="Playfair Display"/>
                <a:cs typeface="Playfair Display"/>
                <a:sym typeface="Playfair Display"/>
              </a:rPr>
              <a:t>Create an understanding of why we are promoting the activities in the toolkit</a:t>
            </a:r>
            <a:endParaRPr sz="1900">
              <a:solidFill>
                <a:schemeClr val="dk1"/>
              </a:solidFill>
              <a:latin typeface="Playfair Display"/>
              <a:ea typeface="Playfair Display"/>
              <a:cs typeface="Playfair Display"/>
              <a:sym typeface="Playfair Display"/>
            </a:endParaRPr>
          </a:p>
          <a:p>
            <a:pPr marL="914400" lvl="1" indent="-349250" algn="l" rtl="0">
              <a:spcBef>
                <a:spcPts val="0"/>
              </a:spcBef>
              <a:spcAft>
                <a:spcPts val="0"/>
              </a:spcAft>
              <a:buClr>
                <a:schemeClr val="dk1"/>
              </a:buClr>
              <a:buSzPts val="1900"/>
              <a:buFont typeface="Playfair Display"/>
              <a:buChar char="○"/>
            </a:pPr>
            <a:r>
              <a:rPr lang="en" sz="1900">
                <a:solidFill>
                  <a:schemeClr val="dk1"/>
                </a:solidFill>
                <a:latin typeface="Playfair Display"/>
                <a:ea typeface="Playfair Display"/>
                <a:cs typeface="Playfair Display"/>
                <a:sym typeface="Playfair Display"/>
              </a:rPr>
              <a:t>Establish a baseline knowledge.</a:t>
            </a:r>
            <a:endParaRPr sz="1900">
              <a:solidFill>
                <a:schemeClr val="dk1"/>
              </a:solidFill>
              <a:latin typeface="Playfair Display"/>
              <a:ea typeface="Playfair Display"/>
              <a:cs typeface="Playfair Display"/>
              <a:sym typeface="Playfair Display"/>
            </a:endParaRPr>
          </a:p>
          <a:p>
            <a:pPr marL="457200" lvl="0" indent="-349250" algn="l" rtl="0">
              <a:spcBef>
                <a:spcPts val="0"/>
              </a:spcBef>
              <a:spcAft>
                <a:spcPts val="0"/>
              </a:spcAft>
              <a:buClr>
                <a:schemeClr val="dk1"/>
              </a:buClr>
              <a:buSzPts val="1900"/>
              <a:buFont typeface="Playfair Display"/>
              <a:buChar char="●"/>
            </a:pPr>
            <a:r>
              <a:rPr lang="en" sz="1900">
                <a:solidFill>
                  <a:schemeClr val="dk1"/>
                </a:solidFill>
                <a:latin typeface="Playfair Display"/>
                <a:ea typeface="Playfair Display"/>
                <a:cs typeface="Playfair Display"/>
                <a:sym typeface="Playfair Display"/>
              </a:rPr>
              <a:t>Activity:</a:t>
            </a:r>
            <a:endParaRPr sz="1900">
              <a:solidFill>
                <a:schemeClr val="dk1"/>
              </a:solidFill>
              <a:latin typeface="Playfair Display"/>
              <a:ea typeface="Playfair Display"/>
              <a:cs typeface="Playfair Display"/>
              <a:sym typeface="Playfair Display"/>
            </a:endParaRPr>
          </a:p>
          <a:p>
            <a:pPr marL="914400" lvl="1" indent="-349250" algn="l" rtl="0">
              <a:lnSpc>
                <a:spcPct val="115000"/>
              </a:lnSpc>
              <a:spcBef>
                <a:spcPts val="0"/>
              </a:spcBef>
              <a:spcAft>
                <a:spcPts val="0"/>
              </a:spcAft>
              <a:buClr>
                <a:schemeClr val="dk1"/>
              </a:buClr>
              <a:buSzPts val="1900"/>
              <a:buFont typeface="Playfair Display"/>
              <a:buChar char="○"/>
            </a:pPr>
            <a:r>
              <a:rPr lang="en" sz="1900">
                <a:solidFill>
                  <a:schemeClr val="dk1"/>
                </a:solidFill>
                <a:latin typeface="Playfair Display"/>
                <a:ea typeface="Playfair Display"/>
                <a:cs typeface="Playfair Display"/>
                <a:sym typeface="Playfair Display"/>
              </a:rPr>
              <a:t>Ask the students to talk with a group of their peers about what they think the words mental health mean.</a:t>
            </a:r>
            <a:endParaRPr sz="1900">
              <a:solidFill>
                <a:schemeClr val="dk1"/>
              </a:solidFill>
              <a:latin typeface="Playfair Display"/>
              <a:ea typeface="Playfair Display"/>
              <a:cs typeface="Playfair Display"/>
              <a:sym typeface="Playfair Display"/>
            </a:endParaRPr>
          </a:p>
          <a:p>
            <a:pPr marL="914400" lvl="1" indent="-349250" algn="l" rtl="0">
              <a:lnSpc>
                <a:spcPct val="115000"/>
              </a:lnSpc>
              <a:spcBef>
                <a:spcPts val="0"/>
              </a:spcBef>
              <a:spcAft>
                <a:spcPts val="0"/>
              </a:spcAft>
              <a:buClr>
                <a:schemeClr val="dk1"/>
              </a:buClr>
              <a:buSzPts val="1900"/>
              <a:buFont typeface="Playfair Display"/>
              <a:buChar char="○"/>
            </a:pPr>
            <a:r>
              <a:rPr lang="en" sz="1900">
                <a:solidFill>
                  <a:schemeClr val="dk1"/>
                </a:solidFill>
                <a:latin typeface="Playfair Display"/>
                <a:ea typeface="Playfair Display"/>
                <a:cs typeface="Playfair Display"/>
                <a:sym typeface="Playfair Display"/>
              </a:rPr>
              <a:t>Define mental health as the way we act, think, and feel and how we manage the emotions and experiences we have.</a:t>
            </a:r>
            <a:endParaRPr sz="1900">
              <a:solidFill>
                <a:schemeClr val="dk1"/>
              </a:solidFill>
              <a:latin typeface="Playfair Display"/>
              <a:ea typeface="Playfair Display"/>
              <a:cs typeface="Playfair Display"/>
              <a:sym typeface="Playfair Display"/>
            </a:endParaRPr>
          </a:p>
          <a:p>
            <a:pPr marL="914400" lvl="1" indent="-349250" algn="l" rtl="0">
              <a:lnSpc>
                <a:spcPct val="115000"/>
              </a:lnSpc>
              <a:spcBef>
                <a:spcPts val="0"/>
              </a:spcBef>
              <a:spcAft>
                <a:spcPts val="0"/>
              </a:spcAft>
              <a:buClr>
                <a:schemeClr val="dk1"/>
              </a:buClr>
              <a:buSzPts val="1900"/>
              <a:buFont typeface="Playfair Display"/>
              <a:buChar char="○"/>
            </a:pPr>
            <a:r>
              <a:rPr lang="en" sz="1900" b="1">
                <a:solidFill>
                  <a:schemeClr val="dk1"/>
                </a:solidFill>
                <a:latin typeface="Playfair Display"/>
                <a:ea typeface="Playfair Display"/>
                <a:cs typeface="Playfair Display"/>
                <a:sym typeface="Playfair Display"/>
              </a:rPr>
              <a:t>Time: Five to ten minutes.</a:t>
            </a:r>
            <a:endParaRPr sz="1900" b="1">
              <a:solidFill>
                <a:schemeClr val="dk1"/>
              </a:solidFill>
              <a:latin typeface="Playfair Display"/>
              <a:ea typeface="Playfair Display"/>
              <a:cs typeface="Playfair Display"/>
              <a:sym typeface="Playfair Display"/>
            </a:endParaRPr>
          </a:p>
        </p:txBody>
      </p:sp>
      <p:pic>
        <p:nvPicPr>
          <p:cNvPr id="99" name="Google Shape;99;p19"/>
          <p:cNvPicPr preferRelativeResize="0"/>
          <p:nvPr/>
        </p:nvPicPr>
        <p:blipFill>
          <a:blip r:embed="rId3">
            <a:alphaModFix/>
          </a:blip>
          <a:stretch>
            <a:fillRect/>
          </a:stretch>
        </p:blipFill>
        <p:spPr>
          <a:xfrm>
            <a:off x="7966700" y="4138500"/>
            <a:ext cx="925525" cy="840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1C232"/>
        </a:solidFill>
        <a:effectLst/>
      </p:bgPr>
    </p:bg>
    <p:spTree>
      <p:nvGrpSpPr>
        <p:cNvPr id="1" name="Shape 103"/>
        <p:cNvGrpSpPr/>
        <p:nvPr/>
      </p:nvGrpSpPr>
      <p:grpSpPr>
        <a:xfrm>
          <a:off x="0" y="0"/>
          <a:ext cx="0" cy="0"/>
          <a:chOff x="0" y="0"/>
          <a:chExt cx="0" cy="0"/>
        </a:xfrm>
      </p:grpSpPr>
      <p:sp>
        <p:nvSpPr>
          <p:cNvPr id="104" name="Google Shape;104;p20"/>
          <p:cNvSpPr txBox="1">
            <a:spLocks noGrp="1"/>
          </p:cNvSpPr>
          <p:nvPr>
            <p:ph type="title"/>
          </p:nvPr>
        </p:nvSpPr>
        <p:spPr>
          <a:xfrm>
            <a:off x="311700" y="328575"/>
            <a:ext cx="8520600" cy="689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Resource 2: Wellness Yoga (Grades K-5)</a:t>
            </a:r>
            <a:endParaRPr>
              <a:latin typeface="Playfair Display"/>
              <a:ea typeface="Playfair Display"/>
              <a:cs typeface="Playfair Display"/>
              <a:sym typeface="Playfair Display"/>
            </a:endParaRPr>
          </a:p>
        </p:txBody>
      </p:sp>
      <p:sp>
        <p:nvSpPr>
          <p:cNvPr id="105" name="Google Shape;105;p20"/>
          <p:cNvSpPr txBox="1">
            <a:spLocks noGrp="1"/>
          </p:cNvSpPr>
          <p:nvPr>
            <p:ph type="body" idx="1"/>
          </p:nvPr>
        </p:nvSpPr>
        <p:spPr>
          <a:xfrm>
            <a:off x="311700" y="1152475"/>
            <a:ext cx="8520600" cy="3750900"/>
          </a:xfrm>
          <a:prstGeom prst="rect">
            <a:avLst/>
          </a:prstGeom>
        </p:spPr>
        <p:txBody>
          <a:bodyPr spcFirstLastPara="1" wrap="square" lIns="91425" tIns="91425" rIns="91425" bIns="91425" anchor="t" anchorCtr="0">
            <a:normAutofit lnSpcReduction="10000"/>
          </a:bodyPr>
          <a:lstStyle/>
          <a:p>
            <a:pPr marL="457200" lvl="0" indent="-342900" algn="l" rtl="0">
              <a:lnSpc>
                <a:spcPct val="115000"/>
              </a:lnSpc>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Purpose:</a:t>
            </a:r>
            <a:endParaRPr>
              <a:solidFill>
                <a:schemeClr val="dk1"/>
              </a:solidFill>
              <a:latin typeface="Playfair Display"/>
              <a:ea typeface="Playfair Display"/>
              <a:cs typeface="Playfair Display"/>
              <a:sym typeface="Playfair Display"/>
            </a:endParaRPr>
          </a:p>
          <a:p>
            <a:pPr marL="914400" lvl="1" indent="-342900" algn="l" rtl="0">
              <a:lnSpc>
                <a:spcPct val="11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Yoga is a great way for children to be in tune with their emotions. </a:t>
            </a:r>
            <a:endParaRPr sz="1800">
              <a:solidFill>
                <a:schemeClr val="dk1"/>
              </a:solidFill>
              <a:latin typeface="Playfair Display"/>
              <a:ea typeface="Playfair Display"/>
              <a:cs typeface="Playfair Display"/>
              <a:sym typeface="Playfair Display"/>
            </a:endParaRPr>
          </a:p>
          <a:p>
            <a:pPr marL="1371600" lvl="2" indent="-342900" algn="l" rtl="0">
              <a:lnSpc>
                <a:spcPct val="11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It allows them to take a minute to breathe, move their body, and for this activity, think or say positive words to themselves. </a:t>
            </a:r>
            <a:endParaRPr sz="1800">
              <a:solidFill>
                <a:schemeClr val="dk1"/>
              </a:solidFill>
              <a:latin typeface="Playfair Display"/>
              <a:ea typeface="Playfair Display"/>
              <a:cs typeface="Playfair Display"/>
              <a:sym typeface="Playfair Display"/>
            </a:endParaRPr>
          </a:p>
          <a:p>
            <a:pPr marL="914400" lvl="1" indent="-342900" algn="l" rtl="0">
              <a:lnSpc>
                <a:spcPct val="11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Research has proven that this in an effective mindfulness and calm down activity for children. </a:t>
            </a:r>
            <a:endParaRPr sz="1800">
              <a:solidFill>
                <a:schemeClr val="dk1"/>
              </a:solidFill>
              <a:latin typeface="Playfair Display"/>
              <a:ea typeface="Playfair Display"/>
              <a:cs typeface="Playfair Display"/>
              <a:sym typeface="Playfair Display"/>
            </a:endParaRPr>
          </a:p>
          <a:p>
            <a:pPr marL="457200" lvl="0" indent="-342900" algn="l" rtl="0">
              <a:lnSpc>
                <a:spcPct val="115000"/>
              </a:lnSpc>
              <a:spcBef>
                <a:spcPts val="0"/>
              </a:spcBef>
              <a:spcAft>
                <a:spcPts val="0"/>
              </a:spcAft>
              <a:buClr>
                <a:schemeClr val="dk1"/>
              </a:buClr>
              <a:buSzPts val="1800"/>
              <a:buFont typeface="Playfair Display"/>
              <a:buChar char="●"/>
            </a:pPr>
            <a:r>
              <a:rPr lang="en">
                <a:solidFill>
                  <a:schemeClr val="dk1"/>
                </a:solidFill>
                <a:latin typeface="Playfair Display"/>
                <a:ea typeface="Playfair Display"/>
                <a:cs typeface="Playfair Display"/>
                <a:sym typeface="Playfair Display"/>
              </a:rPr>
              <a:t>Activity:</a:t>
            </a:r>
            <a:endParaRPr>
              <a:solidFill>
                <a:schemeClr val="dk1"/>
              </a:solidFill>
              <a:latin typeface="Playfair Display"/>
              <a:ea typeface="Playfair Display"/>
              <a:cs typeface="Playfair Display"/>
              <a:sym typeface="Playfair Display"/>
            </a:endParaRPr>
          </a:p>
          <a:p>
            <a:pPr marL="914400" lvl="1" indent="-342900" algn="l" rtl="0">
              <a:lnSpc>
                <a:spcPct val="11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Follow the poses given in the Wellness PDF on BlackBoard as well as the explanations in the Toolkit PDF.</a:t>
            </a:r>
            <a:endParaRPr sz="1800">
              <a:solidFill>
                <a:schemeClr val="dk1"/>
              </a:solidFill>
              <a:latin typeface="Playfair Display"/>
              <a:ea typeface="Playfair Display"/>
              <a:cs typeface="Playfair Display"/>
              <a:sym typeface="Playfair Display"/>
            </a:endParaRPr>
          </a:p>
          <a:p>
            <a:pPr marL="914400" lvl="1" indent="-342900" algn="l" rtl="0">
              <a:lnSpc>
                <a:spcPct val="115000"/>
              </a:lnSpc>
              <a:spcBef>
                <a:spcPts val="0"/>
              </a:spcBef>
              <a:spcAft>
                <a:spcPts val="0"/>
              </a:spcAft>
              <a:buClr>
                <a:schemeClr val="dk1"/>
              </a:buClr>
              <a:buSzPts val="1800"/>
              <a:buFont typeface="Playfair Display"/>
              <a:buChar char="○"/>
            </a:pPr>
            <a:r>
              <a:rPr lang="en" sz="1800">
                <a:solidFill>
                  <a:schemeClr val="dk1"/>
                </a:solidFill>
                <a:latin typeface="Playfair Display"/>
                <a:ea typeface="Playfair Display"/>
                <a:cs typeface="Playfair Display"/>
                <a:sym typeface="Playfair Display"/>
              </a:rPr>
              <a:t>Have the kids say the positive words to themselves or out loud as fit with the group you are working with.</a:t>
            </a:r>
            <a:endParaRPr sz="1800">
              <a:solidFill>
                <a:schemeClr val="dk1"/>
              </a:solidFill>
              <a:latin typeface="Playfair Display"/>
              <a:ea typeface="Playfair Display"/>
              <a:cs typeface="Playfair Display"/>
              <a:sym typeface="Playfair Display"/>
            </a:endParaRPr>
          </a:p>
          <a:p>
            <a:pPr marL="914400" lvl="1" indent="-342900" algn="l" rtl="0">
              <a:lnSpc>
                <a:spcPct val="115000"/>
              </a:lnSpc>
              <a:spcBef>
                <a:spcPts val="0"/>
              </a:spcBef>
              <a:spcAft>
                <a:spcPts val="0"/>
              </a:spcAft>
              <a:buClr>
                <a:schemeClr val="dk1"/>
              </a:buClr>
              <a:buSzPts val="1800"/>
              <a:buFont typeface="Playfair Display"/>
              <a:buChar char="○"/>
            </a:pPr>
            <a:r>
              <a:rPr lang="en" sz="1800" b="1">
                <a:solidFill>
                  <a:schemeClr val="dk1"/>
                </a:solidFill>
                <a:latin typeface="Playfair Display"/>
                <a:ea typeface="Playfair Display"/>
                <a:cs typeface="Playfair Display"/>
                <a:sym typeface="Playfair Display"/>
              </a:rPr>
              <a:t>Time: Ten to fifteen minutes.</a:t>
            </a:r>
            <a:endParaRPr sz="1800" b="1">
              <a:solidFill>
                <a:schemeClr val="dk1"/>
              </a:solidFill>
              <a:latin typeface="Playfair Display"/>
              <a:ea typeface="Playfair Display"/>
              <a:cs typeface="Playfair Display"/>
              <a:sym typeface="Playfair Display"/>
            </a:endParaRPr>
          </a:p>
        </p:txBody>
      </p:sp>
      <p:pic>
        <p:nvPicPr>
          <p:cNvPr id="106" name="Google Shape;106;p20"/>
          <p:cNvPicPr preferRelativeResize="0"/>
          <p:nvPr/>
        </p:nvPicPr>
        <p:blipFill>
          <a:blip r:embed="rId3">
            <a:alphaModFix/>
          </a:blip>
          <a:stretch>
            <a:fillRect/>
          </a:stretch>
        </p:blipFill>
        <p:spPr>
          <a:xfrm>
            <a:off x="7946575" y="4104750"/>
            <a:ext cx="1038750" cy="1038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BF9000">
            <a:alpha val="77380"/>
          </a:srgbClr>
        </a:solidFill>
        <a:effectLst/>
      </p:bgPr>
    </p:bg>
    <p:spTree>
      <p:nvGrpSpPr>
        <p:cNvPr id="1" name="Shape 110"/>
        <p:cNvGrpSpPr/>
        <p:nvPr/>
      </p:nvGrpSpPr>
      <p:grpSpPr>
        <a:xfrm>
          <a:off x="0" y="0"/>
          <a:ext cx="0" cy="0"/>
          <a:chOff x="0" y="0"/>
          <a:chExt cx="0" cy="0"/>
        </a:xfrm>
      </p:grpSpPr>
      <p:sp>
        <p:nvSpPr>
          <p:cNvPr id="111" name="Google Shape;111;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Playfair Display"/>
                <a:ea typeface="Playfair Display"/>
                <a:cs typeface="Playfair Display"/>
                <a:sym typeface="Playfair Display"/>
              </a:rPr>
              <a:t>Resource 3: Mindfulness Breathing (Grades K-5)</a:t>
            </a:r>
            <a:endParaRPr>
              <a:latin typeface="Playfair Display"/>
              <a:ea typeface="Playfair Display"/>
              <a:cs typeface="Playfair Display"/>
              <a:sym typeface="Playfair Display"/>
            </a:endParaRPr>
          </a:p>
        </p:txBody>
      </p:sp>
      <p:sp>
        <p:nvSpPr>
          <p:cNvPr id="112" name="Google Shape;112;p21"/>
          <p:cNvSpPr txBox="1">
            <a:spLocks noGrp="1"/>
          </p:cNvSpPr>
          <p:nvPr>
            <p:ph type="body" idx="1"/>
          </p:nvPr>
        </p:nvSpPr>
        <p:spPr>
          <a:xfrm>
            <a:off x="311700" y="1076650"/>
            <a:ext cx="8520600" cy="40668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Purpose:</a:t>
            </a:r>
            <a:endParaRPr sz="1600">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This mindfulness breathing activity involves many different techniques, such as, bubble breathing, balloon breathing, and shoulder roll breathing.</a:t>
            </a:r>
            <a:endParaRPr sz="1600">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Learning calming breathing is well established as a way to reduce stress, anxiety, and panic.</a:t>
            </a:r>
            <a:endParaRPr sz="1600">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Would be great to use as a CATCH cool down activity.</a:t>
            </a:r>
            <a:endParaRPr sz="1600">
              <a:solidFill>
                <a:schemeClr val="dk1"/>
              </a:solidFill>
              <a:latin typeface="Playfair Display"/>
              <a:ea typeface="Playfair Display"/>
              <a:cs typeface="Playfair Display"/>
              <a:sym typeface="Playfair Display"/>
            </a:endParaRPr>
          </a:p>
          <a:p>
            <a:pPr marL="457200" lvl="0"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Activity:</a:t>
            </a:r>
            <a:endParaRPr sz="1600">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Nursing students will coach the CATCH students through the various different breathing techniques.</a:t>
            </a:r>
            <a:endParaRPr sz="1600">
              <a:solidFill>
                <a:schemeClr val="dk1"/>
              </a:solidFill>
              <a:latin typeface="Playfair Display"/>
              <a:ea typeface="Playfair Display"/>
              <a:cs typeface="Playfair Display"/>
              <a:sym typeface="Playfair Display"/>
            </a:endParaRPr>
          </a:p>
          <a:p>
            <a:pPr marL="1371600" lvl="2"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Do each technique a couple of times to enforce the possible benefit</a:t>
            </a:r>
            <a:endParaRPr sz="1600">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Children are encouraged to focus on their breathing, taking away the stress of other thoughts for a moment.</a:t>
            </a:r>
            <a:endParaRPr sz="1600">
              <a:solidFill>
                <a:schemeClr val="dk1"/>
              </a:solidFill>
              <a:latin typeface="Playfair Display"/>
              <a:ea typeface="Playfair Display"/>
              <a:cs typeface="Playfair Display"/>
              <a:sym typeface="Playfair Display"/>
            </a:endParaRPr>
          </a:p>
          <a:p>
            <a:pPr marL="914400" lvl="1" indent="-330200" algn="l" rtl="0">
              <a:spcBef>
                <a:spcPts val="0"/>
              </a:spcBef>
              <a:spcAft>
                <a:spcPts val="0"/>
              </a:spcAft>
              <a:buClr>
                <a:schemeClr val="dk1"/>
              </a:buClr>
              <a:buSzPts val="1600"/>
              <a:buFont typeface="Playfair Display"/>
              <a:buChar char="○"/>
            </a:pPr>
            <a:r>
              <a:rPr lang="en" sz="1600" b="1">
                <a:solidFill>
                  <a:schemeClr val="dk1"/>
                </a:solidFill>
                <a:latin typeface="Playfair Display"/>
                <a:ea typeface="Playfair Display"/>
                <a:cs typeface="Playfair Display"/>
                <a:sym typeface="Playfair Display"/>
              </a:rPr>
              <a:t>Time: Five to ten minutes.</a:t>
            </a:r>
            <a:endParaRPr sz="1600" b="1">
              <a:solidFill>
                <a:schemeClr val="dk1"/>
              </a:solidFill>
              <a:latin typeface="Playfair Display"/>
              <a:ea typeface="Playfair Display"/>
              <a:cs typeface="Playfair Display"/>
              <a:sym typeface="Playfair Display"/>
            </a:endParaRPr>
          </a:p>
        </p:txBody>
      </p:sp>
      <p:pic>
        <p:nvPicPr>
          <p:cNvPr id="113" name="Google Shape;113;p21"/>
          <p:cNvPicPr preferRelativeResize="0"/>
          <p:nvPr/>
        </p:nvPicPr>
        <p:blipFill>
          <a:blip r:embed="rId3">
            <a:alphaModFix/>
          </a:blip>
          <a:stretch>
            <a:fillRect/>
          </a:stretch>
        </p:blipFill>
        <p:spPr>
          <a:xfrm>
            <a:off x="7745125" y="4195675"/>
            <a:ext cx="1087175" cy="108717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2150</Words>
  <Application>Microsoft Office PowerPoint</Application>
  <PresentationFormat>On-screen Show (16:9)</PresentationFormat>
  <Paragraphs>162</Paragraphs>
  <Slides>19</Slides>
  <Notes>19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Playfair Display</vt:lpstr>
      <vt:lpstr>Arial</vt:lpstr>
      <vt:lpstr>Simple Light</vt:lpstr>
      <vt:lpstr>Pediatric Mental Health Toolkit</vt:lpstr>
      <vt:lpstr>Our Project</vt:lpstr>
      <vt:lpstr>Our Goal</vt:lpstr>
      <vt:lpstr>Your Role</vt:lpstr>
      <vt:lpstr>Toolkit Overview</vt:lpstr>
      <vt:lpstr>Resource 1: Guided Meditation (Grades K-2)</vt:lpstr>
      <vt:lpstr>Resource 1: What is mental health? (Grades 3-5)</vt:lpstr>
      <vt:lpstr>Resource 2: Wellness Yoga (Grades K-5)</vt:lpstr>
      <vt:lpstr>Resource 3: Mindfulness Breathing (Grades K-5)</vt:lpstr>
      <vt:lpstr>Resource 4: Mood Boosting Activities (Grades K-2)</vt:lpstr>
      <vt:lpstr>Resource 4: Coping Skills Sheet (Grade 3-5)</vt:lpstr>
      <vt:lpstr>Resource 5: Teaching “Turtle” (Grades K-2)</vt:lpstr>
      <vt:lpstr>Resource 5: “Feeling Through Colors” (Grades 3-5)</vt:lpstr>
      <vt:lpstr>Resource 6: Emotion Charades (Grades 3-5)</vt:lpstr>
      <vt:lpstr>Resource 7: My Safe Sheet (Grades 3-5)</vt:lpstr>
      <vt:lpstr>Add your own flare</vt:lpstr>
      <vt:lpstr>PowerPoint Presentation</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Pediatric Mental Health Toolkit</dc:title>
  <dc:creator>Kristina Yaczik</dc:creator>
  <cp:lastModifiedBy>Kristina Yaczik</cp:lastModifiedBy>
  <cp:revision>1</cp:revision>
  <dcterms:modified xsi:type="dcterms:W3CDTF">2022-12-07T17:31:14Z</dcterms:modified>
</cp:coreProperties>
</file>