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40233600"/>
  <p:notesSz cx="9601200" cy="7315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ilN7903oYYMmEkDHnqi8t9ftIr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26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124200" y="549275"/>
            <a:ext cx="3352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60438" y="3475038"/>
            <a:ext cx="7681912" cy="329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960438" y="3475038"/>
            <a:ext cx="7681912" cy="3290887"/>
          </a:xfrm>
          <a:prstGeom prst="rect">
            <a:avLst/>
          </a:prstGeom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124200" y="549275"/>
            <a:ext cx="3352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3025775" y="2927350"/>
            <a:ext cx="341820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0229850" y="2282825"/>
            <a:ext cx="19773900" cy="3418205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 rot="5400000">
            <a:off x="19768344" y="11821319"/>
            <a:ext cx="26333450" cy="8545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2601119" y="3352006"/>
            <a:ext cx="26333450" cy="25484138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3017838" y="10226675"/>
            <a:ext cx="34197925" cy="705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6035675" y="18653125"/>
            <a:ext cx="28162250" cy="841375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Times New Roman"/>
              <a:buNone/>
              <a:defRPr/>
            </a:lvl1pPr>
            <a:lvl2pPr lvl="1" algn="ctr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Times New Roman"/>
              <a:buNone/>
              <a:defRPr/>
            </a:lvl2pPr>
            <a:lvl3pPr lvl="2" algn="ctr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None/>
              <a:defRPr/>
            </a:lvl3pPr>
            <a:lvl4pPr lvl="3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4pPr>
            <a:lvl5pPr lvl="4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5pPr>
            <a:lvl6pPr lvl="5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6pPr>
            <a:lvl7pPr lvl="6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7pPr>
            <a:lvl8pPr lvl="7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8pPr>
            <a:lvl9pPr lvl="8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025775" y="2927350"/>
            <a:ext cx="341820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025775" y="9486900"/>
            <a:ext cx="34182050" cy="19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78175" y="21153438"/>
            <a:ext cx="34197925" cy="65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178175" y="13952538"/>
            <a:ext cx="3419792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217250" lIns="434525" spcFirstLastPara="1" rIns="434525" wrap="square" tIns="21725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025775" y="2927350"/>
            <a:ext cx="341820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025775" y="9486900"/>
            <a:ext cx="17014825" cy="19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0193000" y="9486900"/>
            <a:ext cx="17014825" cy="19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2011363" y="7369175"/>
            <a:ext cx="17776825" cy="3070225"/>
          </a:xfrm>
          <a:prstGeom prst="rect">
            <a:avLst/>
          </a:prstGeom>
          <a:noFill/>
          <a:ln>
            <a:noFill/>
          </a:ln>
        </p:spPr>
        <p:txBody>
          <a:bodyPr anchorCtr="0" anchor="b" bIns="217250" lIns="434525" spcFirstLastPara="1" rIns="434525" wrap="square" tIns="2172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2011363" y="10439400"/>
            <a:ext cx="17776825" cy="189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20437475" y="7369175"/>
            <a:ext cx="17784763" cy="3070225"/>
          </a:xfrm>
          <a:prstGeom prst="rect">
            <a:avLst/>
          </a:prstGeom>
          <a:noFill/>
          <a:ln>
            <a:noFill/>
          </a:ln>
        </p:spPr>
        <p:txBody>
          <a:bodyPr anchorCtr="0" anchor="b" bIns="217250" lIns="434525" spcFirstLastPara="1" rIns="434525" wrap="square" tIns="2172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20437475" y="10439400"/>
            <a:ext cx="17784763" cy="189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3025775" y="2927350"/>
            <a:ext cx="341820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2011363" y="1311275"/>
            <a:ext cx="13236575" cy="5576888"/>
          </a:xfrm>
          <a:prstGeom prst="rect">
            <a:avLst/>
          </a:prstGeom>
          <a:noFill/>
          <a:ln>
            <a:noFill/>
          </a:ln>
        </p:spPr>
        <p:txBody>
          <a:bodyPr anchorCtr="0" anchor="b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15730538" y="1311275"/>
            <a:ext cx="22491700" cy="28093988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2011363" y="6888163"/>
            <a:ext cx="13236575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7886700" y="23042563"/>
            <a:ext cx="24139525" cy="2720975"/>
          </a:xfrm>
          <a:prstGeom prst="rect">
            <a:avLst/>
          </a:prstGeom>
          <a:noFill/>
          <a:ln>
            <a:noFill/>
          </a:ln>
        </p:spPr>
        <p:txBody>
          <a:bodyPr anchorCtr="0" anchor="b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7886700" y="2941638"/>
            <a:ext cx="24139525" cy="19750087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886700" y="25763538"/>
            <a:ext cx="24139525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6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81000"/>
            <a:ext cx="40233600" cy="40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3025775" y="2927350"/>
            <a:ext cx="341820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7250" lIns="434525" spcFirstLastPara="1" rIns="434525" wrap="square" tIns="2172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3025775" y="9486900"/>
            <a:ext cx="34182050" cy="19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-1149350" lvl="0" marL="457200" marR="0" rtl="0" algn="l"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Times New Roman"/>
              <a:buChar char="•"/>
              <a:defRPr b="0" i="0" sz="1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66800" lvl="1" marL="914400" marR="0" rtl="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Times New Roman"/>
              <a:buChar char="–"/>
              <a:defRPr b="0" i="0" sz="1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927100" lvl="2" marL="1371600" marR="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•"/>
              <a:defRPr b="0" i="0" sz="1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819150" lvl="3" marL="18288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819150" lvl="4" marL="22860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»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819150" lvl="5" marL="27432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»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19150" lvl="6" marL="3200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»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19150" lvl="7" marL="36576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»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819150" lvl="8" marL="41148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»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7250" lIns="434525" spcFirstLastPara="1" rIns="434525" wrap="square" tIns="21725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6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394400" y="990600"/>
            <a:ext cx="7807325" cy="24431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74001">
              <a:srgbClr val="FFFFFF"/>
            </a:gs>
            <a:gs pos="8300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0" y="533400"/>
            <a:ext cx="402336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0163" y="227013"/>
            <a:ext cx="40233600" cy="4114800"/>
          </a:xfrm>
          <a:prstGeom prst="rect">
            <a:avLst/>
          </a:prstGeom>
          <a:solidFill>
            <a:srgbClr val="0068B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-30163" y="592138"/>
            <a:ext cx="31623001" cy="338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19050" spcFirstLastPara="1" rIns="419050" wrap="square" tIns="457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Food Insecurity and BMI Impact on US and African Children: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Literature Comparison</a:t>
            </a:r>
            <a:endParaRPr/>
          </a:p>
        </p:txBody>
      </p:sp>
      <p:cxnSp>
        <p:nvCxnSpPr>
          <p:cNvPr id="93" name="Google Shape;93;p1"/>
          <p:cNvCxnSpPr/>
          <p:nvPr/>
        </p:nvCxnSpPr>
        <p:spPr>
          <a:xfrm>
            <a:off x="34925" y="4413250"/>
            <a:ext cx="0" cy="2850515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"/>
          <p:cNvSpPr txBox="1"/>
          <p:nvPr/>
        </p:nvSpPr>
        <p:spPr>
          <a:xfrm>
            <a:off x="-3505200" y="3354388"/>
            <a:ext cx="396924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19050" spcFirstLastPara="1" rIns="419050" wrap="square" tIns="452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 Borregard SN, J. Kl</a:t>
            </a:r>
            <a:r>
              <a:rPr b="1" lang="en-US" sz="5400">
                <a:solidFill>
                  <a:schemeClr val="lt1"/>
                </a:solidFill>
              </a:rPr>
              <a:t>ei</a:t>
            </a: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tch SN, S. Strouse PhD, RN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815022" y="4421187"/>
            <a:ext cx="12601573" cy="646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19050" wrap="square" tIns="452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68BD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insecurity is the lack of access to consistent food to live a healthy, balanced lifestyle.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not fully understood how one's childhood habits may impact their likelihood of having obesity. 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research, we examined food insecurity in the United States and Africa and how it relates to an altered BMI in children. 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3300075" y="19029363"/>
            <a:ext cx="1666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90525" spcFirstLastPara="1" rIns="90525" wrap="square" tIns="452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9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5188" y="15772945"/>
            <a:ext cx="12601500" cy="163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68BD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  <a:p>
            <a:pPr indent="0" lvl="0" marL="0" marR="0" rtl="0" algn="just">
              <a:spcBef>
                <a:spcPts val="2538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States: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were various findings when it came to BMI of children in food insecure households. 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studies showed no association whereas others noted that children experiencing food insecurity were more likely to have adverse BMI trajectories and poor eating habits. 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data showed that race, more than any other demographic, plays a major role in access to food in the United States. 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2538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Africa: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 in food insecure environments under 5 years of age are much more likely to be stunted, underweight, experience wasting, and have a lower BMI than children in food secure environments. 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greatest predictor of food insecurity among children is a low-medium nutritionally diverse diet.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70.2% of nutritionally compromised children were stunted and living with obese or overweight adults (Harper, 2022). </a:t>
            </a:r>
            <a:endParaRPr/>
          </a:p>
        </p:txBody>
      </p:sp>
      <p:sp>
        <p:nvSpPr>
          <p:cNvPr descr="30%" id="98" name="Google Shape;98;p1"/>
          <p:cNvSpPr/>
          <p:nvPr/>
        </p:nvSpPr>
        <p:spPr>
          <a:xfrm>
            <a:off x="14821692" y="4491037"/>
            <a:ext cx="10763250" cy="9907588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1900" lIns="83800" spcFirstLastPara="1" rIns="83800" wrap="square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United States PRISMA Diagram</a:t>
            </a:r>
            <a:endParaRPr/>
          </a:p>
        </p:txBody>
      </p:sp>
      <p:sp>
        <p:nvSpPr>
          <p:cNvPr descr="30%" id="99" name="Google Shape;99;p1"/>
          <p:cNvSpPr/>
          <p:nvPr/>
        </p:nvSpPr>
        <p:spPr>
          <a:xfrm>
            <a:off x="14687550" y="21455063"/>
            <a:ext cx="10764838" cy="9921875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1900" lIns="83800" spcFirstLastPara="1" rIns="83800" wrap="square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Africa PRISMA Diagram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26990040" y="25182554"/>
            <a:ext cx="12183109" cy="689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68BD"/>
                </a:solidFill>
                <a:latin typeface="Arial"/>
                <a:ea typeface="Arial"/>
                <a:cs typeface="Arial"/>
                <a:sym typeface="Arial"/>
              </a:rPr>
              <a:t>Nursing and Research Implications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education on food diversity, food groups, and nutritional needs for children.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access to food via markets, trucks, and farming.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Assessing and educating patients about food insecurity and resources that are available in the community.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0068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4487525" y="17489488"/>
            <a:ext cx="11163300" cy="3384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68BD"/>
                </a:solidFill>
                <a:latin typeface="Arial"/>
                <a:ea typeface="Arial"/>
                <a:cs typeface="Arial"/>
                <a:sym typeface="Arial"/>
              </a:rPr>
              <a:t>Frameworks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Literature review or understanding of food insecurity as an independent risk factor for obesity in children in the United States and Africa</a:t>
            </a:r>
            <a:endParaRPr b="1" i="0" sz="40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92838" y="1068388"/>
            <a:ext cx="8031162" cy="25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>
            <a:off x="30163" y="31957886"/>
            <a:ext cx="40233600" cy="960514"/>
          </a:xfrm>
          <a:prstGeom prst="rect">
            <a:avLst/>
          </a:prstGeom>
          <a:solidFill>
            <a:srgbClr val="0068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6990040" y="17452479"/>
            <a:ext cx="12183109" cy="7693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68BD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Studies in both regions showed that children experiencing food insecurity are at a higher risk of developing adverse BMI trajectories and poor eating habits. 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research, such as a meta-analysis, is needed to support that food insecurity is an independent factor in childhood obesity and increased BMI.</a:t>
            </a:r>
            <a:endParaRPr/>
          </a:p>
          <a:p>
            <a:pPr indent="-571500" lvl="0" marL="1028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Poverty and lack of access to healthy food options contributes the most to the adverse BMI trajectories in children.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14208125" y="14398625"/>
            <a:ext cx="11510963" cy="3090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19050" wrap="square" tIns="452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68BD"/>
                </a:solidFill>
                <a:latin typeface="Arial"/>
                <a:ea typeface="Arial"/>
                <a:cs typeface="Arial"/>
                <a:sym typeface="Arial"/>
              </a:rPr>
              <a:t>PICO Statement</a:t>
            </a:r>
            <a:endParaRPr/>
          </a:p>
          <a:p>
            <a:pPr indent="0" lvl="0" marL="0" marR="0" rtl="0" algn="just">
              <a:spcBef>
                <a:spcPts val="2538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children ages 6-12 in the United States, what is the effect of food insecurity on an altered BMI compared to children in Africa? </a:t>
            </a:r>
            <a:endParaRPr b="1" i="0" sz="40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6990039" y="4445889"/>
            <a:ext cx="12183109" cy="7693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68BD"/>
                </a:solidFill>
                <a:latin typeface="Arial"/>
                <a:ea typeface="Arial"/>
                <a:cs typeface="Arial"/>
                <a:sym typeface="Arial"/>
              </a:rPr>
              <a:t>Methods &amp; Design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Majority of the research contained observational, cross-sectional, quantitative studies.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of the studies were longitudinal in nature, allowing for authors to follow children into adulthood and understand how food insecurity in childhood can play a role into their development.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Interviews and surveys were the most common way for researchers to collect data for this research.</a:t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19964400" y="16306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$160 billion: the health costs of hunger in america" id="108" name="Google Shape;10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4056" y="10829103"/>
            <a:ext cx="10294938" cy="4941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1676400" y="15659227"/>
            <a:ext cx="10296525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http://www.hungerreport.org/costofhunger/</a:t>
            </a:r>
            <a:endParaRPr/>
          </a:p>
        </p:txBody>
      </p:sp>
      <p:pic>
        <p:nvPicPr>
          <p:cNvPr descr="Diagram&#10;&#10;Description automatically generated" id="110" name="Google Shape;1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43924" y="21952670"/>
            <a:ext cx="9736964" cy="8872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cial Determinants of Health: Improve Health Outcomes Beyond the Clinic  Walls | Health Inequities | AMA STEPS Forward | AMA Ed Hub" id="111" name="Google Shape;11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215432" y="12520513"/>
            <a:ext cx="3810000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28238346" y="17009806"/>
            <a:ext cx="37641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https://edhub.ama-assn.org/steps-forward/module/2702762</a:t>
            </a:r>
            <a:endParaRPr/>
          </a:p>
        </p:txBody>
      </p:sp>
      <p:pic>
        <p:nvPicPr>
          <p:cNvPr descr="Social Determinants of Health | Stop HIV Iowa Plan" id="113" name="Google Shape;11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038223" y="12514744"/>
            <a:ext cx="4297680" cy="429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34121433" y="17009807"/>
            <a:ext cx="41312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https://www.stophiviowaplan.org/social-determinants-of-health-1</a:t>
            </a:r>
            <a:endParaRPr/>
          </a:p>
        </p:txBody>
      </p:sp>
      <p:pic>
        <p:nvPicPr>
          <p:cNvPr descr="Diagram&#10;&#10;Description automatically generated" id="115" name="Google Shape;11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496762" y="4922761"/>
            <a:ext cx="9544876" cy="9091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2003-04-11T15:30:44Z</dcterms:created>
  <dc:creator>Michael Alley</dc:creator>
</cp:coreProperties>
</file>