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4" r:id="rId1"/>
  </p:sldMasterIdLst>
  <p:handoutMasterIdLst>
    <p:handoutMasterId r:id="rId32"/>
  </p:handoutMasterIdLst>
  <p:sldIdLst>
    <p:sldId id="256" r:id="rId2"/>
    <p:sldId id="271" r:id="rId3"/>
    <p:sldId id="286" r:id="rId4"/>
    <p:sldId id="272" r:id="rId5"/>
    <p:sldId id="284" r:id="rId6"/>
    <p:sldId id="287" r:id="rId7"/>
    <p:sldId id="288" r:id="rId8"/>
    <p:sldId id="290" r:id="rId9"/>
    <p:sldId id="291" r:id="rId10"/>
    <p:sldId id="292" r:id="rId11"/>
    <p:sldId id="294" r:id="rId12"/>
    <p:sldId id="295" r:id="rId13"/>
    <p:sldId id="301" r:id="rId14"/>
    <p:sldId id="296" r:id="rId15"/>
    <p:sldId id="299" r:id="rId16"/>
    <p:sldId id="314" r:id="rId17"/>
    <p:sldId id="305" r:id="rId18"/>
    <p:sldId id="297" r:id="rId19"/>
    <p:sldId id="300" r:id="rId20"/>
    <p:sldId id="298" r:id="rId21"/>
    <p:sldId id="304" r:id="rId22"/>
    <p:sldId id="303" r:id="rId23"/>
    <p:sldId id="306" r:id="rId24"/>
    <p:sldId id="307" r:id="rId25"/>
    <p:sldId id="308" r:id="rId26"/>
    <p:sldId id="309" r:id="rId27"/>
    <p:sldId id="311" r:id="rId28"/>
    <p:sldId id="313" r:id="rId29"/>
    <p:sldId id="283" r:id="rId30"/>
    <p:sldId id="280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93" autoAdjust="0"/>
    <p:restoredTop sz="94660"/>
  </p:normalViewPr>
  <p:slideViewPr>
    <p:cSldViewPr>
      <p:cViewPr varScale="1">
        <p:scale>
          <a:sx n="97" d="100"/>
          <a:sy n="9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Instruction Sessions per Day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8/31/15-7/31/16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4778695346008579E-2"/>
          <c:y val="0.1211324006638007"/>
          <c:w val="0.95394138562683495"/>
          <c:h val="0.8149936229828682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Sheet2!$A$1:$A$152</c:f>
              <c:numCache>
                <c:formatCode>m/d/yyyy</c:formatCode>
                <c:ptCount val="152"/>
                <c:pt idx="0">
                  <c:v>42247</c:v>
                </c:pt>
                <c:pt idx="1">
                  <c:v>42248</c:v>
                </c:pt>
                <c:pt idx="2">
                  <c:v>42249</c:v>
                </c:pt>
                <c:pt idx="3">
                  <c:v>42250</c:v>
                </c:pt>
                <c:pt idx="4">
                  <c:v>42251</c:v>
                </c:pt>
                <c:pt idx="5">
                  <c:v>42256</c:v>
                </c:pt>
                <c:pt idx="6">
                  <c:v>42257</c:v>
                </c:pt>
                <c:pt idx="7">
                  <c:v>42258</c:v>
                </c:pt>
                <c:pt idx="8">
                  <c:v>42259</c:v>
                </c:pt>
                <c:pt idx="9">
                  <c:v>42261</c:v>
                </c:pt>
                <c:pt idx="10">
                  <c:v>42262</c:v>
                </c:pt>
                <c:pt idx="11">
                  <c:v>42263</c:v>
                </c:pt>
                <c:pt idx="12">
                  <c:v>42264</c:v>
                </c:pt>
                <c:pt idx="13">
                  <c:v>42265</c:v>
                </c:pt>
                <c:pt idx="14">
                  <c:v>42266</c:v>
                </c:pt>
                <c:pt idx="15">
                  <c:v>42268</c:v>
                </c:pt>
                <c:pt idx="16">
                  <c:v>42269</c:v>
                </c:pt>
                <c:pt idx="17">
                  <c:v>42270</c:v>
                </c:pt>
                <c:pt idx="18">
                  <c:v>42271</c:v>
                </c:pt>
                <c:pt idx="19">
                  <c:v>42272</c:v>
                </c:pt>
                <c:pt idx="20">
                  <c:v>42275</c:v>
                </c:pt>
                <c:pt idx="21">
                  <c:v>42276</c:v>
                </c:pt>
                <c:pt idx="22">
                  <c:v>42277</c:v>
                </c:pt>
                <c:pt idx="23">
                  <c:v>42278</c:v>
                </c:pt>
                <c:pt idx="24">
                  <c:v>42279</c:v>
                </c:pt>
                <c:pt idx="25">
                  <c:v>42280</c:v>
                </c:pt>
                <c:pt idx="26">
                  <c:v>42282</c:v>
                </c:pt>
                <c:pt idx="27">
                  <c:v>42283</c:v>
                </c:pt>
                <c:pt idx="28">
                  <c:v>42284</c:v>
                </c:pt>
                <c:pt idx="29">
                  <c:v>42285</c:v>
                </c:pt>
                <c:pt idx="30">
                  <c:v>42286</c:v>
                </c:pt>
                <c:pt idx="31">
                  <c:v>42287</c:v>
                </c:pt>
                <c:pt idx="32">
                  <c:v>42289</c:v>
                </c:pt>
                <c:pt idx="33">
                  <c:v>42290</c:v>
                </c:pt>
                <c:pt idx="34">
                  <c:v>42291</c:v>
                </c:pt>
                <c:pt idx="35">
                  <c:v>42292</c:v>
                </c:pt>
                <c:pt idx="36">
                  <c:v>42293</c:v>
                </c:pt>
                <c:pt idx="37">
                  <c:v>42294</c:v>
                </c:pt>
                <c:pt idx="38">
                  <c:v>42296</c:v>
                </c:pt>
                <c:pt idx="39">
                  <c:v>42297</c:v>
                </c:pt>
                <c:pt idx="40">
                  <c:v>42298</c:v>
                </c:pt>
                <c:pt idx="41">
                  <c:v>42299</c:v>
                </c:pt>
                <c:pt idx="42">
                  <c:v>42300</c:v>
                </c:pt>
                <c:pt idx="43">
                  <c:v>42303</c:v>
                </c:pt>
                <c:pt idx="44">
                  <c:v>42304</c:v>
                </c:pt>
                <c:pt idx="45">
                  <c:v>42305</c:v>
                </c:pt>
                <c:pt idx="46">
                  <c:v>42306</c:v>
                </c:pt>
                <c:pt idx="47">
                  <c:v>42310</c:v>
                </c:pt>
                <c:pt idx="48">
                  <c:v>42311</c:v>
                </c:pt>
                <c:pt idx="49">
                  <c:v>42312</c:v>
                </c:pt>
                <c:pt idx="50">
                  <c:v>42313</c:v>
                </c:pt>
                <c:pt idx="51">
                  <c:v>42314</c:v>
                </c:pt>
                <c:pt idx="52">
                  <c:v>42317</c:v>
                </c:pt>
                <c:pt idx="53">
                  <c:v>42319</c:v>
                </c:pt>
                <c:pt idx="54">
                  <c:v>42321</c:v>
                </c:pt>
                <c:pt idx="55">
                  <c:v>42324</c:v>
                </c:pt>
                <c:pt idx="56">
                  <c:v>42325</c:v>
                </c:pt>
                <c:pt idx="57">
                  <c:v>42326</c:v>
                </c:pt>
                <c:pt idx="58">
                  <c:v>42327</c:v>
                </c:pt>
                <c:pt idx="59">
                  <c:v>42328</c:v>
                </c:pt>
                <c:pt idx="60">
                  <c:v>42332</c:v>
                </c:pt>
                <c:pt idx="61">
                  <c:v>42338</c:v>
                </c:pt>
                <c:pt idx="62">
                  <c:v>42341</c:v>
                </c:pt>
                <c:pt idx="63">
                  <c:v>42345</c:v>
                </c:pt>
                <c:pt idx="64">
                  <c:v>42348</c:v>
                </c:pt>
                <c:pt idx="65">
                  <c:v>42352</c:v>
                </c:pt>
                <c:pt idx="66">
                  <c:v>42356</c:v>
                </c:pt>
                <c:pt idx="67">
                  <c:v>42377</c:v>
                </c:pt>
                <c:pt idx="68">
                  <c:v>42380</c:v>
                </c:pt>
                <c:pt idx="69">
                  <c:v>42381</c:v>
                </c:pt>
                <c:pt idx="70">
                  <c:v>42382</c:v>
                </c:pt>
                <c:pt idx="71">
                  <c:v>42383</c:v>
                </c:pt>
                <c:pt idx="72">
                  <c:v>42384</c:v>
                </c:pt>
                <c:pt idx="73">
                  <c:v>42385</c:v>
                </c:pt>
                <c:pt idx="74">
                  <c:v>42388</c:v>
                </c:pt>
                <c:pt idx="75">
                  <c:v>42389</c:v>
                </c:pt>
                <c:pt idx="76">
                  <c:v>42390</c:v>
                </c:pt>
                <c:pt idx="77">
                  <c:v>42392</c:v>
                </c:pt>
                <c:pt idx="78">
                  <c:v>42394</c:v>
                </c:pt>
                <c:pt idx="79">
                  <c:v>42395</c:v>
                </c:pt>
                <c:pt idx="80">
                  <c:v>42396</c:v>
                </c:pt>
                <c:pt idx="81">
                  <c:v>42397</c:v>
                </c:pt>
                <c:pt idx="82">
                  <c:v>42398</c:v>
                </c:pt>
                <c:pt idx="83">
                  <c:v>42399</c:v>
                </c:pt>
                <c:pt idx="84">
                  <c:v>42401</c:v>
                </c:pt>
                <c:pt idx="85">
                  <c:v>42402</c:v>
                </c:pt>
                <c:pt idx="86">
                  <c:v>42403</c:v>
                </c:pt>
                <c:pt idx="87">
                  <c:v>42404</c:v>
                </c:pt>
                <c:pt idx="88">
                  <c:v>42405</c:v>
                </c:pt>
                <c:pt idx="89">
                  <c:v>42406</c:v>
                </c:pt>
                <c:pt idx="90">
                  <c:v>42408</c:v>
                </c:pt>
                <c:pt idx="91">
                  <c:v>42409</c:v>
                </c:pt>
                <c:pt idx="92">
                  <c:v>42410</c:v>
                </c:pt>
                <c:pt idx="93">
                  <c:v>42411</c:v>
                </c:pt>
                <c:pt idx="94">
                  <c:v>42415</c:v>
                </c:pt>
                <c:pt idx="95">
                  <c:v>42416</c:v>
                </c:pt>
                <c:pt idx="96">
                  <c:v>42417</c:v>
                </c:pt>
                <c:pt idx="97">
                  <c:v>42418</c:v>
                </c:pt>
                <c:pt idx="98">
                  <c:v>42419</c:v>
                </c:pt>
                <c:pt idx="99">
                  <c:v>42422</c:v>
                </c:pt>
                <c:pt idx="100">
                  <c:v>42423</c:v>
                </c:pt>
                <c:pt idx="101">
                  <c:v>42424</c:v>
                </c:pt>
                <c:pt idx="102">
                  <c:v>42425</c:v>
                </c:pt>
                <c:pt idx="103">
                  <c:v>42429</c:v>
                </c:pt>
                <c:pt idx="104">
                  <c:v>42431</c:v>
                </c:pt>
                <c:pt idx="105">
                  <c:v>42432</c:v>
                </c:pt>
                <c:pt idx="106">
                  <c:v>42433</c:v>
                </c:pt>
                <c:pt idx="107">
                  <c:v>42437</c:v>
                </c:pt>
                <c:pt idx="108">
                  <c:v>42443</c:v>
                </c:pt>
                <c:pt idx="109">
                  <c:v>42444</c:v>
                </c:pt>
                <c:pt idx="110">
                  <c:v>42445</c:v>
                </c:pt>
                <c:pt idx="111">
                  <c:v>42446</c:v>
                </c:pt>
                <c:pt idx="112">
                  <c:v>42450</c:v>
                </c:pt>
                <c:pt idx="113">
                  <c:v>42451</c:v>
                </c:pt>
                <c:pt idx="114">
                  <c:v>42452</c:v>
                </c:pt>
                <c:pt idx="115">
                  <c:v>42453</c:v>
                </c:pt>
                <c:pt idx="116">
                  <c:v>42457</c:v>
                </c:pt>
                <c:pt idx="117">
                  <c:v>42458</c:v>
                </c:pt>
                <c:pt idx="118">
                  <c:v>42459</c:v>
                </c:pt>
                <c:pt idx="119">
                  <c:v>42460</c:v>
                </c:pt>
                <c:pt idx="120">
                  <c:v>42464</c:v>
                </c:pt>
                <c:pt idx="121">
                  <c:v>42465</c:v>
                </c:pt>
                <c:pt idx="122">
                  <c:v>42466</c:v>
                </c:pt>
                <c:pt idx="123">
                  <c:v>42467</c:v>
                </c:pt>
                <c:pt idx="124">
                  <c:v>42472</c:v>
                </c:pt>
                <c:pt idx="125">
                  <c:v>42479</c:v>
                </c:pt>
                <c:pt idx="126">
                  <c:v>42481</c:v>
                </c:pt>
                <c:pt idx="127">
                  <c:v>42483</c:v>
                </c:pt>
                <c:pt idx="128">
                  <c:v>42499</c:v>
                </c:pt>
                <c:pt idx="129">
                  <c:v>42500</c:v>
                </c:pt>
                <c:pt idx="130">
                  <c:v>42501</c:v>
                </c:pt>
                <c:pt idx="131">
                  <c:v>42504</c:v>
                </c:pt>
                <c:pt idx="132">
                  <c:v>42506</c:v>
                </c:pt>
                <c:pt idx="133">
                  <c:v>42507</c:v>
                </c:pt>
                <c:pt idx="134">
                  <c:v>42508</c:v>
                </c:pt>
                <c:pt idx="135">
                  <c:v>42509</c:v>
                </c:pt>
                <c:pt idx="136">
                  <c:v>42510</c:v>
                </c:pt>
                <c:pt idx="137">
                  <c:v>42511</c:v>
                </c:pt>
                <c:pt idx="138">
                  <c:v>42513</c:v>
                </c:pt>
                <c:pt idx="139">
                  <c:v>42514</c:v>
                </c:pt>
                <c:pt idx="140">
                  <c:v>42516</c:v>
                </c:pt>
                <c:pt idx="141">
                  <c:v>42525</c:v>
                </c:pt>
                <c:pt idx="142">
                  <c:v>42527</c:v>
                </c:pt>
                <c:pt idx="143">
                  <c:v>42528</c:v>
                </c:pt>
                <c:pt idx="144">
                  <c:v>42530</c:v>
                </c:pt>
                <c:pt idx="145">
                  <c:v>42541</c:v>
                </c:pt>
                <c:pt idx="146">
                  <c:v>42542</c:v>
                </c:pt>
                <c:pt idx="147">
                  <c:v>42550</c:v>
                </c:pt>
                <c:pt idx="148">
                  <c:v>42557</c:v>
                </c:pt>
                <c:pt idx="149">
                  <c:v>42558</c:v>
                </c:pt>
                <c:pt idx="150">
                  <c:v>42571</c:v>
                </c:pt>
                <c:pt idx="151">
                  <c:v>42584</c:v>
                </c:pt>
              </c:numCache>
            </c:numRef>
          </c:cat>
          <c:val>
            <c:numRef>
              <c:f>Sheet2!$B$1:$B$152</c:f>
              <c:numCache>
                <c:formatCode>General</c:formatCode>
                <c:ptCount val="152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8</c:v>
                </c:pt>
                <c:pt idx="4">
                  <c:v>5</c:v>
                </c:pt>
                <c:pt idx="5">
                  <c:v>10</c:v>
                </c:pt>
                <c:pt idx="6">
                  <c:v>17</c:v>
                </c:pt>
                <c:pt idx="7">
                  <c:v>7</c:v>
                </c:pt>
                <c:pt idx="8">
                  <c:v>5</c:v>
                </c:pt>
                <c:pt idx="9">
                  <c:v>7</c:v>
                </c:pt>
                <c:pt idx="10">
                  <c:v>13</c:v>
                </c:pt>
                <c:pt idx="11">
                  <c:v>11</c:v>
                </c:pt>
                <c:pt idx="12">
                  <c:v>5</c:v>
                </c:pt>
                <c:pt idx="13">
                  <c:v>8</c:v>
                </c:pt>
                <c:pt idx="14">
                  <c:v>2</c:v>
                </c:pt>
                <c:pt idx="15">
                  <c:v>9</c:v>
                </c:pt>
                <c:pt idx="16">
                  <c:v>17</c:v>
                </c:pt>
                <c:pt idx="17">
                  <c:v>11</c:v>
                </c:pt>
                <c:pt idx="18">
                  <c:v>8</c:v>
                </c:pt>
                <c:pt idx="19">
                  <c:v>1</c:v>
                </c:pt>
                <c:pt idx="20">
                  <c:v>6</c:v>
                </c:pt>
                <c:pt idx="21">
                  <c:v>8</c:v>
                </c:pt>
                <c:pt idx="22">
                  <c:v>7</c:v>
                </c:pt>
                <c:pt idx="23">
                  <c:v>9</c:v>
                </c:pt>
                <c:pt idx="24">
                  <c:v>3</c:v>
                </c:pt>
                <c:pt idx="25">
                  <c:v>2</c:v>
                </c:pt>
                <c:pt idx="26">
                  <c:v>9</c:v>
                </c:pt>
                <c:pt idx="27">
                  <c:v>5</c:v>
                </c:pt>
                <c:pt idx="28">
                  <c:v>4</c:v>
                </c:pt>
                <c:pt idx="29">
                  <c:v>7</c:v>
                </c:pt>
                <c:pt idx="30">
                  <c:v>1</c:v>
                </c:pt>
                <c:pt idx="31">
                  <c:v>3</c:v>
                </c:pt>
                <c:pt idx="32">
                  <c:v>2</c:v>
                </c:pt>
                <c:pt idx="33">
                  <c:v>7</c:v>
                </c:pt>
                <c:pt idx="34">
                  <c:v>5</c:v>
                </c:pt>
                <c:pt idx="35">
                  <c:v>6</c:v>
                </c:pt>
                <c:pt idx="36">
                  <c:v>3</c:v>
                </c:pt>
                <c:pt idx="37">
                  <c:v>1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5</c:v>
                </c:pt>
                <c:pt idx="42">
                  <c:v>2</c:v>
                </c:pt>
                <c:pt idx="43">
                  <c:v>2</c:v>
                </c:pt>
                <c:pt idx="44">
                  <c:v>1</c:v>
                </c:pt>
                <c:pt idx="45">
                  <c:v>3</c:v>
                </c:pt>
                <c:pt idx="46">
                  <c:v>6</c:v>
                </c:pt>
                <c:pt idx="47">
                  <c:v>2</c:v>
                </c:pt>
                <c:pt idx="48">
                  <c:v>4</c:v>
                </c:pt>
                <c:pt idx="49">
                  <c:v>2</c:v>
                </c:pt>
                <c:pt idx="50">
                  <c:v>6</c:v>
                </c:pt>
                <c:pt idx="51">
                  <c:v>1</c:v>
                </c:pt>
                <c:pt idx="52">
                  <c:v>2</c:v>
                </c:pt>
                <c:pt idx="53">
                  <c:v>1</c:v>
                </c:pt>
                <c:pt idx="54">
                  <c:v>2</c:v>
                </c:pt>
                <c:pt idx="55">
                  <c:v>1</c:v>
                </c:pt>
                <c:pt idx="56">
                  <c:v>3</c:v>
                </c:pt>
                <c:pt idx="57">
                  <c:v>4</c:v>
                </c:pt>
                <c:pt idx="58">
                  <c:v>4</c:v>
                </c:pt>
                <c:pt idx="59">
                  <c:v>1</c:v>
                </c:pt>
                <c:pt idx="60">
                  <c:v>2</c:v>
                </c:pt>
                <c:pt idx="61">
                  <c:v>4</c:v>
                </c:pt>
                <c:pt idx="62">
                  <c:v>3</c:v>
                </c:pt>
                <c:pt idx="63">
                  <c:v>2</c:v>
                </c:pt>
                <c:pt idx="64">
                  <c:v>1</c:v>
                </c:pt>
                <c:pt idx="65">
                  <c:v>1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5</c:v>
                </c:pt>
                <c:pt idx="70">
                  <c:v>2</c:v>
                </c:pt>
                <c:pt idx="71">
                  <c:v>6</c:v>
                </c:pt>
                <c:pt idx="72">
                  <c:v>3</c:v>
                </c:pt>
                <c:pt idx="73">
                  <c:v>7</c:v>
                </c:pt>
                <c:pt idx="74">
                  <c:v>15</c:v>
                </c:pt>
                <c:pt idx="75">
                  <c:v>8</c:v>
                </c:pt>
                <c:pt idx="76">
                  <c:v>7</c:v>
                </c:pt>
                <c:pt idx="77">
                  <c:v>1</c:v>
                </c:pt>
                <c:pt idx="78">
                  <c:v>8</c:v>
                </c:pt>
                <c:pt idx="79">
                  <c:v>9</c:v>
                </c:pt>
                <c:pt idx="80">
                  <c:v>6</c:v>
                </c:pt>
                <c:pt idx="81">
                  <c:v>9</c:v>
                </c:pt>
                <c:pt idx="82">
                  <c:v>2</c:v>
                </c:pt>
                <c:pt idx="83">
                  <c:v>2</c:v>
                </c:pt>
                <c:pt idx="84">
                  <c:v>6</c:v>
                </c:pt>
                <c:pt idx="85">
                  <c:v>5</c:v>
                </c:pt>
                <c:pt idx="86">
                  <c:v>4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3</c:v>
                </c:pt>
                <c:pt idx="91">
                  <c:v>3</c:v>
                </c:pt>
                <c:pt idx="92">
                  <c:v>7</c:v>
                </c:pt>
                <c:pt idx="93">
                  <c:v>13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1</c:v>
                </c:pt>
                <c:pt idx="98">
                  <c:v>8</c:v>
                </c:pt>
                <c:pt idx="99">
                  <c:v>5</c:v>
                </c:pt>
                <c:pt idx="100">
                  <c:v>6</c:v>
                </c:pt>
                <c:pt idx="101">
                  <c:v>3</c:v>
                </c:pt>
                <c:pt idx="102">
                  <c:v>1</c:v>
                </c:pt>
                <c:pt idx="103">
                  <c:v>5</c:v>
                </c:pt>
                <c:pt idx="104">
                  <c:v>4</c:v>
                </c:pt>
                <c:pt idx="105">
                  <c:v>3</c:v>
                </c:pt>
                <c:pt idx="106">
                  <c:v>4</c:v>
                </c:pt>
                <c:pt idx="107">
                  <c:v>1</c:v>
                </c:pt>
                <c:pt idx="108">
                  <c:v>1</c:v>
                </c:pt>
                <c:pt idx="109">
                  <c:v>5</c:v>
                </c:pt>
                <c:pt idx="110">
                  <c:v>5</c:v>
                </c:pt>
                <c:pt idx="111">
                  <c:v>2</c:v>
                </c:pt>
                <c:pt idx="112">
                  <c:v>6</c:v>
                </c:pt>
                <c:pt idx="113">
                  <c:v>3</c:v>
                </c:pt>
                <c:pt idx="114">
                  <c:v>1</c:v>
                </c:pt>
                <c:pt idx="115">
                  <c:v>4</c:v>
                </c:pt>
                <c:pt idx="116">
                  <c:v>3</c:v>
                </c:pt>
                <c:pt idx="117">
                  <c:v>3</c:v>
                </c:pt>
                <c:pt idx="118">
                  <c:v>5</c:v>
                </c:pt>
                <c:pt idx="119">
                  <c:v>1</c:v>
                </c:pt>
                <c:pt idx="120">
                  <c:v>3</c:v>
                </c:pt>
                <c:pt idx="121">
                  <c:v>5</c:v>
                </c:pt>
                <c:pt idx="122">
                  <c:v>5</c:v>
                </c:pt>
                <c:pt idx="123">
                  <c:v>3</c:v>
                </c:pt>
                <c:pt idx="124">
                  <c:v>2</c:v>
                </c:pt>
                <c:pt idx="125">
                  <c:v>1</c:v>
                </c:pt>
                <c:pt idx="126">
                  <c:v>2</c:v>
                </c:pt>
                <c:pt idx="127">
                  <c:v>1</c:v>
                </c:pt>
                <c:pt idx="128">
                  <c:v>2</c:v>
                </c:pt>
                <c:pt idx="129">
                  <c:v>1</c:v>
                </c:pt>
                <c:pt idx="130">
                  <c:v>3</c:v>
                </c:pt>
                <c:pt idx="131">
                  <c:v>3</c:v>
                </c:pt>
                <c:pt idx="132">
                  <c:v>1</c:v>
                </c:pt>
                <c:pt idx="133">
                  <c:v>3</c:v>
                </c:pt>
                <c:pt idx="134">
                  <c:v>1</c:v>
                </c:pt>
                <c:pt idx="135">
                  <c:v>3</c:v>
                </c:pt>
                <c:pt idx="136">
                  <c:v>1</c:v>
                </c:pt>
                <c:pt idx="137">
                  <c:v>2</c:v>
                </c:pt>
                <c:pt idx="138">
                  <c:v>3</c:v>
                </c:pt>
                <c:pt idx="139">
                  <c:v>4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2</c:v>
                </c:pt>
                <c:pt idx="144">
                  <c:v>2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491200"/>
        <c:axId val="80323328"/>
      </c:lineChart>
      <c:dateAx>
        <c:axId val="774912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23328"/>
        <c:crosses val="autoZero"/>
        <c:auto val="1"/>
        <c:lblOffset val="100"/>
        <c:baseTimeUnit val="days"/>
      </c:dateAx>
      <c:valAx>
        <c:axId val="8032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9FE8D72-9563-4727-A14E-81072D8CC33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30F6525-D32E-4A0D-A2F1-A2B0C292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32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09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9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1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4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ADEF0E-20E7-4145-9BF2-63E7F8AE6AC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225D3A-C012-492F-9F45-4DA8946606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23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5130648" TargetMode="External"/><Relationship Id="rId2" Type="http://schemas.openxmlformats.org/officeDocument/2006/relationships/hyperlink" Target="http://scholarworks.gvsu.edu/library_presentations/5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larworks.gvsu.edu/library_presentations/57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okellym@gvsu.ed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vsu.edu/strategicplan-view.htm?entityId=0001&amp;entityType=university#objectiv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vsu.edu/strategicplan-view.htm?entityId=0001&amp;entityType=university#objectiv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60"/>
          <a:stretch/>
        </p:blipFill>
        <p:spPr>
          <a:xfrm>
            <a:off x="-76200" y="0"/>
            <a:ext cx="92964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838200"/>
            <a:ext cx="7989752" cy="838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Student Retention Three Ways: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1676401"/>
            <a:ext cx="7989752" cy="78538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Numbers, People, and stories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others say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45735"/>
            <a:ext cx="3413760" cy="402336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“Another research question is whether student use of the library and interactions with librarians are associated with persistence and graduation, net of other factors.” (</a:t>
            </a:r>
            <a:r>
              <a:rPr lang="en-US" sz="2600" dirty="0" err="1" smtClean="0"/>
              <a:t>Kuh</a:t>
            </a:r>
            <a:r>
              <a:rPr lang="en-US" sz="2600" dirty="0" smtClean="0"/>
              <a:t>, </a:t>
            </a:r>
            <a:r>
              <a:rPr lang="en-US" sz="2600" dirty="0" err="1" smtClean="0"/>
              <a:t>Gonyea</a:t>
            </a:r>
            <a:r>
              <a:rPr lang="en-US" sz="2600" dirty="0" smtClean="0"/>
              <a:t>. 2003. p372.)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r="16569"/>
          <a:stretch/>
        </p:blipFill>
        <p:spPr>
          <a:xfrm>
            <a:off x="914400" y="1845735"/>
            <a:ext cx="3886200" cy="4023360"/>
          </a:xfrm>
        </p:spPr>
      </p:pic>
    </p:spTree>
    <p:extLst>
      <p:ext uri="{BB962C8B-B14F-4D97-AF65-F5344CB8AC3E}">
        <p14:creationId xmlns:p14="http://schemas.microsoft.com/office/powerpoint/2010/main" val="39119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828800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 smtClean="0"/>
              <a:t>Are you currently analyzing student retention?</a:t>
            </a:r>
          </a:p>
          <a:p>
            <a:endParaRPr lang="en-US" sz="3200" cap="all" dirty="0"/>
          </a:p>
          <a:p>
            <a:endParaRPr lang="en-US" sz="3200" cap="all" dirty="0" smtClean="0"/>
          </a:p>
          <a:p>
            <a:r>
              <a:rPr lang="en-US" sz="3200" cap="all" dirty="0" smtClean="0"/>
              <a:t>Do you have what you need to get started?</a:t>
            </a:r>
            <a:endParaRPr lang="en-US" sz="3200" cap="all" dirty="0"/>
          </a:p>
        </p:txBody>
      </p:sp>
    </p:spTree>
    <p:extLst>
      <p:ext uri="{BB962C8B-B14F-4D97-AF65-F5344CB8AC3E}">
        <p14:creationId xmlns:p14="http://schemas.microsoft.com/office/powerpoint/2010/main" val="7935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Data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Make sure you’re collecting clean, complete data.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07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Data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30" y="1846263"/>
            <a:ext cx="4475989" cy="4022725"/>
          </a:xfrm>
        </p:spPr>
      </p:pic>
    </p:spTree>
    <p:extLst>
      <p:ext uri="{BB962C8B-B14F-4D97-AF65-F5344CB8AC3E}">
        <p14:creationId xmlns:p14="http://schemas.microsoft.com/office/powerpoint/2010/main" val="11600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50266"/>
          </a:xfrm>
        </p:spPr>
        <p:txBody>
          <a:bodyPr>
            <a:noAutofit/>
          </a:bodyPr>
          <a:lstStyle/>
          <a:p>
            <a:pPr marL="457200" indent="-904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smtClean="0"/>
              <a:t>Date </a:t>
            </a:r>
            <a:r>
              <a:rPr lang="en-US" sz="2800" dirty="0" smtClean="0"/>
              <a:t>of instruction</a:t>
            </a:r>
          </a:p>
          <a:p>
            <a:pPr marL="457200" indent="-904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Duration (in minutes)</a:t>
            </a:r>
          </a:p>
          <a:p>
            <a:pPr marL="457200" indent="-904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Librarian name</a:t>
            </a:r>
          </a:p>
          <a:p>
            <a:pPr marL="457200" indent="-904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Course instructor</a:t>
            </a:r>
          </a:p>
          <a:p>
            <a:pPr marL="457200" indent="-904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Location</a:t>
            </a:r>
          </a:p>
          <a:p>
            <a:pPr marL="457200" indent="-904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Course code</a:t>
            </a:r>
          </a:p>
          <a:p>
            <a:pPr marL="457200" indent="-904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Course number</a:t>
            </a:r>
          </a:p>
          <a:p>
            <a:pPr marL="457200" indent="-904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Section number</a:t>
            </a:r>
          </a:p>
          <a:p>
            <a:pPr marL="457200" indent="-904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Delivery method</a:t>
            </a:r>
          </a:p>
        </p:txBody>
      </p:sp>
    </p:spTree>
    <p:extLst>
      <p:ext uri="{BB962C8B-B14F-4D97-AF65-F5344CB8AC3E}">
        <p14:creationId xmlns:p14="http://schemas.microsoft.com/office/powerpoint/2010/main" val="35903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endParaRPr lang="en-US" sz="2800" b="1" dirty="0" smtClean="0"/>
          </a:p>
          <a:p>
            <a:pPr>
              <a:spcAft>
                <a:spcPts val="1200"/>
              </a:spcAft>
            </a:pPr>
            <a:r>
              <a:rPr lang="en-US" sz="3000" b="1" dirty="0" smtClean="0"/>
              <a:t>Start with questions. Start small and focused.</a:t>
            </a:r>
          </a:p>
          <a:p>
            <a:pPr marL="457200" indent="-90488">
              <a:spcAft>
                <a:spcPts val="600"/>
              </a:spcAft>
            </a:pPr>
            <a:r>
              <a:rPr lang="en-US" sz="2800" cap="all" dirty="0" smtClean="0">
                <a:latin typeface="+mj-lt"/>
              </a:rPr>
              <a:t>Is there a correlation between library instruction and GPA?</a:t>
            </a:r>
          </a:p>
          <a:p>
            <a:pPr marL="457200" indent="-90488">
              <a:spcAft>
                <a:spcPts val="600"/>
              </a:spcAft>
            </a:pPr>
            <a:r>
              <a:rPr lang="en-US" sz="2800" cap="all" dirty="0" smtClean="0">
                <a:latin typeface="+mj-lt"/>
              </a:rPr>
              <a:t>Is there a correlation between library instruction and retention?</a:t>
            </a:r>
          </a:p>
          <a:p>
            <a:pPr marL="457200" indent="-90488">
              <a:spcAft>
                <a:spcPts val="600"/>
              </a:spcAft>
            </a:pPr>
            <a:r>
              <a:rPr lang="en-US" sz="2800" cap="all" dirty="0" smtClean="0">
                <a:latin typeface="+mj-lt"/>
              </a:rPr>
              <a:t>Is there a stronger effect if the student sees a library more than once?</a:t>
            </a:r>
          </a:p>
          <a:p>
            <a:pPr marL="457200" indent="-90488">
              <a:spcAft>
                <a:spcPts val="600"/>
              </a:spcAft>
            </a:pPr>
            <a:r>
              <a:rPr lang="en-US" sz="2800" cap="all" dirty="0" smtClean="0">
                <a:latin typeface="+mj-lt"/>
              </a:rPr>
              <a:t>What is the daily instruction count?</a:t>
            </a:r>
            <a:endParaRPr lang="en-US" sz="2800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20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78866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endParaRPr lang="en-US" sz="2800" b="1" dirty="0" smtClean="0"/>
          </a:p>
          <a:p>
            <a:pPr>
              <a:spcAft>
                <a:spcPts val="1200"/>
              </a:spcAft>
            </a:pPr>
            <a:r>
              <a:rPr lang="en-US" sz="4000" b="1" dirty="0" smtClean="0"/>
              <a:t>Seven question for assessment planning:</a:t>
            </a:r>
          </a:p>
          <a:p>
            <a:pPr marL="881062" indent="-514350"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/>
              <a:t>Who is responsible and why?</a:t>
            </a:r>
          </a:p>
          <a:p>
            <a:pPr marL="881062" indent="-514350"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/>
              <a:t>What questions do we have and why?</a:t>
            </a:r>
          </a:p>
          <a:p>
            <a:pPr marL="881062" indent="-514350"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/>
              <a:t>What info do we need and why?</a:t>
            </a:r>
          </a:p>
          <a:p>
            <a:pPr marL="881062" indent="-514350"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/>
              <a:t>How will we get it and why?</a:t>
            </a:r>
          </a:p>
          <a:p>
            <a:pPr marL="881062" indent="-514350"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/>
              <a:t>Who will interpret the results and why?</a:t>
            </a:r>
          </a:p>
          <a:p>
            <a:pPr marL="881062" indent="-514350"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/>
              <a:t>Who needs to hear about it and why?</a:t>
            </a:r>
          </a:p>
          <a:p>
            <a:pPr marL="881062" indent="-514350"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/>
              <a:t>What’s our timeline and why?</a:t>
            </a:r>
          </a:p>
          <a:p>
            <a:pPr marL="366712" indent="0">
              <a:spcAft>
                <a:spcPts val="0"/>
              </a:spcAft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/>
              <a:t>O’Kelly. </a:t>
            </a:r>
            <a:r>
              <a:rPr lang="en-US" sz="2100" i="1" dirty="0" smtClean="0"/>
              <a:t>Seven Questions for Assessment Planning: A Discussion Starter. </a:t>
            </a:r>
            <a:r>
              <a:rPr lang="en-US" sz="2100" dirty="0" smtClean="0"/>
              <a:t>2015, C&amp;RL News.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777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55066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Be clear about the details.</a:t>
            </a:r>
          </a:p>
          <a:p>
            <a:pPr marL="457200" indent="-90488"/>
            <a:r>
              <a:rPr lang="en-US" sz="2800" cap="all" dirty="0" smtClean="0">
                <a:latin typeface="+mj-lt"/>
              </a:rPr>
              <a:t>H</a:t>
            </a:r>
            <a:r>
              <a:rPr lang="en-US" sz="2800" cap="all" baseline="30000" dirty="0" smtClean="0">
                <a:latin typeface="+mj-lt"/>
              </a:rPr>
              <a:t>0</a:t>
            </a:r>
            <a:r>
              <a:rPr lang="en-US" sz="2800" cap="all" dirty="0" smtClean="0">
                <a:latin typeface="+mj-lt"/>
              </a:rPr>
              <a:t>: There is no correlation between library instruction and student retention.</a:t>
            </a:r>
          </a:p>
          <a:p>
            <a:pPr marL="457200" indent="-90488"/>
            <a:r>
              <a:rPr lang="en-US" sz="2800" cap="all" dirty="0" smtClean="0">
                <a:latin typeface="+mj-lt"/>
              </a:rPr>
              <a:t>Definition of retention: re-enrollment the following fall.</a:t>
            </a:r>
          </a:p>
          <a:p>
            <a:pPr marL="457200" indent="-90488"/>
            <a:r>
              <a:rPr lang="en-US" sz="2800" cap="all" dirty="0" smtClean="0">
                <a:latin typeface="+mj-lt"/>
              </a:rPr>
              <a:t>Data sources: library instruction data and institutional student enrollment</a:t>
            </a:r>
            <a:endParaRPr lang="en-US" sz="2800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30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Decide who in the library will coordinate this.</a:t>
            </a:r>
          </a:p>
          <a:p>
            <a:pPr marL="457200" indent="-90488"/>
            <a:r>
              <a:rPr lang="en-US" sz="2800" dirty="0" smtClean="0"/>
              <a:t>At GVSU, Head of Instructional Services coordinates.</a:t>
            </a:r>
          </a:p>
          <a:p>
            <a:pPr marL="457200" indent="-90488"/>
            <a:r>
              <a:rPr lang="en-US" sz="2800" dirty="0" smtClean="0"/>
              <a:t>Librarians enter instruction data.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96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Get help with analysis.</a:t>
            </a:r>
          </a:p>
          <a:p>
            <a:pPr marL="457200" indent="-90488"/>
            <a:r>
              <a:rPr lang="en-US" sz="2800" dirty="0" smtClean="0"/>
              <a:t>Find the office with access to student-level data.</a:t>
            </a:r>
          </a:p>
          <a:p>
            <a:pPr marL="932688" lvl="2" indent="-90488"/>
            <a:r>
              <a:rPr lang="en-US" sz="2800" dirty="0" smtClean="0"/>
              <a:t>Ask for help.</a:t>
            </a:r>
          </a:p>
          <a:p>
            <a:pPr marL="457200" indent="-90488"/>
            <a:r>
              <a:rPr lang="en-US" sz="2800" dirty="0" smtClean="0"/>
              <a:t>Then find the office with analysis expertise.</a:t>
            </a:r>
          </a:p>
          <a:p>
            <a:pPr marL="914400" lvl="1" indent="-90488"/>
            <a:r>
              <a:rPr lang="en-US" sz="2800" dirty="0" smtClean="0"/>
              <a:t>Ask for help.</a:t>
            </a:r>
          </a:p>
          <a:p>
            <a:pPr marL="457200" indent="-90488"/>
            <a:r>
              <a:rPr lang="en-US" sz="2800" b="1" dirty="0" smtClean="0"/>
              <a:t>Bonus: </a:t>
            </a:r>
            <a:r>
              <a:rPr lang="en-US" sz="2800" dirty="0" smtClean="0"/>
              <a:t>When you find these in one office.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7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7732743" cy="1676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Mary O’Kelly, MLIS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Head of Instructional </a:t>
            </a:r>
            <a:r>
              <a:rPr lang="en-US" sz="2800" dirty="0"/>
              <a:t>S</a:t>
            </a:r>
            <a:r>
              <a:rPr lang="en-US" sz="2800" dirty="0" smtClean="0"/>
              <a:t>ervices</a:t>
            </a:r>
            <a:br>
              <a:rPr lang="en-US" sz="2800" dirty="0" smtClean="0"/>
            </a:br>
            <a:r>
              <a:rPr lang="en-US" sz="2800" dirty="0" smtClean="0"/>
              <a:t>Grand Valley </a:t>
            </a:r>
            <a:r>
              <a:rPr lang="en-US" sz="2800" dirty="0"/>
              <a:t>S</a:t>
            </a:r>
            <a:r>
              <a:rPr lang="en-US" sz="2800" dirty="0" smtClean="0"/>
              <a:t>tate University Libraries</a:t>
            </a:r>
            <a:br>
              <a:rPr lang="en-US" sz="2800" dirty="0" smtClean="0"/>
            </a:br>
            <a:r>
              <a:rPr lang="en-US" sz="2800" dirty="0" smtClean="0"/>
              <a:t>okellym@gvsu.edu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648200"/>
            <a:ext cx="7704168" cy="17891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</a:rPr>
              <a:t>Data analysis provided by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</a:rPr>
              <a:t>Rachael Passarelli, MS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</a:rPr>
              <a:t>Research Analyst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</a:rPr>
              <a:t>GVSU Office of Institutional Analysis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68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People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846262"/>
            <a:ext cx="7452360" cy="4191953"/>
          </a:xfrm>
        </p:spPr>
      </p:pic>
    </p:spTree>
    <p:extLst>
      <p:ext uri="{BB962C8B-B14F-4D97-AF65-F5344CB8AC3E}">
        <p14:creationId xmlns:p14="http://schemas.microsoft.com/office/powerpoint/2010/main" val="209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Stories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283647"/>
              </p:ext>
            </p:extLst>
          </p:nvPr>
        </p:nvGraphicFramePr>
        <p:xfrm>
          <a:off x="822324" y="1846263"/>
          <a:ext cx="7544435" cy="402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73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90488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823912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We controlled for ACT score, high school GPA, socioeconomic status, and first-generation status using a generalized linear model…why?</a:t>
            </a:r>
          </a:p>
          <a:p>
            <a:pPr marL="823912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We used whole class data…why?</a:t>
            </a:r>
          </a:p>
          <a:p>
            <a:pPr marL="823912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Correlation is not causation but causation is still important…why?</a:t>
            </a:r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90488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823912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High-impact practices contribute to student success and libraries contribute to high-impact practices…why?</a:t>
            </a:r>
          </a:p>
          <a:p>
            <a:pPr marL="823912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We estimated attendance…why?</a:t>
            </a:r>
          </a:p>
          <a:p>
            <a:pPr marL="823912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We also looked at the faculty role in library use…why?</a:t>
            </a:r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26466"/>
          </a:xfrm>
        </p:spPr>
        <p:txBody>
          <a:bodyPr>
            <a:normAutofit lnSpcReduction="10000"/>
          </a:bodyPr>
          <a:lstStyle/>
          <a:p>
            <a:pPr marL="366712" indent="0">
              <a:spcAft>
                <a:spcPts val="600"/>
              </a:spcAft>
              <a:buNone/>
            </a:pPr>
            <a:endParaRPr lang="en-US" sz="2800" i="1" dirty="0" smtClean="0"/>
          </a:p>
          <a:p>
            <a:pPr marL="366712" indent="0">
              <a:spcAft>
                <a:spcPts val="600"/>
              </a:spcAft>
              <a:buNone/>
            </a:pPr>
            <a:r>
              <a:rPr lang="en-US" sz="2800" i="1" dirty="0" smtClean="0"/>
              <a:t>Retention is a high priority at GVSU.</a:t>
            </a:r>
          </a:p>
          <a:p>
            <a:pPr marL="366712" indent="0">
              <a:spcAft>
                <a:spcPts val="600"/>
              </a:spcAft>
              <a:buNone/>
            </a:pPr>
            <a:r>
              <a:rPr lang="en-US" sz="2800" i="1" dirty="0" smtClean="0"/>
              <a:t>The library is really interested in how we contribute.</a:t>
            </a:r>
          </a:p>
          <a:p>
            <a:pPr marL="366712" indent="0">
              <a:spcAft>
                <a:spcPts val="600"/>
              </a:spcAft>
              <a:buNone/>
            </a:pPr>
            <a:r>
              <a:rPr lang="en-US" sz="2800" i="1" dirty="0" smtClean="0"/>
              <a:t>So we partnered with Institutional Analysis.</a:t>
            </a:r>
          </a:p>
          <a:p>
            <a:pPr marL="366712" indent="0">
              <a:spcAft>
                <a:spcPts val="600"/>
              </a:spcAft>
              <a:buNone/>
            </a:pPr>
            <a:r>
              <a:rPr lang="en-US" sz="2800" i="1" dirty="0" smtClean="0"/>
              <a:t>And we found that there’s a correlation between library instruction and retention.</a:t>
            </a:r>
          </a:p>
          <a:p>
            <a:pPr marL="366712" indent="0">
              <a:spcAft>
                <a:spcPts val="600"/>
              </a:spcAft>
              <a:buNone/>
            </a:pPr>
            <a:r>
              <a:rPr lang="en-US" sz="2800" i="1" dirty="0" smtClean="0"/>
              <a:t>We’re excited to keep exploring.</a:t>
            </a:r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Stories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960647"/>
            <a:ext cx="7543800" cy="3793957"/>
          </a:xfrm>
        </p:spPr>
      </p:pic>
    </p:spTree>
    <p:extLst>
      <p:ext uri="{BB962C8B-B14F-4D97-AF65-F5344CB8AC3E}">
        <p14:creationId xmlns:p14="http://schemas.microsoft.com/office/powerpoint/2010/main" val="30845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6712" indent="0">
              <a:buNone/>
            </a:pPr>
            <a:endParaRPr lang="en-US" dirty="0" smtClean="0"/>
          </a:p>
          <a:p>
            <a:pPr marL="366712" indent="0">
              <a:spcAft>
                <a:spcPts val="600"/>
              </a:spcAft>
              <a:buNone/>
            </a:pPr>
            <a:r>
              <a:rPr lang="en-US" sz="2800" dirty="0" smtClean="0"/>
              <a:t>Librarian on university assessment committee</a:t>
            </a:r>
          </a:p>
          <a:p>
            <a:pPr marL="366712" indent="0">
              <a:spcAft>
                <a:spcPts val="600"/>
              </a:spcAft>
              <a:buNone/>
            </a:pPr>
            <a:r>
              <a:rPr lang="en-US" sz="2800" dirty="0" smtClean="0"/>
              <a:t>Librarian on university retention committee</a:t>
            </a:r>
          </a:p>
          <a:p>
            <a:pPr marL="366712" indent="0">
              <a:spcAft>
                <a:spcPts val="600"/>
              </a:spcAft>
              <a:buNone/>
            </a:pPr>
            <a:r>
              <a:rPr lang="en-US" sz="2800" dirty="0" smtClean="0"/>
              <a:t>University retention report includes library </a:t>
            </a:r>
          </a:p>
          <a:p>
            <a:pPr marL="366712" indent="0">
              <a:spcAft>
                <a:spcPts val="600"/>
              </a:spcAft>
              <a:buNone/>
            </a:pPr>
            <a:r>
              <a:rPr lang="en-US" sz="2800" dirty="0" smtClean="0"/>
              <a:t>Librarians talking about retention</a:t>
            </a:r>
          </a:p>
          <a:p>
            <a:pPr marL="366712" indent="0">
              <a:spcAft>
                <a:spcPts val="600"/>
              </a:spcAft>
              <a:buNone/>
            </a:pPr>
            <a:r>
              <a:rPr lang="en-US" sz="2800" dirty="0" smtClean="0"/>
              <a:t>Faculty interested in library retention study</a:t>
            </a:r>
          </a:p>
          <a:p>
            <a:pPr marL="366712" indent="0">
              <a:buNone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50266"/>
          </a:xfrm>
        </p:spPr>
        <p:txBody>
          <a:bodyPr>
            <a:normAutofit fontScale="92500" lnSpcReduction="20000"/>
          </a:bodyPr>
          <a:lstStyle/>
          <a:p>
            <a:pPr marL="366712" indent="0">
              <a:buNone/>
            </a:pPr>
            <a:endParaRPr lang="en-US" dirty="0" smtClean="0"/>
          </a:p>
          <a:p>
            <a:pPr marL="57150" indent="0">
              <a:spcAft>
                <a:spcPts val="600"/>
              </a:spcAft>
              <a:buNone/>
            </a:pPr>
            <a:r>
              <a:rPr lang="en-US" sz="3000" dirty="0" smtClean="0"/>
              <a:t>Solid methods</a:t>
            </a:r>
          </a:p>
          <a:p>
            <a:pPr marL="82391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 smtClean="0"/>
              <a:t>Pulled student records from course enrollment</a:t>
            </a:r>
          </a:p>
          <a:p>
            <a:pPr marL="82391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 smtClean="0"/>
              <a:t>Only courses with at least one library session</a:t>
            </a:r>
          </a:p>
          <a:p>
            <a:pPr marL="82391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 smtClean="0"/>
              <a:t>Chi-squared test of independence using SAS</a:t>
            </a:r>
          </a:p>
          <a:p>
            <a:pPr marL="82391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 smtClean="0"/>
              <a:t>Fixed p-value of .05 to test significance</a:t>
            </a:r>
          </a:p>
          <a:p>
            <a:pPr marL="82391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 smtClean="0"/>
              <a:t>Calculated odds ratio to determine magnitude of difference</a:t>
            </a:r>
          </a:p>
          <a:p>
            <a:pPr marL="366712" indent="0">
              <a:buNone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Aft>
                <a:spcPts val="600"/>
              </a:spcAft>
              <a:buNone/>
            </a:pPr>
            <a:endParaRPr lang="en-US" dirty="0"/>
          </a:p>
          <a:p>
            <a:pPr marL="57150" indent="0">
              <a:spcAft>
                <a:spcPts val="600"/>
              </a:spcAft>
              <a:buNone/>
            </a:pPr>
            <a:r>
              <a:rPr lang="en-US" sz="2800" dirty="0"/>
              <a:t>A</a:t>
            </a:r>
            <a:r>
              <a:rPr lang="en-US" sz="2800" dirty="0" smtClean="0"/>
              <a:t>nd a replicable model</a:t>
            </a:r>
          </a:p>
          <a:p>
            <a:pPr marL="881062" indent="-514350">
              <a:spcAft>
                <a:spcPts val="600"/>
              </a:spcAft>
              <a:buAutoNum type="arabicPeriod"/>
            </a:pPr>
            <a:r>
              <a:rPr lang="en-US" sz="2800" dirty="0" smtClean="0"/>
              <a:t>Low-barrier </a:t>
            </a:r>
            <a:r>
              <a:rPr lang="en-US" sz="3200" b="1" dirty="0" smtClean="0"/>
              <a:t>data</a:t>
            </a:r>
            <a:r>
              <a:rPr lang="en-US" sz="2800" dirty="0" smtClean="0"/>
              <a:t> collection</a:t>
            </a:r>
          </a:p>
          <a:p>
            <a:pPr marL="881062" indent="-514350">
              <a:spcAft>
                <a:spcPts val="600"/>
              </a:spcAft>
              <a:buAutoNum type="arabicPeriod"/>
            </a:pPr>
            <a:r>
              <a:rPr lang="en-US" sz="2800" dirty="0" smtClean="0"/>
              <a:t>Get </a:t>
            </a:r>
            <a:r>
              <a:rPr lang="en-US" sz="3200" b="1" dirty="0" smtClean="0"/>
              <a:t>help</a:t>
            </a:r>
            <a:r>
              <a:rPr lang="en-US" sz="2800" dirty="0" smtClean="0"/>
              <a:t> from analysis expert</a:t>
            </a:r>
          </a:p>
          <a:p>
            <a:pPr marL="881062" indent="-514350">
              <a:spcAft>
                <a:spcPts val="600"/>
              </a:spcAft>
              <a:buAutoNum type="arabicPeriod"/>
            </a:pPr>
            <a:r>
              <a:rPr lang="en-US" sz="2800" dirty="0" smtClean="0"/>
              <a:t>Refine</a:t>
            </a:r>
            <a:r>
              <a:rPr lang="en-US" sz="3200" dirty="0" smtClean="0"/>
              <a:t>, </a:t>
            </a:r>
            <a:r>
              <a:rPr lang="en-US" sz="3200" b="1" dirty="0" smtClean="0"/>
              <a:t>share</a:t>
            </a:r>
            <a:r>
              <a:rPr lang="en-US" sz="2800" dirty="0" smtClean="0"/>
              <a:t>, repeat</a:t>
            </a: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indent="-904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28003"/>
            <a:ext cx="7656544" cy="40203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200" b="1" dirty="0" smtClean="0"/>
              <a:t>Previous presentations on library instruction and student retention:</a:t>
            </a:r>
          </a:p>
          <a:p>
            <a:pPr>
              <a:buNone/>
            </a:pPr>
            <a:r>
              <a:rPr lang="en-US" i="1" dirty="0" smtClean="0"/>
              <a:t>Correlation between library instruction and student retention. </a:t>
            </a:r>
            <a:r>
              <a:rPr lang="en-US" dirty="0"/>
              <a:t>Presented at the Southeastern Library Assessment Conference in Atlanta, </a:t>
            </a:r>
            <a:r>
              <a:rPr lang="en-US" dirty="0" smtClean="0"/>
              <a:t>Georgia, </a:t>
            </a:r>
            <a:r>
              <a:rPr lang="en-US" dirty="0"/>
              <a:t>on November 16, 2015. </a:t>
            </a:r>
            <a:r>
              <a:rPr lang="en-US" dirty="0">
                <a:hlinkClick r:id="rId2"/>
              </a:rPr>
              <a:t>http://scholarworks.gvsu.edu/library_presentations/55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 [Publication expected 2017.]</a:t>
            </a:r>
          </a:p>
          <a:p>
            <a:pPr>
              <a:buNone/>
            </a:pPr>
            <a:r>
              <a:rPr lang="en-US" i="1" dirty="0" smtClean="0"/>
              <a:t>Getting started with assessing student retention. </a:t>
            </a:r>
            <a:r>
              <a:rPr lang="en-US" dirty="0" smtClean="0"/>
              <a:t>Webinar in the </a:t>
            </a:r>
            <a:r>
              <a:rPr lang="en-US" dirty="0" err="1" smtClean="0"/>
              <a:t>Carterette</a:t>
            </a:r>
            <a:r>
              <a:rPr lang="en-US" dirty="0" smtClean="0"/>
              <a:t> Series for the Georgia Library Association </a:t>
            </a:r>
            <a:r>
              <a:rPr lang="en-US" dirty="0"/>
              <a:t>on September 28, 2016.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vimeo.com/185130648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i="1" dirty="0" smtClean="0"/>
              <a:t>Academic libraries and student retention: Implications for higher education. </a:t>
            </a:r>
            <a:r>
              <a:rPr lang="en-US" dirty="0" smtClean="0"/>
              <a:t>Presented at the Library Assessment Conference in Arlington, Virginia, </a:t>
            </a:r>
            <a:r>
              <a:rPr lang="en-US" dirty="0"/>
              <a:t>on November 1, 2016. </a:t>
            </a:r>
            <a:r>
              <a:rPr lang="en-US" dirty="0">
                <a:hlinkClick r:id="rId4"/>
              </a:rPr>
              <a:t>http://scholarworks.gvsu.edu/library_presentations/57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. [Publication in conference proceedings expected 2017.]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35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62000"/>
            <a:ext cx="478155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found a </a:t>
            </a:r>
            <a:r>
              <a:rPr lang="en-US" sz="2800" b="1" dirty="0" smtClean="0"/>
              <a:t>statistically significant correlation </a:t>
            </a:r>
            <a:r>
              <a:rPr lang="en-US" sz="2400" dirty="0" smtClean="0"/>
              <a:t>between</a:t>
            </a:r>
            <a:r>
              <a:rPr lang="en-US" sz="2600" dirty="0" smtClean="0"/>
              <a:t> </a:t>
            </a:r>
            <a:r>
              <a:rPr lang="en-US" sz="2800" b="1" dirty="0" smtClean="0"/>
              <a:t>library instruction </a:t>
            </a:r>
            <a:r>
              <a:rPr lang="en-US" sz="2400" dirty="0" smtClean="0"/>
              <a:t>and</a:t>
            </a:r>
            <a:r>
              <a:rPr lang="en-US" sz="2600" dirty="0" smtClean="0"/>
              <a:t> </a:t>
            </a:r>
            <a:r>
              <a:rPr lang="en-US" sz="2800" b="1" dirty="0" smtClean="0"/>
              <a:t>student re-enrollment </a:t>
            </a:r>
            <a:r>
              <a:rPr lang="en-US" sz="2400" dirty="0" smtClean="0"/>
              <a:t>the following fall.</a:t>
            </a:r>
          </a:p>
          <a:p>
            <a:r>
              <a:rPr lang="en-US" sz="2400" dirty="0" smtClean="0"/>
              <a:t>This was done with a partnership between </a:t>
            </a:r>
            <a:r>
              <a:rPr lang="en-US" sz="2800" b="1" dirty="0" smtClean="0"/>
              <a:t>one librarian </a:t>
            </a:r>
            <a:r>
              <a:rPr lang="en-US" sz="2400" dirty="0" smtClean="0"/>
              <a:t>and</a:t>
            </a:r>
            <a:r>
              <a:rPr lang="en-US" sz="2600" b="1" dirty="0" smtClean="0"/>
              <a:t> </a:t>
            </a:r>
            <a:r>
              <a:rPr lang="en-US" sz="2800" b="1" dirty="0" smtClean="0"/>
              <a:t>one analyst</a:t>
            </a:r>
            <a:r>
              <a:rPr lang="en-US" sz="2800" dirty="0" smtClean="0"/>
              <a:t>.</a:t>
            </a:r>
          </a:p>
          <a:p>
            <a:r>
              <a:rPr lang="en-US" sz="2400" dirty="0" smtClean="0"/>
              <a:t>This does not prove </a:t>
            </a:r>
            <a:r>
              <a:rPr lang="en-US" sz="2800" b="1" dirty="0" smtClean="0"/>
              <a:t>causation</a:t>
            </a:r>
            <a:r>
              <a:rPr lang="en-US" sz="2600" dirty="0" smtClean="0"/>
              <a:t>.</a:t>
            </a:r>
            <a:r>
              <a:rPr lang="en-US" sz="2400" dirty="0" smtClean="0"/>
              <a:t> It does show that something </a:t>
            </a:r>
            <a:r>
              <a:rPr lang="en-US" sz="2800" b="1" dirty="0" smtClean="0"/>
              <a:t>interesting</a:t>
            </a:r>
            <a:r>
              <a:rPr lang="en-US" sz="2600" dirty="0" smtClean="0"/>
              <a:t> </a:t>
            </a:r>
            <a:r>
              <a:rPr lang="en-US" sz="2400" dirty="0" smtClean="0"/>
              <a:t>might be happening.</a:t>
            </a:r>
          </a:p>
          <a:p>
            <a:r>
              <a:rPr lang="en-US" sz="2400" dirty="0" smtClean="0"/>
              <a:t>This also demonstrates that the library is </a:t>
            </a:r>
            <a:r>
              <a:rPr lang="en-US" sz="2800" b="1" dirty="0" smtClean="0"/>
              <a:t>committed</a:t>
            </a:r>
            <a:r>
              <a:rPr lang="en-US" sz="2600" dirty="0" smtClean="0"/>
              <a:t> </a:t>
            </a:r>
            <a:r>
              <a:rPr lang="en-US" sz="2400" dirty="0" smtClean="0"/>
              <a:t>to and </a:t>
            </a:r>
            <a:r>
              <a:rPr lang="en-US" sz="2800" b="1" dirty="0" smtClean="0"/>
              <a:t>engaged</a:t>
            </a:r>
            <a:r>
              <a:rPr lang="en-US" sz="2600" dirty="0" smtClean="0"/>
              <a:t> </a:t>
            </a:r>
            <a:r>
              <a:rPr lang="en-US" sz="2400" dirty="0" smtClean="0"/>
              <a:t>with measuring its impact on </a:t>
            </a:r>
            <a:r>
              <a:rPr lang="en-US" sz="2800" b="1" dirty="0" smtClean="0"/>
              <a:t>student success.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23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7952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Mary </a:t>
            </a:r>
            <a:r>
              <a:rPr lang="en-US" dirty="0" err="1" smtClean="0"/>
              <a:t>o’Kelly</a:t>
            </a:r>
            <a:r>
              <a:rPr lang="en-US" dirty="0" smtClean="0"/>
              <a:t>, </a:t>
            </a:r>
            <a:r>
              <a:rPr lang="en-US" dirty="0" err="1" smtClean="0"/>
              <a:t>mlis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okellym@gvsu.edu</a:t>
            </a:r>
            <a:endParaRPr lang="en-US" dirty="0" smtClean="0"/>
          </a:p>
          <a:p>
            <a:r>
              <a:rPr lang="en-US" dirty="0" smtClean="0"/>
              <a:t>Texas library association Conference</a:t>
            </a:r>
          </a:p>
          <a:p>
            <a:r>
              <a:rPr lang="en-US" dirty="0" smtClean="0"/>
              <a:t>San Antonio, </a:t>
            </a:r>
            <a:r>
              <a:rPr lang="en-US" dirty="0" err="1" smtClean="0"/>
              <a:t>tx</a:t>
            </a:r>
            <a:endParaRPr lang="en-US" dirty="0" smtClean="0"/>
          </a:p>
          <a:p>
            <a:r>
              <a:rPr lang="en-US" dirty="0" smtClean="0"/>
              <a:t>April 21,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Is library instruction correlated with retention?</a:t>
            </a:r>
            <a:endParaRPr lang="en-US" baseline="30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724563"/>
              </p:ext>
            </p:extLst>
          </p:nvPr>
        </p:nvGraphicFramePr>
        <p:xfrm>
          <a:off x="822960" y="2227262"/>
          <a:ext cx="7543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6397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Librarian</a:t>
                      </a:r>
                      <a:r>
                        <a:rPr lang="en-US" sz="2000" baseline="0" dirty="0" smtClean="0"/>
                        <a:t> in class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students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 Retained</a:t>
                      </a:r>
                      <a:endParaRPr lang="en-US" sz="2000" dirty="0"/>
                    </a:p>
                  </a:txBody>
                  <a:tcPr/>
                </a:tc>
              </a:tr>
              <a:tr h="3696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2012-2013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8762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70.90</a:t>
                      </a:r>
                      <a:endParaRPr lang="en-US" sz="2000" dirty="0"/>
                    </a:p>
                  </a:txBody>
                  <a:tcPr/>
                </a:tc>
              </a:tr>
              <a:tr h="369663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8763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73.70</a:t>
                      </a:r>
                      <a:endParaRPr lang="en-US" sz="2000" dirty="0"/>
                    </a:p>
                  </a:txBody>
                  <a:tcPr/>
                </a:tc>
              </a:tr>
              <a:tr h="3696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2013-2014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9925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72.10</a:t>
                      </a:r>
                      <a:endParaRPr lang="en-US" sz="2000" dirty="0"/>
                    </a:p>
                  </a:txBody>
                  <a:tcPr/>
                </a:tc>
              </a:tr>
              <a:tr h="369663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8560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74.90</a:t>
                      </a:r>
                      <a:endParaRPr lang="en-US" sz="2000" dirty="0"/>
                    </a:p>
                  </a:txBody>
                  <a:tcPr/>
                </a:tc>
              </a:tr>
              <a:tr h="3696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2014-2015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71.00</a:t>
                      </a:r>
                      <a:endParaRPr lang="en-US" sz="2000" dirty="0"/>
                    </a:p>
                  </a:txBody>
                  <a:tcPr/>
                </a:tc>
              </a:tr>
              <a:tr h="36966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8340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76.10</a:t>
                      </a:r>
                      <a:endParaRPr lang="en-US" sz="2000" dirty="0"/>
                    </a:p>
                  </a:txBody>
                  <a:tcPr/>
                </a:tc>
              </a:tr>
              <a:tr h="3696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2015-2016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9819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71.20</a:t>
                      </a:r>
                      <a:endParaRPr lang="en-US" sz="2000" dirty="0"/>
                    </a:p>
                  </a:txBody>
                  <a:tcPr/>
                </a:tc>
              </a:tr>
              <a:tr h="36966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8799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75.20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960" y="1904097"/>
            <a:ext cx="77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p-value = .0001 for all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Q: What about the role of faculty?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11458"/>
              </p:ext>
            </p:extLst>
          </p:nvPr>
        </p:nvGraphicFramePr>
        <p:xfrm>
          <a:off x="822960" y="2286000"/>
          <a:ext cx="7542534" cy="272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/>
                <a:gridCol w="1684279"/>
                <a:gridCol w="1358301"/>
                <a:gridCol w="1148422"/>
                <a:gridCol w="926988"/>
                <a:gridCol w="1037704"/>
              </a:tblGrid>
              <a:tr h="894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who invited library instruction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students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% Retained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P-value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Odds Ratio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7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2014-2015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7555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71.30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115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10825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74.70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.0001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2015-2016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6583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70.67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115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74.39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.0001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11440" cy="1450757"/>
          </a:xfrm>
        </p:spPr>
        <p:txBody>
          <a:bodyPr/>
          <a:lstStyle/>
          <a:p>
            <a:r>
              <a:rPr lang="en-US" dirty="0" smtClean="0"/>
              <a:t>GVSU 2016-2021 Strategic </a:t>
            </a:r>
            <a:r>
              <a:rPr lang="en-US" dirty="0"/>
              <a:t>P</a:t>
            </a:r>
            <a:r>
              <a:rPr lang="en-US" dirty="0" smtClean="0"/>
              <a:t>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50266"/>
          </a:xfrm>
        </p:spPr>
        <p:txBody>
          <a:bodyPr>
            <a:normAutofit/>
          </a:bodyPr>
          <a:lstStyle/>
          <a:p>
            <a:r>
              <a:rPr lang="en-US" sz="2800" b="1" dirty="0"/>
              <a:t>Objective 1.A.3 </a:t>
            </a:r>
          </a:p>
          <a:p>
            <a:r>
              <a:rPr lang="en-US" sz="2800" dirty="0"/>
              <a:t>A strategic plan will be developed for student retention, persistence and completion including goals that are ambitious but attainable and appropriate to GVSU’s mission, student populations, and educational offerings.</a:t>
            </a:r>
          </a:p>
          <a:p>
            <a:r>
              <a:rPr lang="en-US" sz="1500" dirty="0" smtClean="0">
                <a:hlinkClick r:id="rId2"/>
              </a:rPr>
              <a:t>http</a:t>
            </a:r>
            <a:r>
              <a:rPr lang="en-US" sz="1500" dirty="0">
                <a:hlinkClick r:id="rId2"/>
              </a:rPr>
              <a:t>://</a:t>
            </a:r>
            <a:r>
              <a:rPr lang="en-US" sz="1500" dirty="0" smtClean="0">
                <a:hlinkClick r:id="rId2"/>
              </a:rPr>
              <a:t>www.gvsu.edu/strategicplan-view.htm?entityId=0001&amp;entityType=university#objectives</a:t>
            </a:r>
            <a:r>
              <a:rPr lang="en-US" sz="1500" dirty="0" smtClean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403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11440" cy="1450757"/>
          </a:xfrm>
        </p:spPr>
        <p:txBody>
          <a:bodyPr/>
          <a:lstStyle/>
          <a:p>
            <a:r>
              <a:rPr lang="en-US" dirty="0" smtClean="0"/>
              <a:t>GVSU 2016-2021 Strategic </a:t>
            </a:r>
            <a:r>
              <a:rPr lang="en-US" dirty="0"/>
              <a:t>P</a:t>
            </a:r>
            <a:r>
              <a:rPr lang="en-US" dirty="0" smtClean="0"/>
              <a:t>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5026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Objective </a:t>
            </a:r>
            <a:r>
              <a:rPr lang="en-US" sz="2800" b="1" dirty="0"/>
              <a:t>1.B.2 </a:t>
            </a:r>
          </a:p>
          <a:p>
            <a:r>
              <a:rPr lang="en-US" sz="2800" dirty="0"/>
              <a:t>Retention rates between freshman and sophomore years and sophomore and junior years for first-generation and other non-traditional undergraduate students meet or exceed the retention rates of traditional undergraduate students.</a:t>
            </a:r>
          </a:p>
          <a:p>
            <a:r>
              <a:rPr lang="en-US" sz="1500" dirty="0">
                <a:hlinkClick r:id="rId2"/>
              </a:rPr>
              <a:t>http://</a:t>
            </a:r>
            <a:r>
              <a:rPr lang="en-US" sz="1500" dirty="0" smtClean="0">
                <a:hlinkClick r:id="rId2"/>
              </a:rPr>
              <a:t>www.gvsu.edu/strategicplan-view.htm?entityId=0001&amp;entityType=university#objectives</a:t>
            </a:r>
            <a:r>
              <a:rPr lang="en-US" sz="1500" dirty="0" smtClean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570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others say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62675"/>
            <a:ext cx="3062288" cy="39894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45734"/>
            <a:ext cx="4175760" cy="417406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Library use predicted retention (Murray, Ireland, </a:t>
            </a:r>
            <a:r>
              <a:rPr lang="en-US" sz="2400" dirty="0" err="1" smtClean="0"/>
              <a:t>Hackathorn</a:t>
            </a:r>
            <a:r>
              <a:rPr lang="en-US" sz="2400" dirty="0" smtClean="0"/>
              <a:t>. 2016.)</a:t>
            </a:r>
          </a:p>
          <a:p>
            <a:r>
              <a:rPr lang="en-US" sz="2400" dirty="0" smtClean="0"/>
              <a:t>Connection between logins and loans and retention (</a:t>
            </a:r>
            <a:r>
              <a:rPr lang="en-US" sz="2400" dirty="0" err="1" smtClean="0"/>
              <a:t>Haddow</a:t>
            </a:r>
            <a:r>
              <a:rPr lang="en-US" sz="2400" dirty="0" smtClean="0"/>
              <a:t>. 2013.)</a:t>
            </a:r>
          </a:p>
          <a:p>
            <a:r>
              <a:rPr lang="en-US" sz="2400" dirty="0" smtClean="0"/>
              <a:t>Correlation between book and audio-visual use and GPA (Wong, Webb. 2011.)</a:t>
            </a:r>
          </a:p>
          <a:p>
            <a:r>
              <a:rPr lang="en-US" sz="2400" dirty="0" smtClean="0"/>
              <a:t>Relationship between checkouts and database use and retention (Allison. 2015.)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4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others say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21" y="1845735"/>
            <a:ext cx="2682239" cy="4023359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4587240" cy="4023359"/>
          </a:xfrm>
        </p:spPr>
        <p:txBody>
          <a:bodyPr/>
          <a:lstStyle/>
          <a:p>
            <a:r>
              <a:rPr lang="en-US" sz="2400" dirty="0" smtClean="0"/>
              <a:t>Relationship between first-year students’ library use and retention and GPA (Soria, Fransen, </a:t>
            </a:r>
            <a:r>
              <a:rPr lang="en-US" sz="2400" dirty="0" err="1" smtClean="0"/>
              <a:t>Nackerud</a:t>
            </a:r>
            <a:r>
              <a:rPr lang="en-US" sz="2400" dirty="0" smtClean="0"/>
              <a:t>. 2013.)</a:t>
            </a:r>
          </a:p>
          <a:p>
            <a:r>
              <a:rPr lang="en-US" sz="2400" dirty="0" smtClean="0"/>
              <a:t>Ratio of FTE library staff to full-time students related to retention (Emmons, Wilkinson. 2011.)</a:t>
            </a:r>
          </a:p>
          <a:p>
            <a:r>
              <a:rPr lang="en-US" sz="2400" dirty="0" smtClean="0"/>
              <a:t>Correlation between library expenditures and retention (</a:t>
            </a:r>
            <a:r>
              <a:rPr lang="en-US" sz="2400" dirty="0" err="1" smtClean="0"/>
              <a:t>Mezick</a:t>
            </a:r>
            <a:r>
              <a:rPr lang="en-US" sz="2400" dirty="0" smtClean="0"/>
              <a:t>. 2007.)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5478</TotalTime>
  <Words>1063</Words>
  <Application>Microsoft Office PowerPoint</Application>
  <PresentationFormat>On-screen Show (4:3)</PresentationFormat>
  <Paragraphs>212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Student Retention Three Ways:</vt:lpstr>
      <vt:lpstr>Mary O’Kelly, MLIS Head of Instructional Services Grand Valley State University Libraries okellym@gvsu.edu</vt:lpstr>
      <vt:lpstr>PowerPoint Presentation</vt:lpstr>
      <vt:lpstr>Q: Is library instruction correlated with retention?</vt:lpstr>
      <vt:lpstr>Q: What about the role of faculty?</vt:lpstr>
      <vt:lpstr>GVSU 2016-2021 Strategic Plan</vt:lpstr>
      <vt:lpstr>GVSU 2016-2021 Strategic Plan</vt:lpstr>
      <vt:lpstr>What others say</vt:lpstr>
      <vt:lpstr>What others say</vt:lpstr>
      <vt:lpstr>What others say</vt:lpstr>
      <vt:lpstr>PowerPoint Presentation</vt:lpstr>
      <vt:lpstr>1. Data </vt:lpstr>
      <vt:lpstr>1. Data </vt:lpstr>
      <vt:lpstr>1. Data</vt:lpstr>
      <vt:lpstr>1. Data</vt:lpstr>
      <vt:lpstr>1. Data</vt:lpstr>
      <vt:lpstr>1. Data</vt:lpstr>
      <vt:lpstr>2. People</vt:lpstr>
      <vt:lpstr>2. People</vt:lpstr>
      <vt:lpstr>2. People</vt:lpstr>
      <vt:lpstr>3. Stories</vt:lpstr>
      <vt:lpstr>3. Stories</vt:lpstr>
      <vt:lpstr>3. Stories</vt:lpstr>
      <vt:lpstr>3. Stories</vt:lpstr>
      <vt:lpstr>3. Stories</vt:lpstr>
      <vt:lpstr>Success</vt:lpstr>
      <vt:lpstr>Success</vt:lpstr>
      <vt:lpstr>Success</vt:lpstr>
      <vt:lpstr>Links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okelly</dc:creator>
  <cp:lastModifiedBy>Library Research Center</cp:lastModifiedBy>
  <cp:revision>75</cp:revision>
  <cp:lastPrinted>2016-10-28T01:39:45Z</cp:lastPrinted>
  <dcterms:created xsi:type="dcterms:W3CDTF">2016-10-26T03:26:05Z</dcterms:created>
  <dcterms:modified xsi:type="dcterms:W3CDTF">2017-04-27T15:05:46Z</dcterms:modified>
</cp:coreProperties>
</file>