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7" r:id="rId2"/>
  </p:sldIdLst>
  <p:sldSz cx="43891200" cy="32918400"/>
  <p:notesSz cx="32248475" cy="432212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968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1968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1968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1968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1968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1968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1968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1968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1968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88"/>
    <p:restoredTop sz="94849"/>
  </p:normalViewPr>
  <p:slideViewPr>
    <p:cSldViewPr snapToGrid="0" snapToObjects="1">
      <p:cViewPr varScale="1">
        <p:scale>
          <a:sx n="15" d="100"/>
          <a:sy n="15" d="100"/>
        </p:scale>
        <p:origin x="16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5319713" y="3241675"/>
            <a:ext cx="21609050" cy="16208375"/>
          </a:xfrm>
          <a:prstGeom prst="rect">
            <a:avLst/>
          </a:prstGeom>
        </p:spPr>
        <p:txBody>
          <a:bodyPr lIns="431249" tIns="215625" rIns="431249" bIns="215625"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4299797" y="20530105"/>
            <a:ext cx="23648882" cy="19449574"/>
          </a:xfrm>
          <a:prstGeom prst="rect">
            <a:avLst/>
          </a:prstGeom>
        </p:spPr>
        <p:txBody>
          <a:bodyPr lIns="431249" tIns="215625" rIns="431249" bIns="21562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225064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9685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19685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19685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19685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19685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19685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19685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19685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19685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292600" y="5524500"/>
            <a:ext cx="35318700" cy="11150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292600" y="16979900"/>
            <a:ext cx="353187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2000"/>
            </a:lvl1pPr>
            <a:lvl2pPr marL="0" indent="0" algn="ctr">
              <a:spcBef>
                <a:spcPts val="0"/>
              </a:spcBef>
              <a:buSzTx/>
              <a:buNone/>
              <a:defRPr sz="12000"/>
            </a:lvl2pPr>
            <a:lvl3pPr marL="0" indent="0" algn="ctr">
              <a:spcBef>
                <a:spcPts val="0"/>
              </a:spcBef>
              <a:buSzTx/>
              <a:buNone/>
              <a:defRPr sz="12000"/>
            </a:lvl3pPr>
            <a:lvl4pPr marL="0" indent="0" algn="ctr">
              <a:spcBef>
                <a:spcPts val="0"/>
              </a:spcBef>
              <a:buSzTx/>
              <a:buNone/>
              <a:defRPr sz="12000"/>
            </a:lvl4pPr>
            <a:lvl5pPr marL="0" indent="0" algn="ctr">
              <a:spcBef>
                <a:spcPts val="0"/>
              </a:spcBef>
              <a:buSzTx/>
              <a:buNone/>
              <a:defRPr sz="1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quarter" idx="13"/>
          </p:nvPr>
        </p:nvSpPr>
        <p:spPr>
          <a:xfrm>
            <a:off x="24041100" y="6642100"/>
            <a:ext cx="14236700" cy="1899656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2146300" y="4762500"/>
            <a:ext cx="19799300" cy="11150600"/>
          </a:xfrm>
          <a:prstGeom prst="rect">
            <a:avLst/>
          </a:prstGeom>
        </p:spPr>
        <p:txBody>
          <a:bodyPr anchor="b"/>
          <a:lstStyle>
            <a:lvl1pPr>
              <a:defRPr sz="23600"/>
            </a:lvl1pPr>
          </a:lstStyle>
          <a:p>
            <a:r>
              <a:t>Title Text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2146300" y="16154400"/>
            <a:ext cx="19799300" cy="1115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1400"/>
            </a:lvl1pPr>
            <a:lvl2pPr marL="0" indent="0" algn="ctr">
              <a:spcBef>
                <a:spcPts val="0"/>
              </a:spcBef>
              <a:buSzTx/>
              <a:buNone/>
              <a:defRPr sz="11400"/>
            </a:lvl2pPr>
            <a:lvl3pPr marL="0" indent="0" algn="ctr">
              <a:spcBef>
                <a:spcPts val="0"/>
              </a:spcBef>
              <a:buSzTx/>
              <a:buNone/>
              <a:defRPr sz="11400"/>
            </a:lvl3pPr>
            <a:lvl4pPr marL="0" indent="0" algn="ctr">
              <a:spcBef>
                <a:spcPts val="0"/>
              </a:spcBef>
              <a:buSzTx/>
              <a:buNone/>
              <a:defRPr sz="11400"/>
            </a:lvl4pPr>
            <a:lvl5pPr marL="0" indent="0" algn="ctr">
              <a:spcBef>
                <a:spcPts val="0"/>
              </a:spcBef>
              <a:buSzTx/>
              <a:buNone/>
              <a:defRPr sz="1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sz="quarter" idx="13"/>
          </p:nvPr>
        </p:nvSpPr>
        <p:spPr>
          <a:xfrm>
            <a:off x="24218900" y="9728200"/>
            <a:ext cx="13848157" cy="184785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sz="half" idx="1"/>
          </p:nvPr>
        </p:nvSpPr>
        <p:spPr>
          <a:xfrm>
            <a:off x="4292600" y="9347200"/>
            <a:ext cx="17018000" cy="192913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12800"/>
              </a:spcBef>
              <a:defRPr sz="10800"/>
            </a:lvl1pPr>
            <a:lvl2pPr marL="1256620" indent="-494620">
              <a:spcBef>
                <a:spcPts val="12800"/>
              </a:spcBef>
              <a:defRPr sz="10800"/>
            </a:lvl2pPr>
            <a:lvl3pPr marL="1701120" indent="-494620">
              <a:spcBef>
                <a:spcPts val="12800"/>
              </a:spcBef>
              <a:defRPr sz="10800"/>
            </a:lvl3pPr>
            <a:lvl4pPr marL="2145620" indent="-494620">
              <a:spcBef>
                <a:spcPts val="12800"/>
              </a:spcBef>
              <a:defRPr sz="10800"/>
            </a:lvl4pPr>
            <a:lvl5pPr marL="2590120" indent="-494620">
              <a:spcBef>
                <a:spcPts val="12800"/>
              </a:spcBef>
              <a:defRPr sz="10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half" idx="1"/>
          </p:nvPr>
        </p:nvSpPr>
        <p:spPr>
          <a:xfrm>
            <a:off x="4292600" y="9347200"/>
            <a:ext cx="17018000" cy="192913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12800"/>
              </a:spcBef>
              <a:defRPr sz="10800"/>
            </a:lvl1pPr>
            <a:lvl2pPr marL="1256620" indent="-494620">
              <a:spcBef>
                <a:spcPts val="12800"/>
              </a:spcBef>
              <a:defRPr sz="10800"/>
            </a:lvl2pPr>
            <a:lvl3pPr marL="1701120" indent="-494620">
              <a:spcBef>
                <a:spcPts val="12800"/>
              </a:spcBef>
              <a:defRPr sz="10800"/>
            </a:lvl3pPr>
            <a:lvl4pPr marL="2145620" indent="-494620">
              <a:spcBef>
                <a:spcPts val="12800"/>
              </a:spcBef>
              <a:defRPr sz="10800"/>
            </a:lvl4pPr>
            <a:lvl5pPr marL="2590120" indent="-494620">
              <a:spcBef>
                <a:spcPts val="12800"/>
              </a:spcBef>
              <a:defRPr sz="10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26238200" y="9347200"/>
            <a:ext cx="13373100" cy="192913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12800"/>
              </a:spcBef>
              <a:defRPr sz="10800"/>
            </a:lvl1pPr>
            <a:lvl2pPr marL="1256620" indent="-494620">
              <a:spcBef>
                <a:spcPts val="12800"/>
              </a:spcBef>
              <a:defRPr sz="10800"/>
            </a:lvl2pPr>
            <a:lvl3pPr marL="1701120" indent="-494620">
              <a:spcBef>
                <a:spcPts val="12800"/>
              </a:spcBef>
              <a:defRPr sz="10800"/>
            </a:lvl3pPr>
            <a:lvl4pPr marL="2145620" indent="-494620">
              <a:spcBef>
                <a:spcPts val="12800"/>
              </a:spcBef>
              <a:defRPr sz="10800"/>
            </a:lvl4pPr>
            <a:lvl5pPr marL="2590120" indent="-494620">
              <a:spcBef>
                <a:spcPts val="12800"/>
              </a:spcBef>
              <a:defRPr sz="10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4292600" y="9347200"/>
            <a:ext cx="35318700" cy="19291300"/>
          </a:xfrm>
          <a:prstGeom prst="rect">
            <a:avLst/>
          </a:prstGeom>
        </p:spPr>
        <p:txBody>
          <a:bodyPr/>
          <a:lstStyle>
            <a:lvl1pPr>
              <a:spcBef>
                <a:spcPts val="8100"/>
              </a:spcBef>
            </a:lvl1pPr>
            <a:lvl2pPr>
              <a:spcBef>
                <a:spcPts val="8100"/>
              </a:spcBef>
            </a:lvl2pPr>
            <a:lvl3pPr>
              <a:spcBef>
                <a:spcPts val="8100"/>
              </a:spcBef>
            </a:lvl3pPr>
            <a:lvl4pPr>
              <a:spcBef>
                <a:spcPts val="8100"/>
              </a:spcBef>
            </a:lvl4pPr>
            <a:lvl5pPr>
              <a:spcBef>
                <a:spcPts val="81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4292600" y="9347200"/>
            <a:ext cx="35318700" cy="19291300"/>
          </a:xfrm>
          <a:prstGeom prst="rect">
            <a:avLst/>
          </a:prstGeom>
        </p:spPr>
        <p:txBody>
          <a:bodyPr numCol="2" spcCol="1765935" anchor="t"/>
          <a:lstStyle>
            <a:lvl1pPr marL="812120" indent="-494620">
              <a:spcBef>
                <a:spcPts val="12800"/>
              </a:spcBef>
              <a:defRPr sz="10800"/>
            </a:lvl1pPr>
            <a:lvl2pPr marL="1256620" indent="-494620">
              <a:spcBef>
                <a:spcPts val="12800"/>
              </a:spcBef>
              <a:defRPr sz="10800"/>
            </a:lvl2pPr>
            <a:lvl3pPr marL="1701120" indent="-494620">
              <a:spcBef>
                <a:spcPts val="12800"/>
              </a:spcBef>
              <a:defRPr sz="10800"/>
            </a:lvl3pPr>
            <a:lvl4pPr marL="2145620" indent="-494620">
              <a:spcBef>
                <a:spcPts val="12800"/>
              </a:spcBef>
              <a:defRPr sz="10800"/>
            </a:lvl4pPr>
            <a:lvl5pPr marL="2590120" indent="-494620">
              <a:spcBef>
                <a:spcPts val="12800"/>
              </a:spcBef>
              <a:defRPr sz="10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4292600" y="10033000"/>
            <a:ext cx="35318700" cy="12865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8229600" y="5524500"/>
            <a:ext cx="27440490" cy="153924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4292600" y="24866600"/>
            <a:ext cx="35318700" cy="5740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half" idx="13"/>
          </p:nvPr>
        </p:nvSpPr>
        <p:spPr>
          <a:xfrm>
            <a:off x="8229600" y="5524500"/>
            <a:ext cx="27440490" cy="153924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4292600" y="24866600"/>
            <a:ext cx="35318700" cy="5740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pic" sz="quarter" idx="13"/>
          </p:nvPr>
        </p:nvSpPr>
        <p:spPr>
          <a:xfrm>
            <a:off x="24041100" y="6642100"/>
            <a:ext cx="14236700" cy="1899656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2146300" y="4762500"/>
            <a:ext cx="19799300" cy="11150600"/>
          </a:xfrm>
          <a:prstGeom prst="rect">
            <a:avLst/>
          </a:prstGeom>
        </p:spPr>
        <p:txBody>
          <a:bodyPr anchor="b"/>
          <a:lstStyle>
            <a:lvl1pPr>
              <a:defRPr sz="23600"/>
            </a:lvl1pPr>
          </a:lstStyle>
          <a:p>
            <a: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sz="quarter" idx="1"/>
          </p:nvPr>
        </p:nvSpPr>
        <p:spPr>
          <a:xfrm>
            <a:off x="2146300" y="16154400"/>
            <a:ext cx="19799300" cy="1115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1400"/>
            </a:lvl1pPr>
            <a:lvl2pPr marL="0" indent="0" algn="ctr">
              <a:spcBef>
                <a:spcPts val="0"/>
              </a:spcBef>
              <a:buSzTx/>
              <a:buNone/>
              <a:defRPr sz="11400"/>
            </a:lvl2pPr>
            <a:lvl3pPr marL="0" indent="0" algn="ctr">
              <a:spcBef>
                <a:spcPts val="0"/>
              </a:spcBef>
              <a:buSzTx/>
              <a:buNone/>
              <a:defRPr sz="11400"/>
            </a:lvl3pPr>
            <a:lvl4pPr marL="0" indent="0" algn="ctr">
              <a:spcBef>
                <a:spcPts val="0"/>
              </a:spcBef>
              <a:buSzTx/>
              <a:buNone/>
              <a:defRPr sz="11400"/>
            </a:lvl4pPr>
            <a:lvl5pPr marL="0" indent="0" algn="ctr">
              <a:spcBef>
                <a:spcPts val="0"/>
              </a:spcBef>
              <a:buSzTx/>
              <a:buNone/>
              <a:defRPr sz="1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4292600" y="4292600"/>
            <a:ext cx="35318700" cy="2434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292600" y="863600"/>
            <a:ext cx="35318700" cy="822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21488400" y="31508700"/>
            <a:ext cx="876300" cy="977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6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xStyles>
    <p:titleStyle>
      <a:lvl1pPr marL="0" marR="0" indent="0" algn="ctr" defTabSz="1968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1968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1968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1968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1968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1968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1968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1968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1968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1968500" rtl="0" latinLnBrk="0">
        <a:lnSpc>
          <a:spcPct val="100000"/>
        </a:lnSpc>
        <a:spcBef>
          <a:spcPts val="16200"/>
        </a:spcBef>
        <a:spcAft>
          <a:spcPts val="0"/>
        </a:spcAft>
        <a:buClrTx/>
        <a:buSzPct val="171000"/>
        <a:buFontTx/>
        <a:buChar char="•"/>
        <a:tabLst/>
        <a:defRPr sz="1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1968500" rtl="0" latinLnBrk="0">
        <a:lnSpc>
          <a:spcPct val="100000"/>
        </a:lnSpc>
        <a:spcBef>
          <a:spcPts val="16200"/>
        </a:spcBef>
        <a:spcAft>
          <a:spcPts val="0"/>
        </a:spcAft>
        <a:buClrTx/>
        <a:buSzPct val="171000"/>
        <a:buFontTx/>
        <a:buChar char="•"/>
        <a:tabLst/>
        <a:defRPr sz="1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1968500" rtl="0" latinLnBrk="0">
        <a:lnSpc>
          <a:spcPct val="100000"/>
        </a:lnSpc>
        <a:spcBef>
          <a:spcPts val="16200"/>
        </a:spcBef>
        <a:spcAft>
          <a:spcPts val="0"/>
        </a:spcAft>
        <a:buClrTx/>
        <a:buSzPct val="171000"/>
        <a:buFontTx/>
        <a:buChar char="•"/>
        <a:tabLst/>
        <a:defRPr sz="1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1968500" rtl="0" latinLnBrk="0">
        <a:lnSpc>
          <a:spcPct val="100000"/>
        </a:lnSpc>
        <a:spcBef>
          <a:spcPts val="16200"/>
        </a:spcBef>
        <a:spcAft>
          <a:spcPts val="0"/>
        </a:spcAft>
        <a:buClrTx/>
        <a:buSzPct val="171000"/>
        <a:buFontTx/>
        <a:buChar char="•"/>
        <a:tabLst/>
        <a:defRPr sz="1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1968500" rtl="0" latinLnBrk="0">
        <a:lnSpc>
          <a:spcPct val="100000"/>
        </a:lnSpc>
        <a:spcBef>
          <a:spcPts val="16200"/>
        </a:spcBef>
        <a:spcAft>
          <a:spcPts val="0"/>
        </a:spcAft>
        <a:buClrTx/>
        <a:buSzPct val="171000"/>
        <a:buFontTx/>
        <a:buChar char="•"/>
        <a:tabLst/>
        <a:defRPr sz="1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1968500" rtl="0" latinLnBrk="0">
        <a:lnSpc>
          <a:spcPct val="100000"/>
        </a:lnSpc>
        <a:spcBef>
          <a:spcPts val="16200"/>
        </a:spcBef>
        <a:spcAft>
          <a:spcPts val="0"/>
        </a:spcAft>
        <a:buClrTx/>
        <a:buSzPct val="171000"/>
        <a:buFontTx/>
        <a:buChar char="•"/>
        <a:tabLst/>
        <a:defRPr sz="1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1968500" rtl="0" latinLnBrk="0">
        <a:lnSpc>
          <a:spcPct val="100000"/>
        </a:lnSpc>
        <a:spcBef>
          <a:spcPts val="16200"/>
        </a:spcBef>
        <a:spcAft>
          <a:spcPts val="0"/>
        </a:spcAft>
        <a:buClrTx/>
        <a:buSzPct val="171000"/>
        <a:buFontTx/>
        <a:buChar char="•"/>
        <a:tabLst/>
        <a:defRPr sz="1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1968500" rtl="0" latinLnBrk="0">
        <a:lnSpc>
          <a:spcPct val="100000"/>
        </a:lnSpc>
        <a:spcBef>
          <a:spcPts val="16200"/>
        </a:spcBef>
        <a:spcAft>
          <a:spcPts val="0"/>
        </a:spcAft>
        <a:buClrTx/>
        <a:buSzPct val="171000"/>
        <a:buFontTx/>
        <a:buChar char="•"/>
        <a:tabLst/>
        <a:defRPr sz="1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1968500" rtl="0" latinLnBrk="0">
        <a:lnSpc>
          <a:spcPct val="100000"/>
        </a:lnSpc>
        <a:spcBef>
          <a:spcPts val="16200"/>
        </a:spcBef>
        <a:spcAft>
          <a:spcPts val="0"/>
        </a:spcAft>
        <a:buClrTx/>
        <a:buSzPct val="171000"/>
        <a:buFontTx/>
        <a:buChar char="•"/>
        <a:tabLst/>
        <a:defRPr sz="1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1968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1968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1968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1968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1968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1968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1968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1968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1968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/>
        </p:nvSpPr>
        <p:spPr>
          <a:xfrm>
            <a:off x="0" y="0"/>
            <a:ext cx="43880617" cy="329184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13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11445503" y="6228856"/>
            <a:ext cx="10236200" cy="10960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13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dirty="0"/>
          </a:p>
        </p:txBody>
      </p:sp>
      <p:sp>
        <p:nvSpPr>
          <p:cNvPr id="337" name="Shape 337"/>
          <p:cNvSpPr/>
          <p:nvPr/>
        </p:nvSpPr>
        <p:spPr>
          <a:xfrm>
            <a:off x="22208067" y="6267052"/>
            <a:ext cx="10113143" cy="109219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13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32949485" y="5664450"/>
            <a:ext cx="10236200" cy="267906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 lang="en-US" sz="2400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39" name="Shape 339"/>
          <p:cNvSpPr/>
          <p:nvPr/>
        </p:nvSpPr>
        <p:spPr>
          <a:xfrm>
            <a:off x="481436" y="5572878"/>
            <a:ext cx="10236200" cy="268964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13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1032903" y="27376860"/>
            <a:ext cx="9359900" cy="4858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R="457200" algn="l" defTabSz="1549400">
              <a:spcBef>
                <a:spcPts val="1500"/>
              </a:spcBef>
              <a:buSzPct val="125000"/>
              <a:buChar char="•"/>
              <a:defRPr sz="3400">
                <a:latin typeface="Tahoma"/>
                <a:ea typeface="Tahoma"/>
                <a:cs typeface="Tahoma"/>
                <a:sym typeface="Tahoma"/>
              </a:defRPr>
            </a:pPr>
            <a:r>
              <a:rPr lang="en-US" dirty="0" smtClean="0"/>
              <a:t>The perimeter of the library was scanned several days a week for dead birds from July, 2013 to present. Data was added to an Excel spreadsheet. Charts were created with R.</a:t>
            </a:r>
            <a:endParaRPr dirty="0"/>
          </a:p>
          <a:p>
            <a:pPr marR="457200" algn="l" defTabSz="1549400">
              <a:spcBef>
                <a:spcPts val="1500"/>
              </a:spcBef>
              <a:buSzPct val="125000"/>
              <a:buChar char="•"/>
              <a:defRPr sz="3400">
                <a:latin typeface="Tahoma"/>
                <a:ea typeface="Tahoma"/>
                <a:cs typeface="Tahoma"/>
                <a:sym typeface="Tahoma"/>
              </a:defRPr>
            </a:pPr>
            <a:r>
              <a:rPr lang="en-US" dirty="0" smtClean="0"/>
              <a:t>The species were verified, and specimens in good shape were collected and delivered to the Biology Department where they were made into study skins for ornithology, ecology, and art courses.</a:t>
            </a:r>
            <a:endParaRPr dirty="0"/>
          </a:p>
        </p:txBody>
      </p:sp>
      <p:sp>
        <p:nvSpPr>
          <p:cNvPr id="341" name="Shape 341"/>
          <p:cNvSpPr/>
          <p:nvPr/>
        </p:nvSpPr>
        <p:spPr>
          <a:xfrm>
            <a:off x="33229550" y="6145957"/>
            <a:ext cx="9753600" cy="3339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1549400">
              <a:spcBef>
                <a:spcPts val="1500"/>
              </a:spcBef>
              <a:buSzPct val="125000"/>
              <a:buChar char="•"/>
              <a:defRPr sz="3400">
                <a:latin typeface="Tahoma"/>
                <a:ea typeface="Tahoma"/>
                <a:cs typeface="Tahoma"/>
                <a:sym typeface="Tahoma"/>
              </a:defRPr>
            </a:pPr>
            <a:r>
              <a:rPr lang="en-US" dirty="0" smtClean="0"/>
              <a:t>The majority of collisions (63%) occurred during fall migration, in September and October.</a:t>
            </a:r>
            <a:endParaRPr dirty="0"/>
          </a:p>
          <a:p>
            <a:pPr algn="l" defTabSz="1549400">
              <a:spcBef>
                <a:spcPts val="1500"/>
              </a:spcBef>
              <a:buSzPct val="125000"/>
              <a:buChar char="•"/>
              <a:defRPr sz="3400">
                <a:latin typeface="Tahoma"/>
                <a:ea typeface="Tahoma"/>
                <a:cs typeface="Tahoma"/>
                <a:sym typeface="Tahoma"/>
              </a:defRPr>
            </a:pPr>
            <a:r>
              <a:rPr lang="en-US" dirty="0" smtClean="0"/>
              <a:t>75% (30/40) of the documented fatalities occurred on the north side of the building, which is fronted by a four-story glass wall.</a:t>
            </a:r>
            <a:endParaRPr dirty="0"/>
          </a:p>
        </p:txBody>
      </p:sp>
      <p:sp>
        <p:nvSpPr>
          <p:cNvPr id="342" name="Shape 342"/>
          <p:cNvSpPr/>
          <p:nvPr/>
        </p:nvSpPr>
        <p:spPr>
          <a:xfrm>
            <a:off x="33302529" y="10965492"/>
            <a:ext cx="9753600" cy="12172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R="457200" algn="l" defTabSz="1549400">
              <a:spcBef>
                <a:spcPts val="1500"/>
              </a:spcBef>
              <a:buSzPct val="125000"/>
              <a:buChar char="•"/>
              <a:defRPr sz="3400">
                <a:latin typeface="Tahoma"/>
                <a:ea typeface="Tahoma"/>
                <a:cs typeface="Tahoma"/>
                <a:sym typeface="Tahoma"/>
              </a:defRPr>
            </a:pPr>
            <a:r>
              <a:rPr lang="en-US" dirty="0" smtClean="0"/>
              <a:t>The species documented in this study are similar to those reported in previous studies</a:t>
            </a:r>
            <a:r>
              <a:rPr lang="en-US" baseline="30000" dirty="0" smtClean="0"/>
              <a:t>2</a:t>
            </a:r>
            <a:r>
              <a:rPr lang="en-US" dirty="0" smtClean="0"/>
              <a:t>; the majority were migratory song birds.</a:t>
            </a:r>
            <a:endParaRPr dirty="0"/>
          </a:p>
          <a:p>
            <a:pPr marR="457200" algn="l" defTabSz="1549400">
              <a:spcBef>
                <a:spcPts val="1500"/>
              </a:spcBef>
              <a:buSzPct val="125000"/>
              <a:buChar char="•"/>
              <a:defRPr sz="3400">
                <a:latin typeface="Tahoma"/>
                <a:ea typeface="Tahoma"/>
                <a:cs typeface="Tahoma"/>
                <a:sym typeface="Tahoma"/>
              </a:defRPr>
            </a:pPr>
            <a:r>
              <a:rPr lang="en-US" dirty="0" smtClean="0"/>
              <a:t>Remediation could be achieved by the following measures:</a:t>
            </a:r>
          </a:p>
          <a:p>
            <a:pPr marL="588963" marR="457200" lvl="2" indent="96838" algn="l" defTabSz="1549400">
              <a:spcBef>
                <a:spcPts val="1500"/>
              </a:spcBef>
              <a:buSzPct val="125000"/>
              <a:buChar char="•"/>
              <a:defRPr sz="3400">
                <a:latin typeface="Tahoma"/>
                <a:ea typeface="Tahoma"/>
                <a:cs typeface="Tahoma"/>
                <a:sym typeface="Tahoma"/>
              </a:defRPr>
            </a:pPr>
            <a:r>
              <a:rPr lang="en-US" dirty="0" smtClean="0"/>
              <a:t>Replace all existing glass with fretted glass, which would be very expensive.</a:t>
            </a:r>
          </a:p>
          <a:p>
            <a:pPr marL="588963" marR="457200" lvl="2" indent="96838" algn="l" defTabSz="1549400">
              <a:spcBef>
                <a:spcPts val="1500"/>
              </a:spcBef>
              <a:buSzPct val="125000"/>
              <a:buChar char="•"/>
              <a:defRPr sz="3400">
                <a:latin typeface="Tahoma"/>
                <a:ea typeface="Tahoma"/>
                <a:cs typeface="Tahoma"/>
                <a:sym typeface="Tahoma"/>
              </a:defRPr>
            </a:pPr>
            <a:r>
              <a:rPr lang="en-US" dirty="0" smtClean="0"/>
              <a:t>Cover the windows with netting or “bird tape” on the outside during September and October.</a:t>
            </a:r>
          </a:p>
          <a:p>
            <a:pPr marL="588963" marR="457200" lvl="2" indent="96838" algn="l" defTabSz="1549400">
              <a:spcBef>
                <a:spcPts val="1500"/>
              </a:spcBef>
              <a:buSzPct val="125000"/>
              <a:buChar char="•"/>
              <a:defRPr sz="3400">
                <a:latin typeface="Tahoma"/>
                <a:ea typeface="Tahoma"/>
                <a:cs typeface="Tahoma"/>
                <a:sym typeface="Tahoma"/>
              </a:defRPr>
            </a:pPr>
            <a:r>
              <a:rPr lang="en-US" dirty="0" smtClean="0"/>
              <a:t>(Previous studies have shown that window decals are largely ineffective). </a:t>
            </a:r>
            <a:endParaRPr dirty="0"/>
          </a:p>
          <a:p>
            <a:pPr marR="457200" algn="l" defTabSz="1549400">
              <a:spcBef>
                <a:spcPts val="1500"/>
              </a:spcBef>
              <a:buSzPct val="125000"/>
              <a:buChar char="•"/>
              <a:defRPr sz="3400">
                <a:latin typeface="Tahoma"/>
                <a:ea typeface="Tahoma"/>
                <a:cs typeface="Tahoma"/>
                <a:sym typeface="Tahoma"/>
              </a:defRPr>
            </a:pPr>
            <a:r>
              <a:rPr lang="en-US" dirty="0" smtClean="0"/>
              <a:t>Students studying biology, ecology, and art have benefited from the study skins created.</a:t>
            </a:r>
            <a:endParaRPr dirty="0"/>
          </a:p>
          <a:p>
            <a:pPr marR="457200" algn="l" defTabSz="1549400">
              <a:spcBef>
                <a:spcPts val="1500"/>
              </a:spcBef>
              <a:buSzPct val="125000"/>
              <a:buChar char="•"/>
              <a:defRPr sz="3400">
                <a:latin typeface="Tahoma"/>
                <a:ea typeface="Tahoma"/>
                <a:cs typeface="Tahoma"/>
                <a:sym typeface="Tahoma"/>
              </a:defRPr>
            </a:pPr>
            <a:r>
              <a:rPr b="1" dirty="0"/>
              <a:t>Future </a:t>
            </a:r>
            <a:r>
              <a:rPr b="1" dirty="0" smtClean="0"/>
              <a:t>Directions</a:t>
            </a:r>
            <a:r>
              <a:rPr lang="en-US" b="1" dirty="0" smtClean="0"/>
              <a:t>:</a:t>
            </a:r>
          </a:p>
          <a:p>
            <a:pPr marR="457200" algn="l" defTabSz="1549400">
              <a:spcBef>
                <a:spcPts val="1500"/>
              </a:spcBef>
              <a:buSzPct val="125000"/>
              <a:buChar char="•"/>
              <a:defRPr sz="3400">
                <a:latin typeface="Tahoma"/>
                <a:ea typeface="Tahoma"/>
                <a:cs typeface="Tahoma"/>
                <a:sym typeface="Tahoma"/>
              </a:defRPr>
            </a:pPr>
            <a:r>
              <a:rPr lang="en-US" dirty="0" smtClean="0"/>
              <a:t>Students will be recruited to assist with data collection; the study could be expanded to compare with other buildings on campus.</a:t>
            </a:r>
          </a:p>
          <a:p>
            <a:pPr marR="457200" algn="l" defTabSz="1549400">
              <a:spcBef>
                <a:spcPts val="1500"/>
              </a:spcBef>
              <a:buSzPct val="125000"/>
              <a:buChar char="•"/>
              <a:defRPr sz="3400">
                <a:latin typeface="Tahoma"/>
                <a:ea typeface="Tahoma"/>
                <a:cs typeface="Tahoma"/>
                <a:sym typeface="Tahoma"/>
              </a:defRPr>
            </a:pPr>
            <a:r>
              <a:rPr lang="en-US" dirty="0" smtClean="0"/>
              <a:t>Remediation efforts will be proposed to the Dean of Libraries before fall migration 2017. </a:t>
            </a:r>
          </a:p>
        </p:txBody>
      </p:sp>
      <p:sp>
        <p:nvSpPr>
          <p:cNvPr id="343" name="Shape 343"/>
          <p:cNvSpPr/>
          <p:nvPr/>
        </p:nvSpPr>
        <p:spPr>
          <a:xfrm>
            <a:off x="1111250" y="5828456"/>
            <a:ext cx="9359900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R="457200" defTabSz="1549400">
              <a:defRPr sz="3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dirty="0"/>
          </a:p>
        </p:txBody>
      </p:sp>
      <p:sp>
        <p:nvSpPr>
          <p:cNvPr id="344" name="Shape 344"/>
          <p:cNvSpPr/>
          <p:nvPr/>
        </p:nvSpPr>
        <p:spPr>
          <a:xfrm>
            <a:off x="679450" y="15709980"/>
            <a:ext cx="9791700" cy="8498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/>
          <a:lstStyle/>
          <a:p>
            <a:pPr algn="l" defTabSz="1549400">
              <a:spcBef>
                <a:spcPts val="1500"/>
              </a:spcBef>
              <a:buSzPct val="125000"/>
              <a:buFontTx/>
              <a:buChar char="•"/>
              <a:defRPr sz="3400">
                <a:latin typeface="Tahoma"/>
                <a:ea typeface="Tahoma"/>
                <a:cs typeface="Tahoma"/>
                <a:sym typeface="Tahoma"/>
              </a:defRPr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The Mary Idema Pew Library Learning and Information Commons in Allendale, Michigan, is the only LEED Platinum certified building on the campus of Grand Valley State University. </a:t>
            </a:r>
            <a:endParaRPr lang="en-US" sz="3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26988" indent="-26988" algn="l" defTabSz="1549400">
              <a:spcBef>
                <a:spcPts val="1500"/>
              </a:spcBef>
              <a:buSzPct val="175000"/>
              <a:buFont typeface="Arial" charset="0"/>
              <a:buChar char="•"/>
              <a:defRPr sz="3400">
                <a:latin typeface="Tahoma"/>
                <a:ea typeface="Tahoma"/>
                <a:cs typeface="Tahoma"/>
                <a:sym typeface="Tahoma"/>
              </a:defRPr>
            </a:pPr>
            <a:r>
              <a:rPr lang="en-US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Bird-building </a:t>
            </a:r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collisions pose the second highest risk of bird mortality in the United States (after cats), with current estimates of </a:t>
            </a:r>
            <a:r>
              <a:rPr lang="en-US" sz="3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half a billion</a:t>
            </a:r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birds killed per year by colliding with anthropogenic structures, primarily windows </a:t>
            </a:r>
            <a:r>
              <a:rPr lang="en-US" sz="3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</a:t>
            </a:r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</a:p>
          <a:p>
            <a:pPr algn="l" defTabSz="1549400">
              <a:spcBef>
                <a:spcPts val="1500"/>
              </a:spcBef>
              <a:buSzPct val="125000"/>
              <a:buFontTx/>
              <a:buChar char="•"/>
              <a:defRPr sz="3400">
                <a:latin typeface="Tahoma"/>
                <a:ea typeface="Tahoma"/>
                <a:cs typeface="Tahoma"/>
                <a:sym typeface="Tahoma"/>
              </a:defRPr>
            </a:pPr>
            <a:endParaRPr baseline="31999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5" name="Shape 345"/>
          <p:cNvSpPr/>
          <p:nvPr/>
        </p:nvSpPr>
        <p:spPr>
          <a:xfrm>
            <a:off x="33229550" y="30146703"/>
            <a:ext cx="9753600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222250" marR="0" lvl="0" indent="-222250" algn="l" defTabSz="1549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4318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</p:txBody>
      </p:sp>
      <p:sp>
        <p:nvSpPr>
          <p:cNvPr id="346" name="Shape 346"/>
          <p:cNvSpPr/>
          <p:nvPr/>
        </p:nvSpPr>
        <p:spPr>
          <a:xfrm>
            <a:off x="418274" y="9264658"/>
            <a:ext cx="10236200" cy="1270001"/>
          </a:xfrm>
          <a:prstGeom prst="rect">
            <a:avLst/>
          </a:prstGeom>
          <a:solidFill>
            <a:srgbClr val="00305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13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2968939" y="9390800"/>
            <a:ext cx="4610100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800">
                <a:solidFill>
                  <a:srgbClr val="F4CF8C"/>
                </a:solidFill>
                <a:latin typeface="Apple Braille"/>
                <a:ea typeface="Apple Braille"/>
                <a:cs typeface="Apple Braille"/>
                <a:sym typeface="Apple Braille"/>
              </a:defRPr>
            </a:lvl1pPr>
          </a:lstStyle>
          <a:p>
            <a:r>
              <a:rPr dirty="0">
                <a:solidFill>
                  <a:schemeClr val="accent3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Background</a:t>
            </a:r>
          </a:p>
        </p:txBody>
      </p:sp>
      <p:sp>
        <p:nvSpPr>
          <p:cNvPr id="348" name="Shape 348"/>
          <p:cNvSpPr/>
          <p:nvPr/>
        </p:nvSpPr>
        <p:spPr>
          <a:xfrm>
            <a:off x="481436" y="26003736"/>
            <a:ext cx="10236200" cy="1270001"/>
          </a:xfrm>
          <a:prstGeom prst="rect">
            <a:avLst/>
          </a:prstGeom>
          <a:solidFill>
            <a:srgbClr val="00315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13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3231324" y="26153790"/>
            <a:ext cx="4610100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800">
                <a:solidFill>
                  <a:srgbClr val="F4CF8C"/>
                </a:solidFill>
                <a:latin typeface="Apple Braille"/>
                <a:ea typeface="Apple Braille"/>
                <a:cs typeface="Apple Braille"/>
                <a:sym typeface="Apple Braille"/>
              </a:defRPr>
            </a:lvl1pPr>
          </a:lstStyle>
          <a:p>
            <a:r>
              <a:rPr dirty="0" smtClean="0"/>
              <a:t>Method</a:t>
            </a:r>
            <a:r>
              <a:rPr lang="en-US" dirty="0" smtClean="0"/>
              <a:t>s</a:t>
            </a:r>
            <a:endParaRPr dirty="0"/>
          </a:p>
        </p:txBody>
      </p:sp>
      <p:sp>
        <p:nvSpPr>
          <p:cNvPr id="350" name="Shape 350"/>
          <p:cNvSpPr/>
          <p:nvPr/>
        </p:nvSpPr>
        <p:spPr>
          <a:xfrm>
            <a:off x="32968868" y="28666002"/>
            <a:ext cx="10236200" cy="1270001"/>
          </a:xfrm>
          <a:prstGeom prst="rect">
            <a:avLst/>
          </a:prstGeom>
          <a:solidFill>
            <a:srgbClr val="00315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13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35740885" y="28799173"/>
            <a:ext cx="4610100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800">
                <a:solidFill>
                  <a:srgbClr val="F4CF8C"/>
                </a:solidFill>
                <a:latin typeface="Apple Braille"/>
                <a:ea typeface="Apple Braille"/>
                <a:cs typeface="Apple Braille"/>
                <a:sym typeface="Apple Braille"/>
              </a:defRPr>
            </a:lvl1pPr>
          </a:lstStyle>
          <a:p>
            <a:r>
              <a:rPr dirty="0"/>
              <a:t>References</a:t>
            </a:r>
          </a:p>
        </p:txBody>
      </p:sp>
      <p:sp>
        <p:nvSpPr>
          <p:cNvPr id="352" name="Shape 352"/>
          <p:cNvSpPr/>
          <p:nvPr/>
        </p:nvSpPr>
        <p:spPr>
          <a:xfrm>
            <a:off x="32988250" y="9315771"/>
            <a:ext cx="10236200" cy="1270001"/>
          </a:xfrm>
          <a:prstGeom prst="rect">
            <a:avLst/>
          </a:prstGeom>
          <a:solidFill>
            <a:srgbClr val="00315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13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35672337" y="9426745"/>
            <a:ext cx="4610100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800">
                <a:solidFill>
                  <a:srgbClr val="F4CF8C"/>
                </a:solidFill>
                <a:latin typeface="Apple Braille"/>
                <a:ea typeface="Apple Braille"/>
                <a:cs typeface="Apple Braille"/>
                <a:sym typeface="Apple Braille"/>
              </a:defRPr>
            </a:lvl1pPr>
          </a:lstStyle>
          <a:p>
            <a:r>
              <a:rPr dirty="0">
                <a:solidFill>
                  <a:schemeClr val="accent3">
                    <a:lumMod val="60000"/>
                    <a:lumOff val="4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Conclusions</a:t>
            </a:r>
          </a:p>
        </p:txBody>
      </p:sp>
      <p:sp>
        <p:nvSpPr>
          <p:cNvPr id="355" name="Shape 355"/>
          <p:cNvSpPr/>
          <p:nvPr/>
        </p:nvSpPr>
        <p:spPr>
          <a:xfrm>
            <a:off x="11830479" y="6399614"/>
            <a:ext cx="9359900" cy="762001"/>
          </a:xfrm>
          <a:prstGeom prst="rect">
            <a:avLst/>
          </a:prstGeom>
          <a:solidFill>
            <a:srgbClr val="003159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419099" indent="-419099" defTabSz="1549400">
              <a:defRPr sz="43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Fig</a:t>
            </a:r>
            <a:r>
              <a:rPr lang="en-U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.</a:t>
            </a:r>
            <a:r>
              <a:rPr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 1</a:t>
            </a:r>
            <a:r>
              <a:rPr lang="en-US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.</a:t>
            </a:r>
            <a:r>
              <a:rPr lang="en-U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 Number of birds killed by year</a:t>
            </a:r>
            <a:endParaRPr sz="3600" dirty="0">
              <a:solidFill>
                <a:schemeClr val="accent3">
                  <a:lumMod val="40000"/>
                  <a:lumOff val="60000"/>
                </a:schemeClr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32117" y="17902622"/>
            <a:ext cx="21005800" cy="1270001"/>
            <a:chOff x="11432117" y="18098297"/>
            <a:chExt cx="21005800" cy="1270001"/>
          </a:xfrm>
        </p:grpSpPr>
        <p:sp>
          <p:nvSpPr>
            <p:cNvPr id="362" name="Shape 362"/>
            <p:cNvSpPr/>
            <p:nvPr/>
          </p:nvSpPr>
          <p:spPr>
            <a:xfrm>
              <a:off x="11432117" y="18098297"/>
              <a:ext cx="21005800" cy="1270001"/>
            </a:xfrm>
            <a:prstGeom prst="rect">
              <a:avLst/>
            </a:prstGeom>
            <a:solidFill>
              <a:srgbClr val="00305C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13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16357440" y="18362995"/>
              <a:ext cx="11701253" cy="7933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>
                <a:defRPr sz="4800">
                  <a:solidFill>
                    <a:srgbClr val="F4CF8C"/>
                  </a:solidFill>
                  <a:latin typeface="Apple Braille"/>
                  <a:ea typeface="Apple Braille"/>
                  <a:cs typeface="Apple Braille"/>
                  <a:sym typeface="Apple Braille"/>
                </a:defRPr>
              </a:lvl1pPr>
            </a:lstStyle>
            <a:p>
              <a:r>
                <a:rPr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pple Braille" charset="0"/>
                  <a:ea typeface="Apple Braille" charset="0"/>
                  <a:cs typeface="Apple Braille" charset="0"/>
                </a:rPr>
                <a:t>Figure </a:t>
              </a:r>
              <a:r>
                <a:rPr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pple Braille" charset="0"/>
                  <a:ea typeface="Apple Braille" charset="0"/>
                  <a:cs typeface="Apple Braille" charset="0"/>
                </a:rPr>
                <a:t>3</a:t>
              </a:r>
              <a:r>
                <a:rPr lang="en-US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pple Braille" charset="0"/>
                  <a:ea typeface="Apple Braille" charset="0"/>
                  <a:cs typeface="Apple Braille" charset="0"/>
                </a:rPr>
                <a:t>. Species by location and number</a:t>
              </a:r>
              <a:endParaRPr dirty="0">
                <a:solidFill>
                  <a:schemeClr val="accent3">
                    <a:lumMod val="60000"/>
                    <a:lumOff val="40000"/>
                  </a:schemeClr>
                </a:solidFill>
                <a:latin typeface="Apple Braille" charset="0"/>
                <a:ea typeface="Apple Braille" charset="0"/>
                <a:cs typeface="Apple Braille" charset="0"/>
              </a:endParaRPr>
            </a:p>
          </p:txBody>
        </p:sp>
      </p:grpSp>
      <p:sp>
        <p:nvSpPr>
          <p:cNvPr id="364" name="Shape 364"/>
          <p:cNvSpPr/>
          <p:nvPr/>
        </p:nvSpPr>
        <p:spPr>
          <a:xfrm>
            <a:off x="19779034" y="4677054"/>
            <a:ext cx="4610100" cy="93980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800">
                <a:solidFill>
                  <a:srgbClr val="F4CF8C"/>
                </a:solidFill>
                <a:latin typeface="Apple Braille"/>
                <a:ea typeface="Apple Braille"/>
                <a:cs typeface="Apple Braille"/>
                <a:sym typeface="Apple Braille"/>
              </a:defRPr>
            </a:lvl1pPr>
          </a:lstStyle>
          <a:p>
            <a:r>
              <a:rPr dirty="0">
                <a:solidFill>
                  <a:schemeClr val="accent3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Results</a:t>
            </a:r>
          </a:p>
        </p:txBody>
      </p:sp>
      <p:pic>
        <p:nvPicPr>
          <p:cNvPr id="371" name="81897867_1539x143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0000">
            <a:off x="34348955" y="24088482"/>
            <a:ext cx="4516318" cy="3662624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372" name="157768558_1065x761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000">
            <a:off x="38614449" y="24621042"/>
            <a:ext cx="3687184" cy="2765388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373" name="143917994_2881x199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597">
            <a:off x="4745932" y="10976903"/>
            <a:ext cx="5479267" cy="3698504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374" name="141703583_2880x1921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000">
            <a:off x="1189008" y="12570193"/>
            <a:ext cx="3260275" cy="2343269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400" name="Shape 400"/>
          <p:cNvSpPr/>
          <p:nvPr/>
        </p:nvSpPr>
        <p:spPr>
          <a:xfrm>
            <a:off x="755649" y="697656"/>
            <a:ext cx="41505533" cy="3200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1" indent="0" defTabSz="457200">
              <a:defRPr sz="90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schemeClr val="bg1">
                      <a:alpha val="50000"/>
                    </a:schemeClr>
                  </a:innerShdw>
                </a:effectLst>
                <a:latin typeface="Apple Braille" charset="0"/>
                <a:ea typeface="Apple Braille" charset="0"/>
                <a:cs typeface="Apple Braille" charset="0"/>
              </a:rPr>
              <a:t>If You Build It, They Will Crash Into It!</a:t>
            </a:r>
          </a:p>
          <a:p>
            <a:pPr lvl="1" indent="0" defTabSz="457200">
              <a:defRPr sz="90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4800" b="1" dirty="0" smtClean="0">
                <a:ln w="0">
                  <a:noFill/>
                </a:ln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A four-year study of bird-building collisions at the LEED Platinum-certified Mary Idema Pew Library</a:t>
            </a:r>
          </a:p>
          <a:p>
            <a:pPr lvl="1" indent="0" algn="l" defTabSz="457200">
              <a:defRPr sz="90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9600" dirty="0" smtClean="0">
                <a:ln w="0">
                  <a:noFill/>
                </a:ln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endParaRPr sz="9600" dirty="0">
              <a:ln w="0">
                <a:noFill/>
              </a:ln>
              <a:solidFill>
                <a:schemeClr val="bg1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401" name="Shape 401"/>
          <p:cNvSpPr/>
          <p:nvPr/>
        </p:nvSpPr>
        <p:spPr>
          <a:xfrm>
            <a:off x="36732271" y="2521428"/>
            <a:ext cx="6295143" cy="935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457200">
              <a:defRPr sz="4000">
                <a:solidFill>
                  <a:srgbClr val="FFFFFF"/>
                </a:solidFill>
                <a:effectLst>
                  <a:outerShdw dist="12700" dir="2700000" rotWithShape="0">
                    <a:srgbClr val="000000">
                      <a:alpha val="33333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US" sz="3200" dirty="0" smtClean="0"/>
              <a:t>Barbara Harvey</a:t>
            </a:r>
            <a:r>
              <a:rPr sz="3200" dirty="0" smtClean="0"/>
              <a:t>• </a:t>
            </a:r>
            <a:r>
              <a:rPr lang="en-US" sz="3200" dirty="0" smtClean="0"/>
              <a:t>STEM Liaison</a:t>
            </a:r>
            <a:endParaRPr sz="3200" dirty="0"/>
          </a:p>
        </p:txBody>
      </p:sp>
      <p:sp>
        <p:nvSpPr>
          <p:cNvPr id="402" name="Shape 402"/>
          <p:cNvSpPr/>
          <p:nvPr/>
        </p:nvSpPr>
        <p:spPr>
          <a:xfrm>
            <a:off x="36780014" y="3256898"/>
            <a:ext cx="7356053" cy="98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457200">
              <a:defRPr sz="4000">
                <a:solidFill>
                  <a:srgbClr val="FFFFFF"/>
                </a:solidFill>
                <a:effectLst>
                  <a:outerShdw dist="12700" dir="2700000" rotWithShape="0">
                    <a:srgbClr val="000000">
                      <a:alpha val="33333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US" dirty="0" smtClean="0"/>
              <a:t>harveyb@gvsu.edu   </a:t>
            </a:r>
            <a:endParaRPr dirty="0">
              <a:solidFill>
                <a:schemeClr val="accent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2271" y="633665"/>
            <a:ext cx="6292259" cy="1801130"/>
          </a:xfrm>
          <a:prstGeom prst="rect">
            <a:avLst/>
          </a:prstGeom>
        </p:spPr>
      </p:pic>
      <p:sp>
        <p:nvSpPr>
          <p:cNvPr id="108" name="Shape 346"/>
          <p:cNvSpPr/>
          <p:nvPr/>
        </p:nvSpPr>
        <p:spPr>
          <a:xfrm>
            <a:off x="481436" y="4401954"/>
            <a:ext cx="10112421" cy="990778"/>
          </a:xfrm>
          <a:prstGeom prst="rect">
            <a:avLst/>
          </a:prstGeom>
          <a:solidFill>
            <a:srgbClr val="00305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13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0" name="Shape 347"/>
          <p:cNvSpPr/>
          <p:nvPr/>
        </p:nvSpPr>
        <p:spPr>
          <a:xfrm>
            <a:off x="2968939" y="4405005"/>
            <a:ext cx="4610100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800">
                <a:solidFill>
                  <a:srgbClr val="F4CF8C"/>
                </a:solidFill>
                <a:latin typeface="Apple Braille"/>
                <a:ea typeface="Apple Braille"/>
                <a:cs typeface="Apple Braille"/>
                <a:sym typeface="Apple Braille"/>
              </a:defRPr>
            </a:lvl1pPr>
          </a:lstStyle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Introduction</a:t>
            </a:r>
            <a:endParaRPr dirty="0">
              <a:solidFill>
                <a:schemeClr val="accent3">
                  <a:lumMod val="40000"/>
                  <a:lumOff val="60000"/>
                </a:schemeClr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 b="2361"/>
          <a:stretch/>
        </p:blipFill>
        <p:spPr>
          <a:xfrm>
            <a:off x="11577080" y="7769928"/>
            <a:ext cx="9979447" cy="9095573"/>
          </a:xfrm>
          <a:prstGeom prst="rect">
            <a:avLst/>
          </a:prstGeom>
        </p:spPr>
      </p:pic>
      <p:sp>
        <p:nvSpPr>
          <p:cNvPr id="112" name="Shape 355"/>
          <p:cNvSpPr/>
          <p:nvPr/>
        </p:nvSpPr>
        <p:spPr>
          <a:xfrm>
            <a:off x="22582405" y="6400179"/>
            <a:ext cx="9359900" cy="762001"/>
          </a:xfrm>
          <a:prstGeom prst="rect">
            <a:avLst/>
          </a:prstGeom>
          <a:solidFill>
            <a:srgbClr val="003159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419099" indent="-419099" defTabSz="1549400">
              <a:defRPr sz="43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Fig</a:t>
            </a:r>
            <a:r>
              <a:rPr lang="en-U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.</a:t>
            </a:r>
            <a:r>
              <a:rPr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2. Percent of birds killed by month</a:t>
            </a:r>
            <a:endParaRPr sz="3600" dirty="0">
              <a:solidFill>
                <a:schemeClr val="accent3">
                  <a:lumMod val="40000"/>
                  <a:lumOff val="60000"/>
                </a:schemeClr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0583" y="-57074"/>
            <a:ext cx="43891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121" y="7989891"/>
            <a:ext cx="9370724" cy="871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851" y="21711391"/>
            <a:ext cx="5409014" cy="4056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436" y="5674909"/>
            <a:ext cx="10299361" cy="34342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968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The</a:t>
            </a:r>
            <a:r>
              <a:rPr kumimoji="0" lang="en-US" sz="3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purpose of this study was two-fold:</a:t>
            </a:r>
          </a:p>
          <a:p>
            <a:pPr marL="457200" marR="0" indent="-457200" algn="l" defTabSz="1968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75000"/>
              <a:buFont typeface="Arial" panose="020B0604020202020204" pitchFamily="34" charset="0"/>
              <a:buChar char="•"/>
              <a:tabLst/>
            </a:pPr>
            <a:endParaRPr kumimoji="0" lang="en-US" sz="34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ill Sans"/>
            </a:endParaRPr>
          </a:p>
          <a:p>
            <a:pPr algn="l">
              <a:buSzPct val="175000"/>
              <a:buFont typeface="Arial" panose="020B0604020202020204" pitchFamily="34" charset="0"/>
              <a:buChar char="•"/>
            </a:pPr>
            <a:r>
              <a:rPr lang="en-US" sz="34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en-US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determine if there is a discernable pattern in the bird-building collisions which could inform a solution.</a:t>
            </a:r>
          </a:p>
          <a:p>
            <a:pPr algn="l">
              <a:spcBef>
                <a:spcPts val="1500"/>
              </a:spcBef>
              <a:buSzPct val="175000"/>
              <a:buFont typeface="Arial" panose="020B0604020202020204" pitchFamily="34" charset="0"/>
              <a:buChar char="•"/>
            </a:pPr>
            <a:r>
              <a:rPr kumimoji="0" lang="en-US" sz="3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To</a:t>
            </a:r>
            <a:r>
              <a:rPr kumimoji="0" lang="en-US" sz="3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strengthen liaison relationships with the Biology Department by providing museum study skins.</a:t>
            </a:r>
            <a:endParaRPr kumimoji="0" lang="en-US" sz="3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67340" y="29662356"/>
            <a:ext cx="9957190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endParaRPr lang="en-US" sz="24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pPr algn="l"/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1.Loss</a:t>
            </a:r>
            <a:r>
              <a:rPr lang="en-US" sz="2400" dirty="0">
                <a:latin typeface="Apple Braille" charset="0"/>
                <a:ea typeface="Apple Braille" charset="0"/>
                <a:cs typeface="Apple Braille" charset="0"/>
              </a:rPr>
              <a:t>, S. R., Will, T., Loss, S. S. &amp; Marra, P. P. Bird–building collisions in the United States: Estimates of annual mortality and species vulnerability. </a:t>
            </a:r>
            <a:r>
              <a:rPr lang="en-US" sz="2400" i="1" dirty="0">
                <a:latin typeface="Apple Braille" charset="0"/>
                <a:ea typeface="Apple Braille" charset="0"/>
                <a:cs typeface="Apple Braille" charset="0"/>
              </a:rPr>
              <a:t>The Condor</a:t>
            </a:r>
            <a:r>
              <a:rPr lang="en-US" sz="2400" dirty="0"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sz="2400" b="1" dirty="0">
                <a:latin typeface="Apple Braille" charset="0"/>
                <a:ea typeface="Apple Braille" charset="0"/>
                <a:cs typeface="Apple Braille" charset="0"/>
              </a:rPr>
              <a:t>116,</a:t>
            </a:r>
            <a:r>
              <a:rPr lang="en-US" sz="2400" dirty="0">
                <a:latin typeface="Apple Braille" charset="0"/>
                <a:ea typeface="Apple Braille" charset="0"/>
                <a:cs typeface="Apple Braille" charset="0"/>
              </a:rPr>
              <a:t> 8–23 (2014</a:t>
            </a:r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).</a:t>
            </a:r>
          </a:p>
          <a:p>
            <a:pPr algn="l"/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2. </a:t>
            </a:r>
            <a:r>
              <a:rPr lang="en-US" sz="2400" dirty="0">
                <a:latin typeface="Apple Braille" charset="0"/>
                <a:ea typeface="Apple Braille" charset="0"/>
                <a:cs typeface="Apple Braille" charset="0"/>
              </a:rPr>
              <a:t>Klem, D. Avian mortality at windows: the second largest human source of bird mortality on Earth. </a:t>
            </a:r>
            <a:r>
              <a:rPr lang="en-US" sz="2400" i="1" dirty="0">
                <a:latin typeface="Apple Braille" charset="0"/>
                <a:ea typeface="Apple Braille" charset="0"/>
                <a:cs typeface="Apple Braille" charset="0"/>
              </a:rPr>
              <a:t>Proceedings of the Fourth International Partners in Flight Conference: Tundra to Tropic</a:t>
            </a:r>
            <a:r>
              <a:rPr lang="en-US" sz="2400" dirty="0">
                <a:latin typeface="Apple Braille" charset="0"/>
                <a:ea typeface="Apple Braille" charset="0"/>
                <a:cs typeface="Apple Braille" charset="0"/>
              </a:rPr>
              <a:t> 244–251 (2008</a:t>
            </a:r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).</a:t>
            </a:r>
          </a:p>
          <a:p>
            <a:endParaRPr lang="en-US" sz="2400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739" y="3179033"/>
            <a:ext cx="1298955" cy="12989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953744" y="21596382"/>
            <a:ext cx="548640" cy="225702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968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974037" y="19334927"/>
            <a:ext cx="17954313" cy="12900326"/>
            <a:chOff x="12925565" y="19334927"/>
            <a:chExt cx="18002785" cy="1323906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5565" y="19334927"/>
              <a:ext cx="18002785" cy="1323906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502384" y="19940786"/>
              <a:ext cx="353044" cy="177060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968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45801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968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968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968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968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508</Words>
  <Application>Microsoft Office PowerPoint</Application>
  <PresentationFormat>Custom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Apple Braille</vt:lpstr>
      <vt:lpstr>Arial</vt:lpstr>
      <vt:lpstr>Gill Sans</vt:lpstr>
      <vt:lpstr>Gill Sans SemiBold</vt:lpstr>
      <vt:lpstr>Lucida Grande</vt:lpstr>
      <vt:lpstr>Tahoma</vt:lpstr>
      <vt:lpstr>White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Huber</dc:creator>
  <cp:lastModifiedBy>Alicia Huber</cp:lastModifiedBy>
  <cp:revision>59</cp:revision>
  <cp:lastPrinted>2017-06-20T20:45:44Z</cp:lastPrinted>
  <dcterms:modified xsi:type="dcterms:W3CDTF">2017-06-22T20:59:29Z</dcterms:modified>
</cp:coreProperties>
</file>