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68"/>
  </p:notesMasterIdLst>
  <p:handoutMasterIdLst>
    <p:handoutMasterId r:id="rId69"/>
  </p:handoutMasterIdLst>
  <p:sldIdLst>
    <p:sldId id="450" r:id="rId5"/>
    <p:sldId id="383" r:id="rId6"/>
    <p:sldId id="294" r:id="rId7"/>
    <p:sldId id="258" r:id="rId8"/>
    <p:sldId id="257" r:id="rId9"/>
    <p:sldId id="411" r:id="rId10"/>
    <p:sldId id="412" r:id="rId11"/>
    <p:sldId id="296" r:id="rId12"/>
    <p:sldId id="280" r:id="rId13"/>
    <p:sldId id="271" r:id="rId14"/>
    <p:sldId id="385" r:id="rId15"/>
    <p:sldId id="384" r:id="rId16"/>
    <p:sldId id="413" r:id="rId17"/>
    <p:sldId id="387" r:id="rId18"/>
    <p:sldId id="449" r:id="rId19"/>
    <p:sldId id="389" r:id="rId20"/>
    <p:sldId id="390" r:id="rId21"/>
    <p:sldId id="391" r:id="rId22"/>
    <p:sldId id="392" r:id="rId23"/>
    <p:sldId id="393" r:id="rId24"/>
    <p:sldId id="394" r:id="rId25"/>
    <p:sldId id="395" r:id="rId26"/>
    <p:sldId id="396" r:id="rId27"/>
    <p:sldId id="414" r:id="rId28"/>
    <p:sldId id="415" r:id="rId29"/>
    <p:sldId id="399" r:id="rId30"/>
    <p:sldId id="400" r:id="rId31"/>
    <p:sldId id="401" r:id="rId32"/>
    <p:sldId id="402" r:id="rId33"/>
    <p:sldId id="416" r:id="rId34"/>
    <p:sldId id="403" r:id="rId35"/>
    <p:sldId id="419" r:id="rId36"/>
    <p:sldId id="435" r:id="rId37"/>
    <p:sldId id="436" r:id="rId38"/>
    <p:sldId id="424" r:id="rId39"/>
    <p:sldId id="425" r:id="rId40"/>
    <p:sldId id="426" r:id="rId41"/>
    <p:sldId id="427" r:id="rId42"/>
    <p:sldId id="428" r:id="rId43"/>
    <p:sldId id="429" r:id="rId44"/>
    <p:sldId id="430" r:id="rId45"/>
    <p:sldId id="431" r:id="rId46"/>
    <p:sldId id="432" r:id="rId47"/>
    <p:sldId id="433" r:id="rId48"/>
    <p:sldId id="434" r:id="rId49"/>
    <p:sldId id="418" r:id="rId50"/>
    <p:sldId id="442" r:id="rId51"/>
    <p:sldId id="451" r:id="rId52"/>
    <p:sldId id="404" r:id="rId53"/>
    <p:sldId id="388" r:id="rId54"/>
    <p:sldId id="438" r:id="rId55"/>
    <p:sldId id="452" r:id="rId56"/>
    <p:sldId id="439" r:id="rId57"/>
    <p:sldId id="453" r:id="rId58"/>
    <p:sldId id="440" r:id="rId59"/>
    <p:sldId id="454" r:id="rId60"/>
    <p:sldId id="441" r:id="rId61"/>
    <p:sldId id="443" r:id="rId62"/>
    <p:sldId id="444" r:id="rId63"/>
    <p:sldId id="445" r:id="rId64"/>
    <p:sldId id="446" r:id="rId65"/>
    <p:sldId id="447" r:id="rId66"/>
    <p:sldId id="448" r:id="rId6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BAFDB-04C0-4D1A-9C46-4C2E32C1B8A7}">
          <p14:sldIdLst>
            <p14:sldId id="450"/>
            <p14:sldId id="383"/>
            <p14:sldId id="294"/>
          </p14:sldIdLst>
        </p14:section>
        <p14:section name="Untitled Section" id="{B99C04D3-CCA4-4FAC-ADB9-62E3D8031802}">
          <p14:sldIdLst>
            <p14:sldId id="258"/>
            <p14:sldId id="257"/>
            <p14:sldId id="411"/>
            <p14:sldId id="412"/>
            <p14:sldId id="296"/>
            <p14:sldId id="280"/>
            <p14:sldId id="271"/>
            <p14:sldId id="385"/>
            <p14:sldId id="384"/>
            <p14:sldId id="413"/>
            <p14:sldId id="387"/>
            <p14:sldId id="449"/>
            <p14:sldId id="389"/>
            <p14:sldId id="390"/>
            <p14:sldId id="391"/>
            <p14:sldId id="392"/>
            <p14:sldId id="393"/>
            <p14:sldId id="394"/>
            <p14:sldId id="395"/>
            <p14:sldId id="396"/>
            <p14:sldId id="414"/>
            <p14:sldId id="415"/>
            <p14:sldId id="399"/>
            <p14:sldId id="400"/>
            <p14:sldId id="401"/>
            <p14:sldId id="402"/>
            <p14:sldId id="416"/>
            <p14:sldId id="403"/>
            <p14:sldId id="419"/>
            <p14:sldId id="435"/>
            <p14:sldId id="436"/>
            <p14:sldId id="424"/>
            <p14:sldId id="425"/>
            <p14:sldId id="426"/>
            <p14:sldId id="427"/>
            <p14:sldId id="428"/>
            <p14:sldId id="429"/>
            <p14:sldId id="430"/>
            <p14:sldId id="431"/>
            <p14:sldId id="432"/>
            <p14:sldId id="433"/>
            <p14:sldId id="434"/>
            <p14:sldId id="418"/>
            <p14:sldId id="442"/>
            <p14:sldId id="451"/>
            <p14:sldId id="404"/>
            <p14:sldId id="388"/>
            <p14:sldId id="438"/>
            <p14:sldId id="452"/>
            <p14:sldId id="439"/>
            <p14:sldId id="453"/>
            <p14:sldId id="440"/>
            <p14:sldId id="454"/>
            <p14:sldId id="441"/>
            <p14:sldId id="443"/>
            <p14:sldId id="444"/>
            <p14:sldId id="445"/>
            <p14:sldId id="446"/>
            <p14:sldId id="447"/>
            <p14:sldId id="4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D"/>
    <a:srgbClr val="BEE0FC"/>
    <a:srgbClr val="F0D510"/>
    <a:srgbClr val="F0D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852" autoAdjust="0"/>
  </p:normalViewPr>
  <p:slideViewPr>
    <p:cSldViewPr snapToGrid="0" snapToObjects="1">
      <p:cViewPr varScale="1">
        <p:scale>
          <a:sx n="92" d="100"/>
          <a:sy n="92" d="100"/>
        </p:scale>
        <p:origin x="1776" y="90"/>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10476"/>
    </p:cViewPr>
  </p:sorterViewPr>
  <p:notesViewPr>
    <p:cSldViewPr snapToGrid="0" snapToObjects="1">
      <p:cViewPr varScale="1">
        <p:scale>
          <a:sx n="82" d="100"/>
          <a:sy n="82" d="100"/>
        </p:scale>
        <p:origin x="-2064" y="-96"/>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02" tIns="46652" rIns="93302" bIns="46652" rtlCol="0"/>
          <a:lstStyle>
            <a:lvl1pPr algn="l">
              <a:defRPr sz="1200"/>
            </a:lvl1pPr>
          </a:lstStyle>
          <a:p>
            <a:endParaRPr lang="en-CA"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02" tIns="46652" rIns="93302" bIns="46652" rtlCol="0"/>
          <a:lstStyle>
            <a:lvl1pPr algn="r">
              <a:defRPr sz="1200"/>
            </a:lvl1pPr>
          </a:lstStyle>
          <a:p>
            <a:fld id="{AE976ECD-F6AB-4F2F-B4D6-919F69AA8681}" type="datetimeFigureOut">
              <a:rPr lang="en-US" smtClean="0"/>
              <a:pPr/>
              <a:t>4/11/2019</a:t>
            </a:fld>
            <a:endParaRPr lang="en-CA" dirty="0"/>
          </a:p>
        </p:txBody>
      </p:sp>
      <p:sp>
        <p:nvSpPr>
          <p:cNvPr id="4" name="Footer Placeholder 3"/>
          <p:cNvSpPr>
            <a:spLocks noGrp="1"/>
          </p:cNvSpPr>
          <p:nvPr>
            <p:ph type="ftr" sz="quarter" idx="2"/>
          </p:nvPr>
        </p:nvSpPr>
        <p:spPr>
          <a:xfrm>
            <a:off x="1" y="8842031"/>
            <a:ext cx="3043343" cy="465455"/>
          </a:xfrm>
          <a:prstGeom prst="rect">
            <a:avLst/>
          </a:prstGeom>
        </p:spPr>
        <p:txBody>
          <a:bodyPr vert="horz" lIns="93302" tIns="46652" rIns="93302" bIns="46652"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02" tIns="46652" rIns="93302" bIns="46652" rtlCol="0" anchor="b"/>
          <a:lstStyle>
            <a:lvl1pPr algn="r">
              <a:defRPr sz="1200"/>
            </a:lvl1pPr>
          </a:lstStyle>
          <a:p>
            <a:fld id="{C809BB22-BB3E-4476-ABC5-77C6687F11F1}" type="slidenum">
              <a:rPr lang="en-CA" smtClean="0"/>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02" tIns="46652" rIns="93302" bIns="46652" rtlCol="0"/>
          <a:lstStyle>
            <a:lvl1pPr algn="l">
              <a:defRPr sz="1200"/>
            </a:lvl1pPr>
          </a:lstStyle>
          <a:p>
            <a:endParaRPr lang="en-CA" dirty="0"/>
          </a:p>
        </p:txBody>
      </p:sp>
      <p:sp>
        <p:nvSpPr>
          <p:cNvPr id="3" name="Date Placeholder 2"/>
          <p:cNvSpPr>
            <a:spLocks noGrp="1"/>
          </p:cNvSpPr>
          <p:nvPr>
            <p:ph type="dt" idx="1"/>
          </p:nvPr>
        </p:nvSpPr>
        <p:spPr>
          <a:xfrm>
            <a:off x="3978133" y="1"/>
            <a:ext cx="3043343" cy="465455"/>
          </a:xfrm>
          <a:prstGeom prst="rect">
            <a:avLst/>
          </a:prstGeom>
        </p:spPr>
        <p:txBody>
          <a:bodyPr vert="horz" lIns="93302" tIns="46652" rIns="93302" bIns="46652" rtlCol="0"/>
          <a:lstStyle>
            <a:lvl1pPr algn="r">
              <a:defRPr sz="1200"/>
            </a:lvl1pPr>
          </a:lstStyle>
          <a:p>
            <a:fld id="{A9A51EDF-9C95-4298-A361-72097FB8C738}" type="datetimeFigureOut">
              <a:rPr lang="en-US" smtClean="0"/>
              <a:pPr/>
              <a:t>4/11/2019</a:t>
            </a:fld>
            <a:endParaRPr lang="en-CA"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02" tIns="46652" rIns="93302" bIns="46652" rtlCol="0" anchor="ctr"/>
          <a:lstStyle/>
          <a:p>
            <a:endParaRPr lang="en-CA"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2" tIns="46652" rIns="93302" bIns="466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42031"/>
            <a:ext cx="3043343" cy="465455"/>
          </a:xfrm>
          <a:prstGeom prst="rect">
            <a:avLst/>
          </a:prstGeom>
        </p:spPr>
        <p:txBody>
          <a:bodyPr vert="horz" lIns="93302" tIns="46652" rIns="93302" bIns="4665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2" tIns="46652" rIns="93302" bIns="46652" rtlCol="0" anchor="b"/>
          <a:lstStyle>
            <a:lvl1pPr algn="r">
              <a:defRPr sz="1200"/>
            </a:lvl1pPr>
          </a:lstStyle>
          <a:p>
            <a:fld id="{49A9312C-BE48-4D40-BB89-7F9C712FB68A}"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hrsdc.gc.ca/eng/disability_issues/doc/gpim/page08.shtml#p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1</a:t>
            </a:fld>
            <a:endParaRPr lang="en-CA" dirty="0"/>
          </a:p>
        </p:txBody>
      </p:sp>
    </p:spTree>
    <p:extLst>
      <p:ext uri="{BB962C8B-B14F-4D97-AF65-F5344CB8AC3E}">
        <p14:creationId xmlns:p14="http://schemas.microsoft.com/office/powerpoint/2010/main" val="275626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We want to ensure that we design and use service delivery methods</a:t>
            </a:r>
          </a:p>
          <a:p>
            <a:pPr eaLnBrk="1" hangingPunct="1">
              <a:buFontTx/>
              <a:buChar char="-"/>
            </a:pPr>
            <a:r>
              <a:rPr lang="en-US" dirty="0" smtClean="0"/>
              <a:t>that help maintain the person’s dignity and independence, </a:t>
            </a:r>
          </a:p>
          <a:p>
            <a:pPr eaLnBrk="1" hangingPunct="1">
              <a:buFontTx/>
              <a:buChar char="-"/>
            </a:pPr>
            <a:r>
              <a:rPr lang="en-US" dirty="0" smtClean="0"/>
              <a:t>that ensure their way of receiving service is integrated into the way others receive service, and</a:t>
            </a:r>
          </a:p>
          <a:p>
            <a:pPr eaLnBrk="1" hangingPunct="1">
              <a:buFontTx/>
              <a:buChar char="-"/>
            </a:pPr>
            <a:r>
              <a:rPr lang="en-US" dirty="0" smtClean="0"/>
              <a:t>That our service delivery methods help us provide persons with disabilities an equal opportunity to benefit from our services.</a:t>
            </a:r>
          </a:p>
          <a:p>
            <a:endParaRPr lang="en-CA" dirty="0" smtClean="0"/>
          </a:p>
          <a:p>
            <a:r>
              <a:rPr lang="en-CA" dirty="0" smtClean="0"/>
              <a:t>Dignity</a:t>
            </a:r>
          </a:p>
          <a:p>
            <a:pPr lvl="1"/>
            <a:r>
              <a:rPr lang="en-CA" dirty="0" smtClean="0"/>
              <a:t>Preserving the person’s self-worth.</a:t>
            </a:r>
          </a:p>
          <a:p>
            <a:pPr lvl="1"/>
            <a:r>
              <a:rPr lang="en-CA" dirty="0" smtClean="0"/>
              <a:t>Not treating persons with disabilities as an afterthought.</a:t>
            </a:r>
          </a:p>
          <a:p>
            <a:r>
              <a:rPr lang="en-CA" dirty="0" smtClean="0"/>
              <a:t>Independence</a:t>
            </a:r>
          </a:p>
          <a:p>
            <a:r>
              <a:rPr lang="en-CA" baseline="0" dirty="0" smtClean="0"/>
              <a:t>          </a:t>
            </a:r>
            <a:r>
              <a:rPr lang="en-CA" dirty="0" smtClean="0"/>
              <a:t>People are able to do things on their own without </a:t>
            </a:r>
            <a:r>
              <a:rPr lang="en-CA" u="sng" dirty="0" smtClean="0"/>
              <a:t>unnecessary</a:t>
            </a:r>
            <a:r>
              <a:rPr lang="en-CA" dirty="0" smtClean="0"/>
              <a:t> help or interference. Integration</a:t>
            </a:r>
          </a:p>
          <a:p>
            <a:pPr lvl="1"/>
            <a:r>
              <a:rPr lang="en-CA" dirty="0" smtClean="0"/>
              <a:t>Person benefits from the same service, in the same place, time, and way as others.</a:t>
            </a:r>
          </a:p>
          <a:p>
            <a:r>
              <a:rPr lang="en-CA" dirty="0" smtClean="0"/>
              <a:t>Equal Opportunity</a:t>
            </a:r>
          </a:p>
          <a:p>
            <a:pPr lvl="1"/>
            <a:r>
              <a:rPr lang="en-CA" dirty="0" smtClean="0"/>
              <a:t>Same chances, options, benefits and results as others.</a:t>
            </a:r>
          </a:p>
          <a:p>
            <a:pPr lvl="1"/>
            <a:r>
              <a:rPr lang="en-CA" dirty="0" smtClean="0"/>
              <a:t>Equitability…</a:t>
            </a:r>
          </a:p>
          <a:p>
            <a:pPr lvl="1"/>
            <a:endParaRPr lang="en-CA" dirty="0" smtClean="0"/>
          </a:p>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10</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http://www.collectionscanada.gc.ca/iela/index-e.html The mandate of the Initiative for Equitable Library Access (IELA) is to create the conditions for sustainable and equitable library access for Canadians with print disabilities. </a:t>
            </a:r>
          </a:p>
          <a:p>
            <a:endParaRPr lang="en-CA" dirty="0" smtClean="0"/>
          </a:p>
          <a:p>
            <a:r>
              <a:rPr lang="en-CA" dirty="0" smtClean="0"/>
              <a:t>In Libraries, understanding the category of print disabilities is critical as it is an umbrella for many others. It impacts interaction with print materials. </a:t>
            </a: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11</a:t>
            </a:fld>
            <a:endParaRPr lang="en-CA" dirty="0"/>
          </a:p>
        </p:txBody>
      </p:sp>
    </p:spTree>
    <p:extLst>
      <p:ext uri="{BB962C8B-B14F-4D97-AF65-F5344CB8AC3E}">
        <p14:creationId xmlns:p14="http://schemas.microsoft.com/office/powerpoint/2010/main" val="204309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12</a:t>
            </a:fld>
            <a:endParaRPr lang="en-CA" dirty="0"/>
          </a:p>
        </p:txBody>
      </p:sp>
    </p:spTree>
    <p:extLst>
      <p:ext uri="{BB962C8B-B14F-4D97-AF65-F5344CB8AC3E}">
        <p14:creationId xmlns:p14="http://schemas.microsoft.com/office/powerpoint/2010/main" val="272440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80000"/>
              </a:lnSpc>
              <a:spcBef>
                <a:spcPts val="1202"/>
              </a:spcBef>
            </a:pPr>
            <a:r>
              <a:rPr lang="en-CA" sz="2000" dirty="0"/>
              <a:t>Physical – a step at the entrance to a store.</a:t>
            </a:r>
          </a:p>
          <a:p>
            <a:pPr>
              <a:lnSpc>
                <a:spcPct val="80000"/>
              </a:lnSpc>
              <a:spcBef>
                <a:spcPts val="1202"/>
              </a:spcBef>
            </a:pPr>
            <a:r>
              <a:rPr lang="en-CA" sz="2000" dirty="0"/>
              <a:t>Architectural – no elevators in a building of more than one floor.</a:t>
            </a:r>
          </a:p>
          <a:p>
            <a:pPr>
              <a:lnSpc>
                <a:spcPct val="80000"/>
              </a:lnSpc>
              <a:spcBef>
                <a:spcPts val="1202"/>
              </a:spcBef>
            </a:pPr>
            <a:r>
              <a:rPr lang="en-CA" sz="2000" dirty="0"/>
              <a:t>Information or communications – a publication that is not available in large print.</a:t>
            </a:r>
          </a:p>
          <a:p>
            <a:pPr>
              <a:lnSpc>
                <a:spcPct val="80000"/>
              </a:lnSpc>
              <a:spcBef>
                <a:spcPts val="1202"/>
              </a:spcBef>
            </a:pPr>
            <a:r>
              <a:rPr lang="en-CA" sz="2000" dirty="0"/>
              <a:t>Attitudinal – assuming people can’t perform a certain task when in fact they can.</a:t>
            </a:r>
          </a:p>
          <a:p>
            <a:pPr>
              <a:lnSpc>
                <a:spcPct val="80000"/>
              </a:lnSpc>
              <a:spcBef>
                <a:spcPts val="1202"/>
              </a:spcBef>
            </a:pPr>
            <a:r>
              <a:rPr lang="en-CA" sz="2000" dirty="0"/>
              <a:t>Technological – traffic lights that change too quickly before a person with a disability has time to get through the intersection.</a:t>
            </a:r>
          </a:p>
          <a:p>
            <a:pPr>
              <a:lnSpc>
                <a:spcPct val="80000"/>
              </a:lnSpc>
              <a:spcBef>
                <a:spcPts val="1202"/>
              </a:spcBef>
            </a:pPr>
            <a:r>
              <a:rPr lang="en-CA" sz="2000" dirty="0"/>
              <a:t>Systemic – Barriers created by policies or practices, for instance not offering different ways to complete a test as part of job hiring.</a:t>
            </a:r>
            <a:endParaRPr lang="en-US" sz="2000" dirty="0"/>
          </a:p>
          <a:p>
            <a:pPr marL="602581" indent="-602581">
              <a:lnSpc>
                <a:spcPct val="90000"/>
              </a:lnSpc>
            </a:pPr>
            <a:endParaRPr lang="en-CA" sz="2200" dirty="0"/>
          </a:p>
          <a:p>
            <a:pPr marL="602581" indent="-602581">
              <a:lnSpc>
                <a:spcPct val="90000"/>
              </a:lnSpc>
            </a:pPr>
            <a:r>
              <a:rPr lang="en-CA" sz="2200" dirty="0"/>
              <a:t>The following is the same definition as used in the Ontario Human Rights Code. A “disability” is:</a:t>
            </a:r>
          </a:p>
          <a:p>
            <a:pPr marL="971909" lvl="1" indent="-505392">
              <a:lnSpc>
                <a:spcPct val="90000"/>
              </a:lnSpc>
              <a:buClr>
                <a:schemeClr val="tx1"/>
              </a:buClr>
              <a:buFont typeface="Wingdings" pitchFamily="2" charset="2"/>
              <a:buAutoNum type="alphaLcPeriod"/>
            </a:pPr>
            <a:r>
              <a:rPr lang="en-CA" sz="2000" dirty="0"/>
              <a:t>Any degree of physical disability, infirmity, malformation or disfigurement caused by bodily injury, birth defect or illness;</a:t>
            </a:r>
          </a:p>
          <a:p>
            <a:pPr marL="971909" lvl="1" indent="-505392">
              <a:lnSpc>
                <a:spcPct val="90000"/>
              </a:lnSpc>
              <a:buClr>
                <a:schemeClr val="tx1"/>
              </a:buClr>
              <a:buFont typeface="Wingdings" pitchFamily="2" charset="2"/>
              <a:buAutoNum type="alphaLcPeriod"/>
            </a:pPr>
            <a:r>
              <a:rPr lang="en-CA" sz="2000" dirty="0"/>
              <a:t>A condition of mental impairment or a developmental disability;</a:t>
            </a:r>
          </a:p>
          <a:p>
            <a:pPr marL="971909" lvl="1" indent="-505392">
              <a:lnSpc>
                <a:spcPct val="90000"/>
              </a:lnSpc>
              <a:buClr>
                <a:schemeClr val="tx1"/>
              </a:buClr>
              <a:buFont typeface="Wingdings" pitchFamily="2" charset="2"/>
              <a:buAutoNum type="alphaLcPeriod"/>
            </a:pPr>
            <a:r>
              <a:rPr lang="en-CA" sz="2000" dirty="0"/>
              <a:t>A learning disability, or a dysfunction in one or more of the processes involved in understanding or using symbols or spoken language;</a:t>
            </a:r>
          </a:p>
          <a:p>
            <a:pPr marL="971909" lvl="1" indent="-505392">
              <a:lnSpc>
                <a:spcPct val="90000"/>
              </a:lnSpc>
              <a:buClr>
                <a:schemeClr val="tx1"/>
              </a:buClr>
              <a:buFont typeface="Wingdings" pitchFamily="2" charset="2"/>
              <a:buAutoNum type="alphaLcPeriod"/>
            </a:pPr>
            <a:r>
              <a:rPr lang="en-CA" sz="2000" dirty="0"/>
              <a:t>A mental disorder; or</a:t>
            </a:r>
          </a:p>
          <a:p>
            <a:pPr marL="971909" lvl="1" indent="-505392">
              <a:lnSpc>
                <a:spcPct val="90000"/>
              </a:lnSpc>
              <a:buClr>
                <a:schemeClr val="tx1"/>
              </a:buClr>
              <a:buFont typeface="Wingdings" pitchFamily="2" charset="2"/>
              <a:buAutoNum type="alphaLcPeriod"/>
            </a:pPr>
            <a:r>
              <a:rPr lang="en-CA" sz="2000" dirty="0"/>
              <a:t>An injury or disability for which benefits were claimed or received under the insurance plan established under the Workplace Safety and Insurance Act, 1997.</a:t>
            </a:r>
            <a:endParaRPr lang="en-US" sz="2000" dirty="0"/>
          </a:p>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13</a:t>
            </a:fld>
            <a:endParaRPr lang="en-CA" dirty="0"/>
          </a:p>
        </p:txBody>
      </p:sp>
    </p:spTree>
    <p:extLst>
      <p:ext uri="{BB962C8B-B14F-4D97-AF65-F5344CB8AC3E}">
        <p14:creationId xmlns:p14="http://schemas.microsoft.com/office/powerpoint/2010/main" val="427901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Communications</a:t>
            </a:r>
          </a:p>
          <a:p>
            <a:pPr eaLnBrk="1" hangingPunct="1"/>
            <a:r>
              <a:rPr lang="en-US" dirty="0" smtClean="0"/>
              <a:t>Interact comfortably, taking disabilities into account</a:t>
            </a:r>
          </a:p>
          <a:p>
            <a:pPr lvl="1" eaLnBrk="1" hangingPunct="1">
              <a:buFont typeface="Arial" pitchFamily="34" charset="0"/>
              <a:buChar char="•"/>
            </a:pPr>
            <a:r>
              <a:rPr lang="en-US" dirty="0" smtClean="0"/>
              <a:t>Welcome persons using assistive devices and know how to use assistive devices provided by your area. (Speak to expectations – not everyone an expert – reach out to Janet and OPD)</a:t>
            </a:r>
          </a:p>
          <a:p>
            <a:pPr lvl="1" eaLnBrk="1" hangingPunct="1">
              <a:buFont typeface="Arial" pitchFamily="34" charset="0"/>
              <a:buChar char="•"/>
            </a:pPr>
            <a:r>
              <a:rPr lang="en-US" dirty="0" smtClean="0"/>
              <a:t>Welcome service animals. </a:t>
            </a:r>
          </a:p>
          <a:p>
            <a:pPr lvl="2" eaLnBrk="1" hangingPunct="1">
              <a:buFont typeface="Arial" pitchFamily="34" charset="0"/>
              <a:buChar char="•"/>
            </a:pPr>
            <a:r>
              <a:rPr lang="en-US" dirty="0" smtClean="0"/>
              <a:t>Know how to request verification if in doubt.</a:t>
            </a:r>
          </a:p>
          <a:p>
            <a:pPr lvl="1" eaLnBrk="1" hangingPunct="1">
              <a:buFont typeface="Arial" pitchFamily="34" charset="0"/>
              <a:buChar char="•"/>
            </a:pPr>
            <a:r>
              <a:rPr lang="en-US" dirty="0" smtClean="0"/>
              <a:t>Welcome support persons.</a:t>
            </a:r>
          </a:p>
          <a:p>
            <a:pPr eaLnBrk="1" hangingPunct="1"/>
            <a:endParaRPr lang="en-US" b="1" dirty="0" smtClean="0"/>
          </a:p>
          <a:p>
            <a:pPr eaLnBrk="1" hangingPunct="1"/>
            <a:r>
              <a:rPr lang="en-US" b="1" dirty="0" smtClean="0"/>
              <a:t>Barriers</a:t>
            </a:r>
          </a:p>
          <a:p>
            <a:pPr eaLnBrk="1" hangingPunct="1"/>
            <a:r>
              <a:rPr lang="en-US" dirty="0" smtClean="0"/>
              <a:t>Provide notice of temporary service disruptions.</a:t>
            </a:r>
          </a:p>
          <a:p>
            <a:pPr eaLnBrk="1" hangingPunct="1"/>
            <a:r>
              <a:rPr lang="en-CA" dirty="0" smtClean="0"/>
              <a:t>Proactively identify and report barriers.</a:t>
            </a:r>
          </a:p>
          <a:p>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14</a:t>
            </a:fld>
            <a:endParaRPr lang="en-CA" dirty="0"/>
          </a:p>
        </p:txBody>
      </p:sp>
    </p:spTree>
    <p:extLst>
      <p:ext uri="{BB962C8B-B14F-4D97-AF65-F5344CB8AC3E}">
        <p14:creationId xmlns:p14="http://schemas.microsoft.com/office/powerpoint/2010/main" val="303025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6">
              <a:defRPr/>
            </a:pPr>
            <a:r>
              <a:rPr lang="en-US" b="1" dirty="0">
                <a:solidFill>
                  <a:prstClr val="black"/>
                </a:solidFill>
              </a:rPr>
              <a:t>Barriers</a:t>
            </a:r>
          </a:p>
          <a:p>
            <a:pPr defTabSz="914386">
              <a:defRPr/>
            </a:pPr>
            <a:r>
              <a:rPr lang="en-CA" dirty="0">
                <a:solidFill>
                  <a:prstClr val="black"/>
                </a:solidFill>
              </a:rPr>
              <a:t>Know what to do when someone encounters a barrier in your department. This can be as simple as knowing whom to talk to. </a:t>
            </a:r>
          </a:p>
          <a:p>
            <a:pPr defTabSz="914386">
              <a:defRPr/>
            </a:pPr>
            <a:endParaRPr lang="en-CA" dirty="0">
              <a:solidFill>
                <a:prstClr val="black"/>
              </a:solidFill>
            </a:endParaRPr>
          </a:p>
          <a:p>
            <a:pPr defTabSz="914386">
              <a:defRPr/>
            </a:pPr>
            <a:r>
              <a:rPr lang="en-CA" b="1" dirty="0">
                <a:solidFill>
                  <a:prstClr val="black"/>
                </a:solidFill>
              </a:rPr>
              <a:t>Feedback </a:t>
            </a:r>
            <a:endParaRPr lang="en-US" b="1" dirty="0">
              <a:solidFill>
                <a:prstClr val="black"/>
              </a:solidFill>
            </a:endParaRPr>
          </a:p>
          <a:p>
            <a:pPr defTabSz="914386">
              <a:defRPr/>
            </a:pPr>
            <a:r>
              <a:rPr lang="en-US" dirty="0">
                <a:solidFill>
                  <a:prstClr val="black"/>
                </a:solidFill>
              </a:rPr>
              <a:t>Inform people about feedback process.</a:t>
            </a:r>
          </a:p>
          <a:p>
            <a:pPr defTabSz="914386">
              <a:defRPr/>
            </a:pPr>
            <a:endParaRPr lang="en-CA"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15</a:t>
            </a:fld>
            <a:endParaRPr lang="en-CA" dirty="0"/>
          </a:p>
        </p:txBody>
      </p:sp>
    </p:spTree>
    <p:extLst>
      <p:ext uri="{BB962C8B-B14F-4D97-AF65-F5344CB8AC3E}">
        <p14:creationId xmlns:p14="http://schemas.microsoft.com/office/powerpoint/2010/main" val="362755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16</a:t>
            </a:fld>
            <a:endParaRPr lang="en-CA" dirty="0"/>
          </a:p>
        </p:txBody>
      </p:sp>
    </p:spTree>
    <p:extLst>
      <p:ext uri="{BB962C8B-B14F-4D97-AF65-F5344CB8AC3E}">
        <p14:creationId xmlns:p14="http://schemas.microsoft.com/office/powerpoint/2010/main" val="99805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BE01DDB-B2E0-4F07-9EEB-2F8BD6AC0F8B}" type="slidenum">
              <a:rPr lang="en-US" smtClean="0"/>
              <a:pPr/>
              <a:t>17</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dirty="0"/>
              <a:t>Good customer service in general depends on a “Pact” between the person providing service and the person receiving it. It can be summed up in this way:  </a:t>
            </a:r>
          </a:p>
          <a:p>
            <a:pPr eaLnBrk="1" hangingPunct="1"/>
            <a:r>
              <a:rPr lang="en-US" b="1" dirty="0"/>
              <a:t>P -PAY</a:t>
            </a:r>
            <a:r>
              <a:rPr lang="en-US" dirty="0"/>
              <a:t> calm, individual attention to the other person.</a:t>
            </a:r>
          </a:p>
          <a:p>
            <a:pPr eaLnBrk="1" hangingPunct="1"/>
            <a:r>
              <a:rPr lang="en-US" b="1" dirty="0"/>
              <a:t>A- ASK</a:t>
            </a:r>
            <a:r>
              <a:rPr lang="en-US" dirty="0"/>
              <a:t> “How may I help you?” in an effort to find suitable ways to understand and meet each person’s learning or service needs; usually, a person is glad to let you know; before ending your interaction, ask, “Does that help with your need?”</a:t>
            </a:r>
          </a:p>
          <a:p>
            <a:pPr eaLnBrk="1" hangingPunct="1"/>
            <a:r>
              <a:rPr lang="en-US" b="1" dirty="0"/>
              <a:t>C- COMMUNICATE</a:t>
            </a:r>
            <a:r>
              <a:rPr lang="en-US" dirty="0"/>
              <a:t> directly, clearly, precisely, and patiently, without interrupting, to ensure shared understanding</a:t>
            </a:r>
          </a:p>
          <a:p>
            <a:pPr eaLnBrk="1" hangingPunct="1"/>
            <a:r>
              <a:rPr lang="en-US" b="1" dirty="0"/>
              <a:t>T- TREAT</a:t>
            </a:r>
            <a:r>
              <a:rPr lang="en-US" dirty="0"/>
              <a:t> the other person with respect, as a unique individual, with attention to his dignity, independence, sense of integration and equality, and </a:t>
            </a:r>
          </a:p>
          <a:p>
            <a:pPr eaLnBrk="1" hangingPunct="1"/>
            <a:endParaRPr lang="en-US" sz="1000" dirty="0"/>
          </a:p>
        </p:txBody>
      </p:sp>
    </p:spTree>
    <p:extLst>
      <p:ext uri="{BB962C8B-B14F-4D97-AF65-F5344CB8AC3E}">
        <p14:creationId xmlns:p14="http://schemas.microsoft.com/office/powerpoint/2010/main" val="59883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44DEF490-8C71-475F-A651-7CF5793E75D9}" type="slidenum">
              <a:rPr lang="en-US" smtClean="0"/>
              <a:pPr/>
              <a:t>18</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marL="42038">
              <a:spcBef>
                <a:spcPts val="421"/>
              </a:spcBef>
            </a:pPr>
            <a:r>
              <a:rPr lang="en-US" dirty="0" smtClean="0">
                <a:solidFill>
                  <a:srgbClr val="000000"/>
                </a:solidFill>
                <a:cs typeface="Times" charset="0"/>
                <a:sym typeface="Times" charset="0"/>
              </a:rPr>
              <a:t> </a:t>
            </a:r>
            <a:r>
              <a:rPr lang="en-US" dirty="0"/>
              <a:t>This service provider can’t figure out what the customer is saying. What can she do to understand his needs?</a:t>
            </a:r>
          </a:p>
        </p:txBody>
      </p:sp>
    </p:spTree>
    <p:extLst>
      <p:ext uri="{BB962C8B-B14F-4D97-AF65-F5344CB8AC3E}">
        <p14:creationId xmlns:p14="http://schemas.microsoft.com/office/powerpoint/2010/main" val="262874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46E03DF-B4D3-41D8-8421-0BA6BEF5ACBD}" type="slidenum">
              <a:rPr lang="en-US" smtClean="0"/>
              <a:pPr/>
              <a:t>19</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marL="42038">
              <a:spcBef>
                <a:spcPts val="421"/>
              </a:spcBef>
            </a:pPr>
            <a:r>
              <a:rPr lang="en-US" sz="1800" b="1" dirty="0">
                <a:solidFill>
                  <a:srgbClr val="000000"/>
                </a:solidFill>
                <a:cs typeface="Times" charset="0"/>
                <a:sym typeface="Times" charset="0"/>
              </a:rPr>
              <a:t>. </a:t>
            </a:r>
            <a:r>
              <a:rPr lang="en-US" sz="1400" dirty="0"/>
              <a:t>Keep pen and paper handy and offer it to the person.</a:t>
            </a:r>
          </a:p>
          <a:p>
            <a:pPr marL="42038">
              <a:spcBef>
                <a:spcPts val="421"/>
              </a:spcBef>
            </a:pPr>
            <a:endParaRPr lang="en-US" sz="1400" dirty="0"/>
          </a:p>
          <a:p>
            <a:pPr defTabSz="914386">
              <a:defRPr/>
            </a:pPr>
            <a:r>
              <a:rPr lang="en-US" sz="900" b="1" dirty="0">
                <a:solidFill>
                  <a:prstClr val="black"/>
                </a:solidFill>
              </a:rPr>
              <a:t>TIPS</a:t>
            </a:r>
          </a:p>
          <a:p>
            <a:pPr marL="42030" defTabSz="941895">
              <a:spcBef>
                <a:spcPts val="421"/>
              </a:spcBef>
              <a:defRPr/>
            </a:pPr>
            <a:r>
              <a:rPr lang="en-US" sz="900" dirty="0">
                <a:solidFill>
                  <a:prstClr val="black"/>
                </a:solidFill>
              </a:rPr>
              <a:t>Keep area well lit; keep face clearly visible for lip-reading</a:t>
            </a:r>
          </a:p>
          <a:p>
            <a:pPr marL="42030" defTabSz="914386">
              <a:spcBef>
                <a:spcPts val="421"/>
              </a:spcBef>
              <a:defRPr/>
            </a:pPr>
            <a:r>
              <a:rPr lang="en-US" sz="900" dirty="0">
                <a:solidFill>
                  <a:prstClr val="black"/>
                </a:solidFill>
              </a:rPr>
              <a:t>Offer to read information if it is clear the person is having difficulty</a:t>
            </a:r>
          </a:p>
          <a:p>
            <a:pPr defTabSz="914386">
              <a:defRPr/>
            </a:pPr>
            <a:r>
              <a:rPr lang="en-US" sz="900" i="1" dirty="0">
                <a:solidFill>
                  <a:prstClr val="black"/>
                </a:solidFill>
              </a:rPr>
              <a:t> </a:t>
            </a:r>
            <a:r>
              <a:rPr lang="en-US" sz="900" dirty="0">
                <a:solidFill>
                  <a:prstClr val="black"/>
                </a:solidFill>
              </a:rPr>
              <a:t>If you are using a computer, offer to increase the font size. i</a:t>
            </a:r>
            <a:r>
              <a:rPr lang="en-US" sz="900" i="1" dirty="0">
                <a:solidFill>
                  <a:prstClr val="black"/>
                </a:solidFill>
              </a:rPr>
              <a:t>ncrease font size.</a:t>
            </a:r>
          </a:p>
          <a:p>
            <a:pPr marL="42030" defTabSz="914386">
              <a:spcBef>
                <a:spcPts val="421"/>
              </a:spcBef>
              <a:defRPr/>
            </a:pPr>
            <a:r>
              <a:rPr lang="en-US" sz="900" b="1" dirty="0">
                <a:solidFill>
                  <a:srgbClr val="000000"/>
                </a:solidFill>
                <a:cs typeface="Times" charset="0"/>
                <a:sym typeface="Times" charset="0"/>
              </a:rPr>
              <a:t> </a:t>
            </a:r>
            <a:r>
              <a:rPr lang="en-US" sz="800" dirty="0">
                <a:solidFill>
                  <a:prstClr val="black"/>
                </a:solidFill>
              </a:rPr>
              <a:t>Keep pen and paper handy and offer it to the person.</a:t>
            </a:r>
            <a:endParaRPr lang="en-US" sz="900" dirty="0">
              <a:solidFill>
                <a:prstClr val="black"/>
              </a:solidFill>
            </a:endParaRPr>
          </a:p>
          <a:p>
            <a:pPr marL="42038">
              <a:spcBef>
                <a:spcPts val="421"/>
              </a:spcBef>
            </a:pPr>
            <a:r>
              <a:rPr lang="en-US" sz="1400" dirty="0"/>
              <a:t/>
            </a:r>
            <a:br>
              <a:rPr lang="en-US" sz="1400" dirty="0"/>
            </a:br>
            <a:endParaRPr lang="en-US" sz="1400" dirty="0"/>
          </a:p>
        </p:txBody>
      </p:sp>
    </p:spTree>
    <p:extLst>
      <p:ext uri="{BB962C8B-B14F-4D97-AF65-F5344CB8AC3E}">
        <p14:creationId xmlns:p14="http://schemas.microsoft.com/office/powerpoint/2010/main" val="362653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Accessibility permeates all aspects of our public-facing work. Yes, we have to do it by the law… However, the ADA is the bare minimum. It may lead to more accessibility, it may not lead to inclusion and equity. </a:t>
            </a:r>
          </a:p>
          <a:p>
            <a:endParaRPr lang="en-CA" baseline="0" dirty="0" smtClean="0"/>
          </a:p>
          <a:p>
            <a:r>
              <a:rPr lang="en-CA" baseline="0" dirty="0" smtClean="0"/>
              <a:t>Being accessible is in every aspect of workflow development and application for user services and support. Many more than the manager are involved in the development and application of our guidelines, practices and procedures. Many more are responsible and accountable for this work. </a:t>
            </a:r>
          </a:p>
          <a:p>
            <a:endParaRPr lang="en-CA" baseline="0" dirty="0" smtClean="0"/>
          </a:p>
          <a:p>
            <a:r>
              <a:rPr lang="en-CA" baseline="0" dirty="0" smtClean="0"/>
              <a:t>This is EVERYONE’s responsibility.</a:t>
            </a:r>
            <a:endParaRPr lang="en-CA" dirty="0" smtClean="0"/>
          </a:p>
        </p:txBody>
      </p:sp>
      <p:sp>
        <p:nvSpPr>
          <p:cNvPr id="4" name="Slide Number Placeholder 3"/>
          <p:cNvSpPr>
            <a:spLocks noGrp="1"/>
          </p:cNvSpPr>
          <p:nvPr>
            <p:ph type="sldNum" sz="quarter" idx="10"/>
          </p:nvPr>
        </p:nvSpPr>
        <p:spPr/>
        <p:txBody>
          <a:bodyPr/>
          <a:lstStyle/>
          <a:p>
            <a:fld id="{FF140E59-5426-4559-B13C-ED2DB1378C67}" type="slidenum">
              <a:rPr lang="en-CA" smtClean="0"/>
              <a:pPr/>
              <a:t>2</a:t>
            </a:fld>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7054B64-05A9-4441-9D1B-B74244E61EA0}" type="slidenum">
              <a:rPr lang="en-US" smtClean="0"/>
              <a:pPr/>
              <a:t>20</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normAutofit fontScale="85000" lnSpcReduction="20000"/>
          </a:bodyPr>
          <a:lstStyle/>
          <a:p>
            <a:pPr eaLnBrk="1" hangingPunct="1"/>
            <a:r>
              <a:rPr lang="en-US" sz="1800" dirty="0"/>
              <a:t>To ensure maximum accessibility, persons with disabilities need to be able to use their assistive devices on our premises. Such devices are an extension of the person’s capabilities.</a:t>
            </a:r>
          </a:p>
          <a:p>
            <a:pPr eaLnBrk="1" hangingPunct="1"/>
            <a:endParaRPr lang="en-US" sz="1800" dirty="0"/>
          </a:p>
          <a:p>
            <a:pPr eaLnBrk="1" hangingPunct="1"/>
            <a:r>
              <a:rPr lang="en-US" sz="1800" dirty="0"/>
              <a:t>They increase the person’s independence and provide freedom to participate as the person chooses without unnecessary help or interference from others. </a:t>
            </a:r>
          </a:p>
          <a:p>
            <a:pPr eaLnBrk="1" hangingPunct="1"/>
            <a:endParaRPr lang="en-US" sz="1800" dirty="0"/>
          </a:p>
          <a:p>
            <a:pPr defTabSz="941895">
              <a:defRPr/>
            </a:pPr>
            <a:r>
              <a:rPr lang="en-US" sz="1800" dirty="0"/>
              <a:t>Here are some examples of </a:t>
            </a:r>
            <a:r>
              <a:rPr lang="en-US" sz="1800" b="1" dirty="0"/>
              <a:t>Assistive Devices</a:t>
            </a:r>
            <a:r>
              <a:rPr lang="en-US" sz="1800" dirty="0"/>
              <a:t> that someone might bring with them campus. </a:t>
            </a:r>
          </a:p>
          <a:p>
            <a:pPr eaLnBrk="1" hangingPunct="1"/>
            <a:endParaRPr lang="en-US" sz="1800" dirty="0"/>
          </a:p>
          <a:p>
            <a:pPr eaLnBrk="1" hangingPunct="1"/>
            <a:r>
              <a:rPr lang="en-US" sz="1800" dirty="0"/>
              <a:t>The Office for Persons with Disability provides assistive devices to help persons with disabilities access services across campus (upon request).   We also offer assistive devices in the Adaptive Technology Centre, such as ZoomText, JAWS, etc. </a:t>
            </a:r>
            <a:endParaRPr lang="en-US" sz="3000" b="1" dirty="0"/>
          </a:p>
          <a:p>
            <a:pPr eaLnBrk="1" hangingPunct="1"/>
            <a:endParaRPr lang="en-US" sz="3000" dirty="0"/>
          </a:p>
          <a:p>
            <a:pPr eaLnBrk="1" hangingPunct="1"/>
            <a:r>
              <a:rPr lang="en-US" sz="3000" dirty="0"/>
              <a:t>In the bottom right photo, an FM system is being used to amplify sound.</a:t>
            </a:r>
          </a:p>
          <a:p>
            <a:pPr eaLnBrk="1" hangingPunct="1"/>
            <a:endParaRPr lang="en-US" sz="1800" dirty="0"/>
          </a:p>
        </p:txBody>
      </p:sp>
    </p:spTree>
    <p:extLst>
      <p:ext uri="{BB962C8B-B14F-4D97-AF65-F5344CB8AC3E}">
        <p14:creationId xmlns:p14="http://schemas.microsoft.com/office/powerpoint/2010/main" val="3035981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45FC560-6C1A-496D-BE9F-5FB5F641B59E}" type="slidenum">
              <a:rPr lang="en-US" smtClean="0"/>
              <a:pPr/>
              <a:t>21</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z="1600" dirty="0"/>
              <a:t>The assistive device is an extension of the person’s capabilities; don’t lean over, touch, or move a device. </a:t>
            </a:r>
          </a:p>
        </p:txBody>
      </p:sp>
    </p:spTree>
    <p:extLst>
      <p:ext uri="{BB962C8B-B14F-4D97-AF65-F5344CB8AC3E}">
        <p14:creationId xmlns:p14="http://schemas.microsoft.com/office/powerpoint/2010/main" val="3047592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224405A4-1C32-4CAA-83FD-24E843731B02}" type="slidenum">
              <a:rPr lang="en-US" sz="1200">
                <a:latin typeface="Times" charset="0"/>
              </a:rPr>
              <a:pPr algn="r" defTabSz="942472" eaLnBrk="0" hangingPunct="0"/>
              <a:t>22</a:t>
            </a:fld>
            <a:endParaRPr lang="en-US" sz="1200" dirty="0">
              <a:latin typeface="Times"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z="1400" dirty="0"/>
              <a:t>Get eye to eye; avoid neck strain.</a:t>
            </a:r>
          </a:p>
          <a:p>
            <a:pPr eaLnBrk="1" hangingPunct="1"/>
            <a:endParaRPr lang="en-US" sz="1400" dirty="0"/>
          </a:p>
          <a:p>
            <a:pPr eaLnBrk="1" hangingPunct="1"/>
            <a:r>
              <a:rPr lang="en-US" sz="1400" dirty="0"/>
              <a:t>This is best because you are making the users most comfortable, you would be making eye contact, and you would be able to show the documentation easily to the user.</a:t>
            </a:r>
          </a:p>
        </p:txBody>
      </p:sp>
    </p:spTree>
    <p:extLst>
      <p:ext uri="{BB962C8B-B14F-4D97-AF65-F5344CB8AC3E}">
        <p14:creationId xmlns:p14="http://schemas.microsoft.com/office/powerpoint/2010/main" val="116322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B2BE37F-5D08-4730-BF67-A4D12646FDB7}" type="slidenum">
              <a:rPr lang="en-US" smtClean="0"/>
              <a:pPr/>
              <a:t>23</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normAutofit/>
          </a:bodyPr>
          <a:lstStyle/>
          <a:p>
            <a:pPr eaLnBrk="1" hangingPunct="1">
              <a:lnSpc>
                <a:spcPct val="90000"/>
              </a:lnSpc>
            </a:pPr>
            <a:r>
              <a:rPr lang="en-US" dirty="0"/>
              <a:t>C</a:t>
            </a:r>
            <a:r>
              <a:rPr lang="en-US" sz="1600" dirty="0"/>
              <a:t>an increase overall accessibility by allowing service animals in our site libraries. </a:t>
            </a:r>
          </a:p>
          <a:p>
            <a:pPr eaLnBrk="1" hangingPunct="1">
              <a:lnSpc>
                <a:spcPct val="90000"/>
              </a:lnSpc>
            </a:pPr>
            <a:endParaRPr lang="en-CA" sz="1600" dirty="0"/>
          </a:p>
          <a:p>
            <a:pPr eaLnBrk="1" hangingPunct="1">
              <a:lnSpc>
                <a:spcPct val="90000"/>
              </a:lnSpc>
            </a:pPr>
            <a:r>
              <a:rPr lang="en-US" sz="1600" dirty="0"/>
              <a:t>Service animals provide assistance in the many ways listed in your handout</a:t>
            </a:r>
          </a:p>
          <a:p>
            <a:endParaRPr lang="en-CA" sz="1600" dirty="0"/>
          </a:p>
          <a:p>
            <a:pPr defTabSz="941895">
              <a:defRPr/>
            </a:pPr>
            <a:r>
              <a:rPr lang="en-CA" sz="1600" dirty="0"/>
              <a:t>Dogs are often the most common service animal. However, a variety of animals have been used for a variety of assistive purpose. If unsure, don’t ask. It is common to wear a vest. It is always the responsibility of owner to be in control of animal. </a:t>
            </a:r>
          </a:p>
          <a:p>
            <a:pPr defTabSz="941895">
              <a:defRPr/>
            </a:pPr>
            <a:endParaRPr lang="en-CA" sz="1600" dirty="0"/>
          </a:p>
          <a:p>
            <a:pPr defTabSz="941895">
              <a:defRPr/>
            </a:pPr>
            <a:r>
              <a:rPr lang="en-CA" sz="1600" dirty="0"/>
              <a:t>A Mobility Assistance Animal picks up items, opens doors…</a:t>
            </a:r>
            <a:r>
              <a:rPr lang="en-US" sz="1600" dirty="0"/>
              <a:t>And we certainly don’t want to interfere with a mobility assistance animal, as she fetches and picks up a  pizza for her owner.</a:t>
            </a:r>
          </a:p>
          <a:p>
            <a:pPr eaLnBrk="1" hangingPunct="1"/>
            <a:endParaRPr lang="en-US" sz="1600" dirty="0"/>
          </a:p>
          <a:p>
            <a:pPr eaLnBrk="1" hangingPunct="1"/>
            <a:r>
              <a:rPr lang="en-US" sz="1600" dirty="0"/>
              <a:t>Here a Western student gives a hug to her therapeutic, or mental health assistance animal, Spirit. </a:t>
            </a:r>
          </a:p>
          <a:p>
            <a:pPr defTabSz="941895">
              <a:defRPr/>
            </a:pPr>
            <a:endParaRPr lang="en-CA" sz="1600" dirty="0"/>
          </a:p>
          <a:p>
            <a:endParaRPr lang="en-CA" sz="1600" dirty="0"/>
          </a:p>
          <a:p>
            <a:pPr eaLnBrk="1" hangingPunct="1">
              <a:lnSpc>
                <a:spcPct val="90000"/>
              </a:lnSpc>
            </a:pPr>
            <a:endParaRPr lang="en-CA" sz="1600" b="1" dirty="0"/>
          </a:p>
        </p:txBody>
      </p:sp>
    </p:spTree>
    <p:extLst>
      <p:ext uri="{BB962C8B-B14F-4D97-AF65-F5344CB8AC3E}">
        <p14:creationId xmlns:p14="http://schemas.microsoft.com/office/powerpoint/2010/main" val="2750800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224405A4-1C32-4CAA-83FD-24E843731B02}" type="slidenum">
              <a:rPr lang="en-US" sz="1200">
                <a:latin typeface="Times" charset="0"/>
              </a:rPr>
              <a:pPr algn="r" defTabSz="942472" eaLnBrk="0" hangingPunct="0"/>
              <a:t>24</a:t>
            </a:fld>
            <a:endParaRPr lang="en-US" sz="1200" dirty="0">
              <a:latin typeface="Times"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z="1400" dirty="0"/>
              <a:t>To maintain a person’s dignity, pay no attention to the animal</a:t>
            </a:r>
            <a:r>
              <a:rPr lang="en-US" sz="1400" b="1" dirty="0"/>
              <a:t>. </a:t>
            </a:r>
            <a:r>
              <a:rPr lang="en-US" sz="1400" dirty="0"/>
              <a:t>It is at work and must not be distracted. </a:t>
            </a:r>
            <a:r>
              <a:rPr lang="en-US" sz="1400" b="1" dirty="0"/>
              <a:t>The dog serves as an extension of the owner’s capabilities. </a:t>
            </a:r>
            <a:r>
              <a:rPr lang="en-US" sz="1400" dirty="0"/>
              <a:t> Focus your attention on communicating with the person. (NEXT SLIDE SHOWS THIS TIP)</a:t>
            </a:r>
          </a:p>
          <a:p>
            <a:pPr eaLnBrk="1" hangingPunct="1"/>
            <a:endParaRPr lang="en-US" sz="1400" dirty="0"/>
          </a:p>
          <a:p>
            <a:pPr eaLnBrk="1" hangingPunct="1"/>
            <a:r>
              <a:rPr lang="en-US" sz="1400" dirty="0"/>
              <a:t>How do can you know if it is a working dog?</a:t>
            </a:r>
          </a:p>
          <a:p>
            <a:pPr eaLnBrk="1" hangingPunct="1"/>
            <a:r>
              <a:rPr lang="en-US" sz="1400" dirty="0"/>
              <a:t>You should always permission to pet a dog… it could be relaxing but still on duty i.e.. Out of its harness. </a:t>
            </a:r>
          </a:p>
        </p:txBody>
      </p:sp>
    </p:spTree>
    <p:extLst>
      <p:ext uri="{BB962C8B-B14F-4D97-AF65-F5344CB8AC3E}">
        <p14:creationId xmlns:p14="http://schemas.microsoft.com/office/powerpoint/2010/main" val="68450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224405A4-1C32-4CAA-83FD-24E843731B02}" type="slidenum">
              <a:rPr lang="en-US" sz="1200">
                <a:latin typeface="Times" charset="0"/>
              </a:rPr>
              <a:pPr algn="r" defTabSz="942472" eaLnBrk="0" hangingPunct="0"/>
              <a:t>25</a:t>
            </a:fld>
            <a:endParaRPr lang="en-US" sz="1200" dirty="0">
              <a:latin typeface="Times"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z="1400" dirty="0"/>
              <a:t>To maintain a person’s dignity, pay no attention to the animal</a:t>
            </a:r>
            <a:r>
              <a:rPr lang="en-US" sz="1400" b="1" dirty="0"/>
              <a:t>. </a:t>
            </a:r>
            <a:r>
              <a:rPr lang="en-US" sz="1400" dirty="0"/>
              <a:t>It is at work and must not be distracted. </a:t>
            </a:r>
            <a:r>
              <a:rPr lang="en-US" sz="1400" b="1" dirty="0"/>
              <a:t>The dog serves as an extension of the owner’s capabilities. </a:t>
            </a:r>
            <a:r>
              <a:rPr lang="en-US" sz="1400" dirty="0"/>
              <a:t> Focus your attention on communicating with the person. (NEXT SLIDE SHOWS THIS TIP)</a:t>
            </a:r>
          </a:p>
          <a:p>
            <a:pPr eaLnBrk="1" hangingPunct="1"/>
            <a:endParaRPr lang="en-US" sz="1400" dirty="0"/>
          </a:p>
          <a:p>
            <a:pPr eaLnBrk="1" hangingPunct="1"/>
            <a:r>
              <a:rPr lang="en-US" sz="1400" dirty="0"/>
              <a:t>How do can you know if it is a working dog?</a:t>
            </a:r>
          </a:p>
          <a:p>
            <a:pPr eaLnBrk="1" hangingPunct="1"/>
            <a:r>
              <a:rPr lang="en-US" sz="1400" dirty="0"/>
              <a:t>You should always permission to pet a dog… it could be relaxing but still on duty i.e.. Out of its harness. </a:t>
            </a:r>
          </a:p>
        </p:txBody>
      </p:sp>
    </p:spTree>
    <p:extLst>
      <p:ext uri="{BB962C8B-B14F-4D97-AF65-F5344CB8AC3E}">
        <p14:creationId xmlns:p14="http://schemas.microsoft.com/office/powerpoint/2010/main" val="337323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678D3A5-C81C-43AF-94C9-564F7C160940}" type="slidenum">
              <a:rPr lang="en-US" smtClean="0"/>
              <a:pPr/>
              <a:t>26</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z="1600" dirty="0"/>
              <a:t>We can increase a person’s access to services and support his or her dignity by welcoming his or her Support Person </a:t>
            </a:r>
          </a:p>
          <a:p>
            <a:pPr eaLnBrk="1" hangingPunct="1"/>
            <a:r>
              <a:rPr lang="en-US" sz="1600" dirty="0"/>
              <a:t>Support persons help with mobility, note-taking, reading, sign-language, interpretation, personal care. Family, friends, volunteers and professionals serve as support persons.</a:t>
            </a:r>
          </a:p>
          <a:p>
            <a:pPr eaLnBrk="1" hangingPunct="1"/>
            <a:endParaRPr lang="en-US" sz="1600" dirty="0"/>
          </a:p>
          <a:p>
            <a:pPr defTabSz="941895">
              <a:defRPr/>
            </a:pPr>
            <a:r>
              <a:rPr lang="en-CA" sz="1600" dirty="0">
                <a:solidFill>
                  <a:schemeClr val="bg1"/>
                </a:solidFill>
              </a:rPr>
              <a:t>Support person may be mandatory for health or safety reasons.</a:t>
            </a:r>
          </a:p>
          <a:p>
            <a:pPr eaLnBrk="1" hangingPunct="1"/>
            <a:endParaRPr lang="en-US" sz="1600" dirty="0"/>
          </a:p>
        </p:txBody>
      </p:sp>
    </p:spTree>
    <p:extLst>
      <p:ext uri="{BB962C8B-B14F-4D97-AF65-F5344CB8AC3E}">
        <p14:creationId xmlns:p14="http://schemas.microsoft.com/office/powerpoint/2010/main" val="2272337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B49BCC3C-62B3-4A8E-A612-8B33B6E0C178}" type="slidenum">
              <a:rPr lang="en-US" sz="1200">
                <a:latin typeface="Times" charset="0"/>
              </a:rPr>
              <a:pPr algn="r" defTabSz="942472" eaLnBrk="0" hangingPunct="0"/>
              <a:t>27</a:t>
            </a:fld>
            <a:endParaRPr lang="en-US" sz="1200" dirty="0">
              <a:latin typeface="Times"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z="1800" dirty="0"/>
              <a:t>When interacting with a person accompanied by a support person, speak directly to the customer, not to his or her support person to maintain the accessibility principle of dignity. If you’re not sure who is the customer, ask. </a:t>
            </a:r>
          </a:p>
        </p:txBody>
      </p:sp>
    </p:spTree>
    <p:extLst>
      <p:ext uri="{BB962C8B-B14F-4D97-AF65-F5344CB8AC3E}">
        <p14:creationId xmlns:p14="http://schemas.microsoft.com/office/powerpoint/2010/main" val="87062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93">
              <a:spcBef>
                <a:spcPct val="20000"/>
              </a:spcBef>
              <a:defRPr/>
            </a:pPr>
            <a:r>
              <a:rPr lang="en-CA" sz="2400" dirty="0">
                <a:solidFill>
                  <a:prstClr val="black"/>
                </a:solidFill>
                <a:latin typeface="Times New Roman"/>
              </a:rPr>
              <a:t>Note that these behaviours may indicate a neurological disorder. </a:t>
            </a:r>
          </a:p>
          <a:p>
            <a:pPr defTabSz="457193">
              <a:spcBef>
                <a:spcPct val="20000"/>
              </a:spcBef>
              <a:defRPr/>
            </a:pPr>
            <a:r>
              <a:rPr lang="en-CA" sz="2000" dirty="0">
                <a:solidFill>
                  <a:prstClr val="black"/>
                </a:solidFill>
                <a:latin typeface="Times New Roman"/>
              </a:rPr>
              <a:t>-It may not be a reflection of a personality style or of your efficiency.  </a:t>
            </a:r>
          </a:p>
          <a:p>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28</a:t>
            </a:fld>
            <a:endParaRPr lang="en-CA" dirty="0"/>
          </a:p>
        </p:txBody>
      </p:sp>
    </p:spTree>
    <p:extLst>
      <p:ext uri="{BB962C8B-B14F-4D97-AF65-F5344CB8AC3E}">
        <p14:creationId xmlns:p14="http://schemas.microsoft.com/office/powerpoint/2010/main" val="397755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8DB04CA-A4DF-4F69-B235-0C90B6C47630}" type="slidenum">
              <a:rPr lang="en-US" smtClean="0"/>
              <a:pPr/>
              <a:t>29</a:t>
            </a:fld>
            <a:endParaRPr lang="en-US" dirty="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normAutofit/>
          </a:bodyPr>
          <a:lstStyle/>
          <a:p>
            <a:pPr marL="42030">
              <a:spcBef>
                <a:spcPts val="421"/>
              </a:spcBef>
            </a:pPr>
            <a:r>
              <a:rPr lang="en-US" sz="2000" dirty="0"/>
              <a:t>Overall, great service starts with a simple question, “How may I help?”</a:t>
            </a:r>
            <a:endParaRPr lang="en-US" sz="1800" dirty="0">
              <a:solidFill>
                <a:srgbClr val="000000"/>
              </a:solidFill>
              <a:cs typeface="Times" charset="0"/>
              <a:sym typeface="Times" charset="0"/>
            </a:endParaRPr>
          </a:p>
          <a:p>
            <a:pPr marL="42030">
              <a:spcBef>
                <a:spcPts val="421"/>
              </a:spcBef>
            </a:pPr>
            <a:endParaRPr lang="en-US" sz="2000" dirty="0"/>
          </a:p>
          <a:p>
            <a:pPr marL="42030">
              <a:spcBef>
                <a:spcPts val="421"/>
              </a:spcBef>
            </a:pPr>
            <a:r>
              <a:rPr lang="en-US" sz="2000" i="1" dirty="0"/>
              <a:t> </a:t>
            </a:r>
            <a:r>
              <a:rPr lang="en-US" sz="2000" b="1" dirty="0"/>
              <a:t>Person with vision loss needs help? Offer your elbow to guide him.</a:t>
            </a:r>
          </a:p>
          <a:p>
            <a:pPr marL="42030">
              <a:spcBef>
                <a:spcPts val="421"/>
              </a:spcBef>
            </a:pPr>
            <a:endParaRPr lang="en-US" sz="2000" b="1" dirty="0"/>
          </a:p>
          <a:p>
            <a:pPr marL="42030">
              <a:spcBef>
                <a:spcPts val="421"/>
              </a:spcBef>
            </a:pPr>
            <a:r>
              <a:rPr lang="en-CA" sz="2000" dirty="0"/>
              <a:t>Guided Questioning</a:t>
            </a:r>
          </a:p>
          <a:p>
            <a:pPr marL="42030">
              <a:spcBef>
                <a:spcPts val="421"/>
              </a:spcBef>
            </a:pPr>
            <a:r>
              <a:rPr lang="en-CA" sz="2000" dirty="0"/>
              <a:t>“Is this the information you were looking for?”</a:t>
            </a:r>
          </a:p>
          <a:p>
            <a:pPr marL="42030">
              <a:spcBef>
                <a:spcPts val="421"/>
              </a:spcBef>
            </a:pPr>
            <a:r>
              <a:rPr lang="en-CA" sz="2000" dirty="0"/>
              <a:t>“Do you require any other type of assistance?”</a:t>
            </a:r>
          </a:p>
          <a:p>
            <a:pPr marL="42030">
              <a:spcBef>
                <a:spcPts val="421"/>
              </a:spcBef>
            </a:pPr>
            <a:r>
              <a:rPr lang="en-CA" sz="2000" dirty="0"/>
              <a:t>“Is there any information you didn’t follow/write down that I can review with you again?”</a:t>
            </a:r>
          </a:p>
          <a:p>
            <a:pPr marL="42030">
              <a:spcBef>
                <a:spcPts val="421"/>
              </a:spcBef>
            </a:pPr>
            <a:endParaRPr lang="en-US" sz="2000" dirty="0"/>
          </a:p>
        </p:txBody>
      </p:sp>
    </p:spTree>
    <p:extLst>
      <p:ext uri="{BB962C8B-B14F-4D97-AF65-F5344CB8AC3E}">
        <p14:creationId xmlns:p14="http://schemas.microsoft.com/office/powerpoint/2010/main" val="21853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I thought of the session today, I imagined</a:t>
            </a:r>
            <a:r>
              <a:rPr lang="en-CA" baseline="0" dirty="0" smtClean="0"/>
              <a:t> all of us w</a:t>
            </a:r>
            <a:r>
              <a:rPr lang="en-CA" dirty="0" smtClean="0"/>
              <a:t>earing</a:t>
            </a:r>
            <a:r>
              <a:rPr lang="en-CA" baseline="0" dirty="0" smtClean="0"/>
              <a:t> 3 hats throughout today’s session:</a:t>
            </a:r>
          </a:p>
          <a:p>
            <a:pPr>
              <a:buFontTx/>
              <a:buChar char="-"/>
            </a:pPr>
            <a:r>
              <a:rPr lang="en-CA" baseline="0" dirty="0" smtClean="0"/>
              <a:t>Customer service provision</a:t>
            </a:r>
          </a:p>
          <a:p>
            <a:pPr>
              <a:buFontTx/>
              <a:buChar char="-"/>
            </a:pPr>
            <a:r>
              <a:rPr lang="en-CA" baseline="0" dirty="0" smtClean="0"/>
              <a:t>Guideline development</a:t>
            </a:r>
          </a:p>
          <a:p>
            <a:pPr>
              <a:buFontTx/>
              <a:buChar char="-"/>
            </a:pPr>
            <a:r>
              <a:rPr lang="en-CA" baseline="0" dirty="0" smtClean="0"/>
              <a:t>Manager/Supervisor</a:t>
            </a: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3</a:t>
            </a:fld>
            <a:endParaRPr lang="en-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31">
              <a:defRPr/>
            </a:pPr>
            <a:r>
              <a:rPr lang="en-CA" dirty="0" smtClean="0"/>
              <a:t>ADA require ongoing commitments for compliance. Let’s look at what that</a:t>
            </a:r>
            <a:r>
              <a:rPr lang="en-CA" baseline="0" dirty="0" smtClean="0"/>
              <a:t> means.</a:t>
            </a:r>
          </a:p>
          <a:p>
            <a:pPr defTabSz="933031">
              <a:defRPr/>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30</a:t>
            </a:fld>
            <a:endParaRPr lang="en-CA" dirty="0"/>
          </a:p>
        </p:txBody>
      </p:sp>
    </p:spTree>
    <p:extLst>
      <p:ext uri="{BB962C8B-B14F-4D97-AF65-F5344CB8AC3E}">
        <p14:creationId xmlns:p14="http://schemas.microsoft.com/office/powerpoint/2010/main" val="319818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789" indent="-232789"/>
            <a:r>
              <a:rPr lang="en-US" b="1" dirty="0" smtClean="0"/>
              <a:t>Communication Expectations </a:t>
            </a:r>
            <a:r>
              <a:rPr lang="en-US" sz="900" dirty="0"/>
              <a:t>and General Principles of Accessible Service</a:t>
            </a:r>
          </a:p>
          <a:p>
            <a:pPr marL="232789" indent="-232789"/>
            <a:r>
              <a:rPr lang="en-US" dirty="0" smtClean="0"/>
              <a:t>Q. What are the points of contact where a person receives service?</a:t>
            </a:r>
          </a:p>
          <a:p>
            <a:pPr eaLnBrk="1" hangingPunct="1"/>
            <a:r>
              <a:rPr lang="en-US" dirty="0" smtClean="0"/>
              <a:t>Q. At these contact points, what barriers to service might persons with disabilities encounter?  </a:t>
            </a:r>
          </a:p>
          <a:p>
            <a:pPr eaLnBrk="1" hangingPunct="1"/>
            <a:r>
              <a:rPr lang="en-US" dirty="0" smtClean="0"/>
              <a:t>Q. What changes would improve accessibility?</a:t>
            </a:r>
          </a:p>
          <a:p>
            <a:pPr eaLnBrk="1" hangingPunct="1"/>
            <a:r>
              <a:rPr lang="en-US" dirty="0" smtClean="0"/>
              <a:t>***These questions are key for all of us to consider.</a:t>
            </a:r>
          </a:p>
          <a:p>
            <a:pPr marL="232789" indent="-232789"/>
            <a:endParaRPr lang="en-US" b="1" dirty="0" smtClean="0"/>
          </a:p>
          <a:p>
            <a:pPr marL="232789" indent="-232789"/>
            <a:r>
              <a:rPr lang="en-US" b="1" dirty="0" smtClean="0"/>
              <a:t>Service Disruptions</a:t>
            </a:r>
          </a:p>
          <a:p>
            <a:pPr marL="232789" indent="-232789"/>
            <a:r>
              <a:rPr lang="en-US" dirty="0" smtClean="0"/>
              <a:t>Organizations should provide public notice when there is a temporary disruption in services usually used by persons with disabilities goods or services. Indicate</a:t>
            </a:r>
          </a:p>
          <a:p>
            <a:pPr marL="232789" indent="-232789">
              <a:buFontTx/>
              <a:buAutoNum type="arabicPeriod"/>
            </a:pPr>
            <a:r>
              <a:rPr lang="en-US" dirty="0" smtClean="0"/>
              <a:t>the reason for the disruption</a:t>
            </a:r>
          </a:p>
          <a:p>
            <a:pPr marL="232789" indent="-232789">
              <a:buFontTx/>
              <a:buAutoNum type="arabicPeriod"/>
            </a:pPr>
            <a:r>
              <a:rPr lang="en-US" dirty="0" smtClean="0"/>
              <a:t>the expected duration, and </a:t>
            </a:r>
          </a:p>
          <a:p>
            <a:pPr marL="232789" indent="-232789">
              <a:buFontTx/>
              <a:buAutoNum type="arabicPeriod"/>
            </a:pPr>
            <a:r>
              <a:rPr lang="en-US" dirty="0" smtClean="0"/>
              <a:t>a description of alternate facilities or services, if available.</a:t>
            </a:r>
          </a:p>
          <a:p>
            <a:pPr marL="232789" indent="-232789"/>
            <a:r>
              <a:rPr lang="en-US" dirty="0" smtClean="0"/>
              <a:t>Examples of facilities used to access services are: elevators, lifts, power door openers, accessible washrooms, etc.</a:t>
            </a:r>
          </a:p>
          <a:p>
            <a:pPr marL="232789" indent="-232789"/>
            <a:endParaRPr lang="en-US" dirty="0" smtClean="0"/>
          </a:p>
          <a:p>
            <a:pPr marL="232789" indent="-232789"/>
            <a:r>
              <a:rPr lang="en-US" dirty="0" smtClean="0"/>
              <a:t>This</a:t>
            </a:r>
            <a:r>
              <a:rPr lang="en-US" baseline="0" dirty="0" smtClean="0"/>
              <a:t> leading practice supports independence.</a:t>
            </a:r>
            <a:endParaRPr lang="en-US" dirty="0" smtClean="0"/>
          </a:p>
          <a:p>
            <a:endParaRPr lang="en-CA"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31</a:t>
            </a:fld>
            <a:endParaRPr lang="en-CA" dirty="0"/>
          </a:p>
        </p:txBody>
      </p:sp>
    </p:spTree>
    <p:extLst>
      <p:ext uri="{BB962C8B-B14F-4D97-AF65-F5344CB8AC3E}">
        <p14:creationId xmlns:p14="http://schemas.microsoft.com/office/powerpoint/2010/main" val="1050173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31">
              <a:defRPr/>
            </a:pPr>
            <a:r>
              <a:rPr lang="en-CA" b="1" dirty="0" smtClean="0"/>
              <a:t>Example - Policy:</a:t>
            </a:r>
            <a:r>
              <a:rPr lang="en-CA" b="1" baseline="0" dirty="0" smtClean="0"/>
              <a:t> </a:t>
            </a:r>
            <a:r>
              <a:rPr lang="en-CA" dirty="0" smtClean="0"/>
              <a:t>The Library seeks to provide equitable</a:t>
            </a:r>
            <a:r>
              <a:rPr lang="en-CA" baseline="0" dirty="0" smtClean="0"/>
              <a:t> quality services to the campus community. </a:t>
            </a:r>
            <a:endParaRPr lang="en-CA" b="0" baseline="0" dirty="0" smtClean="0"/>
          </a:p>
          <a:p>
            <a:pPr defTabSz="933031">
              <a:defRPr/>
            </a:pPr>
            <a:endParaRPr lang="en-CA" dirty="0" smtClean="0"/>
          </a:p>
          <a:p>
            <a:pPr defTabSz="933031">
              <a:defRPr/>
            </a:pPr>
            <a:r>
              <a:rPr lang="en-CA" b="1" dirty="0" smtClean="0"/>
              <a:t>Example – Procedures:</a:t>
            </a:r>
            <a:r>
              <a:rPr lang="en-CA" dirty="0" smtClean="0"/>
              <a:t> All persons registered with the Special Needs Services can register with</a:t>
            </a:r>
            <a:r>
              <a:rPr lang="en-CA" baseline="0" dirty="0" smtClean="0"/>
              <a:t> the Adaptive Technology Centre. This additional registration ensure that they receive tailored library services, which can include provision of alternate formats, quiet workspace with assistive technologies, book retrieval, term loans, etc. </a:t>
            </a:r>
          </a:p>
          <a:p>
            <a:pPr defTabSz="933031">
              <a:defRPr/>
            </a:pPr>
            <a:endParaRPr lang="en-CA" dirty="0" smtClean="0"/>
          </a:p>
          <a:p>
            <a:pPr defTabSz="933031">
              <a:defRPr/>
            </a:pPr>
            <a:r>
              <a:rPr lang="en-CA" b="1" dirty="0" smtClean="0"/>
              <a:t>Example - Practices:</a:t>
            </a:r>
            <a:r>
              <a:rPr lang="en-CA" dirty="0" smtClean="0"/>
              <a:t> </a:t>
            </a:r>
            <a:r>
              <a:rPr lang="en-CA" b="0" baseline="0" dirty="0" smtClean="0"/>
              <a:t>Fines assessed due to a situation related to the person’s disability can be forgiven. This is done by Circulation Services in consultation with the Coordinator for Special Needs Services. This is not a formally documented policy.</a:t>
            </a:r>
          </a:p>
          <a:p>
            <a:pPr defTabSz="933031">
              <a:defRPr/>
            </a:pPr>
            <a:endParaRPr lang="en-CA" b="0" baseline="0" dirty="0" smtClean="0"/>
          </a:p>
          <a:p>
            <a:pPr defTabSz="933031">
              <a:defRPr/>
            </a:pPr>
            <a:r>
              <a:rPr lang="en-CA" b="1" baseline="0" dirty="0" smtClean="0"/>
              <a:t>Universal Practice: </a:t>
            </a:r>
            <a:r>
              <a:rPr lang="en-CA" b="0" baseline="0" dirty="0" smtClean="0"/>
              <a:t>Anyone who ask for support in locating a book in the stacks in helped.</a:t>
            </a:r>
            <a:endParaRPr lang="en-CA" dirty="0" smtClean="0"/>
          </a:p>
          <a:p>
            <a:endParaRPr lang="en-CA"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32</a:t>
            </a:fld>
            <a:endParaRPr lang="en-CA" dirty="0"/>
          </a:p>
        </p:txBody>
      </p:sp>
    </p:spTree>
    <p:extLst>
      <p:ext uri="{BB962C8B-B14F-4D97-AF65-F5344CB8AC3E}">
        <p14:creationId xmlns:p14="http://schemas.microsoft.com/office/powerpoint/2010/main" val="513844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 accessibility into your initial planning saves money and time (it’s far more expensive to retrofit). The resources on this page are designed to help you plan with accessibility and inclusivity in mind.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A9312C-BE48-4D40-BB89-7F9C712FB68A}" type="slidenum">
              <a:rPr lang="en-CA" smtClean="0"/>
              <a:pPr/>
              <a:t>33</a:t>
            </a:fld>
            <a:endParaRPr lang="en-CA" dirty="0"/>
          </a:p>
        </p:txBody>
      </p:sp>
    </p:spTree>
    <p:extLst>
      <p:ext uri="{BB962C8B-B14F-4D97-AF65-F5344CB8AC3E}">
        <p14:creationId xmlns:p14="http://schemas.microsoft.com/office/powerpoint/2010/main" val="3345110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34</a:t>
            </a:fld>
            <a:endParaRPr lang="en-CA" dirty="0"/>
          </a:p>
        </p:txBody>
      </p:sp>
    </p:spTree>
    <p:extLst>
      <p:ext uri="{BB962C8B-B14F-4D97-AF65-F5344CB8AC3E}">
        <p14:creationId xmlns:p14="http://schemas.microsoft.com/office/powerpoint/2010/main" val="3436535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3 questions before getting started on this:</a:t>
            </a:r>
          </a:p>
          <a:p>
            <a:pPr lvl="1"/>
            <a:r>
              <a:rPr lang="en-CA" dirty="0" smtClean="0"/>
              <a:t>What is the scope of the audit?</a:t>
            </a:r>
          </a:p>
          <a:p>
            <a:pPr lvl="1"/>
            <a:r>
              <a:rPr lang="en-CA" dirty="0" smtClean="0"/>
              <a:t>	How widely will you collect the documentation?</a:t>
            </a:r>
            <a:r>
              <a:rPr lang="en-CA" baseline="0" dirty="0" smtClean="0"/>
              <a:t> It’s easiest to eat an elephant one bite at a time, so piecing it out is 	often best.</a:t>
            </a:r>
            <a:endParaRPr lang="en-CA" dirty="0" smtClean="0"/>
          </a:p>
          <a:p>
            <a:pPr lvl="1"/>
            <a:r>
              <a:rPr lang="en-CA" dirty="0" smtClean="0"/>
              <a:t>Who should be involved?</a:t>
            </a:r>
          </a:p>
          <a:p>
            <a:pPr lvl="1"/>
            <a:r>
              <a:rPr lang="en-CA" dirty="0" smtClean="0"/>
              <a:t>	A mixture of big picture</a:t>
            </a:r>
            <a:r>
              <a:rPr lang="en-CA" baseline="0" dirty="0" smtClean="0"/>
              <a:t> people and very detailed oriented people is optimal. They can balance out how each document </a:t>
            </a:r>
          </a:p>
          <a:p>
            <a:pPr lvl="1"/>
            <a:r>
              <a:rPr lang="en-CA" baseline="0" dirty="0" smtClean="0"/>
              <a:t>	fits with the rest of the Library and the “what about x” questions. You’ll want to pick a project lead who can dedicate </a:t>
            </a:r>
          </a:p>
          <a:p>
            <a:pPr lvl="1"/>
            <a:r>
              <a:rPr lang="en-CA" baseline="0" dirty="0" smtClean="0"/>
              <a:t>	time and is organized. </a:t>
            </a:r>
            <a:endParaRPr lang="en-CA" dirty="0" smtClean="0"/>
          </a:p>
          <a:p>
            <a:pPr lvl="1"/>
            <a:r>
              <a:rPr lang="en-CA" dirty="0" smtClean="0"/>
              <a:t>When will it begin and end?</a:t>
            </a:r>
          </a:p>
          <a:p>
            <a:pPr lvl="1"/>
            <a:r>
              <a:rPr lang="en-CA" dirty="0" smtClean="0"/>
              <a:t>	Be realistic,</a:t>
            </a:r>
            <a:r>
              <a:rPr lang="en-CA" baseline="0" dirty="0" smtClean="0"/>
              <a:t> but do set a deadline. </a:t>
            </a:r>
            <a:endParaRPr lang="en-CA" dirty="0" smtClean="0"/>
          </a:p>
          <a:p>
            <a:endParaRPr lang="en-CA" dirty="0" smtClean="0"/>
          </a:p>
          <a:p>
            <a:r>
              <a:rPr lang="en-CA" dirty="0" smtClean="0"/>
              <a:t>For the requirements</a:t>
            </a:r>
            <a:r>
              <a:rPr lang="en-CA" baseline="0" dirty="0" smtClean="0"/>
              <a:t> of compliance, the “what to collect” will be largely focused on public services guidelines, procedures and workflows. It will be divided along departmental lines. Examples include: ILL policies,  desk service philosophy, notification of service changes and disruptions, etc. </a:t>
            </a:r>
          </a:p>
          <a:p>
            <a:endParaRPr lang="en-CA" b="1" baseline="0" dirty="0" smtClean="0"/>
          </a:p>
          <a:p>
            <a:pPr marL="0" lvl="1" defTabSz="933031">
              <a:defRPr/>
            </a:pPr>
            <a:r>
              <a:rPr lang="en-CA" b="1" dirty="0" smtClean="0"/>
              <a:t>LINC Example:</a:t>
            </a:r>
          </a:p>
          <a:p>
            <a:pPr marL="232779" lvl="1" indent="-232779" defTabSz="933031">
              <a:buFont typeface="+mj-lt"/>
              <a:buAutoNum type="arabicPeriod"/>
              <a:defRPr/>
            </a:pPr>
            <a:r>
              <a:rPr lang="en-CA" b="0" dirty="0" smtClean="0"/>
              <a:t>Wanting</a:t>
            </a:r>
            <a:r>
              <a:rPr lang="en-CA" b="0" baseline="0" dirty="0" smtClean="0"/>
              <a:t> to review the delivery of </a:t>
            </a:r>
            <a:r>
              <a:rPr lang="en-CA" b="0" dirty="0" smtClean="0"/>
              <a:t>Library instruction we could look at </a:t>
            </a:r>
            <a:r>
              <a:rPr lang="en-CA" b="0" baseline="0" dirty="0" smtClean="0"/>
              <a:t>sessions offered. For the purpose of the project, I set the scope to only look at LINC sessions. I will be looking at the process from development of materials, registration through offering the session and feedback. </a:t>
            </a:r>
          </a:p>
          <a:p>
            <a:pPr marL="232779" lvl="1" indent="-232779" defTabSz="933031">
              <a:buFont typeface="+mj-lt"/>
              <a:buAutoNum type="arabicPeriod"/>
              <a:defRPr/>
            </a:pPr>
            <a:r>
              <a:rPr lang="en-CA" b="0" baseline="0" dirty="0" smtClean="0"/>
              <a:t>Members of instruction group and a department head.</a:t>
            </a:r>
          </a:p>
          <a:p>
            <a:pPr marL="698339" lvl="2" indent="-232779" defTabSz="933031">
              <a:buFont typeface="+mj-lt"/>
              <a:buAutoNum type="arabicPeriod"/>
              <a:defRPr/>
            </a:pPr>
            <a:r>
              <a:rPr lang="en-CA" b="0" baseline="0" dirty="0" smtClean="0"/>
              <a:t>A member should be lead.</a:t>
            </a:r>
          </a:p>
          <a:p>
            <a:pPr marL="232779" lvl="1" indent="-232779" defTabSz="933031">
              <a:buFont typeface="+mj-lt"/>
              <a:buAutoNum type="arabicPeriod"/>
              <a:defRPr/>
            </a:pPr>
            <a:r>
              <a:rPr lang="en-CA" b="0" baseline="0" dirty="0" smtClean="0"/>
              <a:t>Over the summer term, with delivery of a staff session at the end of August.</a:t>
            </a: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35</a:t>
            </a:fld>
            <a:endParaRPr lang="en-CA" dirty="0"/>
          </a:p>
        </p:txBody>
      </p:sp>
    </p:spTree>
    <p:extLst>
      <p:ext uri="{BB962C8B-B14F-4D97-AF65-F5344CB8AC3E}">
        <p14:creationId xmlns:p14="http://schemas.microsoft.com/office/powerpoint/2010/main" val="1928142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581949" indent="-523755"/>
            <a:r>
              <a:rPr lang="en-CA" dirty="0" smtClean="0"/>
              <a:t>You have your scope, team and timelines set. Now:</a:t>
            </a:r>
          </a:p>
          <a:p>
            <a:pPr marL="583144" indent="-524830">
              <a:buFont typeface="+mj-lt"/>
              <a:buAutoNum type="arabicPeriod"/>
            </a:pPr>
            <a:endParaRPr lang="en-CA" dirty="0" smtClean="0"/>
          </a:p>
          <a:p>
            <a:pPr marL="583144" indent="-524830">
              <a:buFont typeface="+mj-lt"/>
              <a:buAutoNum type="arabicPeriod"/>
            </a:pPr>
            <a:r>
              <a:rPr lang="en-CA" dirty="0" smtClean="0"/>
              <a:t>Collect all existing statements, procedures, guidelines in identified categories within the scope.</a:t>
            </a:r>
          </a:p>
          <a:p>
            <a:pPr marL="1049659" lvl="1" indent="-524830">
              <a:buFont typeface="+mj-lt"/>
              <a:buAutoNum type="arabicPeriod"/>
            </a:pPr>
            <a:r>
              <a:rPr lang="en-CA" dirty="0" smtClean="0"/>
              <a:t>Some of this may include chatting</a:t>
            </a:r>
            <a:r>
              <a:rPr lang="en-CA" baseline="0" dirty="0" smtClean="0"/>
              <a:t> with people to see what they have and what they haven’t even documented. There is a prevalence of practices that are “common knowledge”. Those are key to gather as they reflect on the daily realities. </a:t>
            </a:r>
            <a:endParaRPr lang="en-CA" dirty="0" smtClean="0"/>
          </a:p>
          <a:p>
            <a:pPr marL="583144" indent="-524830">
              <a:buFont typeface="+mj-lt"/>
              <a:buAutoNum type="arabicPeriod"/>
            </a:pPr>
            <a:endParaRPr lang="en-CA" dirty="0" smtClean="0"/>
          </a:p>
          <a:p>
            <a:pPr marL="583144" indent="-524830">
              <a:buFont typeface="+mj-lt"/>
              <a:buAutoNum type="arabicPeriod"/>
            </a:pPr>
            <a:r>
              <a:rPr lang="en-CA" dirty="0" smtClean="0"/>
              <a:t>Organize the collected materials before beginning the next steps (gaps identification and assessment).</a:t>
            </a:r>
          </a:p>
          <a:p>
            <a:pPr marL="1049659" lvl="1" indent="-524830">
              <a:buFont typeface="+mj-lt"/>
              <a:buAutoNum type="arabicPeriod"/>
            </a:pPr>
            <a:r>
              <a:rPr lang="en-CA" dirty="0" smtClean="0"/>
              <a:t>Sort</a:t>
            </a:r>
            <a:r>
              <a:rPr lang="en-CA" baseline="0" dirty="0" smtClean="0"/>
              <a:t> and organize. You need to do this to see gaps and overlaps. </a:t>
            </a:r>
            <a:endParaRPr lang="en-CA" dirty="0" smtClean="0"/>
          </a:p>
          <a:p>
            <a:endParaRPr lang="en-CA" dirty="0" smtClean="0"/>
          </a:p>
          <a:p>
            <a:endParaRPr lang="en-CA" dirty="0" smtClean="0"/>
          </a:p>
          <a:p>
            <a:r>
              <a:rPr lang="en-CA" dirty="0" smtClean="0"/>
              <a:t>In the case of the AODA, the scope is</a:t>
            </a:r>
            <a:r>
              <a:rPr lang="en-CA" baseline="0" dirty="0" smtClean="0"/>
              <a:t> the range of guidelines, practices, procedures and workflows that can impact users and how they access our library services. </a:t>
            </a:r>
          </a:p>
          <a:p>
            <a:endParaRPr lang="en-CA" b="1" baseline="0" dirty="0" smtClean="0"/>
          </a:p>
          <a:p>
            <a:r>
              <a:rPr lang="en-CA" b="1" baseline="0" dirty="0" smtClean="0"/>
              <a:t>Continuing with our example:</a:t>
            </a:r>
          </a:p>
          <a:p>
            <a:r>
              <a:rPr lang="en-CA" b="1" dirty="0"/>
              <a:t>Sample communication: </a:t>
            </a:r>
            <a:endParaRPr lang="en-CA" dirty="0"/>
          </a:p>
          <a:p>
            <a:r>
              <a:rPr lang="en-CA" dirty="0" smtClean="0"/>
              <a:t>Instruction</a:t>
            </a:r>
            <a:r>
              <a:rPr lang="en-CA" baseline="0" dirty="0" smtClean="0"/>
              <a:t> group</a:t>
            </a:r>
            <a:r>
              <a:rPr lang="en-CA" dirty="0" smtClean="0"/>
              <a:t> </a:t>
            </a:r>
            <a:r>
              <a:rPr lang="en-CA" dirty="0"/>
              <a:t>will be reviewing its practices. Our scope is the delivery of library instruction sessions. It will include registration system, preparation of materials, accommodations during session, and the feedback process. Please send us, or talk with us, about your knowledge of our practices.</a:t>
            </a:r>
          </a:p>
          <a:p>
            <a:r>
              <a:rPr lang="en-CA" dirty="0"/>
              <a:t> </a:t>
            </a:r>
          </a:p>
          <a:p>
            <a:r>
              <a:rPr lang="en-CA" dirty="0"/>
              <a:t>Collect</a:t>
            </a:r>
          </a:p>
          <a:p>
            <a:r>
              <a:rPr lang="en-CA" dirty="0" smtClean="0"/>
              <a:t>Instruction</a:t>
            </a:r>
            <a:r>
              <a:rPr lang="en-CA" baseline="0" dirty="0" smtClean="0"/>
              <a:t> group</a:t>
            </a:r>
            <a:r>
              <a:rPr lang="en-CA" dirty="0" smtClean="0"/>
              <a:t> </a:t>
            </a:r>
            <a:r>
              <a:rPr lang="en-CA" dirty="0"/>
              <a:t>will speak to all liaison librarians as well as library associates who support them to gather minutes, guidelines, and existing “common knowledge”. </a:t>
            </a:r>
          </a:p>
          <a:p>
            <a:r>
              <a:rPr lang="en-CA" dirty="0"/>
              <a:t> </a:t>
            </a:r>
          </a:p>
          <a:p>
            <a:r>
              <a:rPr lang="en-CA" dirty="0"/>
              <a:t>Organize</a:t>
            </a:r>
          </a:p>
          <a:p>
            <a:r>
              <a:rPr lang="en-CA" dirty="0"/>
              <a:t>The collected information will be organized thematically. Duplicates will be removed.</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36</a:t>
            </a:fld>
            <a:endParaRPr lang="en-CA" dirty="0"/>
          </a:p>
        </p:txBody>
      </p:sp>
    </p:spTree>
    <p:extLst>
      <p:ext uri="{BB962C8B-B14F-4D97-AF65-F5344CB8AC3E}">
        <p14:creationId xmlns:p14="http://schemas.microsoft.com/office/powerpoint/2010/main" val="1820692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524830" indent="-524830">
              <a:buFont typeface="+mj-lt"/>
              <a:buAutoNum type="arabicPeriod"/>
            </a:pPr>
            <a:r>
              <a:rPr lang="en-CA" dirty="0" smtClean="0"/>
              <a:t>Create clearly defined evaluation criteria that will be used to assess the guidelines, procedures and practices.</a:t>
            </a:r>
          </a:p>
          <a:p>
            <a:pPr marL="933031" lvl="1" indent="-524830">
              <a:buFont typeface="+mj-lt"/>
              <a:buAutoNum type="alphaLcPeriod"/>
            </a:pPr>
            <a:r>
              <a:rPr lang="en-CA" dirty="0" smtClean="0"/>
              <a:t>Think of the desired outcomes. What do you hope</a:t>
            </a:r>
            <a:r>
              <a:rPr lang="en-CA" baseline="0" dirty="0" smtClean="0"/>
              <a:t> to accomplish? This will help you come up with your assessment criteria.</a:t>
            </a:r>
            <a:endParaRPr lang="en-CA" dirty="0" smtClean="0"/>
          </a:p>
          <a:p>
            <a:pPr marL="524830" indent="-524830">
              <a:buFont typeface="+mj-lt"/>
              <a:buAutoNum type="arabicPeriod"/>
            </a:pPr>
            <a:r>
              <a:rPr lang="en-CA" dirty="0" smtClean="0"/>
              <a:t>Evaluate existing documents.</a:t>
            </a:r>
          </a:p>
          <a:p>
            <a:pPr marL="524830" indent="-524830">
              <a:buFont typeface="+mj-lt"/>
              <a:buAutoNum type="arabicPeriod"/>
            </a:pPr>
            <a:r>
              <a:rPr lang="en-CA" dirty="0" smtClean="0"/>
              <a:t>Establish next steps, that is needed revisions and documentation to be created.</a:t>
            </a:r>
          </a:p>
          <a:p>
            <a:pPr marL="991345" lvl="1" indent="-524830">
              <a:buFont typeface="+mj-lt"/>
              <a:buAutoNum type="arabicPeriod"/>
            </a:pPr>
            <a:r>
              <a:rPr lang="en-CA" dirty="0" smtClean="0"/>
              <a:t>The “next</a:t>
            </a:r>
            <a:r>
              <a:rPr lang="en-CA" baseline="0" dirty="0" smtClean="0"/>
              <a:t> steps” can include that no work is needed or that a practices can be done away with.</a:t>
            </a:r>
          </a:p>
          <a:p>
            <a:pPr marL="525785" indent="-524830"/>
            <a:endParaRPr lang="en-CA" dirty="0" smtClean="0"/>
          </a:p>
          <a:p>
            <a:r>
              <a:rPr lang="en-CA" dirty="0" smtClean="0"/>
              <a:t>The standard requires you to use reasonable efforts to ensure that guidelines, practices and procedures are consistent with the principles of:</a:t>
            </a:r>
          </a:p>
          <a:p>
            <a:pPr lvl="1"/>
            <a:r>
              <a:rPr lang="en-CA" dirty="0" smtClean="0"/>
              <a:t>Dignity</a:t>
            </a:r>
          </a:p>
          <a:p>
            <a:pPr lvl="1"/>
            <a:r>
              <a:rPr lang="en-CA" dirty="0" smtClean="0"/>
              <a:t>Independence</a:t>
            </a:r>
          </a:p>
          <a:p>
            <a:pPr lvl="1"/>
            <a:r>
              <a:rPr lang="en-CA" dirty="0" smtClean="0"/>
              <a:t>Integration </a:t>
            </a:r>
          </a:p>
          <a:p>
            <a:pPr lvl="1"/>
            <a:r>
              <a:rPr lang="en-CA" dirty="0" smtClean="0"/>
              <a:t>Equal opportunity</a:t>
            </a:r>
          </a:p>
          <a:p>
            <a:pPr marL="525785" indent="-524830"/>
            <a:endParaRPr lang="en-CA" dirty="0" smtClean="0"/>
          </a:p>
          <a:p>
            <a:pPr marL="525785" indent="-524830"/>
            <a:endParaRPr lang="en-CA" dirty="0" smtClean="0"/>
          </a:p>
          <a:p>
            <a:pPr marL="525785" indent="-524830"/>
            <a:r>
              <a:rPr lang="en-CA" b="1" dirty="0" smtClean="0"/>
              <a:t>Continuing with our instruction example:</a:t>
            </a:r>
          </a:p>
          <a:p>
            <a:endParaRPr lang="en-CA" b="1" dirty="0"/>
          </a:p>
          <a:p>
            <a:r>
              <a:rPr lang="en-CA" b="1" dirty="0"/>
              <a:t>Outcomes-Based Criteria:</a:t>
            </a:r>
          </a:p>
          <a:p>
            <a:r>
              <a:rPr lang="en-CA" dirty="0" smtClean="0"/>
              <a:t>Instruction </a:t>
            </a:r>
            <a:r>
              <a:rPr lang="en-CA" dirty="0"/>
              <a:t>decided that their outcome would be accessible sessions for library instruction. Their evaluation criteria for practices and procedures will include:</a:t>
            </a:r>
          </a:p>
          <a:p>
            <a:pPr lvl="0"/>
            <a:r>
              <a:rPr lang="en-CA" dirty="0"/>
              <a:t>Is it simple?</a:t>
            </a:r>
          </a:p>
          <a:p>
            <a:pPr lvl="0"/>
            <a:r>
              <a:rPr lang="en-CA" dirty="0"/>
              <a:t>Is it clear what expectations for instructors are?</a:t>
            </a:r>
          </a:p>
          <a:p>
            <a:pPr lvl="0"/>
            <a:r>
              <a:rPr lang="en-CA" dirty="0"/>
              <a:t>Is our commitment and its applications clear?</a:t>
            </a:r>
          </a:p>
          <a:p>
            <a:pPr lvl="0"/>
            <a:r>
              <a:rPr lang="en-CA" dirty="0"/>
              <a:t>Is there a clear communication path and identification of who needs to be contacted when there are concerns?</a:t>
            </a:r>
          </a:p>
          <a:p>
            <a:pPr lvl="0"/>
            <a:endParaRPr lang="en-CA" dirty="0"/>
          </a:p>
          <a:p>
            <a:r>
              <a:rPr lang="en-CA" b="1" dirty="0"/>
              <a:t>Evaluate:</a:t>
            </a:r>
          </a:p>
          <a:p>
            <a:r>
              <a:rPr lang="en-CA" dirty="0"/>
              <a:t>They have no formal documentation. They have committee minutes as well “common knowledge”. They will evaluate their existing procedures using those. </a:t>
            </a:r>
          </a:p>
          <a:p>
            <a:endParaRPr lang="en-CA" dirty="0"/>
          </a:p>
          <a:p>
            <a:r>
              <a:rPr lang="en-CA" b="1" dirty="0"/>
              <a:t>Identify Gaps:</a:t>
            </a:r>
          </a:p>
          <a:p>
            <a:pPr lvl="0">
              <a:buFont typeface="Arial" pitchFamily="34" charset="0"/>
              <a:buChar char="•"/>
            </a:pPr>
            <a:r>
              <a:rPr lang="en-CA" dirty="0"/>
              <a:t>There are no alternate ways to register for sessions.</a:t>
            </a:r>
          </a:p>
          <a:p>
            <a:pPr lvl="0">
              <a:buFont typeface="Arial" pitchFamily="34" charset="0"/>
              <a:buChar char="•"/>
            </a:pPr>
            <a:r>
              <a:rPr lang="en-CA" dirty="0"/>
              <a:t>There are no clear ways to alert </a:t>
            </a:r>
            <a:r>
              <a:rPr lang="en-CA" dirty="0" smtClean="0"/>
              <a:t>Instruction </a:t>
            </a:r>
            <a:r>
              <a:rPr lang="en-CA" dirty="0"/>
              <a:t>of needed accommodations.</a:t>
            </a:r>
          </a:p>
          <a:p>
            <a:pPr lvl="0">
              <a:buFont typeface="Arial" pitchFamily="34" charset="0"/>
              <a:buChar char="•"/>
            </a:pPr>
            <a:r>
              <a:rPr lang="en-CA" dirty="0"/>
              <a:t>There is no documented commitment to creating accessible presentation materials.</a:t>
            </a:r>
          </a:p>
          <a:p>
            <a:pPr lvl="0">
              <a:buFont typeface="Arial" pitchFamily="34" charset="0"/>
              <a:buChar char="•"/>
            </a:pPr>
            <a:r>
              <a:rPr lang="en-CA" dirty="0"/>
              <a:t>No process if someone has a service animal and another participant is not comfortable. </a:t>
            </a:r>
          </a:p>
          <a:p>
            <a:pPr lvl="0">
              <a:buFont typeface="Arial" pitchFamily="34" charset="0"/>
              <a:buChar char="•"/>
            </a:pPr>
            <a:r>
              <a:rPr lang="en-CA" dirty="0"/>
              <a:t>The feedback process is a printed form. </a:t>
            </a:r>
          </a:p>
          <a:p>
            <a:pPr lvl="0"/>
            <a:endParaRPr lang="en-CA" dirty="0"/>
          </a:p>
          <a:p>
            <a:r>
              <a:rPr lang="en-CA" b="1" i="1" dirty="0"/>
              <a:t>Impacts?</a:t>
            </a:r>
          </a:p>
          <a:p>
            <a:r>
              <a:rPr lang="en-CA" dirty="0"/>
              <a:t>May be preventing users from full participation.</a:t>
            </a:r>
          </a:p>
          <a:p>
            <a:endParaRPr lang="en-CA" dirty="0"/>
          </a:p>
          <a:p>
            <a:r>
              <a:rPr lang="en-CA" b="1" dirty="0"/>
              <a:t>Needed Revisions:</a:t>
            </a:r>
          </a:p>
          <a:p>
            <a:r>
              <a:rPr lang="en-CA" dirty="0"/>
              <a:t>The next step will be to document procedures for:</a:t>
            </a:r>
          </a:p>
          <a:p>
            <a:pPr lvl="1"/>
            <a:r>
              <a:rPr lang="en-CA" dirty="0"/>
              <a:t>Registration</a:t>
            </a:r>
          </a:p>
          <a:p>
            <a:pPr lvl="1"/>
            <a:r>
              <a:rPr lang="en-CA" dirty="0"/>
              <a:t>Material prep</a:t>
            </a:r>
          </a:p>
          <a:p>
            <a:pPr lvl="1"/>
            <a:r>
              <a:rPr lang="en-CA" dirty="0"/>
              <a:t>Delivery of session</a:t>
            </a:r>
          </a:p>
          <a:p>
            <a:pPr lvl="1"/>
            <a:r>
              <a:rPr lang="en-CA" dirty="0"/>
              <a:t>Feedback mechanism</a:t>
            </a:r>
          </a:p>
          <a:p>
            <a:endParaRPr lang="en-CA"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37</a:t>
            </a:fld>
            <a:endParaRPr lang="en-CA" dirty="0"/>
          </a:p>
        </p:txBody>
      </p:sp>
    </p:spTree>
    <p:extLst>
      <p:ext uri="{BB962C8B-B14F-4D97-AF65-F5344CB8AC3E}">
        <p14:creationId xmlns:p14="http://schemas.microsoft.com/office/powerpoint/2010/main" val="1308944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1" defTabSz="933031">
              <a:defRPr/>
            </a:pPr>
            <a:r>
              <a:rPr lang="en-CA" dirty="0" smtClean="0"/>
              <a:t>Think about what people with different types of disabilities will need in order to be able to access your services and what, if anything, you could do differently so that they can access these.</a:t>
            </a:r>
          </a:p>
          <a:p>
            <a:endParaRPr lang="en-CA" dirty="0" smtClean="0"/>
          </a:p>
          <a:p>
            <a:r>
              <a:rPr lang="en-CA" b="1" dirty="0" smtClean="0"/>
              <a:t>Continuing</a:t>
            </a:r>
            <a:r>
              <a:rPr lang="en-CA" b="1" baseline="0" dirty="0" smtClean="0"/>
              <a:t> with our Instruction group example:</a:t>
            </a:r>
          </a:p>
          <a:p>
            <a:pPr>
              <a:buFont typeface="Arial" pitchFamily="34" charset="0"/>
              <a:buChar char="•"/>
            </a:pPr>
            <a:r>
              <a:rPr lang="en-CA" baseline="0" dirty="0" smtClean="0"/>
              <a:t>There are no alternate ways to register for sessions.</a:t>
            </a:r>
          </a:p>
          <a:p>
            <a:pPr>
              <a:buFont typeface="Arial" pitchFamily="34" charset="0"/>
              <a:buChar char="•"/>
            </a:pPr>
            <a:r>
              <a:rPr lang="en-CA" baseline="0" dirty="0" smtClean="0"/>
              <a:t>There are no clear ways to alert LINC of needed accommodations.</a:t>
            </a:r>
          </a:p>
          <a:p>
            <a:pPr>
              <a:buFont typeface="Arial" pitchFamily="34" charset="0"/>
              <a:buChar char="•"/>
            </a:pPr>
            <a:r>
              <a:rPr lang="en-CA" baseline="0" dirty="0" smtClean="0"/>
              <a:t>There is no documented commitment to creating accessible presentation materials.</a:t>
            </a:r>
          </a:p>
          <a:p>
            <a:pPr>
              <a:buFont typeface="Arial" pitchFamily="34" charset="0"/>
              <a:buChar char="•"/>
            </a:pPr>
            <a:r>
              <a:rPr lang="en-CA" baseline="0" dirty="0" smtClean="0"/>
              <a:t>No process if someone has a service animal and another participant is not comfortable. </a:t>
            </a:r>
          </a:p>
          <a:p>
            <a:pPr>
              <a:buFont typeface="Arial" pitchFamily="34" charset="0"/>
              <a:buChar char="•"/>
            </a:pPr>
            <a:r>
              <a:rPr lang="en-CA" baseline="0" dirty="0" smtClean="0"/>
              <a:t>The feedback process is a printed form. </a:t>
            </a:r>
          </a:p>
          <a:p>
            <a:endParaRPr lang="fr-CA" baseline="0" dirty="0" smtClean="0"/>
          </a:p>
          <a:p>
            <a:r>
              <a:rPr lang="fr-CA" baseline="0" dirty="0" smtClean="0"/>
              <a:t>Impacts?</a:t>
            </a:r>
            <a:endParaRPr lang="en-CA" baseline="0" dirty="0" smtClean="0"/>
          </a:p>
          <a:p>
            <a:r>
              <a:rPr lang="en-CA" baseline="0" dirty="0" smtClean="0"/>
              <a:t>May be preventing users from full participation.</a:t>
            </a:r>
          </a:p>
          <a:p>
            <a:endParaRPr lang="en-CA" baseline="0" dirty="0" smtClean="0"/>
          </a:p>
          <a:p>
            <a:pPr defTabSz="933031">
              <a:defRPr/>
            </a:pPr>
            <a:r>
              <a:rPr lang="en-CA" u="none" dirty="0" smtClean="0">
                <a:solidFill>
                  <a:schemeClr val="tx1"/>
                </a:solidFill>
              </a:rPr>
              <a:t>A barrier prevents a person with a disability from participating fully in society because of his or her disability. A barrier may not be apparent, and therefore, the best method to remove the barrier may not be obvious. </a:t>
            </a:r>
          </a:p>
          <a:p>
            <a:pPr defTabSz="933031">
              <a:defRPr/>
            </a:pPr>
            <a:endParaRPr lang="en-CA" u="none" dirty="0" smtClean="0">
              <a:solidFill>
                <a:schemeClr val="tx1"/>
              </a:solidFill>
            </a:endParaRPr>
          </a:p>
          <a:p>
            <a:pPr marL="466516" lvl="1" defTabSz="933031">
              <a:defRPr/>
            </a:pPr>
            <a:r>
              <a:rPr lang="en-CA" u="none" dirty="0" smtClean="0">
                <a:solidFill>
                  <a:schemeClr val="tx1"/>
                </a:solidFill>
              </a:rPr>
              <a:t>See Appendix A of the compliance</a:t>
            </a:r>
            <a:r>
              <a:rPr lang="en-CA" u="none" baseline="0" dirty="0" smtClean="0">
                <a:solidFill>
                  <a:schemeClr val="tx1"/>
                </a:solidFill>
              </a:rPr>
              <a:t> manual </a:t>
            </a:r>
            <a:r>
              <a:rPr lang="en-CA" u="none" dirty="0" smtClean="0">
                <a:solidFill>
                  <a:schemeClr val="tx1"/>
                </a:solidFill>
              </a:rPr>
              <a:t>for more information on barriers and solutions that may be developed through policies, practices and procedures.</a:t>
            </a:r>
          </a:p>
          <a:p>
            <a:pPr defTabSz="933031">
              <a:defRPr/>
            </a:pPr>
            <a:endParaRPr lang="en-CA" u="none" dirty="0" smtClean="0">
              <a:solidFill>
                <a:schemeClr val="tx1"/>
              </a:solidFill>
            </a:endParaRPr>
          </a:p>
          <a:p>
            <a:pPr defTabSz="933031">
              <a:defRPr/>
            </a:pPr>
            <a:r>
              <a:rPr lang="en-CA" u="none" dirty="0" smtClean="0">
                <a:solidFill>
                  <a:schemeClr val="tx1"/>
                </a:solidFill>
              </a:rPr>
              <a:t>It is difficult to anticipate the needs of all users. However, learning about the experiences of users with various disabilities and the barriers they face may improve your ability to anticipate their needs and to offer accessible services. </a:t>
            </a:r>
          </a:p>
          <a:p>
            <a:pPr defTabSz="933031">
              <a:defRPr/>
            </a:pPr>
            <a:endParaRPr lang="en-CA" u="none" dirty="0" smtClean="0">
              <a:solidFill>
                <a:schemeClr val="tx1"/>
              </a:solidFill>
            </a:endParaRPr>
          </a:p>
          <a:p>
            <a:pPr marL="466516" lvl="1" defTabSz="933031">
              <a:defRPr/>
            </a:pPr>
            <a:r>
              <a:rPr lang="en-CA" u="none" dirty="0" smtClean="0">
                <a:solidFill>
                  <a:schemeClr val="tx1"/>
                </a:solidFill>
              </a:rPr>
              <a:t>See Chapter 4 of the Compliance</a:t>
            </a:r>
            <a:r>
              <a:rPr lang="en-CA" u="none" baseline="0" dirty="0" smtClean="0">
                <a:solidFill>
                  <a:schemeClr val="tx1"/>
                </a:solidFill>
              </a:rPr>
              <a:t> </a:t>
            </a:r>
            <a:r>
              <a:rPr lang="en-CA" u="none" dirty="0" smtClean="0">
                <a:solidFill>
                  <a:schemeClr val="tx1"/>
                </a:solidFill>
              </a:rPr>
              <a:t>Manual for more information</a:t>
            </a:r>
            <a:r>
              <a:rPr lang="en-CA" u="none" baseline="0" dirty="0" smtClean="0">
                <a:solidFill>
                  <a:schemeClr val="tx1"/>
                </a:solidFill>
              </a:rPr>
              <a:t> on communicating with users with disabilities.</a:t>
            </a:r>
            <a:endParaRPr lang="en-CA" u="none" dirty="0" smtClean="0">
              <a:solidFill>
                <a:schemeClr val="tx1"/>
              </a:solidFill>
            </a:endParaRPr>
          </a:p>
          <a:p>
            <a:endParaRPr lang="en-CA" u="none" dirty="0" smtClean="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38</a:t>
            </a:fld>
            <a:endParaRPr lang="en-CA" dirty="0"/>
          </a:p>
        </p:txBody>
      </p:sp>
    </p:spTree>
    <p:extLst>
      <p:ext uri="{BB962C8B-B14F-4D97-AF65-F5344CB8AC3E}">
        <p14:creationId xmlns:p14="http://schemas.microsoft.com/office/powerpoint/2010/main" val="4019733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3031">
              <a:defRPr/>
            </a:pPr>
            <a:r>
              <a:rPr lang="en-CA" dirty="0" smtClean="0"/>
              <a:t>How will you address accessibility? </a:t>
            </a:r>
          </a:p>
          <a:p>
            <a:pPr>
              <a:buFont typeface="Arial" pitchFamily="34" charset="0"/>
              <a:buChar char="•"/>
            </a:pPr>
            <a:r>
              <a:rPr lang="en-CA" dirty="0" smtClean="0"/>
              <a:t>Stand-alone statements</a:t>
            </a:r>
          </a:p>
          <a:p>
            <a:pPr>
              <a:buFont typeface="Arial" pitchFamily="34" charset="0"/>
              <a:buChar char="•"/>
            </a:pPr>
            <a:r>
              <a:rPr lang="en-CA" dirty="0" smtClean="0"/>
              <a:t>Integrated into existing customer service policies/guidelines, practices and procedures </a:t>
            </a:r>
          </a:p>
          <a:p>
            <a:pPr>
              <a:buFont typeface="Arial" pitchFamily="34" charset="0"/>
              <a:buChar char="•"/>
            </a:pPr>
            <a:r>
              <a:rPr lang="en-CA" dirty="0" smtClean="0"/>
              <a:t>Combination of both</a:t>
            </a:r>
          </a:p>
          <a:p>
            <a:pPr>
              <a:buFont typeface="Arial" pitchFamily="34" charset="0"/>
              <a:buNone/>
            </a:pPr>
            <a:endParaRPr lang="en-CA" dirty="0" smtClean="0"/>
          </a:p>
          <a:p>
            <a:pPr defTabSz="933031">
              <a:defRPr/>
            </a:pPr>
            <a:r>
              <a:rPr lang="en-CA" dirty="0" smtClean="0"/>
              <a:t>Things to Consider:</a:t>
            </a:r>
          </a:p>
          <a:p>
            <a:pPr>
              <a:buFont typeface="Arial" pitchFamily="34" charset="0"/>
              <a:buChar char="•"/>
            </a:pPr>
            <a:r>
              <a:rPr lang="en-CA" dirty="0" smtClean="0"/>
              <a:t>Accessibility should be planned for from the beginning. </a:t>
            </a:r>
          </a:p>
          <a:p>
            <a:pPr>
              <a:buFont typeface="Arial" pitchFamily="34" charset="0"/>
              <a:buChar char="•"/>
            </a:pPr>
            <a:r>
              <a:rPr lang="en-CA" dirty="0" smtClean="0"/>
              <a:t>What will work for:</a:t>
            </a:r>
          </a:p>
          <a:p>
            <a:pPr lvl="1">
              <a:buFont typeface="Arial" pitchFamily="34" charset="0"/>
              <a:buChar char="•"/>
            </a:pPr>
            <a:r>
              <a:rPr lang="en-CA" dirty="0" smtClean="0"/>
              <a:t>Your department?</a:t>
            </a:r>
          </a:p>
          <a:p>
            <a:pPr lvl="1">
              <a:buFont typeface="Arial" pitchFamily="34" charset="0"/>
              <a:buChar char="•"/>
            </a:pPr>
            <a:r>
              <a:rPr lang="en-CA" dirty="0" smtClean="0"/>
              <a:t>The policy being discussed</a:t>
            </a:r>
          </a:p>
          <a:p>
            <a:pPr>
              <a:buFont typeface="Arial" pitchFamily="34" charset="0"/>
              <a:buChar char="•"/>
            </a:pPr>
            <a:r>
              <a:rPr lang="en-CA" dirty="0" smtClean="0"/>
              <a:t>Depends policy being discussed.</a:t>
            </a:r>
          </a:p>
          <a:p>
            <a:endParaRPr lang="en-CA" baseline="0" dirty="0" smtClean="0"/>
          </a:p>
          <a:p>
            <a:pPr defTabSz="933031">
              <a:defRPr/>
            </a:pPr>
            <a:r>
              <a:rPr lang="en-CA" baseline="0" dirty="0" smtClean="0"/>
              <a:t>Universal design would give preference to integration of accessibility components into guidelines, practices, and procedures.</a:t>
            </a:r>
          </a:p>
          <a:p>
            <a:pPr defTabSz="933031">
              <a:defRPr/>
            </a:pPr>
            <a:endParaRPr lang="en-CA" baseline="0" dirty="0" smtClean="0"/>
          </a:p>
          <a:p>
            <a:pPr defTabSz="933031">
              <a:defRPr/>
            </a:pPr>
            <a:r>
              <a:rPr lang="en-CA" baseline="0" dirty="0" smtClean="0"/>
              <a:t>Flexibility in your approach goes a long way! </a:t>
            </a:r>
            <a:endParaRPr lang="en-CA" dirty="0" smtClean="0"/>
          </a:p>
          <a:p>
            <a:endParaRPr lang="en-CA" baseline="0" dirty="0" smtClean="0"/>
          </a:p>
          <a:p>
            <a:r>
              <a:rPr lang="en-CA" b="1" baseline="0" dirty="0" smtClean="0"/>
              <a:t>Continuing with our LINC example:</a:t>
            </a:r>
          </a:p>
          <a:p>
            <a:r>
              <a:rPr lang="en-CA" b="0" baseline="0" dirty="0" smtClean="0"/>
              <a:t>An overarching statement to their commitment to accessibility would be useful, but may not give clear ideas on the procedures instructors should be using. </a:t>
            </a:r>
          </a:p>
          <a:p>
            <a:endParaRPr lang="en-CA" b="0" baseline="0" dirty="0" smtClean="0"/>
          </a:p>
          <a:p>
            <a:r>
              <a:rPr lang="en-CA" b="0" baseline="0" dirty="0" smtClean="0"/>
              <a:t>Since they have not documented their procedures and practices, it may be easiest to create a instruction accessibility procedure that would touch on those categories highlighted in the gaps analysis ( alternate means of communication, alternate formats, accommodations, service animals, feedback process that is accessible and clear intent).</a:t>
            </a:r>
          </a:p>
          <a:p>
            <a:endParaRPr lang="en-CA" b="0" baseline="0" dirty="0" smtClean="0"/>
          </a:p>
          <a:p>
            <a:r>
              <a:rPr lang="en-CA" b="0" baseline="0" dirty="0" smtClean="0"/>
              <a:t>They could also create documents to address how they provide services in different areas and include accessibility within those practices.</a:t>
            </a:r>
          </a:p>
        </p:txBody>
      </p:sp>
      <p:sp>
        <p:nvSpPr>
          <p:cNvPr id="4" name="Slide Number Placeholder 3"/>
          <p:cNvSpPr>
            <a:spLocks noGrp="1"/>
          </p:cNvSpPr>
          <p:nvPr>
            <p:ph type="sldNum" sz="quarter" idx="10"/>
          </p:nvPr>
        </p:nvSpPr>
        <p:spPr/>
        <p:txBody>
          <a:bodyPr/>
          <a:lstStyle/>
          <a:p>
            <a:fld id="{FF140E59-5426-4559-B13C-ED2DB1378C67}" type="slidenum">
              <a:rPr lang="en-CA" smtClean="0"/>
              <a:pPr/>
              <a:t>39</a:t>
            </a:fld>
            <a:endParaRPr lang="en-CA" dirty="0"/>
          </a:p>
        </p:txBody>
      </p:sp>
    </p:spTree>
    <p:extLst>
      <p:ext uri="{BB962C8B-B14F-4D97-AF65-F5344CB8AC3E}">
        <p14:creationId xmlns:p14="http://schemas.microsoft.com/office/powerpoint/2010/main" val="219184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4</a:t>
            </a:fld>
            <a:endParaRPr lang="en-CA"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CA" dirty="0" smtClean="0"/>
              <a:t>Earlier</a:t>
            </a:r>
            <a:r>
              <a:rPr lang="en-CA" baseline="0" dirty="0" smtClean="0"/>
              <a:t> in the process, you would have identified who was involved in the audit. Now, you need to identify who will be involved in the revision: think about who should do the edits, who should review, and who will need to be consulted. </a:t>
            </a:r>
          </a:p>
          <a:p>
            <a:pPr>
              <a:buFont typeface="Arial" pitchFamily="34" charset="0"/>
              <a:buChar char="•"/>
            </a:pPr>
            <a:r>
              <a:rPr lang="en-CA" baseline="0" dirty="0" smtClean="0"/>
              <a:t>Again, be realistic about timelines. You should allot time for the consultation, review and approval process. </a:t>
            </a:r>
          </a:p>
          <a:p>
            <a:endParaRPr lang="en-CA" dirty="0" smtClean="0"/>
          </a:p>
          <a:p>
            <a:r>
              <a:rPr lang="en-CA" dirty="0" smtClean="0"/>
              <a:t>Current practices</a:t>
            </a:r>
            <a:r>
              <a:rPr lang="en-CA" baseline="0" dirty="0" smtClean="0"/>
              <a:t> could be in your department only. Best practices can be more outwardly focused.</a:t>
            </a:r>
          </a:p>
          <a:p>
            <a:endParaRPr lang="en-CA" baseline="0" dirty="0" smtClean="0"/>
          </a:p>
          <a:p>
            <a:r>
              <a:rPr lang="en-CA" baseline="0" dirty="0" smtClean="0"/>
              <a:t>Get down to business: write the new documents and revise existing ones. Keep in mind your criteria based on desired outcomes. </a:t>
            </a:r>
          </a:p>
          <a:p>
            <a:endParaRPr lang="en-CA" baseline="0" dirty="0" smtClean="0"/>
          </a:p>
          <a:p>
            <a:r>
              <a:rPr lang="en-CA" baseline="0" dirty="0" smtClean="0"/>
              <a:t>Who needs to be involved in the final review? Who has the authority to approve the documentation? Who will be key in assisting in the implementation of changes? </a:t>
            </a:r>
          </a:p>
          <a:p>
            <a:endParaRPr lang="en-CA" baseline="0" dirty="0" smtClean="0"/>
          </a:p>
          <a:p>
            <a:r>
              <a:rPr lang="en-CA" baseline="0" dirty="0" smtClean="0"/>
              <a:t>PRACTICES THAT RELATE TO USERS WITH DISABILITIES ALSO NEED TO BE DOCUMENTED MOVING FORWARD</a:t>
            </a:r>
          </a:p>
          <a:p>
            <a:endParaRPr lang="en-CA" baseline="0" dirty="0" smtClean="0"/>
          </a:p>
          <a:p>
            <a:r>
              <a:rPr lang="en-CA" b="1" baseline="0" dirty="0" smtClean="0"/>
              <a:t>Continuing with our instruction example:</a:t>
            </a:r>
          </a:p>
          <a:p>
            <a:r>
              <a:rPr lang="en-CA" b="1" dirty="0"/>
              <a:t>Plan</a:t>
            </a:r>
          </a:p>
          <a:p>
            <a:pPr lvl="0">
              <a:buFont typeface="Arial" pitchFamily="34" charset="0"/>
              <a:buChar char="•"/>
            </a:pPr>
            <a:r>
              <a:rPr lang="en-CA" dirty="0"/>
              <a:t>Set priorities. Number 1 is adapting the registration system.</a:t>
            </a:r>
          </a:p>
          <a:p>
            <a:pPr lvl="0">
              <a:buFont typeface="Arial" pitchFamily="34" charset="0"/>
              <a:buChar char="•"/>
            </a:pPr>
            <a:r>
              <a:rPr lang="en-CA" dirty="0" smtClean="0"/>
              <a:t>Instruction</a:t>
            </a:r>
            <a:r>
              <a:rPr lang="en-CA" baseline="0" dirty="0" smtClean="0"/>
              <a:t> group</a:t>
            </a:r>
            <a:r>
              <a:rPr lang="en-CA" dirty="0" smtClean="0"/>
              <a:t>, </a:t>
            </a:r>
            <a:r>
              <a:rPr lang="en-CA" dirty="0"/>
              <a:t>Systems, IST</a:t>
            </a:r>
          </a:p>
          <a:p>
            <a:pPr lvl="0">
              <a:buFont typeface="Arial" pitchFamily="34" charset="0"/>
              <a:buChar char="•"/>
            </a:pPr>
            <a:r>
              <a:rPr lang="en-CA" dirty="0"/>
              <a:t>Fall term – to be discussed</a:t>
            </a:r>
          </a:p>
          <a:p>
            <a:pPr lvl="0">
              <a:buFont typeface="Arial" pitchFamily="34" charset="0"/>
              <a:buChar char="•"/>
            </a:pPr>
            <a:endParaRPr lang="en-CA" dirty="0"/>
          </a:p>
          <a:p>
            <a:r>
              <a:rPr lang="en-CA" b="1" dirty="0"/>
              <a:t>Review current/best practices:</a:t>
            </a:r>
          </a:p>
          <a:p>
            <a:pPr lvl="0"/>
            <a:r>
              <a:rPr lang="en-CA" dirty="0"/>
              <a:t>Other registration systems in the Library are similar. </a:t>
            </a:r>
          </a:p>
          <a:p>
            <a:endParaRPr lang="en-CA" b="1" dirty="0"/>
          </a:p>
          <a:p>
            <a:r>
              <a:rPr lang="en-CA" b="1" dirty="0"/>
              <a:t>Review and approval</a:t>
            </a:r>
          </a:p>
          <a:p>
            <a:pPr lvl="0"/>
            <a:r>
              <a:rPr lang="en-CA" dirty="0"/>
              <a:t>Consult librarians</a:t>
            </a:r>
          </a:p>
          <a:p>
            <a:pPr lvl="0"/>
            <a:r>
              <a:rPr lang="en-CA" dirty="0"/>
              <a:t>Finalize documents with admin sponsor and appropriate managers </a:t>
            </a:r>
          </a:p>
          <a:p>
            <a:r>
              <a:rPr lang="en-CA" dirty="0"/>
              <a:t> </a:t>
            </a:r>
          </a:p>
          <a:p>
            <a:pPr lvl="0">
              <a:buFont typeface="Arial" pitchFamily="34" charset="0"/>
              <a:buChar char="•"/>
            </a:pPr>
            <a:endParaRPr lang="en-CA" b="0"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40</a:t>
            </a:fld>
            <a:endParaRPr lang="en-CA" dirty="0"/>
          </a:p>
        </p:txBody>
      </p:sp>
    </p:spTree>
    <p:extLst>
      <p:ext uri="{BB962C8B-B14F-4D97-AF65-F5344CB8AC3E}">
        <p14:creationId xmlns:p14="http://schemas.microsoft.com/office/powerpoint/2010/main" val="2116460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Continuing</a:t>
            </a:r>
            <a:r>
              <a:rPr lang="en-CA" b="1" baseline="0" dirty="0" smtClean="0"/>
              <a:t> with instruction Example:</a:t>
            </a:r>
            <a:endParaRPr lang="en-CA" b="0" baseline="0" dirty="0" smtClean="0"/>
          </a:p>
          <a:p>
            <a:endParaRPr lang="en-CA" b="1" dirty="0"/>
          </a:p>
          <a:p>
            <a:r>
              <a:rPr lang="en-CA" b="1" dirty="0"/>
              <a:t>Train:</a:t>
            </a:r>
          </a:p>
          <a:p>
            <a:r>
              <a:rPr lang="en-US" dirty="0" smtClean="0"/>
              <a:t>Train </a:t>
            </a:r>
            <a:r>
              <a:rPr lang="en-US" dirty="0"/>
              <a:t>librarians and library associates on the new expectations and guidelines.</a:t>
            </a:r>
            <a:endParaRPr lang="en-CA" dirty="0"/>
          </a:p>
          <a:p>
            <a:r>
              <a:rPr lang="en-US" b="1" dirty="0"/>
              <a:t>Communicate:</a:t>
            </a:r>
            <a:endParaRPr lang="en-CA" b="1" dirty="0"/>
          </a:p>
          <a:p>
            <a:r>
              <a:rPr lang="en-CA" dirty="0"/>
              <a:t>Place their statement on their web pages and the Library Services for persons with disabilities webpage. </a:t>
            </a:r>
          </a:p>
          <a:p>
            <a:r>
              <a:rPr lang="en-CA" b="1" dirty="0"/>
              <a:t>Accessible documents:</a:t>
            </a:r>
          </a:p>
          <a:p>
            <a:r>
              <a:rPr lang="en-CA" dirty="0"/>
              <a:t>Create documents as “accessibly” as possible.</a:t>
            </a:r>
            <a:r>
              <a:rPr lang="en-CA" b="1" dirty="0"/>
              <a:t> </a:t>
            </a: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41</a:t>
            </a:fld>
            <a:endParaRPr lang="en-CA" dirty="0"/>
          </a:p>
        </p:txBody>
      </p:sp>
    </p:spTree>
    <p:extLst>
      <p:ext uri="{BB962C8B-B14F-4D97-AF65-F5344CB8AC3E}">
        <p14:creationId xmlns:p14="http://schemas.microsoft.com/office/powerpoint/2010/main" val="288521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take a look at the practice surrounding instruction registration. </a:t>
            </a:r>
          </a:p>
          <a:p>
            <a:r>
              <a:rPr lang="en-CA" dirty="0" smtClean="0"/>
              <a:t>Keep in mind: How can it be improved to take into account the 4 principles?</a:t>
            </a:r>
          </a:p>
          <a:p>
            <a:pPr lvl="2"/>
            <a:r>
              <a:rPr lang="en-CA" dirty="0" smtClean="0"/>
              <a:t>Dignity</a:t>
            </a:r>
          </a:p>
          <a:p>
            <a:pPr lvl="2"/>
            <a:r>
              <a:rPr lang="en-CA" dirty="0" smtClean="0"/>
              <a:t>Independence</a:t>
            </a:r>
          </a:p>
          <a:p>
            <a:pPr lvl="2"/>
            <a:r>
              <a:rPr lang="en-CA" dirty="0" smtClean="0"/>
              <a:t>Integration</a:t>
            </a:r>
          </a:p>
          <a:p>
            <a:pPr lvl="2"/>
            <a:r>
              <a:rPr lang="en-CA" dirty="0" smtClean="0"/>
              <a:t>Equal Opportunity</a:t>
            </a:r>
          </a:p>
          <a:p>
            <a:endParaRPr lang="en-CA" dirty="0" smtClean="0"/>
          </a:p>
          <a:p>
            <a:endParaRPr lang="en-CA" dirty="0" smtClean="0"/>
          </a:p>
          <a:p>
            <a:r>
              <a:rPr lang="en-CA" dirty="0" smtClean="0"/>
              <a:t>Alternate modes of communications are not available.</a:t>
            </a:r>
            <a:r>
              <a:rPr lang="en-CA" baseline="0" dirty="0" smtClean="0"/>
              <a:t> </a:t>
            </a:r>
          </a:p>
          <a:p>
            <a:r>
              <a:rPr lang="en-CA" baseline="0" dirty="0" smtClean="0"/>
              <a:t>Process does not allow users to identify any accommodations they need.</a:t>
            </a:r>
          </a:p>
          <a:p>
            <a:r>
              <a:rPr lang="en-CA" baseline="0" dirty="0" smtClean="0"/>
              <a:t>Confirmation screen does not reiterate full information. </a:t>
            </a:r>
          </a:p>
          <a:p>
            <a:r>
              <a:rPr lang="en-CA" baseline="0" dirty="0" smtClean="0"/>
              <a:t>	Doesn’t give contact information for a real person</a:t>
            </a:r>
          </a:p>
          <a:p>
            <a:r>
              <a:rPr lang="en-CA" baseline="0" dirty="0" smtClean="0"/>
              <a:t>	Doesn’t specify service animals are welcome or any other accommodations  (they are allowed in the Library, but  if </a:t>
            </a:r>
          </a:p>
          <a:p>
            <a:r>
              <a:rPr lang="en-CA" baseline="0" dirty="0" smtClean="0"/>
              <a:t>		another user is allergic to dogs, they’re could be issues).</a:t>
            </a:r>
          </a:p>
          <a:p>
            <a:pPr lvl="2">
              <a:buFontTx/>
              <a:buChar char="-"/>
            </a:pPr>
            <a:r>
              <a:rPr lang="en-CA" baseline="0" dirty="0" smtClean="0"/>
              <a:t>Assistive Device</a:t>
            </a:r>
          </a:p>
          <a:p>
            <a:pPr lvl="2">
              <a:buFontTx/>
              <a:buChar char="-"/>
            </a:pPr>
            <a:r>
              <a:rPr lang="en-CA" baseline="0" dirty="0" smtClean="0"/>
              <a:t>Class cancellation and room change</a:t>
            </a:r>
          </a:p>
          <a:p>
            <a:pPr lvl="2">
              <a:buFontTx/>
              <a:buChar char="-"/>
            </a:pPr>
            <a:r>
              <a:rPr lang="en-CA" baseline="0" dirty="0" smtClean="0"/>
              <a:t>Support person</a:t>
            </a:r>
          </a:p>
          <a:p>
            <a:endParaRPr lang="en-CA" baseline="0" dirty="0" smtClean="0"/>
          </a:p>
          <a:p>
            <a:endParaRPr lang="en-CA" baseline="0" dirty="0" smtClean="0"/>
          </a:p>
          <a:p>
            <a:r>
              <a:rPr lang="en-CA" baseline="0" dirty="0" smtClean="0"/>
              <a:t>Does work with JAWS. Meet basic technical web accessibility. Does have an alias contact link. </a:t>
            </a:r>
          </a:p>
        </p:txBody>
      </p:sp>
      <p:sp>
        <p:nvSpPr>
          <p:cNvPr id="4" name="Slide Number Placeholder 3"/>
          <p:cNvSpPr>
            <a:spLocks noGrp="1"/>
          </p:cNvSpPr>
          <p:nvPr>
            <p:ph type="sldNum" sz="quarter" idx="10"/>
          </p:nvPr>
        </p:nvSpPr>
        <p:spPr/>
        <p:txBody>
          <a:bodyPr/>
          <a:lstStyle/>
          <a:p>
            <a:fld id="{FF140E59-5426-4559-B13C-ED2DB1378C67}" type="slidenum">
              <a:rPr lang="en-CA" smtClean="0"/>
              <a:pPr/>
              <a:t>42</a:t>
            </a:fld>
            <a:endParaRPr lang="en-CA" dirty="0"/>
          </a:p>
        </p:txBody>
      </p:sp>
    </p:spTree>
    <p:extLst>
      <p:ext uri="{BB962C8B-B14F-4D97-AF65-F5344CB8AC3E}">
        <p14:creationId xmlns:p14="http://schemas.microsoft.com/office/powerpoint/2010/main" val="3343014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31">
              <a:defRPr/>
            </a:pPr>
            <a:r>
              <a:rPr lang="en-CA" baseline="0" dirty="0" smtClean="0"/>
              <a:t>For example, we can bring large print handouts. And if handouts will be given, it’s great to have a few large print on hand. However, we can’t predict what font size any particular large print user will need. If large print is needed, the assistant can go print an appropriate version.</a:t>
            </a:r>
          </a:p>
          <a:p>
            <a:pPr defTabSz="933031">
              <a:defRPr/>
            </a:pPr>
            <a:endParaRPr lang="en-CA" dirty="0" smtClean="0"/>
          </a:p>
          <a:p>
            <a:r>
              <a:rPr lang="en-CA" dirty="0" smtClean="0"/>
              <a:t>Alternate modes of communications are available.</a:t>
            </a:r>
            <a:r>
              <a:rPr lang="en-CA" baseline="0" dirty="0" smtClean="0"/>
              <a:t> </a:t>
            </a:r>
          </a:p>
          <a:p>
            <a:r>
              <a:rPr lang="en-CA" baseline="0" dirty="0" smtClean="0"/>
              <a:t>The form has a section for users to identify any accommodations they need.</a:t>
            </a:r>
          </a:p>
          <a:p>
            <a:r>
              <a:rPr lang="en-CA" baseline="0" dirty="0" smtClean="0"/>
              <a:t>Communication methods and materials take the users’ needs into consideration. </a:t>
            </a:r>
          </a:p>
          <a:p>
            <a:endParaRPr lang="en-CA" baseline="0" dirty="0" smtClean="0"/>
          </a:p>
          <a:p>
            <a:r>
              <a:rPr lang="en-CA" baseline="0" dirty="0" smtClean="0"/>
              <a:t>It allows for equal participation and independence. </a:t>
            </a:r>
          </a:p>
          <a:p>
            <a:r>
              <a:rPr lang="en-CA" baseline="0" dirty="0" smtClean="0"/>
              <a:t>If the file is sent to the student ahead of time, we can help with dignity by preserving confidentiality.</a:t>
            </a:r>
          </a:p>
          <a:p>
            <a:r>
              <a:rPr lang="en-CA" baseline="0" dirty="0" smtClean="0"/>
              <a:t>Integration is met when the student can participate as a member of the group. </a:t>
            </a:r>
          </a:p>
          <a:p>
            <a:endParaRPr lang="en-CA" baseline="0" dirty="0" smtClean="0"/>
          </a:p>
        </p:txBody>
      </p:sp>
      <p:sp>
        <p:nvSpPr>
          <p:cNvPr id="4" name="Slide Number Placeholder 3"/>
          <p:cNvSpPr>
            <a:spLocks noGrp="1"/>
          </p:cNvSpPr>
          <p:nvPr>
            <p:ph type="sldNum" sz="quarter" idx="10"/>
          </p:nvPr>
        </p:nvSpPr>
        <p:spPr/>
        <p:txBody>
          <a:bodyPr/>
          <a:lstStyle/>
          <a:p>
            <a:fld id="{FF140E59-5426-4559-B13C-ED2DB1378C67}" type="slidenum">
              <a:rPr lang="en-CA" smtClean="0"/>
              <a:pPr/>
              <a:t>43</a:t>
            </a:fld>
            <a:endParaRPr lang="en-CA" dirty="0"/>
          </a:p>
        </p:txBody>
      </p:sp>
    </p:spTree>
    <p:extLst>
      <p:ext uri="{BB962C8B-B14F-4D97-AF65-F5344CB8AC3E}">
        <p14:creationId xmlns:p14="http://schemas.microsoft.com/office/powerpoint/2010/main" val="3976739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120">
              <a:defRPr/>
            </a:pPr>
            <a:r>
              <a:rPr lang="en-CA" dirty="0">
                <a:hlinkClick r:id="rId3"/>
              </a:rPr>
              <a:t>http://www.hrsdc.gc.ca/eng/disability_issues/doc/gpim/page08.shtml#p1</a:t>
            </a:r>
            <a:endParaRPr lang="en-CA" dirty="0"/>
          </a:p>
          <a:p>
            <a:r>
              <a:rPr lang="en-CA" dirty="0" smtClean="0"/>
              <a:t>Based on above</a:t>
            </a:r>
            <a:r>
              <a:rPr lang="en-CA" baseline="0" dirty="0" smtClean="0"/>
              <a:t> link</a:t>
            </a:r>
          </a:p>
          <a:p>
            <a:endParaRPr lang="en-CA" baseline="0" dirty="0" smtClean="0"/>
          </a:p>
          <a:p>
            <a:r>
              <a:rPr lang="en-CA" baseline="0" dirty="0" smtClean="0"/>
              <a:t>Statement would also be on the webpage for Library Services for Persons with Disabilities as well as the Tours &amp; Workshops page. </a:t>
            </a: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44</a:t>
            </a:fld>
            <a:endParaRPr lang="en-CA" dirty="0"/>
          </a:p>
        </p:txBody>
      </p:sp>
    </p:spTree>
    <p:extLst>
      <p:ext uri="{BB962C8B-B14F-4D97-AF65-F5344CB8AC3E}">
        <p14:creationId xmlns:p14="http://schemas.microsoft.com/office/powerpoint/2010/main" val="3716658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45</a:t>
            </a:fld>
            <a:endParaRPr lang="en-CA" dirty="0"/>
          </a:p>
        </p:txBody>
      </p:sp>
    </p:spTree>
    <p:extLst>
      <p:ext uri="{BB962C8B-B14F-4D97-AF65-F5344CB8AC3E}">
        <p14:creationId xmlns:p14="http://schemas.microsoft.com/office/powerpoint/2010/main" val="3358130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31">
              <a:defRPr/>
            </a:pPr>
            <a:r>
              <a:rPr lang="en-CA" dirty="0" smtClean="0"/>
              <a:t>Some steps to consider when developing new initiatives, service changes, etc. </a:t>
            </a:r>
          </a:p>
          <a:p>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46</a:t>
            </a:fld>
            <a:endParaRPr lang="en-CA" dirty="0"/>
          </a:p>
        </p:txBody>
      </p:sp>
    </p:spTree>
    <p:extLst>
      <p:ext uri="{BB962C8B-B14F-4D97-AF65-F5344CB8AC3E}">
        <p14:creationId xmlns:p14="http://schemas.microsoft.com/office/powerpoint/2010/main" val="126669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47</a:t>
            </a:fld>
            <a:endParaRPr lang="en-CA" dirty="0"/>
          </a:p>
        </p:txBody>
      </p:sp>
    </p:spTree>
    <p:extLst>
      <p:ext uri="{BB962C8B-B14F-4D97-AF65-F5344CB8AC3E}">
        <p14:creationId xmlns:p14="http://schemas.microsoft.com/office/powerpoint/2010/main" val="1618958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48</a:t>
            </a:fld>
            <a:endParaRPr lang="en-CA" dirty="0"/>
          </a:p>
        </p:txBody>
      </p:sp>
    </p:spTree>
    <p:extLst>
      <p:ext uri="{BB962C8B-B14F-4D97-AF65-F5344CB8AC3E}">
        <p14:creationId xmlns:p14="http://schemas.microsoft.com/office/powerpoint/2010/main" val="972354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ADD TIPSHEETS </a:t>
            </a:r>
          </a:p>
          <a:p>
            <a:endParaRPr lang="en-CA" dirty="0" smtClean="0"/>
          </a:p>
          <a:p>
            <a:r>
              <a:rPr lang="en-CA" dirty="0" smtClean="0"/>
              <a:t>ACCESSIBLE PDF…</a:t>
            </a:r>
            <a:r>
              <a:rPr lang="en-CA" baseline="0" dirty="0" smtClean="0"/>
              <a:t> CNIB?</a:t>
            </a:r>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49</a:t>
            </a:fld>
            <a:endParaRPr lang="en-CA" dirty="0"/>
          </a:p>
        </p:txBody>
      </p:sp>
    </p:spTree>
    <p:extLst>
      <p:ext uri="{BB962C8B-B14F-4D97-AF65-F5344CB8AC3E}">
        <p14:creationId xmlns:p14="http://schemas.microsoft.com/office/powerpoint/2010/main" val="392419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1973,</a:t>
            </a:r>
            <a:r>
              <a:rPr lang="en-US" baseline="0" dirty="0" smtClean="0"/>
              <a:t> Nixon passed the Rehabilitation Act that prohibited discrimination on basis of disability. </a:t>
            </a:r>
          </a:p>
          <a:p>
            <a:endParaRPr lang="en-US" dirty="0" smtClean="0"/>
          </a:p>
          <a:p>
            <a:r>
              <a:rPr lang="en-US" dirty="0" smtClean="0"/>
              <a:t>The </a:t>
            </a:r>
            <a:r>
              <a:rPr lang="en-US" dirty="0"/>
              <a:t>Americans with Disabilities Act (ADA) became law in 1990. The ADA is a civil rights law that prohibits discrimination against individuals with disabilities in all areas of public life, including jobs, schools, transportation, and all public and private places that are open to the general public. The purpose of the law is to make sure that people with disabilities have the same rights and opportunities as everyone else. The ADA is divided into five titles (or sections) that relate to different areas of public life</a:t>
            </a:r>
            <a:r>
              <a:rPr lang="en-US" dirty="0" smtClean="0"/>
              <a:t>.</a:t>
            </a:r>
            <a:endParaRPr lang="en-US" dirty="0"/>
          </a:p>
          <a:p>
            <a:pPr marL="171447" indent="-171447">
              <a:buFont typeface="Arial" panose="020B0604020202020204" pitchFamily="34" charset="0"/>
              <a:buChar char="•"/>
            </a:pPr>
            <a:r>
              <a:rPr lang="en-US" dirty="0"/>
              <a:t>Employment</a:t>
            </a:r>
          </a:p>
          <a:p>
            <a:pPr marL="171447" indent="-171447">
              <a:buFont typeface="Arial" panose="020B0604020202020204" pitchFamily="34" charset="0"/>
              <a:buChar char="•"/>
            </a:pPr>
            <a:r>
              <a:rPr lang="en-CA" dirty="0" smtClean="0"/>
              <a:t>Public Services: State and Local Government</a:t>
            </a:r>
          </a:p>
          <a:p>
            <a:pPr marL="171447" indent="-171447">
              <a:buFont typeface="Arial" panose="020B0604020202020204" pitchFamily="34" charset="0"/>
              <a:buChar char="•"/>
            </a:pPr>
            <a:r>
              <a:rPr lang="en-CA" dirty="0" smtClean="0"/>
              <a:t>Public Accommodations and Services Operated by Private Entities</a:t>
            </a:r>
          </a:p>
          <a:p>
            <a:pPr marL="171447" indent="-171447">
              <a:buFont typeface="Arial" panose="020B0604020202020204" pitchFamily="34" charset="0"/>
              <a:buChar char="•"/>
            </a:pPr>
            <a:r>
              <a:rPr lang="en-CA" dirty="0" smtClean="0"/>
              <a:t>Telecommunications </a:t>
            </a:r>
          </a:p>
          <a:p>
            <a:pPr marL="171447" indent="-171447">
              <a:buFont typeface="Arial" panose="020B0604020202020204" pitchFamily="34" charset="0"/>
              <a:buChar char="•"/>
            </a:pPr>
            <a:r>
              <a:rPr lang="en-CA" dirty="0" smtClean="0"/>
              <a:t>Transportation</a:t>
            </a:r>
          </a:p>
          <a:p>
            <a:endParaRPr lang="en-CA" dirty="0" smtClean="0"/>
          </a:p>
          <a:p>
            <a:pPr defTabSz="914386">
              <a:defRPr/>
            </a:pPr>
            <a:r>
              <a:rPr lang="en-US" baseline="0" dirty="0" smtClean="0"/>
              <a:t>In 1998, Section 508, which we think of as web accessibility was passed to make access to information to those with disabilities comparable to access for others.</a:t>
            </a:r>
          </a:p>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5</a:t>
            </a:fld>
            <a:endParaRPr lang="en-CA"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50</a:t>
            </a:fld>
            <a:endParaRPr lang="en-CA" dirty="0"/>
          </a:p>
        </p:txBody>
      </p:sp>
    </p:spTree>
    <p:extLst>
      <p:ext uri="{BB962C8B-B14F-4D97-AF65-F5344CB8AC3E}">
        <p14:creationId xmlns:p14="http://schemas.microsoft.com/office/powerpoint/2010/main" val="3070410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51</a:t>
            </a:fld>
            <a:endParaRPr lang="en-CA" dirty="0"/>
          </a:p>
        </p:txBody>
      </p:sp>
    </p:spTree>
    <p:extLst>
      <p:ext uri="{BB962C8B-B14F-4D97-AF65-F5344CB8AC3E}">
        <p14:creationId xmlns:p14="http://schemas.microsoft.com/office/powerpoint/2010/main" val="9435610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52</a:t>
            </a:fld>
            <a:endParaRPr lang="en-CA" dirty="0"/>
          </a:p>
        </p:txBody>
      </p:sp>
    </p:spTree>
    <p:extLst>
      <p:ext uri="{BB962C8B-B14F-4D97-AF65-F5344CB8AC3E}">
        <p14:creationId xmlns:p14="http://schemas.microsoft.com/office/powerpoint/2010/main" val="13987891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53</a:t>
            </a:fld>
            <a:endParaRPr lang="en-CA" dirty="0"/>
          </a:p>
        </p:txBody>
      </p:sp>
    </p:spTree>
    <p:extLst>
      <p:ext uri="{BB962C8B-B14F-4D97-AF65-F5344CB8AC3E}">
        <p14:creationId xmlns:p14="http://schemas.microsoft.com/office/powerpoint/2010/main" val="1648146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54</a:t>
            </a:fld>
            <a:endParaRPr lang="en-CA" dirty="0"/>
          </a:p>
        </p:txBody>
      </p:sp>
    </p:spTree>
    <p:extLst>
      <p:ext uri="{BB962C8B-B14F-4D97-AF65-F5344CB8AC3E}">
        <p14:creationId xmlns:p14="http://schemas.microsoft.com/office/powerpoint/2010/main" val="17309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55</a:t>
            </a:fld>
            <a:endParaRPr lang="en-CA" dirty="0"/>
          </a:p>
        </p:txBody>
      </p:sp>
    </p:spTree>
    <p:extLst>
      <p:ext uri="{BB962C8B-B14F-4D97-AF65-F5344CB8AC3E}">
        <p14:creationId xmlns:p14="http://schemas.microsoft.com/office/powerpoint/2010/main" val="3691986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56</a:t>
            </a:fld>
            <a:endParaRPr lang="en-CA" dirty="0"/>
          </a:p>
        </p:txBody>
      </p:sp>
    </p:spTree>
    <p:extLst>
      <p:ext uri="{BB962C8B-B14F-4D97-AF65-F5344CB8AC3E}">
        <p14:creationId xmlns:p14="http://schemas.microsoft.com/office/powerpoint/2010/main" val="32652251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57</a:t>
            </a:fld>
            <a:endParaRPr lang="en-CA" dirty="0"/>
          </a:p>
        </p:txBody>
      </p:sp>
    </p:spTree>
    <p:extLst>
      <p:ext uri="{BB962C8B-B14F-4D97-AF65-F5344CB8AC3E}">
        <p14:creationId xmlns:p14="http://schemas.microsoft.com/office/powerpoint/2010/main" val="15443227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58</a:t>
            </a:fld>
            <a:endParaRPr lang="en-CA" dirty="0"/>
          </a:p>
        </p:txBody>
      </p:sp>
    </p:spTree>
    <p:extLst>
      <p:ext uri="{BB962C8B-B14F-4D97-AF65-F5344CB8AC3E}">
        <p14:creationId xmlns:p14="http://schemas.microsoft.com/office/powerpoint/2010/main" val="232331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59</a:t>
            </a:fld>
            <a:endParaRPr lang="en-CA" dirty="0"/>
          </a:p>
        </p:txBody>
      </p:sp>
    </p:spTree>
    <p:extLst>
      <p:ext uri="{BB962C8B-B14F-4D97-AF65-F5344CB8AC3E}">
        <p14:creationId xmlns:p14="http://schemas.microsoft.com/office/powerpoint/2010/main" val="234719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court case in 2013 set precedent</a:t>
            </a:r>
            <a:r>
              <a:rPr lang="en-US" baseline="0" dirty="0" smtClean="0"/>
              <a:t> for what accessible meant.</a:t>
            </a:r>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6</a:t>
            </a:fld>
            <a:endParaRPr lang="en-CA" dirty="0"/>
          </a:p>
        </p:txBody>
      </p:sp>
    </p:spTree>
    <p:extLst>
      <p:ext uri="{BB962C8B-B14F-4D97-AF65-F5344CB8AC3E}">
        <p14:creationId xmlns:p14="http://schemas.microsoft.com/office/powerpoint/2010/main" val="1643360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60</a:t>
            </a:fld>
            <a:endParaRPr lang="en-CA" dirty="0"/>
          </a:p>
        </p:txBody>
      </p:sp>
    </p:spTree>
    <p:extLst>
      <p:ext uri="{BB962C8B-B14F-4D97-AF65-F5344CB8AC3E}">
        <p14:creationId xmlns:p14="http://schemas.microsoft.com/office/powerpoint/2010/main" val="2515991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61</a:t>
            </a:fld>
            <a:endParaRPr lang="en-CA" dirty="0"/>
          </a:p>
        </p:txBody>
      </p:sp>
    </p:spTree>
    <p:extLst>
      <p:ext uri="{BB962C8B-B14F-4D97-AF65-F5344CB8AC3E}">
        <p14:creationId xmlns:p14="http://schemas.microsoft.com/office/powerpoint/2010/main" val="1913156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62</a:t>
            </a:fld>
            <a:endParaRPr lang="en-CA" dirty="0"/>
          </a:p>
        </p:txBody>
      </p:sp>
    </p:spTree>
    <p:extLst>
      <p:ext uri="{BB962C8B-B14F-4D97-AF65-F5344CB8AC3E}">
        <p14:creationId xmlns:p14="http://schemas.microsoft.com/office/powerpoint/2010/main" val="1059715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63</a:t>
            </a:fld>
            <a:endParaRPr lang="en-CA" dirty="0"/>
          </a:p>
        </p:txBody>
      </p:sp>
    </p:spTree>
    <p:extLst>
      <p:ext uri="{BB962C8B-B14F-4D97-AF65-F5344CB8AC3E}">
        <p14:creationId xmlns:p14="http://schemas.microsoft.com/office/powerpoint/2010/main" val="130396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dirty="0" smtClean="0"/>
              <a:t>There are two major constructs of disability;</a:t>
            </a:r>
            <a:r>
              <a:rPr lang="en-CA" baseline="0" dirty="0" smtClean="0"/>
              <a:t> medical and social. The concept of access is rooted in the social construct and sees the environment as a disability. This means we can design universally and prevent barriers.</a:t>
            </a:r>
            <a:endParaRPr lang="en-CA" dirty="0" smtClean="0"/>
          </a:p>
          <a:p>
            <a:pPr>
              <a:buFont typeface="Arial" pitchFamily="34" charset="0"/>
              <a:buNone/>
            </a:pPr>
            <a:endParaRPr lang="en-CA" dirty="0" smtClean="0"/>
          </a:p>
          <a:p>
            <a:pPr>
              <a:buFont typeface="Arial" pitchFamily="34" charset="0"/>
              <a:buNone/>
            </a:pPr>
            <a:r>
              <a:rPr lang="en-CA" dirty="0" smtClean="0"/>
              <a:t>Ask yourself: is there anything here that might present a barrier?</a:t>
            </a:r>
          </a:p>
          <a:p>
            <a:pPr>
              <a:buFont typeface="Arial" pitchFamily="34" charset="0"/>
              <a:buNone/>
            </a:pPr>
            <a:endParaRPr lang="en-CA" dirty="0" smtClean="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7</a:t>
            </a:fld>
            <a:endParaRPr lang="en-CA" dirty="0"/>
          </a:p>
        </p:txBody>
      </p:sp>
    </p:spTree>
    <p:extLst>
      <p:ext uri="{BB962C8B-B14F-4D97-AF65-F5344CB8AC3E}">
        <p14:creationId xmlns:p14="http://schemas.microsoft.com/office/powerpoint/2010/main" val="131755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Normal—everyone walks up stairs;</a:t>
            </a:r>
            <a:r>
              <a:rPr lang="en-CA" baseline="0" dirty="0" smtClean="0"/>
              <a:t> everyone hears, sees, etc.; everyone reads or learns the same way;</a:t>
            </a: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lucer/Desktop/NEW%20Image%20powerpoint%20template/parts%20and%20pieces/powerpoint_title_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owerpoint_title_1.jpg" descr="/Users/lucer/Desktop/NEW Image powerpoint template/parts and pieces/powerpoint_title_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27131" y="356721"/>
            <a:ext cx="4751479" cy="1229783"/>
          </a:xfrm>
          <a:noFill/>
          <a:ln>
            <a:noFill/>
          </a:ln>
        </p:spPr>
        <p:txBody>
          <a:bodyPr/>
          <a:lstStyle>
            <a:lvl1pPr algn="l">
              <a:defRPr b="0" i="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27131" y="1872254"/>
            <a:ext cx="4751479" cy="1289050"/>
          </a:xfrm>
          <a:ln>
            <a:noFill/>
          </a:ln>
        </p:spPr>
        <p:txBody>
          <a:bodyPr/>
          <a:lstStyle>
            <a:lvl1pPr marL="0" indent="0" algn="l">
              <a:buNone/>
              <a:defRPr>
                <a:ln>
                  <a:noFill/>
                </a:ln>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447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BF8DCBA-51B8-464A-A23F-A5CED060EDC9}" type="datetime1">
              <a:rPr lang="en-US" smtClean="0"/>
              <a:pPr>
                <a:defRPr/>
              </a:pPr>
              <a:t>4/11/2019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68704E-4151-429D-A43B-5B176B7A07BC}" type="slidenum">
              <a:rPr lang="en-US" smtClean="0"/>
              <a:pPr>
                <a:defRPr/>
              </a:pPr>
              <a:t>‹#›</a:t>
            </a:fld>
            <a:endParaRPr lang="en-US" dirty="0"/>
          </a:p>
        </p:txBody>
      </p:sp>
    </p:spTree>
    <p:extLst>
      <p:ext uri="{BB962C8B-B14F-4D97-AF65-F5344CB8AC3E}">
        <p14:creationId xmlns:p14="http://schemas.microsoft.com/office/powerpoint/2010/main" val="418764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457199" y="735356"/>
            <a:ext cx="5331883" cy="62936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71083"/>
            <a:ext cx="5331882" cy="41869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B61516A-6131-488E-8543-68A967C825B4}" type="datetime1">
              <a:rPr lang="en-US" smtClean="0"/>
              <a:pPr>
                <a:defRPr/>
              </a:pPr>
              <a:t>4/11/2019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8B5F03-D1EC-4D63-8C66-BBF749E669E3}" type="slidenum">
              <a:rPr lang="en-US" smtClean="0"/>
              <a:pPr>
                <a:defRPr/>
              </a:pPr>
              <a:t>‹#›</a:t>
            </a:fld>
            <a:endParaRPr lang="en-US" dirty="0"/>
          </a:p>
        </p:txBody>
      </p:sp>
    </p:spTree>
    <p:extLst>
      <p:ext uri="{BB962C8B-B14F-4D97-AF65-F5344CB8AC3E}">
        <p14:creationId xmlns:p14="http://schemas.microsoft.com/office/powerpoint/2010/main" val="303075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27ED987-D83F-46E3-AF75-4EDCB3D7D497}" type="datetime1">
              <a:rPr lang="en-US" smtClean="0"/>
              <a:pPr>
                <a:defRPr/>
              </a:pPr>
              <a:t>4/11/2019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E6E079D-FEDE-40C2-BE00-80061422E2D9}" type="slidenum">
              <a:rPr lang="en-US" smtClean="0"/>
              <a:pPr>
                <a:defRPr/>
              </a:pPr>
              <a:t>‹#›</a:t>
            </a:fld>
            <a:endParaRPr lang="en-US" dirty="0"/>
          </a:p>
        </p:txBody>
      </p:sp>
    </p:spTree>
    <p:extLst>
      <p:ext uri="{BB962C8B-B14F-4D97-AF65-F5344CB8AC3E}">
        <p14:creationId xmlns:p14="http://schemas.microsoft.com/office/powerpoint/2010/main" val="169820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B61516A-6131-488E-8543-68A967C825B4}" type="datetime1">
              <a:rPr lang="en-US" smtClean="0"/>
              <a:pPr>
                <a:defRPr/>
              </a:pPr>
              <a:t>4/11/2019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08B5F03-D1EC-4D63-8C66-BBF749E669E3}" type="slidenum">
              <a:rPr lang="en-US" smtClean="0"/>
              <a:pPr>
                <a:defRPr/>
              </a:pPr>
              <a:t>‹#›</a:t>
            </a:fld>
            <a:endParaRPr lang="en-US" dirty="0"/>
          </a:p>
        </p:txBody>
      </p:sp>
    </p:spTree>
    <p:extLst>
      <p:ext uri="{BB962C8B-B14F-4D97-AF65-F5344CB8AC3E}">
        <p14:creationId xmlns:p14="http://schemas.microsoft.com/office/powerpoint/2010/main" val="8389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B5A9BD-F061-4589-9210-EBF55159918F}" type="datetime1">
              <a:rPr lang="en-US"/>
              <a:pPr>
                <a:defRPr/>
              </a:pPr>
              <a:t>4/11/2019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1C25FF-0A85-426B-942D-FE284CF07C26}" type="slidenum">
              <a:rPr lang="en-US"/>
              <a:pPr>
                <a:defRPr/>
              </a:pPr>
              <a:t>‹#›</a:t>
            </a:fld>
            <a:endParaRPr lang="en-US" dirty="0"/>
          </a:p>
        </p:txBody>
      </p:sp>
    </p:spTree>
    <p:extLst>
      <p:ext uri="{BB962C8B-B14F-4D97-AF65-F5344CB8AC3E}">
        <p14:creationId xmlns:p14="http://schemas.microsoft.com/office/powerpoint/2010/main" val="211247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54323-816C-4C5D-B2C9-1C50D2BF66A2}" type="datetime1">
              <a:rPr lang="en-US"/>
              <a:pPr>
                <a:defRPr/>
              </a:pPr>
              <a:t>4/11/2019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4FC6AC-9844-4D5C-A64D-F53C7509EB07}" type="slidenum">
              <a:rPr lang="en-US"/>
              <a:pPr>
                <a:defRPr/>
              </a:pPr>
              <a:t>‹#›</a:t>
            </a:fld>
            <a:endParaRPr lang="en-US" dirty="0"/>
          </a:p>
        </p:txBody>
      </p:sp>
    </p:spTree>
    <p:extLst>
      <p:ext uri="{BB962C8B-B14F-4D97-AF65-F5344CB8AC3E}">
        <p14:creationId xmlns:p14="http://schemas.microsoft.com/office/powerpoint/2010/main" val="16545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690" y="3582278"/>
            <a:ext cx="4002689" cy="2204216"/>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43723" y="1086070"/>
            <a:ext cx="7418553" cy="2364828"/>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102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44781E-F21E-4BE5-9A63-44B42A74DAB4}" type="datetime1">
              <a:rPr lang="en-US"/>
              <a:pPr>
                <a:defRPr/>
              </a:pPr>
              <a:t>4/11/2019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94052AC-F931-47CF-850C-978206493BB6}" type="slidenum">
              <a:rPr lang="en-US"/>
              <a:pPr>
                <a:defRPr/>
              </a:pPr>
              <a:t>‹#›</a:t>
            </a:fld>
            <a:endParaRPr lang="en-US" dirty="0"/>
          </a:p>
        </p:txBody>
      </p:sp>
    </p:spTree>
    <p:extLst>
      <p:ext uri="{BB962C8B-B14F-4D97-AF65-F5344CB8AC3E}">
        <p14:creationId xmlns:p14="http://schemas.microsoft.com/office/powerpoint/2010/main" val="75316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campaign powerpoint_footer_4.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35356"/>
            <a:ext cx="8229600" cy="62936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71083"/>
            <a:ext cx="8229600" cy="418698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B61516A-6131-488E-8543-68A967C825B4}" type="datetime1">
              <a:rPr lang="en-US" smtClean="0"/>
              <a:pPr>
                <a:defRPr/>
              </a:pPr>
              <a:t>4/11/2019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8B5F03-D1EC-4D63-8C66-BBF749E669E3}" type="slidenum">
              <a:rPr lang="en-US" smtClean="0"/>
              <a:pPr>
                <a:defRPr/>
              </a:pPr>
              <a:t>‹#›</a:t>
            </a:fld>
            <a:endParaRPr lang="en-US" dirty="0"/>
          </a:p>
        </p:txBody>
      </p:sp>
    </p:spTree>
    <p:extLst>
      <p:ext uri="{BB962C8B-B14F-4D97-AF65-F5344CB8AC3E}">
        <p14:creationId xmlns:p14="http://schemas.microsoft.com/office/powerpoint/2010/main" val="65455269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xStyles>
    <p:titleStyle>
      <a:lvl1pPr algn="l" defTabSz="457200" rtl="0" eaLnBrk="1" latinLnBrk="0" hangingPunct="1">
        <a:spcBef>
          <a:spcPct val="0"/>
        </a:spcBef>
        <a:buNone/>
        <a:defRPr sz="4400" b="0" i="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s://developer.paciellogroup.com/blog/2017/11/considerations-for-making-an-accessible-kiosk/"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accessibility.cornell.edu/event-planning/accessible-meeting-and-event-checklist/" TargetMode="External"/><Relationship Id="rId5" Type="http://schemas.openxmlformats.org/officeDocument/2006/relationships/hyperlink" Target="http://webaim.org/intro/#principles" TargetMode="External"/><Relationship Id="rId4" Type="http://schemas.openxmlformats.org/officeDocument/2006/relationships/hyperlink" Target="http://nda.ie/Good-practice/Guidelines/Procurement-and-Accessibility/Appendix-1-Making-information-accessibl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hrsdc.gc.ca/eng/disability_issues/doc/gpim/page08.s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archdisabilitylaw.ca/sites/all/files/Interacting_FactSheet_Dec07.pdf" TargetMode="External"/><Relationship Id="rId4" Type="http://schemas.openxmlformats.org/officeDocument/2006/relationships/hyperlink" Target="http://www.openroad.net.au/access/dakit/welcome.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ala.org/ala/mgrps/divs/ascla/asclaissues/libraryservices.cf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ncsu.edu/ncsu/design/cud/pubs_p/pudfiletoc.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projectenable.syr.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unitedspinal.org/pdf/DisabilityEtiquette.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webjunction.org/content/dam/WebJunction/Documents/webJunction/2014-10/People-First-Chart.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cap.mil/newsevents/Training.aspx"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wiawebcourse.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ada.gov/reachingout/lesson31.ht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learn.webjunction.org/course/search.php?search=Project+PAL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bnbglobalservices.com/" TargetMode="External"/><Relationship Id="rId5" Type="http://schemas.openxmlformats.org/officeDocument/2006/relationships/hyperlink" Target="http://focuscenterforautism.org/" TargetMode="External"/><Relationship Id="rId4" Type="http://schemas.openxmlformats.org/officeDocument/2006/relationships/hyperlink" Target="https://ct-asrc.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lastore.ala.org/detail.aspx?ID=10722"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learningworksforkids.com/" TargetMode="External"/><Relationship Id="rId4" Type="http://schemas.openxmlformats.org/officeDocument/2006/relationships/hyperlink" Target="http://guides.sppl.org/diffability"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lastore.ala.org/detail.aspx?ID=10722"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learningworksforkids.com/" TargetMode="External"/><Relationship Id="rId4" Type="http://schemas.openxmlformats.org/officeDocument/2006/relationships/hyperlink" Target="http://guides.sppl.org/diffability"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libguides.ctstatelibrary.org/dld/accessibility"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uwaterloo.ca/library/aoda-toolkit/"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49896" y="103273"/>
            <a:ext cx="7444408" cy="1229783"/>
          </a:xfrm>
        </p:spPr>
        <p:txBody>
          <a:bodyPr>
            <a:noAutofit/>
          </a:bodyPr>
          <a:lstStyle/>
          <a:p>
            <a:r>
              <a:rPr lang="en-US" sz="4200" dirty="0" smtClean="0"/>
              <a:t>Towards an Accessible Library</a:t>
            </a:r>
            <a:endParaRPr lang="en-US" sz="4200" dirty="0"/>
          </a:p>
        </p:txBody>
      </p:sp>
      <p:sp>
        <p:nvSpPr>
          <p:cNvPr id="6" name="Subtitle 5"/>
          <p:cNvSpPr>
            <a:spLocks noGrp="1"/>
          </p:cNvSpPr>
          <p:nvPr>
            <p:ph type="subTitle" idx="1"/>
          </p:nvPr>
        </p:nvSpPr>
        <p:spPr>
          <a:xfrm>
            <a:off x="1739504" y="967794"/>
            <a:ext cx="4751479" cy="1289050"/>
          </a:xfrm>
        </p:spPr>
        <p:txBody>
          <a:bodyPr/>
          <a:lstStyle/>
          <a:p>
            <a:r>
              <a:rPr lang="en-US" dirty="0" smtClean="0"/>
              <a:t>Annie Bélanger</a:t>
            </a:r>
          </a:p>
          <a:p>
            <a:r>
              <a:rPr lang="en-US" dirty="0" smtClean="0"/>
              <a:t>April 2019</a:t>
            </a:r>
            <a:endParaRPr lang="en-US" dirty="0"/>
          </a:p>
        </p:txBody>
      </p:sp>
    </p:spTree>
    <p:extLst>
      <p:ext uri="{BB962C8B-B14F-4D97-AF65-F5344CB8AC3E}">
        <p14:creationId xmlns:p14="http://schemas.microsoft.com/office/powerpoint/2010/main" val="221424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730"/>
            <a:ext cx="8229600" cy="629361"/>
          </a:xfrm>
        </p:spPr>
        <p:txBody>
          <a:bodyPr>
            <a:normAutofit fontScale="90000"/>
          </a:bodyPr>
          <a:lstStyle/>
          <a:p>
            <a:r>
              <a:rPr lang="en-CA" dirty="0" smtClean="0"/>
              <a:t>Four Principles</a:t>
            </a:r>
            <a:endParaRPr lang="en-CA" dirty="0"/>
          </a:p>
        </p:txBody>
      </p:sp>
      <p:sp>
        <p:nvSpPr>
          <p:cNvPr id="3" name="Content Placeholder 2"/>
          <p:cNvSpPr>
            <a:spLocks noGrp="1"/>
          </p:cNvSpPr>
          <p:nvPr>
            <p:ph idx="1"/>
          </p:nvPr>
        </p:nvSpPr>
        <p:spPr>
          <a:xfrm>
            <a:off x="457200" y="1192696"/>
            <a:ext cx="8229600" cy="4800600"/>
          </a:xfrm>
        </p:spPr>
        <p:txBody>
          <a:bodyPr>
            <a:normAutofit fontScale="92500" lnSpcReduction="20000"/>
          </a:bodyPr>
          <a:lstStyle/>
          <a:p>
            <a:r>
              <a:rPr lang="en-US" dirty="0" smtClean="0"/>
              <a:t>DIGNITY</a:t>
            </a:r>
          </a:p>
          <a:p>
            <a:pPr lvl="1"/>
            <a:r>
              <a:rPr lang="en-US" dirty="0" smtClean="0"/>
              <a:t>Self-respect, respect of others</a:t>
            </a:r>
          </a:p>
          <a:p>
            <a:pPr lvl="1"/>
            <a:endParaRPr lang="en-US" dirty="0" smtClean="0"/>
          </a:p>
          <a:p>
            <a:r>
              <a:rPr lang="en-US" dirty="0" smtClean="0"/>
              <a:t> INDEPENDENCE</a:t>
            </a:r>
          </a:p>
          <a:p>
            <a:pPr lvl="1"/>
            <a:r>
              <a:rPr lang="en-US" dirty="0" smtClean="0"/>
              <a:t>Do things without unnecessary help from others</a:t>
            </a:r>
          </a:p>
          <a:p>
            <a:pPr lvl="1"/>
            <a:endParaRPr lang="en-US" dirty="0" smtClean="0"/>
          </a:p>
          <a:p>
            <a:r>
              <a:rPr lang="en-US" dirty="0" smtClean="0"/>
              <a:t>INTEGRATION </a:t>
            </a:r>
          </a:p>
          <a:p>
            <a:pPr lvl="1"/>
            <a:r>
              <a:rPr lang="en-US" dirty="0" smtClean="0"/>
              <a:t>Same service, same way</a:t>
            </a:r>
          </a:p>
          <a:p>
            <a:pPr lvl="1"/>
            <a:endParaRPr lang="en-US" dirty="0" smtClean="0"/>
          </a:p>
          <a:p>
            <a:r>
              <a:rPr lang="en-US" dirty="0" smtClean="0"/>
              <a:t>EQUALITY OF OPPORTUNITY </a:t>
            </a:r>
          </a:p>
          <a:p>
            <a:pPr lvl="1"/>
            <a:r>
              <a:rPr lang="en-US" dirty="0" smtClean="0"/>
              <a:t>Same options, chances, and benefits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CA" dirty="0" smtClean="0"/>
              <a:t>Print Disabilities</a:t>
            </a:r>
            <a:endParaRPr lang="en-CA" dirty="0"/>
          </a:p>
        </p:txBody>
      </p:sp>
      <p:sp>
        <p:nvSpPr>
          <p:cNvPr id="3" name="Content Placeholder 2"/>
          <p:cNvSpPr>
            <a:spLocks noGrp="1"/>
          </p:cNvSpPr>
          <p:nvPr>
            <p:ph idx="1"/>
          </p:nvPr>
        </p:nvSpPr>
        <p:spPr>
          <a:xfrm>
            <a:off x="457200" y="1417638"/>
            <a:ext cx="8229600" cy="4302938"/>
          </a:xfrm>
        </p:spPr>
        <p:txBody>
          <a:bodyPr>
            <a:normAutofit/>
          </a:bodyPr>
          <a:lstStyle/>
          <a:p>
            <a:r>
              <a:rPr lang="en-CA" sz="2800" dirty="0" smtClean="0"/>
              <a:t>Prevent people from reading standard print.</a:t>
            </a:r>
          </a:p>
          <a:p>
            <a:r>
              <a:rPr lang="en-CA" sz="2800" dirty="0" smtClean="0"/>
              <a:t>Can be due to a visual, perceptual or physical disability.</a:t>
            </a:r>
          </a:p>
          <a:p>
            <a:pPr lvl="1"/>
            <a:r>
              <a:rPr lang="en-CA" sz="2400" dirty="0" smtClean="0"/>
              <a:t>E.g., vision impairment, a learning disability or a disability that prevents the physical holding of a book.</a:t>
            </a:r>
          </a:p>
          <a:p>
            <a:r>
              <a:rPr lang="en-CA" sz="2800" dirty="0" smtClean="0"/>
              <a:t>For full access, ensure the provision of:</a:t>
            </a:r>
          </a:p>
          <a:p>
            <a:pPr lvl="1"/>
            <a:r>
              <a:rPr lang="en-CA" sz="2400" dirty="0" smtClean="0"/>
              <a:t>Publications in multiple formats, such as Braille, audio, large print and electronic text.</a:t>
            </a:r>
          </a:p>
          <a:p>
            <a:pPr lvl="1"/>
            <a:r>
              <a:rPr lang="en-CA" sz="2400" dirty="0" smtClean="0"/>
              <a:t>Assistive technology</a:t>
            </a:r>
          </a:p>
        </p:txBody>
      </p:sp>
      <p:sp>
        <p:nvSpPr>
          <p:cNvPr id="4" name="TextBox 3"/>
          <p:cNvSpPr txBox="1"/>
          <p:nvPr/>
        </p:nvSpPr>
        <p:spPr>
          <a:xfrm>
            <a:off x="5229922" y="5120411"/>
            <a:ext cx="3250580" cy="1200329"/>
          </a:xfrm>
          <a:prstGeom prst="rect">
            <a:avLst/>
          </a:prstGeom>
          <a:noFill/>
        </p:spPr>
        <p:txBody>
          <a:bodyPr wrap="square" rtlCol="0">
            <a:spAutoFit/>
          </a:bodyPr>
          <a:lstStyle/>
          <a:p>
            <a:r>
              <a:rPr lang="en-CA" dirty="0" smtClean="0">
                <a:solidFill>
                  <a:schemeClr val="accent1">
                    <a:lumMod val="75000"/>
                  </a:schemeClr>
                </a:solidFill>
              </a:rPr>
              <a:t>From: Library and Archives Canada: Initiative for Equitable Library Access</a:t>
            </a:r>
          </a:p>
          <a:p>
            <a:endParaRPr lang="en-CA" dirty="0">
              <a:solidFill>
                <a:schemeClr val="bg2">
                  <a:lumMod val="85000"/>
                </a:schemeClr>
              </a:solidFill>
            </a:endParaRPr>
          </a:p>
        </p:txBody>
      </p:sp>
    </p:spTree>
    <p:extLst>
      <p:ext uri="{BB962C8B-B14F-4D97-AF65-F5344CB8AC3E}">
        <p14:creationId xmlns:p14="http://schemas.microsoft.com/office/powerpoint/2010/main" val="1555733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325" y="2777208"/>
            <a:ext cx="5187693" cy="2204216"/>
          </a:xfrm>
        </p:spPr>
        <p:txBody>
          <a:bodyPr>
            <a:normAutofit/>
          </a:bodyPr>
          <a:lstStyle/>
          <a:p>
            <a:pPr algn="r"/>
            <a:r>
              <a:rPr lang="en-US" dirty="0" smtClean="0">
                <a:solidFill>
                  <a:schemeClr val="accent1">
                    <a:lumMod val="75000"/>
                  </a:schemeClr>
                </a:solidFill>
              </a:rPr>
              <a:t>Increasing </a:t>
            </a:r>
            <a:r>
              <a:rPr lang="en-US" dirty="0">
                <a:solidFill>
                  <a:schemeClr val="accent1">
                    <a:lumMod val="75000"/>
                  </a:schemeClr>
                </a:solidFill>
              </a:rPr>
              <a:t>Accessibility Every Day</a:t>
            </a:r>
          </a:p>
        </p:txBody>
      </p:sp>
      <p:sp>
        <p:nvSpPr>
          <p:cNvPr id="4" name="Subtitle 3"/>
          <p:cNvSpPr>
            <a:spLocks noGrp="1"/>
          </p:cNvSpPr>
          <p:nvPr>
            <p:ph type="body" idx="1"/>
          </p:nvPr>
        </p:nvSpPr>
        <p:spPr/>
        <p:txBody>
          <a:bodyPr>
            <a:normAutofit/>
          </a:bodyPr>
          <a:lstStyle/>
          <a:p>
            <a:pPr algn="r"/>
            <a:r>
              <a:rPr lang="en-US" sz="2800" dirty="0" smtClean="0">
                <a:solidFill>
                  <a:schemeClr val="accent1">
                    <a:lumMod val="75000"/>
                  </a:schemeClr>
                </a:solidFill>
              </a:rPr>
              <a:t>Accessible Customer Services</a:t>
            </a:r>
            <a:endParaRPr lang="en-US" sz="2800" dirty="0">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7" y="2039260"/>
            <a:ext cx="2904340" cy="3891815"/>
          </a:xfrm>
          <a:prstGeom prst="rect">
            <a:avLst/>
          </a:prstGeom>
        </p:spPr>
      </p:pic>
    </p:spTree>
    <p:extLst>
      <p:ext uri="{BB962C8B-B14F-4D97-AF65-F5344CB8AC3E}">
        <p14:creationId xmlns:p14="http://schemas.microsoft.com/office/powerpoint/2010/main" val="265299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CA" dirty="0" smtClean="0"/>
              <a:t>Barriers</a:t>
            </a:r>
            <a:endParaRPr lang="en-CA" dirty="0"/>
          </a:p>
        </p:txBody>
      </p:sp>
      <p:sp>
        <p:nvSpPr>
          <p:cNvPr id="3" name="Content Placeholder 2"/>
          <p:cNvSpPr>
            <a:spLocks noGrp="1"/>
          </p:cNvSpPr>
          <p:nvPr>
            <p:ph idx="1"/>
          </p:nvPr>
        </p:nvSpPr>
        <p:spPr>
          <a:xfrm>
            <a:off x="457200" y="1123123"/>
            <a:ext cx="8597348" cy="4462668"/>
          </a:xfrm>
        </p:spPr>
        <p:txBody>
          <a:bodyPr>
            <a:normAutofit/>
          </a:bodyPr>
          <a:lstStyle/>
          <a:p>
            <a:pPr>
              <a:lnSpc>
                <a:spcPct val="80000"/>
              </a:lnSpc>
              <a:spcBef>
                <a:spcPts val="1200"/>
              </a:spcBef>
            </a:pPr>
            <a:r>
              <a:rPr lang="en-CA" sz="2800" dirty="0" smtClean="0"/>
              <a:t>Types:</a:t>
            </a:r>
          </a:p>
          <a:p>
            <a:pPr lvl="1">
              <a:lnSpc>
                <a:spcPct val="80000"/>
              </a:lnSpc>
              <a:spcBef>
                <a:spcPts val="1200"/>
              </a:spcBef>
            </a:pPr>
            <a:r>
              <a:rPr lang="en-CA" sz="2400" dirty="0" smtClean="0"/>
              <a:t>Physical</a:t>
            </a:r>
          </a:p>
          <a:p>
            <a:pPr lvl="1">
              <a:lnSpc>
                <a:spcPct val="80000"/>
              </a:lnSpc>
              <a:spcBef>
                <a:spcPts val="1200"/>
              </a:spcBef>
            </a:pPr>
            <a:r>
              <a:rPr lang="en-CA" sz="2400" dirty="0" smtClean="0"/>
              <a:t>Architectural</a:t>
            </a:r>
          </a:p>
          <a:p>
            <a:pPr lvl="1">
              <a:lnSpc>
                <a:spcPct val="80000"/>
              </a:lnSpc>
              <a:spcBef>
                <a:spcPts val="1200"/>
              </a:spcBef>
            </a:pPr>
            <a:r>
              <a:rPr lang="en-CA" sz="2400" dirty="0" smtClean="0"/>
              <a:t>Information or communications</a:t>
            </a:r>
          </a:p>
          <a:p>
            <a:pPr lvl="1">
              <a:lnSpc>
                <a:spcPct val="80000"/>
              </a:lnSpc>
              <a:spcBef>
                <a:spcPts val="1200"/>
              </a:spcBef>
            </a:pPr>
            <a:r>
              <a:rPr lang="en-CA" sz="2400" dirty="0" smtClean="0"/>
              <a:t>Attitudinal</a:t>
            </a:r>
          </a:p>
          <a:p>
            <a:pPr lvl="1">
              <a:lnSpc>
                <a:spcPct val="80000"/>
              </a:lnSpc>
              <a:spcBef>
                <a:spcPts val="1200"/>
              </a:spcBef>
            </a:pPr>
            <a:r>
              <a:rPr lang="en-CA" sz="2400" dirty="0" smtClean="0"/>
              <a:t>Technological</a:t>
            </a:r>
          </a:p>
          <a:p>
            <a:pPr lvl="1">
              <a:lnSpc>
                <a:spcPct val="80000"/>
              </a:lnSpc>
              <a:spcBef>
                <a:spcPts val="1200"/>
              </a:spcBef>
            </a:pPr>
            <a:r>
              <a:rPr lang="en-CA" sz="2400" dirty="0" smtClean="0"/>
              <a:t>Systemic</a:t>
            </a:r>
          </a:p>
          <a:p>
            <a:pPr>
              <a:lnSpc>
                <a:spcPct val="80000"/>
              </a:lnSpc>
              <a:spcBef>
                <a:spcPts val="1200"/>
              </a:spcBef>
            </a:pPr>
            <a:r>
              <a:rPr lang="en-CA" sz="2800" dirty="0" smtClean="0"/>
              <a:t>Key insight:</a:t>
            </a:r>
          </a:p>
          <a:p>
            <a:pPr lvl="1">
              <a:lnSpc>
                <a:spcPct val="80000"/>
              </a:lnSpc>
              <a:spcBef>
                <a:spcPts val="1200"/>
              </a:spcBef>
            </a:pPr>
            <a:r>
              <a:rPr lang="en-CA" sz="2400" dirty="0" smtClean="0"/>
              <a:t>Think in terms of barriers; don’t focus on the person’s [dis]ability</a:t>
            </a:r>
            <a:endParaRPr lang="en-US" sz="2400" dirty="0" smtClean="0"/>
          </a:p>
        </p:txBody>
      </p:sp>
      <p:sp>
        <p:nvSpPr>
          <p:cNvPr id="4" name="TextBox 3"/>
          <p:cNvSpPr txBox="1"/>
          <p:nvPr/>
        </p:nvSpPr>
        <p:spPr>
          <a:xfrm>
            <a:off x="4022438" y="5507204"/>
            <a:ext cx="5032110" cy="461665"/>
          </a:xfrm>
          <a:prstGeom prst="rect">
            <a:avLst/>
          </a:prstGeom>
          <a:noFill/>
        </p:spPr>
        <p:txBody>
          <a:bodyPr wrap="square" rtlCol="0">
            <a:spAutoFit/>
          </a:bodyPr>
          <a:lstStyle/>
          <a:p>
            <a:pPr algn="r"/>
            <a:r>
              <a:rPr lang="en-CA" sz="2000" dirty="0" smtClean="0">
                <a:solidFill>
                  <a:schemeClr val="accent1">
                    <a:lumMod val="75000"/>
                  </a:schemeClr>
                </a:solidFill>
              </a:rPr>
              <a:t> </a:t>
            </a:r>
            <a:r>
              <a:rPr lang="en-CA" sz="2400" dirty="0" smtClean="0">
                <a:solidFill>
                  <a:schemeClr val="accent1">
                    <a:lumMod val="75000"/>
                  </a:schemeClr>
                </a:solidFill>
              </a:rPr>
              <a:t>Can you think examples of each type?</a:t>
            </a:r>
            <a:endParaRPr lang="en-CA" sz="2400" dirty="0">
              <a:solidFill>
                <a:schemeClr val="accent1">
                  <a:lumMod val="75000"/>
                </a:schemeClr>
              </a:solidFill>
            </a:endParaRPr>
          </a:p>
        </p:txBody>
      </p:sp>
    </p:spTree>
    <p:extLst>
      <p:ext uri="{BB962C8B-B14F-4D97-AF65-F5344CB8AC3E}">
        <p14:creationId xmlns:p14="http://schemas.microsoft.com/office/powerpoint/2010/main" val="135113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CA" dirty="0" smtClean="0"/>
              <a:t>Daily Commitment</a:t>
            </a:r>
            <a:endParaRPr lang="en-CA" dirty="0"/>
          </a:p>
        </p:txBody>
      </p:sp>
      <p:pic>
        <p:nvPicPr>
          <p:cNvPr id="16" name="Picture 15" descr="note-success.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97810">
            <a:off x="6092686" y="2927043"/>
            <a:ext cx="3088613" cy="3112672"/>
          </a:xfrm>
          <a:prstGeom prst="rect">
            <a:avLst/>
          </a:prstGeom>
        </p:spPr>
      </p:pic>
      <p:sp>
        <p:nvSpPr>
          <p:cNvPr id="17" name="Content Placeholder 16"/>
          <p:cNvSpPr>
            <a:spLocks noGrp="1"/>
          </p:cNvSpPr>
          <p:nvPr>
            <p:ph idx="1"/>
          </p:nvPr>
        </p:nvSpPr>
        <p:spPr>
          <a:xfrm>
            <a:off x="457200" y="1133061"/>
            <a:ext cx="8229600" cy="4997245"/>
          </a:xfrm>
        </p:spPr>
        <p:txBody>
          <a:bodyPr>
            <a:normAutofit/>
          </a:bodyPr>
          <a:lstStyle/>
          <a:p>
            <a:r>
              <a:rPr lang="en-CA" dirty="0" smtClean="0"/>
              <a:t>Every interaction is an opportunity for accessible service</a:t>
            </a:r>
            <a:r>
              <a:rPr lang="en-CA" dirty="0"/>
              <a:t>!</a:t>
            </a:r>
            <a:endParaRPr lang="en-CA" dirty="0" smtClean="0"/>
          </a:p>
          <a:p>
            <a:pPr lvl="1"/>
            <a:r>
              <a:rPr lang="en-CA" dirty="0" smtClean="0"/>
              <a:t>Model best practices for interacting and communicating with persons with disabilities</a:t>
            </a:r>
          </a:p>
          <a:p>
            <a:pPr lvl="1"/>
            <a:r>
              <a:rPr lang="en-CA" dirty="0" smtClean="0"/>
              <a:t>Proactively identify and report barriers</a:t>
            </a:r>
          </a:p>
          <a:p>
            <a:pPr marL="457200" lvl="1" indent="0">
              <a:buNone/>
            </a:pPr>
            <a:endParaRPr lang="en-CA" dirty="0" smtClean="0"/>
          </a:p>
          <a:p>
            <a:endParaRPr lang="en-CA" dirty="0"/>
          </a:p>
        </p:txBody>
      </p:sp>
    </p:spTree>
    <p:extLst>
      <p:ext uri="{BB962C8B-B14F-4D97-AF65-F5344CB8AC3E}">
        <p14:creationId xmlns:p14="http://schemas.microsoft.com/office/powerpoint/2010/main" val="3583818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Daily Commitment, cont.</a:t>
            </a:r>
            <a:endParaRPr lang="en-US" dirty="0"/>
          </a:p>
        </p:txBody>
      </p:sp>
      <p:sp>
        <p:nvSpPr>
          <p:cNvPr id="3" name="Content Placeholder 2"/>
          <p:cNvSpPr>
            <a:spLocks noGrp="1"/>
          </p:cNvSpPr>
          <p:nvPr>
            <p:ph idx="1"/>
          </p:nvPr>
        </p:nvSpPr>
        <p:spPr/>
        <p:txBody>
          <a:bodyPr/>
          <a:lstStyle/>
          <a:p>
            <a:pPr lvl="1"/>
            <a:r>
              <a:rPr lang="en-CA" dirty="0">
                <a:solidFill>
                  <a:prstClr val="black"/>
                </a:solidFill>
              </a:rPr>
              <a:t>Know what to do when someone </a:t>
            </a:r>
            <a:br>
              <a:rPr lang="en-CA" dirty="0">
                <a:solidFill>
                  <a:prstClr val="black"/>
                </a:solidFill>
              </a:rPr>
            </a:br>
            <a:r>
              <a:rPr lang="en-CA" dirty="0">
                <a:solidFill>
                  <a:prstClr val="black"/>
                </a:solidFill>
              </a:rPr>
              <a:t>encounters a barrier in your </a:t>
            </a:r>
            <a:br>
              <a:rPr lang="en-CA" dirty="0">
                <a:solidFill>
                  <a:prstClr val="black"/>
                </a:solidFill>
              </a:rPr>
            </a:br>
            <a:r>
              <a:rPr lang="en-CA" dirty="0">
                <a:solidFill>
                  <a:prstClr val="black"/>
                </a:solidFill>
              </a:rPr>
              <a:t>department</a:t>
            </a:r>
          </a:p>
          <a:p>
            <a:pPr lvl="1"/>
            <a:r>
              <a:rPr lang="en-CA" dirty="0">
                <a:solidFill>
                  <a:prstClr val="black"/>
                </a:solidFill>
              </a:rPr>
              <a:t>Inform people about feedback </a:t>
            </a:r>
            <a:br>
              <a:rPr lang="en-CA" dirty="0">
                <a:solidFill>
                  <a:prstClr val="black"/>
                </a:solidFill>
              </a:rPr>
            </a:br>
            <a:r>
              <a:rPr lang="en-CA" dirty="0">
                <a:solidFill>
                  <a:prstClr val="black"/>
                </a:solidFill>
              </a:rPr>
              <a:t>process</a:t>
            </a:r>
          </a:p>
          <a:p>
            <a:endParaRPr lang="en-US" dirty="0"/>
          </a:p>
        </p:txBody>
      </p:sp>
    </p:spTree>
    <p:extLst>
      <p:ext uri="{BB962C8B-B14F-4D97-AF65-F5344CB8AC3E}">
        <p14:creationId xmlns:p14="http://schemas.microsoft.com/office/powerpoint/2010/main" val="413487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9587" y="2553578"/>
            <a:ext cx="4002689" cy="2204216"/>
          </a:xfrm>
        </p:spPr>
        <p:txBody>
          <a:bodyPr>
            <a:normAutofit fontScale="90000"/>
          </a:bodyPr>
          <a:lstStyle/>
          <a:p>
            <a:pPr algn="r"/>
            <a:r>
              <a:rPr lang="en-CA" dirty="0" smtClean="0"/>
              <a:t>Tips for Daily </a:t>
            </a:r>
            <a:r>
              <a:rPr lang="en-CA" dirty="0">
                <a:solidFill>
                  <a:schemeClr val="accent1">
                    <a:lumMod val="75000"/>
                  </a:schemeClr>
                </a:solidFill>
              </a:rPr>
              <a:t>Tips for Daily Interactions</a:t>
            </a:r>
            <a:br>
              <a:rPr lang="en-CA" dirty="0">
                <a:solidFill>
                  <a:schemeClr val="accent1">
                    <a:lumMod val="75000"/>
                  </a:schemeClr>
                </a:solidFill>
              </a:rPr>
            </a:br>
            <a:endParaRPr lang="en-CA" dirty="0"/>
          </a:p>
        </p:txBody>
      </p:sp>
      <p:sp>
        <p:nvSpPr>
          <p:cNvPr id="5" name="Text Placeholder 4"/>
          <p:cNvSpPr>
            <a:spLocks noGrp="1"/>
          </p:cNvSpPr>
          <p:nvPr>
            <p:ph type="body" idx="1"/>
          </p:nvPr>
        </p:nvSpPr>
        <p:spPr/>
        <p:txBody>
          <a:bodyPr>
            <a:normAutofit/>
          </a:bodyPr>
          <a:lstStyle/>
          <a:p>
            <a:pPr algn="r"/>
            <a:r>
              <a:rPr lang="en-CA" sz="2800" dirty="0" smtClean="0">
                <a:solidFill>
                  <a:schemeClr val="accent1">
                    <a:lumMod val="75000"/>
                  </a:schemeClr>
                </a:solidFill>
              </a:rPr>
              <a:t>Accessible Customer Services</a:t>
            </a:r>
            <a:endParaRPr lang="en-CA" sz="2800" dirty="0">
              <a:solidFill>
                <a:schemeClr val="accent1">
                  <a:lumMod val="75000"/>
                </a:schemeClr>
              </a:solidFill>
            </a:endParaRPr>
          </a:p>
        </p:txBody>
      </p:sp>
      <p:pic>
        <p:nvPicPr>
          <p:cNvPr id="2" name="Picture 1" descr="Nova Coluna: Recanto da Polêmica, Por Eduardo Stel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57" y="2694057"/>
            <a:ext cx="3810000" cy="3378200"/>
          </a:xfrm>
          <a:prstGeom prst="rect">
            <a:avLst/>
          </a:prstGeom>
        </p:spPr>
      </p:pic>
    </p:spTree>
    <p:extLst>
      <p:ext uri="{BB962C8B-B14F-4D97-AF65-F5344CB8AC3E}">
        <p14:creationId xmlns:p14="http://schemas.microsoft.com/office/powerpoint/2010/main" val="2940493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sz="4000" dirty="0" smtClean="0"/>
              <a:t>Communication PACT</a:t>
            </a:r>
          </a:p>
        </p:txBody>
      </p:sp>
      <p:sp>
        <p:nvSpPr>
          <p:cNvPr id="20483" name="Rectangle 3"/>
          <p:cNvSpPr>
            <a:spLocks noGrp="1" noChangeArrowheads="1"/>
          </p:cNvSpPr>
          <p:nvPr>
            <p:ph type="body" idx="1"/>
          </p:nvPr>
        </p:nvSpPr>
        <p:spPr>
          <a:xfrm>
            <a:off x="457200" y="1471083"/>
            <a:ext cx="8229600" cy="4186987"/>
          </a:xfrm>
        </p:spPr>
        <p:txBody>
          <a:bodyPr/>
          <a:lstStyle/>
          <a:p>
            <a:pPr eaLnBrk="1" hangingPunct="1">
              <a:lnSpc>
                <a:spcPct val="90000"/>
              </a:lnSpc>
              <a:buFontTx/>
              <a:buNone/>
            </a:pPr>
            <a:r>
              <a:rPr lang="en-US" sz="4000" b="1" dirty="0" smtClean="0"/>
              <a:t>P</a:t>
            </a:r>
            <a:r>
              <a:rPr lang="en-US" dirty="0" smtClean="0"/>
              <a:t>ay calm, individual attention to the other person</a:t>
            </a:r>
          </a:p>
          <a:p>
            <a:pPr eaLnBrk="1" hangingPunct="1">
              <a:lnSpc>
                <a:spcPct val="90000"/>
              </a:lnSpc>
              <a:buFontTx/>
              <a:buNone/>
            </a:pPr>
            <a:r>
              <a:rPr lang="en-US" sz="4000" b="1" dirty="0" smtClean="0"/>
              <a:t>A</a:t>
            </a:r>
            <a:r>
              <a:rPr lang="en-US" dirty="0" smtClean="0"/>
              <a:t>sk “How may I help?” to meet needs</a:t>
            </a:r>
          </a:p>
          <a:p>
            <a:pPr eaLnBrk="1" hangingPunct="1">
              <a:lnSpc>
                <a:spcPct val="90000"/>
              </a:lnSpc>
              <a:buFontTx/>
              <a:buNone/>
            </a:pPr>
            <a:r>
              <a:rPr lang="en-US" sz="4000" b="1" dirty="0" smtClean="0"/>
              <a:t>C</a:t>
            </a:r>
            <a:r>
              <a:rPr lang="en-US" dirty="0" smtClean="0"/>
              <a:t>ommunicate clearly, patiently</a:t>
            </a:r>
          </a:p>
          <a:p>
            <a:pPr eaLnBrk="1" hangingPunct="1">
              <a:lnSpc>
                <a:spcPct val="90000"/>
              </a:lnSpc>
              <a:buFontTx/>
              <a:buNone/>
            </a:pPr>
            <a:r>
              <a:rPr lang="en-US" sz="4000" b="1" dirty="0" smtClean="0"/>
              <a:t>T</a:t>
            </a:r>
            <a:r>
              <a:rPr lang="en-US" dirty="0" smtClean="0"/>
              <a:t>reat the other person with respect, as a unique individual</a:t>
            </a:r>
          </a:p>
          <a:p>
            <a:pPr eaLnBrk="1" hangingPunct="1">
              <a:lnSpc>
                <a:spcPct val="90000"/>
              </a:lnSpc>
              <a:buFontTx/>
              <a:buNone/>
            </a:pPr>
            <a:endParaRPr lang="en-US" dirty="0" smtClean="0"/>
          </a:p>
        </p:txBody>
      </p:sp>
      <p:sp>
        <p:nvSpPr>
          <p:cNvPr id="4" name="TextBox 3"/>
          <p:cNvSpPr txBox="1"/>
          <p:nvPr/>
        </p:nvSpPr>
        <p:spPr>
          <a:xfrm>
            <a:off x="4958726" y="5410493"/>
            <a:ext cx="4010297" cy="707886"/>
          </a:xfrm>
          <a:prstGeom prst="rect">
            <a:avLst/>
          </a:prstGeom>
          <a:noFill/>
        </p:spPr>
        <p:txBody>
          <a:bodyPr wrap="square" rtlCol="0">
            <a:spAutoFit/>
          </a:bodyPr>
          <a:lstStyle/>
          <a:p>
            <a:r>
              <a:rPr lang="en-CA" sz="2000" dirty="0" smtClean="0">
                <a:solidFill>
                  <a:srgbClr val="BEE0FC"/>
                </a:solidFill>
              </a:rPr>
              <a:t>What are some communication tips from the modules?</a:t>
            </a:r>
            <a:endParaRPr lang="en-CA" sz="2000" dirty="0">
              <a:solidFill>
                <a:srgbClr val="BEE0FC"/>
              </a:solidFill>
            </a:endParaRPr>
          </a:p>
        </p:txBody>
      </p:sp>
    </p:spTree>
    <p:extLst>
      <p:ext uri="{BB962C8B-B14F-4D97-AF65-F5344CB8AC3E}">
        <p14:creationId xmlns:p14="http://schemas.microsoft.com/office/powerpoint/2010/main" val="274063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73731" name="Rectangle 6"/>
          <p:cNvSpPr>
            <a:spLocks noGrp="1" noChangeArrowheads="1"/>
          </p:cNvSpPr>
          <p:nvPr>
            <p:ph type="title"/>
          </p:nvPr>
        </p:nvSpPr>
        <p:spPr>
          <a:xfrm>
            <a:off x="738188" y="0"/>
            <a:ext cx="7721600" cy="1511300"/>
          </a:xfrm>
        </p:spPr>
        <p:txBody>
          <a:bodyPr rIns="132080"/>
          <a:lstStyle/>
          <a:p>
            <a:pPr eaLnBrk="1" hangingPunct="1"/>
            <a:r>
              <a:rPr lang="en-US" sz="3200" b="1" dirty="0" smtClean="0"/>
              <a:t>This person can’t figure out what the customer is saying. </a:t>
            </a:r>
          </a:p>
        </p:txBody>
      </p:sp>
      <p:pic>
        <p:nvPicPr>
          <p:cNvPr id="73732" name="Picture 7" descr="DSC_0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1252" y="1546225"/>
            <a:ext cx="5790441" cy="4386818"/>
          </a:xfrm>
          <a:prstGeom prst="rect">
            <a:avLst/>
          </a:prstGeom>
          <a:noFill/>
          <a:ln w="9525">
            <a:noFill/>
            <a:miter lim="800000"/>
            <a:headEnd/>
            <a:tailEnd/>
          </a:ln>
        </p:spPr>
      </p:pic>
    </p:spTree>
    <p:extLst>
      <p:ext uri="{BB962C8B-B14F-4D97-AF65-F5344CB8AC3E}">
        <p14:creationId xmlns:p14="http://schemas.microsoft.com/office/powerpoint/2010/main" val="41584741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3"/>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74755" name="Rectangle 4"/>
          <p:cNvSpPr>
            <a:spLocks noGrp="1" noChangeArrowheads="1"/>
          </p:cNvSpPr>
          <p:nvPr>
            <p:ph type="title"/>
          </p:nvPr>
        </p:nvSpPr>
        <p:spPr>
          <a:xfrm>
            <a:off x="996950" y="128588"/>
            <a:ext cx="7081838" cy="1231900"/>
          </a:xfrm>
        </p:spPr>
        <p:txBody>
          <a:bodyPr rIns="132080"/>
          <a:lstStyle/>
          <a:p>
            <a:pPr eaLnBrk="1" hangingPunct="1"/>
            <a:r>
              <a:rPr lang="en-US" sz="2800" b="1" dirty="0" smtClean="0"/>
              <a:t>Tip:</a:t>
            </a:r>
            <a:r>
              <a:rPr lang="en-US" sz="2800" b="1" i="1" dirty="0" smtClean="0"/>
              <a:t> </a:t>
            </a:r>
            <a:r>
              <a:rPr lang="en-US" sz="2800" b="1" dirty="0" smtClean="0"/>
              <a:t>Keep pen and paper handy and offer it to the person.</a:t>
            </a:r>
            <a:endParaRPr lang="en-US" dirty="0" smtClean="0"/>
          </a:p>
        </p:txBody>
      </p:sp>
      <p:pic>
        <p:nvPicPr>
          <p:cNvPr id="74756" name="Picture 5" descr="DSC_0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183" y="1611313"/>
            <a:ext cx="6494255" cy="4346895"/>
          </a:xfrm>
          <a:prstGeom prst="rect">
            <a:avLst/>
          </a:prstGeom>
          <a:noFill/>
          <a:ln w="9525">
            <a:noFill/>
            <a:miter lim="800000"/>
            <a:headEnd/>
            <a:tailEnd/>
          </a:ln>
        </p:spPr>
      </p:pic>
    </p:spTree>
    <p:extLst>
      <p:ext uri="{BB962C8B-B14F-4D97-AF65-F5344CB8AC3E}">
        <p14:creationId xmlns:p14="http://schemas.microsoft.com/office/powerpoint/2010/main" val="21848837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Why?</a:t>
            </a:r>
            <a:endParaRPr lang="en-CA" dirty="0"/>
          </a:p>
        </p:txBody>
      </p:sp>
      <p:pic>
        <p:nvPicPr>
          <p:cNvPr id="29" name="Content Placeholder 28" descr="KeyHoleInWall.jp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8162" y="2005476"/>
            <a:ext cx="4038600" cy="2856571"/>
          </a:xfrm>
        </p:spPr>
      </p:pic>
      <p:sp>
        <p:nvSpPr>
          <p:cNvPr id="27" name="Content Placeholder 26"/>
          <p:cNvSpPr>
            <a:spLocks noGrp="1"/>
          </p:cNvSpPr>
          <p:nvPr>
            <p:ph sz="half" idx="2"/>
          </p:nvPr>
        </p:nvSpPr>
        <p:spPr>
          <a:xfrm>
            <a:off x="4991100" y="1841500"/>
            <a:ext cx="3695700" cy="3733799"/>
          </a:xfrm>
        </p:spPr>
        <p:txBody>
          <a:bodyPr/>
          <a:lstStyle/>
          <a:p>
            <a:r>
              <a:rPr lang="en-CA" dirty="0" smtClean="0"/>
              <a:t>Accessibility permeates every aspect of our </a:t>
            </a:r>
            <a:br>
              <a:rPr lang="en-CA" dirty="0" smtClean="0"/>
            </a:br>
            <a:r>
              <a:rPr lang="en-CA" dirty="0" smtClean="0"/>
              <a:t>public-facing work</a:t>
            </a:r>
          </a:p>
          <a:p>
            <a:endParaRPr lang="en-CA" dirty="0" smtClean="0"/>
          </a:p>
          <a:p>
            <a:r>
              <a:rPr lang="en-CA" dirty="0" smtClean="0"/>
              <a:t>It’s everyone’s responsibility</a:t>
            </a:r>
          </a:p>
          <a:p>
            <a:endParaRPr lang="en-CA" dirty="0"/>
          </a:p>
        </p:txBody>
      </p:sp>
      <p:pic>
        <p:nvPicPr>
          <p:cNvPr id="21" name="Picture 20" descr="bunnies.gif"/>
          <p:cNvPicPr>
            <a:picLocks noChangeAspect="1"/>
          </p:cNvPicPr>
          <p:nvPr/>
        </p:nvPicPr>
        <p:blipFill>
          <a:blip r:embed="rId4"/>
          <a:stretch>
            <a:fillRect/>
          </a:stretch>
        </p:blipFill>
        <p:spPr>
          <a:xfrm>
            <a:off x="4567237" y="3424237"/>
            <a:ext cx="9525" cy="95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05446"/>
            <a:ext cx="8229600" cy="629361"/>
          </a:xfrm>
        </p:spPr>
        <p:txBody>
          <a:bodyPr>
            <a:normAutofit fontScale="90000"/>
          </a:bodyPr>
          <a:lstStyle/>
          <a:p>
            <a:pPr eaLnBrk="1" hangingPunct="1"/>
            <a:r>
              <a:rPr lang="en-US" sz="3600" dirty="0" smtClean="0"/>
              <a:t>Increasing Independence: Assistive Devices</a:t>
            </a:r>
          </a:p>
        </p:txBody>
      </p:sp>
      <p:sp>
        <p:nvSpPr>
          <p:cNvPr id="29699" name="Rectangle 3"/>
          <p:cNvSpPr>
            <a:spLocks noGrp="1" noChangeArrowheads="1"/>
          </p:cNvSpPr>
          <p:nvPr>
            <p:ph type="body" idx="1"/>
          </p:nvPr>
        </p:nvSpPr>
        <p:spPr>
          <a:xfrm>
            <a:off x="285750" y="1600200"/>
            <a:ext cx="5143500" cy="4525963"/>
          </a:xfrm>
        </p:spPr>
        <p:txBody>
          <a:bodyPr/>
          <a:lstStyle/>
          <a:p>
            <a:pPr marL="609600" indent="-609600" eaLnBrk="1" hangingPunct="1">
              <a:buFontTx/>
              <a:buNone/>
            </a:pPr>
            <a:endParaRPr lang="en-US" dirty="0" smtClean="0"/>
          </a:p>
          <a:p>
            <a:pPr marL="609600" indent="-609600" eaLnBrk="1" hangingPunct="1"/>
            <a:r>
              <a:rPr lang="en-US" dirty="0" smtClean="0"/>
              <a:t>An extension of a person’s capabilities</a:t>
            </a:r>
          </a:p>
          <a:p>
            <a:pPr marL="609600" indent="-609600" eaLnBrk="1" hangingPunct="1">
              <a:buFontTx/>
              <a:buNone/>
            </a:pPr>
            <a:r>
              <a:rPr lang="en-US" dirty="0" smtClean="0"/>
              <a:t>  </a:t>
            </a:r>
          </a:p>
          <a:p>
            <a:pPr marL="609600" indent="-609600" eaLnBrk="1" hangingPunct="1"/>
            <a:r>
              <a:rPr lang="en-US" dirty="0" smtClean="0"/>
              <a:t>Increase </a:t>
            </a:r>
            <a:br>
              <a:rPr lang="en-US" dirty="0" smtClean="0"/>
            </a:br>
            <a:r>
              <a:rPr lang="en-US" dirty="0" smtClean="0"/>
              <a:t>independence</a:t>
            </a:r>
          </a:p>
        </p:txBody>
      </p:sp>
      <p:pic>
        <p:nvPicPr>
          <p:cNvPr id="6" name="Picture 6" descr="IMG_2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093" y="1364717"/>
            <a:ext cx="2168434" cy="2319656"/>
          </a:xfrm>
          <a:prstGeom prst="roundRect">
            <a:avLst/>
          </a:prstGeom>
          <a:noFill/>
          <a:ln w="28575">
            <a:solidFill>
              <a:schemeClr val="tx1"/>
            </a:solidFill>
            <a:miter lim="800000"/>
            <a:headEnd/>
            <a:tailEnd/>
          </a:ln>
        </p:spPr>
      </p:pic>
      <p:pic>
        <p:nvPicPr>
          <p:cNvPr id="29700" name="Picture 6" descr="IMG_2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427" y="2524545"/>
            <a:ext cx="1889216" cy="3134221"/>
          </a:xfrm>
          <a:prstGeom prst="roundRect">
            <a:avLst/>
          </a:prstGeom>
          <a:noFill/>
          <a:ln w="9525">
            <a:noFill/>
            <a:miter lim="800000"/>
            <a:headEnd/>
            <a:tailEnd/>
          </a:ln>
        </p:spPr>
      </p:pic>
      <p:pic>
        <p:nvPicPr>
          <p:cNvPr id="8" name="Picture 3" descr="IMG_218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0485" y="3514552"/>
            <a:ext cx="2229652" cy="2275156"/>
          </a:xfrm>
          <a:prstGeom prst="roundRect">
            <a:avLst/>
          </a:prstGeom>
          <a:noFill/>
          <a:ln w="9525">
            <a:noFill/>
            <a:miter lim="800000"/>
            <a:headEnd/>
            <a:tailEnd/>
          </a:ln>
        </p:spPr>
      </p:pic>
    </p:spTree>
    <p:extLst>
      <p:ext uri="{BB962C8B-B14F-4D97-AF65-F5344CB8AC3E}">
        <p14:creationId xmlns:p14="http://schemas.microsoft.com/office/powerpoint/2010/main" val="1039651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_MG_38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730" y="1328738"/>
            <a:ext cx="6543411" cy="4558393"/>
          </a:xfrm>
          <a:prstGeom prst="rect">
            <a:avLst/>
          </a:prstGeom>
          <a:noFill/>
          <a:ln w="9525">
            <a:noFill/>
            <a:miter lim="800000"/>
            <a:headEnd/>
            <a:tailEnd/>
          </a:ln>
        </p:spPr>
      </p:pic>
      <p:sp>
        <p:nvSpPr>
          <p:cNvPr id="32771" name="Rectangle 5"/>
          <p:cNvSpPr>
            <a:spLocks noGrp="1" noChangeArrowheads="1"/>
          </p:cNvSpPr>
          <p:nvPr>
            <p:ph type="title"/>
          </p:nvPr>
        </p:nvSpPr>
        <p:spPr>
          <a:xfrm>
            <a:off x="412750" y="185738"/>
            <a:ext cx="8731250" cy="1143000"/>
          </a:xfrm>
        </p:spPr>
        <p:txBody>
          <a:bodyPr>
            <a:normAutofit/>
          </a:bodyPr>
          <a:lstStyle/>
          <a:p>
            <a:pPr algn="l" eaLnBrk="1" hangingPunct="1"/>
            <a:r>
              <a:rPr lang="en-US" sz="3000" dirty="0" smtClean="0"/>
              <a:t>Tip: “Please don’t lean over, touch, or move my Assistive Device; it’s an extension of me.”</a:t>
            </a:r>
          </a:p>
        </p:txBody>
      </p:sp>
      <p:sp>
        <p:nvSpPr>
          <p:cNvPr id="180231" name="AutoShape 7"/>
          <p:cNvSpPr>
            <a:spLocks noChangeArrowheads="1"/>
          </p:cNvSpPr>
          <p:nvPr/>
        </p:nvSpPr>
        <p:spPr bwMode="auto">
          <a:xfrm>
            <a:off x="4403104" y="3440872"/>
            <a:ext cx="2382837" cy="22748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81" y="17389"/>
                </a:moveTo>
                <a:cubicBezTo>
                  <a:pt x="19716" y="15584"/>
                  <a:pt x="20621" y="13235"/>
                  <a:pt x="20621" y="10800"/>
                </a:cubicBezTo>
                <a:cubicBezTo>
                  <a:pt x="20621" y="5376"/>
                  <a:pt x="16223" y="979"/>
                  <a:pt x="10800" y="979"/>
                </a:cubicBezTo>
                <a:cubicBezTo>
                  <a:pt x="8364" y="978"/>
                  <a:pt x="6015" y="1883"/>
                  <a:pt x="4210" y="3518"/>
                </a:cubicBezTo>
                <a:close/>
                <a:moveTo>
                  <a:pt x="3518" y="4210"/>
                </a:moveTo>
                <a:cubicBezTo>
                  <a:pt x="1883" y="6015"/>
                  <a:pt x="979" y="8364"/>
                  <a:pt x="979" y="10799"/>
                </a:cubicBezTo>
                <a:cubicBezTo>
                  <a:pt x="979" y="16223"/>
                  <a:pt x="5376" y="20621"/>
                  <a:pt x="10800" y="20621"/>
                </a:cubicBezTo>
                <a:cubicBezTo>
                  <a:pt x="13235" y="20621"/>
                  <a:pt x="15584" y="19716"/>
                  <a:pt x="17389" y="18081"/>
                </a:cubicBezTo>
                <a:close/>
              </a:path>
            </a:pathLst>
          </a:custGeom>
          <a:solidFill>
            <a:schemeClr val="accent2"/>
          </a:solidFill>
          <a:ln w="9525">
            <a:solidFill>
              <a:schemeClr val="tx1"/>
            </a:solidFill>
            <a:miter lim="800000"/>
            <a:headEnd/>
            <a:tailEnd/>
          </a:ln>
        </p:spPr>
        <p:txBody>
          <a:bodyPr wrap="none" anchor="ctr"/>
          <a:lstStyle/>
          <a:p>
            <a:endParaRPr lang="en-CA" dirty="0"/>
          </a:p>
        </p:txBody>
      </p:sp>
      <p:sp>
        <p:nvSpPr>
          <p:cNvPr id="5" name="Line 5"/>
          <p:cNvSpPr>
            <a:spLocks noChangeShapeType="1"/>
          </p:cNvSpPr>
          <p:nvPr/>
        </p:nvSpPr>
        <p:spPr bwMode="auto">
          <a:xfrm>
            <a:off x="0" y="1238320"/>
            <a:ext cx="9144000" cy="1587"/>
          </a:xfrm>
          <a:prstGeom prst="line">
            <a:avLst/>
          </a:prstGeom>
          <a:noFill/>
          <a:ln w="25400">
            <a:solidFill>
              <a:schemeClr val="tx1"/>
            </a:solidFill>
            <a:round/>
            <a:headEnd/>
            <a:tailEnd/>
          </a:ln>
        </p:spPr>
        <p:txBody>
          <a:bodyPr/>
          <a:lstStyle/>
          <a:p>
            <a:endParaRPr lang="en-CA" dirty="0"/>
          </a:p>
        </p:txBody>
      </p:sp>
    </p:spTree>
    <p:extLst>
      <p:ext uri="{BB962C8B-B14F-4D97-AF65-F5344CB8AC3E}">
        <p14:creationId xmlns:p14="http://schemas.microsoft.com/office/powerpoint/2010/main" val="1214577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425" y="1466920"/>
            <a:ext cx="6494187" cy="4542690"/>
          </a:xfrm>
          <a:prstGeom prst="rect">
            <a:avLst/>
          </a:prstGeom>
          <a:noFill/>
          <a:ln w="12700">
            <a:noFill/>
            <a:miter lim="800000"/>
            <a:headEnd/>
            <a:tailEnd/>
          </a:ln>
        </p:spPr>
      </p:pic>
      <p:sp>
        <p:nvSpPr>
          <p:cNvPr id="34819" name="Line 5"/>
          <p:cNvSpPr>
            <a:spLocks noChangeShapeType="1"/>
          </p:cNvSpPr>
          <p:nvPr/>
        </p:nvSpPr>
        <p:spPr bwMode="auto">
          <a:xfrm>
            <a:off x="0" y="1238320"/>
            <a:ext cx="9144000" cy="1587"/>
          </a:xfrm>
          <a:prstGeom prst="line">
            <a:avLst/>
          </a:prstGeom>
          <a:noFill/>
          <a:ln w="25400">
            <a:solidFill>
              <a:schemeClr val="tx1"/>
            </a:solidFill>
            <a:round/>
            <a:headEnd/>
            <a:tailEnd/>
          </a:ln>
        </p:spPr>
        <p:txBody>
          <a:bodyPr/>
          <a:lstStyle/>
          <a:p>
            <a:endParaRPr lang="en-CA" dirty="0"/>
          </a:p>
        </p:txBody>
      </p:sp>
      <p:sp>
        <p:nvSpPr>
          <p:cNvPr id="34820" name="Rectangle 6"/>
          <p:cNvSpPr>
            <a:spLocks noGrp="1" noChangeArrowheads="1"/>
          </p:cNvSpPr>
          <p:nvPr>
            <p:ph type="title" idx="4294967295"/>
          </p:nvPr>
        </p:nvSpPr>
        <p:spPr>
          <a:xfrm>
            <a:off x="936624" y="-12700"/>
            <a:ext cx="7585075" cy="1514475"/>
          </a:xfrm>
        </p:spPr>
        <p:txBody>
          <a:bodyPr rIns="132080"/>
          <a:lstStyle/>
          <a:p>
            <a:pPr marL="382588" indent="-342900" algn="l" eaLnBrk="1" hangingPunct="1"/>
            <a:r>
              <a:rPr lang="en-US" sz="2800" b="1" dirty="0" smtClean="0"/>
              <a:t>Tip: Get eye to eye; avoid neck strain</a:t>
            </a:r>
            <a:r>
              <a:rPr lang="en-US" sz="2800" dirty="0" smtClean="0"/>
              <a:t>.</a:t>
            </a:r>
          </a:p>
        </p:txBody>
      </p:sp>
    </p:spTree>
    <p:extLst>
      <p:ext uri="{BB962C8B-B14F-4D97-AF65-F5344CB8AC3E}">
        <p14:creationId xmlns:p14="http://schemas.microsoft.com/office/powerpoint/2010/main" val="3463442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fontScale="90000"/>
          </a:bodyPr>
          <a:lstStyle/>
          <a:p>
            <a:pPr eaLnBrk="1" hangingPunct="1"/>
            <a:r>
              <a:rPr lang="en-US" dirty="0" smtClean="0"/>
              <a:t>Maintaining Dignity</a:t>
            </a:r>
          </a:p>
        </p:txBody>
      </p:sp>
      <p:sp>
        <p:nvSpPr>
          <p:cNvPr id="37891" name="Rectangle 5"/>
          <p:cNvSpPr>
            <a:spLocks noGrp="1" noChangeArrowheads="1"/>
          </p:cNvSpPr>
          <p:nvPr>
            <p:ph type="body" idx="1"/>
          </p:nvPr>
        </p:nvSpPr>
        <p:spPr>
          <a:xfrm>
            <a:off x="457200" y="1600200"/>
            <a:ext cx="8229600" cy="4604657"/>
          </a:xfrm>
        </p:spPr>
        <p:txBody>
          <a:bodyPr>
            <a:normAutofit/>
          </a:bodyPr>
          <a:lstStyle/>
          <a:p>
            <a:r>
              <a:rPr lang="en-CA" dirty="0" smtClean="0"/>
              <a:t>Allow service </a:t>
            </a:r>
            <a:r>
              <a:rPr lang="en-CA" sz="3000" dirty="0" smtClean="0"/>
              <a:t>animals</a:t>
            </a:r>
            <a:endParaRPr lang="en-CA" dirty="0" smtClean="0"/>
          </a:p>
          <a:p>
            <a:pPr lvl="1"/>
            <a:endParaRPr lang="en-CA" dirty="0" smtClean="0"/>
          </a:p>
          <a:p>
            <a:r>
              <a:rPr lang="en-CA" sz="3000" dirty="0" smtClean="0"/>
              <a:t>Types of service animals:</a:t>
            </a:r>
          </a:p>
          <a:p>
            <a:pPr lvl="1"/>
            <a:r>
              <a:rPr lang="en-CA" sz="2600" dirty="0" smtClean="0"/>
              <a:t>Guide dog</a:t>
            </a:r>
          </a:p>
          <a:p>
            <a:pPr lvl="1"/>
            <a:r>
              <a:rPr lang="en-CA" sz="2600" dirty="0" smtClean="0"/>
              <a:t>Hearing or signal</a:t>
            </a:r>
          </a:p>
          <a:p>
            <a:pPr lvl="1"/>
            <a:r>
              <a:rPr lang="en-CA" sz="2600" dirty="0" smtClean="0"/>
              <a:t>Mobility assistance</a:t>
            </a:r>
          </a:p>
          <a:p>
            <a:pPr lvl="1"/>
            <a:r>
              <a:rPr lang="en-CA" sz="2600" dirty="0" smtClean="0"/>
              <a:t>Seizure response</a:t>
            </a:r>
          </a:p>
          <a:p>
            <a:pPr lvl="1"/>
            <a:r>
              <a:rPr lang="en-CA" sz="2600" dirty="0" smtClean="0"/>
              <a:t>Therapeutic assistance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126" y="2057624"/>
            <a:ext cx="2769268" cy="2815389"/>
          </a:xfrm>
          <a:prstGeom prst="roundRect">
            <a:avLst/>
          </a:prstGeom>
          <a:noFill/>
          <a:ln w="12700">
            <a:noFill/>
            <a:miter lim="800000"/>
            <a:headEnd/>
            <a:tailEnd/>
          </a:ln>
        </p:spPr>
      </p:pic>
      <p:pic>
        <p:nvPicPr>
          <p:cNvPr id="5" name="Picture 4" descr="Jennifer Franc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812" y="3362076"/>
            <a:ext cx="1971614" cy="2164080"/>
          </a:xfrm>
          <a:prstGeom prst="roundRect">
            <a:avLst>
              <a:gd name="adj" fmla="val 32126"/>
            </a:avLst>
          </a:prstGeom>
          <a:noFill/>
          <a:ln w="9525">
            <a:noFill/>
            <a:miter lim="800000"/>
            <a:headEnd/>
            <a:tailEnd/>
          </a:ln>
        </p:spPr>
      </p:pic>
    </p:spTree>
    <p:extLst>
      <p:ext uri="{BB962C8B-B14F-4D97-AF65-F5344CB8AC3E}">
        <p14:creationId xmlns:p14="http://schemas.microsoft.com/office/powerpoint/2010/main" val="2861280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34820" name="Rectangle 6"/>
          <p:cNvSpPr>
            <a:spLocks noGrp="1" noChangeArrowheads="1"/>
          </p:cNvSpPr>
          <p:nvPr>
            <p:ph type="title" idx="4294967295"/>
          </p:nvPr>
        </p:nvSpPr>
        <p:spPr>
          <a:xfrm>
            <a:off x="936624" y="-12700"/>
            <a:ext cx="7585075" cy="1514475"/>
          </a:xfrm>
        </p:spPr>
        <p:txBody>
          <a:bodyPr rIns="132080"/>
          <a:lstStyle/>
          <a:p>
            <a:pPr marL="382588" indent="-342900"/>
            <a:r>
              <a:rPr lang="en-US" sz="2800" b="1" dirty="0"/>
              <a:t>Tip: Working Dog - do not pet or distract. </a:t>
            </a:r>
            <a:endParaRPr lang="en-US" sz="2800"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819" y="1501775"/>
            <a:ext cx="6775564" cy="4551155"/>
          </a:xfrm>
          <a:prstGeom prst="rect">
            <a:avLst/>
          </a:prstGeom>
          <a:noFill/>
          <a:ln w="12700">
            <a:noFill/>
            <a:miter lim="800000"/>
            <a:headEnd/>
            <a:tailEnd/>
          </a:ln>
        </p:spPr>
      </p:pic>
      <p:sp>
        <p:nvSpPr>
          <p:cNvPr id="6" name="AutoShape 6"/>
          <p:cNvSpPr>
            <a:spLocks noChangeArrowheads="1"/>
          </p:cNvSpPr>
          <p:nvPr/>
        </p:nvSpPr>
        <p:spPr bwMode="auto">
          <a:xfrm>
            <a:off x="3257021" y="3119381"/>
            <a:ext cx="3214111" cy="244287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18" y="17790"/>
                </a:moveTo>
                <a:cubicBezTo>
                  <a:pt x="20000" y="15899"/>
                  <a:pt x="20993" y="13398"/>
                  <a:pt x="20993" y="10800"/>
                </a:cubicBezTo>
                <a:cubicBezTo>
                  <a:pt x="20993" y="5170"/>
                  <a:pt x="16429" y="607"/>
                  <a:pt x="10800" y="607"/>
                </a:cubicBezTo>
                <a:cubicBezTo>
                  <a:pt x="8201" y="606"/>
                  <a:pt x="5700" y="1599"/>
                  <a:pt x="3809" y="3381"/>
                </a:cubicBezTo>
                <a:close/>
                <a:moveTo>
                  <a:pt x="3381" y="3809"/>
                </a:moveTo>
                <a:cubicBezTo>
                  <a:pt x="1599" y="5700"/>
                  <a:pt x="607" y="8201"/>
                  <a:pt x="607" y="10799"/>
                </a:cubicBezTo>
                <a:cubicBezTo>
                  <a:pt x="607" y="16429"/>
                  <a:pt x="5170" y="20993"/>
                  <a:pt x="10800" y="20993"/>
                </a:cubicBezTo>
                <a:cubicBezTo>
                  <a:pt x="13398" y="20993"/>
                  <a:pt x="15899" y="20000"/>
                  <a:pt x="17790" y="18218"/>
                </a:cubicBezTo>
                <a:close/>
              </a:path>
            </a:pathLst>
          </a:custGeom>
          <a:solidFill>
            <a:schemeClr val="accent2"/>
          </a:solidFill>
          <a:ln w="9525">
            <a:solidFill>
              <a:schemeClr val="tx1"/>
            </a:solidFill>
            <a:miter lim="800000"/>
            <a:headEnd/>
            <a:tailEnd/>
          </a:ln>
        </p:spPr>
        <p:txBody>
          <a:bodyPr wrap="none" anchor="ctr"/>
          <a:lstStyle/>
          <a:p>
            <a:endParaRPr lang="en-CA" dirty="0"/>
          </a:p>
        </p:txBody>
      </p:sp>
    </p:spTree>
    <p:extLst>
      <p:ext uri="{BB962C8B-B14F-4D97-AF65-F5344CB8AC3E}">
        <p14:creationId xmlns:p14="http://schemas.microsoft.com/office/powerpoint/2010/main" val="33630795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34820" name="Rectangle 6"/>
          <p:cNvSpPr>
            <a:spLocks noGrp="1" noChangeArrowheads="1"/>
          </p:cNvSpPr>
          <p:nvPr>
            <p:ph type="title" idx="4294967295"/>
          </p:nvPr>
        </p:nvSpPr>
        <p:spPr>
          <a:xfrm>
            <a:off x="936624" y="-12700"/>
            <a:ext cx="7585075" cy="1514475"/>
          </a:xfrm>
        </p:spPr>
        <p:txBody>
          <a:bodyPr rIns="132080"/>
          <a:lstStyle/>
          <a:p>
            <a:pPr marL="382588" indent="-342900"/>
            <a:r>
              <a:rPr lang="en-US" sz="2800" b="1" dirty="0"/>
              <a:t>Tip: Pay attention to the owner. </a:t>
            </a:r>
            <a:endParaRPr lang="en-US" sz="2800" dirty="0" smtClean="0"/>
          </a:p>
        </p:txBody>
      </p:sp>
      <p:pic>
        <p:nvPicPr>
          <p:cNvPr id="7" name="Picture 6" descr="_MG_36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417" y="1501775"/>
            <a:ext cx="6713770" cy="4545840"/>
          </a:xfrm>
          <a:prstGeom prst="rect">
            <a:avLst/>
          </a:prstGeom>
          <a:noFill/>
          <a:ln w="9525">
            <a:noFill/>
            <a:miter lim="800000"/>
            <a:headEnd/>
            <a:tailEnd/>
          </a:ln>
        </p:spPr>
      </p:pic>
    </p:spTree>
    <p:extLst>
      <p:ext uri="{BB962C8B-B14F-4D97-AF65-F5344CB8AC3E}">
        <p14:creationId xmlns:p14="http://schemas.microsoft.com/office/powerpoint/2010/main" val="34026125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57200" y="506756"/>
            <a:ext cx="8229600" cy="629361"/>
          </a:xfrm>
        </p:spPr>
        <p:txBody>
          <a:bodyPr>
            <a:normAutofit fontScale="90000"/>
          </a:bodyPr>
          <a:lstStyle/>
          <a:p>
            <a:pPr eaLnBrk="1" hangingPunct="1"/>
            <a:r>
              <a:rPr lang="en-US" sz="3600" b="1" dirty="0" smtClean="0"/>
              <a:t> Maintaining Dignity: Support Persons</a:t>
            </a:r>
          </a:p>
        </p:txBody>
      </p:sp>
      <p:pic>
        <p:nvPicPr>
          <p:cNvPr id="41987" name="Picture 6" descr="CONCRETEBEA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35" y="1593317"/>
            <a:ext cx="2376543" cy="4270770"/>
          </a:xfrm>
          <a:prstGeom prst="roundRect">
            <a:avLst/>
          </a:prstGeom>
          <a:noFill/>
          <a:ln w="9525">
            <a:noFill/>
            <a:miter lim="800000"/>
            <a:headEnd/>
            <a:tailEnd/>
          </a:ln>
        </p:spPr>
      </p:pic>
      <p:sp>
        <p:nvSpPr>
          <p:cNvPr id="41988" name="Text Box 7"/>
          <p:cNvSpPr txBox="1">
            <a:spLocks noChangeArrowheads="1"/>
          </p:cNvSpPr>
          <p:nvPr/>
        </p:nvSpPr>
        <p:spPr bwMode="auto">
          <a:xfrm>
            <a:off x="4367213" y="1417006"/>
            <a:ext cx="4319587" cy="4524315"/>
          </a:xfrm>
          <a:prstGeom prst="rect">
            <a:avLst/>
          </a:prstGeom>
          <a:noFill/>
          <a:ln w="9525">
            <a:noFill/>
            <a:miter lim="800000"/>
            <a:headEnd/>
            <a:tailEnd/>
          </a:ln>
        </p:spPr>
        <p:txBody>
          <a:bodyPr>
            <a:spAutoFit/>
          </a:bodyPr>
          <a:lstStyle/>
          <a:p>
            <a:pPr>
              <a:buFontTx/>
              <a:buChar char="•"/>
            </a:pPr>
            <a:r>
              <a:rPr lang="en-CA" sz="3200" dirty="0" smtClean="0"/>
              <a:t>Welcome support persons.</a:t>
            </a:r>
          </a:p>
          <a:p>
            <a:pPr>
              <a:buFontTx/>
              <a:buChar char="•"/>
            </a:pPr>
            <a:endParaRPr lang="en-CA" sz="3200" dirty="0" smtClean="0"/>
          </a:p>
          <a:p>
            <a:pPr>
              <a:buFontTx/>
              <a:buChar char="•"/>
            </a:pPr>
            <a:r>
              <a:rPr lang="en-CA" sz="3200" dirty="0" smtClean="0"/>
              <a:t>Support persons:</a:t>
            </a:r>
          </a:p>
          <a:p>
            <a:pPr lvl="1">
              <a:buFontTx/>
              <a:buChar char="•"/>
            </a:pPr>
            <a:r>
              <a:rPr lang="en-CA" sz="3200" dirty="0" smtClean="0"/>
              <a:t>Guides</a:t>
            </a:r>
          </a:p>
          <a:p>
            <a:pPr lvl="1">
              <a:buFontTx/>
              <a:buChar char="•"/>
            </a:pPr>
            <a:r>
              <a:rPr lang="en-CA" sz="3200" dirty="0" smtClean="0"/>
              <a:t>Interpreters</a:t>
            </a:r>
          </a:p>
          <a:p>
            <a:pPr lvl="1">
              <a:buFontTx/>
              <a:buChar char="•"/>
            </a:pPr>
            <a:r>
              <a:rPr lang="en-CA" sz="3200" dirty="0" smtClean="0"/>
              <a:t>Note-takers, scribes, readers</a:t>
            </a:r>
          </a:p>
          <a:p>
            <a:pPr lvl="1">
              <a:buFontTx/>
              <a:buChar char="•"/>
            </a:pPr>
            <a:r>
              <a:rPr lang="en-CA" sz="3200" dirty="0" smtClean="0"/>
              <a:t>Personal care</a:t>
            </a:r>
          </a:p>
        </p:txBody>
      </p:sp>
    </p:spTree>
    <p:extLst>
      <p:ext uri="{BB962C8B-B14F-4D97-AF65-F5344CB8AC3E}">
        <p14:creationId xmlns:p14="http://schemas.microsoft.com/office/powerpoint/2010/main" val="3424998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_MG_38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93" y="1568312"/>
            <a:ext cx="6739085" cy="4410075"/>
          </a:xfrm>
          <a:prstGeom prst="rect">
            <a:avLst/>
          </a:prstGeom>
          <a:noFill/>
          <a:ln w="9525">
            <a:noFill/>
            <a:miter lim="800000"/>
            <a:headEnd/>
            <a:tailEnd/>
          </a:ln>
        </p:spPr>
      </p:pic>
      <p:sp>
        <p:nvSpPr>
          <p:cNvPr id="43011" name="Rectangle 4"/>
          <p:cNvSpPr>
            <a:spLocks noGrp="1" noChangeArrowheads="1"/>
          </p:cNvSpPr>
          <p:nvPr>
            <p:ph type="title" idx="4294967295"/>
          </p:nvPr>
        </p:nvSpPr>
        <p:spPr>
          <a:xfrm>
            <a:off x="437321" y="298175"/>
            <a:ext cx="8269357" cy="947274"/>
          </a:xfrm>
        </p:spPr>
        <p:txBody>
          <a:bodyPr>
            <a:normAutofit fontScale="90000"/>
          </a:bodyPr>
          <a:lstStyle/>
          <a:p>
            <a:pPr eaLnBrk="1" hangingPunct="1"/>
            <a:r>
              <a:rPr lang="en-US" sz="3600" b="1" dirty="0" smtClean="0"/>
              <a:t>Tip: “Talk to me, not to my support person.”</a:t>
            </a:r>
          </a:p>
        </p:txBody>
      </p:sp>
      <p:sp>
        <p:nvSpPr>
          <p:cNvPr id="43012" name="Text Box 6"/>
          <p:cNvSpPr txBox="1">
            <a:spLocks noChangeArrowheads="1"/>
          </p:cNvSpPr>
          <p:nvPr/>
        </p:nvSpPr>
        <p:spPr bwMode="auto">
          <a:xfrm>
            <a:off x="6790980" y="5143570"/>
            <a:ext cx="1665071" cy="461665"/>
          </a:xfrm>
          <a:prstGeom prst="rect">
            <a:avLst/>
          </a:prstGeom>
          <a:noFill/>
          <a:ln w="9525">
            <a:noFill/>
            <a:miter lim="800000"/>
            <a:headEnd/>
            <a:tailEnd/>
          </a:ln>
        </p:spPr>
        <p:txBody>
          <a:bodyPr wrap="none">
            <a:spAutoFit/>
          </a:bodyPr>
          <a:lstStyle/>
          <a:p>
            <a:r>
              <a:rPr lang="en-US" sz="2400" b="1" dirty="0">
                <a:solidFill>
                  <a:schemeClr val="bg1"/>
                </a:solidFill>
              </a:rPr>
              <a:t>Interpreter</a:t>
            </a:r>
          </a:p>
        </p:txBody>
      </p:sp>
      <p:sp>
        <p:nvSpPr>
          <p:cNvPr id="5"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Tree>
    <p:extLst>
      <p:ext uri="{BB962C8B-B14F-4D97-AF65-F5344CB8AC3E}">
        <p14:creationId xmlns:p14="http://schemas.microsoft.com/office/powerpoint/2010/main" val="20798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defTabSz="457200" rtl="0" eaLnBrk="1" fontAlgn="base" latinLnBrk="0" hangingPunct="1">
              <a:lnSpc>
                <a:spcPct val="100000"/>
              </a:lnSpc>
              <a:spcBef>
                <a:spcPct val="0"/>
              </a:spcBef>
              <a:spcAft>
                <a:spcPct val="0"/>
              </a:spcAft>
              <a:buClrTx/>
              <a:buSzTx/>
              <a:buFontTx/>
              <a:buNone/>
              <a:tabLst/>
              <a:defRPr/>
            </a:pPr>
            <a:r>
              <a:rPr lang="en-US" sz="3200" b="1" dirty="0">
                <a:solidFill>
                  <a:schemeClr val="tx2"/>
                </a:solidFill>
                <a:latin typeface="+mj-lt"/>
                <a:ea typeface="+mj-ea"/>
                <a:cs typeface="+mj-cs"/>
              </a:rPr>
              <a:t>Service and Invisible Disabilities</a:t>
            </a:r>
          </a:p>
        </p:txBody>
      </p:sp>
      <p:sp>
        <p:nvSpPr>
          <p:cNvPr id="4" name="Content Placeholder 16"/>
          <p:cNvSpPr txBox="1">
            <a:spLocks/>
          </p:cNvSpPr>
          <p:nvPr/>
        </p:nvSpPr>
        <p:spPr>
          <a:xfrm>
            <a:off x="457200" y="1331843"/>
            <a:ext cx="8229600" cy="5089357"/>
          </a:xfrm>
          <a:prstGeom prst="rect">
            <a:avLst/>
          </a:prstGeom>
        </p:spPr>
        <p:txBody>
          <a:bodyPr>
            <a:normAutofit fontScale="77500" lnSpcReduction="20000"/>
          </a:bodyPr>
          <a:lstStyle/>
          <a:p>
            <a:pPr marL="342900" lvl="0" indent="-342900">
              <a:spcBef>
                <a:spcPct val="20000"/>
              </a:spcBef>
              <a:buFont typeface="Wingdings" pitchFamily="2" charset="2"/>
              <a:buChar char="v"/>
            </a:pPr>
            <a:r>
              <a:rPr lang="en-CA" sz="4500" b="1" dirty="0" smtClean="0"/>
              <a:t>Universal and inclusive </a:t>
            </a:r>
            <a:r>
              <a:rPr lang="en-CA" sz="4500" dirty="0" smtClean="0"/>
              <a:t>service approach to all users is key.</a:t>
            </a:r>
          </a:p>
          <a:p>
            <a:pPr marL="342900" lvl="0" indent="-342900">
              <a:spcBef>
                <a:spcPct val="20000"/>
              </a:spcBef>
              <a:buFont typeface="Arial" charset="0"/>
              <a:buChar char="•"/>
            </a:pPr>
            <a:endParaRPr lang="en-CA" sz="3800" dirty="0" smtClean="0"/>
          </a:p>
          <a:p>
            <a:pPr marL="342900" lvl="0" indent="-342900">
              <a:spcBef>
                <a:spcPct val="20000"/>
              </a:spcBef>
              <a:buFont typeface="Arial" charset="0"/>
              <a:buChar char="•"/>
            </a:pPr>
            <a:r>
              <a:rPr lang="en-CA" sz="3800" dirty="0" smtClean="0"/>
              <a:t>Scenario:</a:t>
            </a:r>
          </a:p>
          <a:p>
            <a:pPr marL="800100" lvl="1" indent="-342900">
              <a:spcBef>
                <a:spcPct val="20000"/>
              </a:spcBef>
              <a:buFont typeface="Arial" pitchFamily="34" charset="0"/>
              <a:buChar char="–"/>
            </a:pPr>
            <a:r>
              <a:rPr lang="en-CA" sz="3200" dirty="0" smtClean="0"/>
              <a:t>A student has left their school paper to the last minute. </a:t>
            </a:r>
          </a:p>
          <a:p>
            <a:pPr marL="800100" lvl="1" indent="-342900">
              <a:spcBef>
                <a:spcPct val="20000"/>
              </a:spcBef>
              <a:buFont typeface="Arial" pitchFamily="34" charset="0"/>
              <a:buChar char="–"/>
            </a:pPr>
            <a:r>
              <a:rPr lang="en-CA" sz="3200" dirty="0" smtClean="0"/>
              <a:t>She approaches the service desk appearing somewhat overwhelmed and makes several attempts to explain her needs.</a:t>
            </a:r>
          </a:p>
          <a:p>
            <a:pPr marL="800100" lvl="1" indent="-342900">
              <a:spcBef>
                <a:spcPct val="20000"/>
              </a:spcBef>
              <a:buFont typeface="Arial" pitchFamily="34" charset="0"/>
              <a:buChar char="–"/>
            </a:pPr>
            <a:r>
              <a:rPr lang="en-CA" sz="3200" dirty="0" smtClean="0"/>
              <a:t>At your suggestion to write the information down, she tells you that she didn’t bring paper and otherwise appears unprepared. </a:t>
            </a:r>
          </a:p>
          <a:p>
            <a:pPr marL="800100" lvl="1" indent="-342900">
              <a:spcBef>
                <a:spcPct val="20000"/>
              </a:spcBef>
              <a:buFont typeface="Arial" pitchFamily="34" charset="0"/>
              <a:buChar char="–"/>
            </a:pPr>
            <a:r>
              <a:rPr lang="en-CA" sz="3200" dirty="0" smtClean="0"/>
              <a:t>She may seem impatient and quick to become frustrated.</a:t>
            </a:r>
          </a:p>
          <a:p>
            <a:pPr marL="342900" lvl="0" indent="-342900">
              <a:spcBef>
                <a:spcPct val="20000"/>
              </a:spcBef>
              <a:buFont typeface="Arial" charset="0"/>
              <a:buChar char="•"/>
            </a:pPr>
            <a:endParaRPr lang="en-CA" sz="3200" dirty="0" smtClean="0"/>
          </a:p>
        </p:txBody>
      </p:sp>
    </p:spTree>
    <p:extLst>
      <p:ext uri="{BB962C8B-B14F-4D97-AF65-F5344CB8AC3E}">
        <p14:creationId xmlns:p14="http://schemas.microsoft.com/office/powerpoint/2010/main" val="3356453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701" y="1319419"/>
            <a:ext cx="4605346" cy="4153626"/>
          </a:xfrm>
          <a:prstGeom prst="roundRect">
            <a:avLst/>
          </a:prstGeom>
          <a:noFill/>
          <a:ln w="12700">
            <a:noFill/>
            <a:miter lim="800000"/>
            <a:headEnd/>
            <a:tailEnd/>
          </a:ln>
        </p:spPr>
      </p:pic>
      <p:sp>
        <p:nvSpPr>
          <p:cNvPr id="79875" name="Line 3"/>
          <p:cNvSpPr>
            <a:spLocks noChangeShapeType="1"/>
          </p:cNvSpPr>
          <p:nvPr/>
        </p:nvSpPr>
        <p:spPr bwMode="auto">
          <a:xfrm>
            <a:off x="0" y="1208502"/>
            <a:ext cx="9144000" cy="1587"/>
          </a:xfrm>
          <a:prstGeom prst="line">
            <a:avLst/>
          </a:prstGeom>
          <a:noFill/>
          <a:ln w="25400">
            <a:solidFill>
              <a:schemeClr val="tx1"/>
            </a:solidFill>
            <a:round/>
            <a:headEnd/>
            <a:tailEnd/>
          </a:ln>
        </p:spPr>
        <p:txBody>
          <a:bodyPr/>
          <a:lstStyle/>
          <a:p>
            <a:endParaRPr lang="en-CA" dirty="0"/>
          </a:p>
        </p:txBody>
      </p:sp>
      <p:sp>
        <p:nvSpPr>
          <p:cNvPr id="79876" name="Rectangle 4"/>
          <p:cNvSpPr>
            <a:spLocks noGrp="1" noChangeArrowheads="1"/>
          </p:cNvSpPr>
          <p:nvPr>
            <p:ph type="title"/>
          </p:nvPr>
        </p:nvSpPr>
        <p:spPr>
          <a:xfrm>
            <a:off x="1284288" y="177800"/>
            <a:ext cx="6792912" cy="984794"/>
          </a:xfrm>
          <a:noFill/>
          <a:ln>
            <a:noFill/>
          </a:ln>
        </p:spPr>
        <p:txBody>
          <a:bodyPr rIns="132080">
            <a:normAutofit/>
          </a:bodyPr>
          <a:lstStyle/>
          <a:p>
            <a:pPr eaLnBrk="1" hangingPunct="1"/>
            <a:r>
              <a:rPr lang="en-US" sz="3600" dirty="0" smtClean="0"/>
              <a:t>Great Service: How may I help?</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7858" y="1959995"/>
            <a:ext cx="3688496" cy="4071755"/>
          </a:xfrm>
          <a:prstGeom prst="roundRect">
            <a:avLst/>
          </a:prstGeom>
          <a:noFill/>
          <a:ln w="12700">
            <a:noFill/>
            <a:miter lim="800000"/>
            <a:headEnd/>
            <a:tailEnd/>
          </a:ln>
        </p:spPr>
      </p:pic>
    </p:spTree>
    <p:extLst>
      <p:ext uri="{BB962C8B-B14F-4D97-AF65-F5344CB8AC3E}">
        <p14:creationId xmlns:p14="http://schemas.microsoft.com/office/powerpoint/2010/main" val="33643549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Overview</a:t>
            </a:r>
            <a:endParaRPr lang="en-CA" dirty="0"/>
          </a:p>
        </p:txBody>
      </p:sp>
      <p:sp>
        <p:nvSpPr>
          <p:cNvPr id="3" name="Content Placeholder 2"/>
          <p:cNvSpPr>
            <a:spLocks noGrp="1"/>
          </p:cNvSpPr>
          <p:nvPr>
            <p:ph idx="1"/>
          </p:nvPr>
        </p:nvSpPr>
        <p:spPr>
          <a:xfrm>
            <a:off x="457200" y="1600200"/>
            <a:ext cx="8229600" cy="4588727"/>
          </a:xfrm>
        </p:spPr>
        <p:txBody>
          <a:bodyPr>
            <a:normAutofit/>
          </a:bodyPr>
          <a:lstStyle/>
          <a:p>
            <a:r>
              <a:rPr lang="en-CA" dirty="0" smtClean="0"/>
              <a:t>What is accessibility?</a:t>
            </a:r>
          </a:p>
          <a:p>
            <a:r>
              <a:rPr lang="en-CA" dirty="0" smtClean="0"/>
              <a:t>Accessible Customer Service</a:t>
            </a:r>
          </a:p>
          <a:p>
            <a:pPr lvl="1"/>
            <a:r>
              <a:rPr lang="en-CA" dirty="0" smtClean="0"/>
              <a:t>Leading Practices</a:t>
            </a:r>
          </a:p>
          <a:p>
            <a:pPr lvl="1"/>
            <a:r>
              <a:rPr lang="en-CA" dirty="0" smtClean="0"/>
              <a:t>Practical approaches to delivery</a:t>
            </a:r>
          </a:p>
          <a:p>
            <a:r>
              <a:rPr lang="en-CA" dirty="0" smtClean="0"/>
              <a:t>Planning with Accessibility in Mind</a:t>
            </a:r>
          </a:p>
          <a:p>
            <a:pPr lvl="1"/>
            <a:r>
              <a:rPr lang="en-CA" dirty="0" smtClean="0"/>
              <a:t>Process for doing</a:t>
            </a:r>
          </a:p>
          <a:p>
            <a:pPr lvl="1"/>
            <a:r>
              <a:rPr lang="en-CA" dirty="0" smtClean="0"/>
              <a:t>Ongoing compliance</a:t>
            </a:r>
          </a:p>
          <a:p>
            <a:r>
              <a:rPr lang="en-CA" dirty="0" smtClean="0"/>
              <a:t>Resources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2960" y="2787147"/>
            <a:ext cx="4002689" cy="2204216"/>
          </a:xfrm>
        </p:spPr>
        <p:txBody>
          <a:bodyPr>
            <a:normAutofit/>
          </a:bodyPr>
          <a:lstStyle/>
          <a:p>
            <a:pPr algn="r"/>
            <a:r>
              <a:rPr lang="en-CA" dirty="0" smtClean="0">
                <a:solidFill>
                  <a:schemeClr val="accent1">
                    <a:lumMod val="75000"/>
                  </a:schemeClr>
                </a:solidFill>
              </a:rPr>
              <a:t>Moving beyond Compliance</a:t>
            </a:r>
            <a:endParaRPr lang="en-CA" dirty="0">
              <a:solidFill>
                <a:schemeClr val="accent1">
                  <a:lumMod val="75000"/>
                </a:schemeClr>
              </a:solidFill>
            </a:endParaRPr>
          </a:p>
        </p:txBody>
      </p:sp>
      <p:sp>
        <p:nvSpPr>
          <p:cNvPr id="2" name="Text Placeholder 1"/>
          <p:cNvSpPr>
            <a:spLocks noGrp="1"/>
          </p:cNvSpPr>
          <p:nvPr>
            <p:ph type="body" idx="1"/>
          </p:nvPr>
        </p:nvSpPr>
        <p:spPr/>
        <p:txBody>
          <a:bodyPr>
            <a:normAutofit/>
          </a:bodyPr>
          <a:lstStyle/>
          <a:p>
            <a:pPr algn="r"/>
            <a:r>
              <a:rPr lang="en-US" sz="2800" dirty="0" smtClean="0">
                <a:solidFill>
                  <a:schemeClr val="accent1">
                    <a:lumMod val="75000"/>
                  </a:schemeClr>
                </a:solidFill>
              </a:rPr>
              <a:t>Planning with Accessibility in Mind</a:t>
            </a:r>
            <a:endParaRPr lang="en-US" sz="2800" dirty="0">
              <a:solidFill>
                <a:schemeClr val="accent1">
                  <a:lumMod val="75000"/>
                </a:schemeClr>
              </a:solidFill>
            </a:endParaRPr>
          </a:p>
        </p:txBody>
      </p:sp>
      <p:pic>
        <p:nvPicPr>
          <p:cNvPr id="6" name="Picture 5" descr="How To Diet Slowly - Natural and Effective Way step b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78" y="2000250"/>
            <a:ext cx="3800181" cy="3825686"/>
          </a:xfrm>
          <a:prstGeom prst="rect">
            <a:avLst/>
          </a:prstGeom>
        </p:spPr>
      </p:pic>
    </p:spTree>
    <p:extLst>
      <p:ext uri="{BB962C8B-B14F-4D97-AF65-F5344CB8AC3E}">
        <p14:creationId xmlns:p14="http://schemas.microsoft.com/office/powerpoint/2010/main" val="2140894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smtClean="0"/>
              <a:t>Areas of Focus</a:t>
            </a:r>
            <a:endParaRPr lang="en-CA" sz="4000" dirty="0"/>
          </a:p>
        </p:txBody>
      </p:sp>
      <p:sp>
        <p:nvSpPr>
          <p:cNvPr id="3" name="Content Placeholder 2"/>
          <p:cNvSpPr>
            <a:spLocks noGrp="1"/>
          </p:cNvSpPr>
          <p:nvPr>
            <p:ph idx="1"/>
          </p:nvPr>
        </p:nvSpPr>
        <p:spPr>
          <a:xfrm>
            <a:off x="457200" y="1600200"/>
            <a:ext cx="8229600" cy="4241800"/>
          </a:xfrm>
        </p:spPr>
        <p:txBody>
          <a:bodyPr>
            <a:normAutofit/>
          </a:bodyPr>
          <a:lstStyle/>
          <a:p>
            <a:r>
              <a:rPr lang="en-US" dirty="0" smtClean="0"/>
              <a:t>Communication Expectations</a:t>
            </a:r>
          </a:p>
          <a:p>
            <a:r>
              <a:rPr lang="en-US" dirty="0" smtClean="0"/>
              <a:t>Feedback Process</a:t>
            </a:r>
          </a:p>
          <a:p>
            <a:r>
              <a:rPr lang="en-US" dirty="0" smtClean="0"/>
              <a:t>Reporting of Barriers</a:t>
            </a:r>
          </a:p>
          <a:p>
            <a:r>
              <a:rPr lang="en-CA" dirty="0" smtClean="0"/>
              <a:t>Service Disruption Notices</a:t>
            </a:r>
          </a:p>
          <a:p>
            <a:r>
              <a:rPr lang="en-CA" dirty="0" smtClean="0"/>
              <a:t>Service Philosophy</a:t>
            </a:r>
          </a:p>
          <a:p>
            <a:r>
              <a:rPr lang="en-US" dirty="0" smtClean="0"/>
              <a:t>Staff Training </a:t>
            </a:r>
          </a:p>
          <a:p>
            <a:endParaRPr lang="en-CA" dirty="0" smtClean="0"/>
          </a:p>
        </p:txBody>
      </p:sp>
      <p:pic>
        <p:nvPicPr>
          <p:cNvPr id="4" name="Picture 3" descr="Logo-Accessibility.png"/>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765292" y="4748834"/>
            <a:ext cx="1131058" cy="112077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34016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Some Definitions…</a:t>
            </a:r>
            <a:endParaRPr lang="en-CA" dirty="0"/>
          </a:p>
        </p:txBody>
      </p:sp>
      <p:sp>
        <p:nvSpPr>
          <p:cNvPr id="3" name="Content Placeholder 2"/>
          <p:cNvSpPr>
            <a:spLocks noGrp="1"/>
          </p:cNvSpPr>
          <p:nvPr>
            <p:ph idx="1"/>
          </p:nvPr>
        </p:nvSpPr>
        <p:spPr>
          <a:xfrm>
            <a:off x="457200" y="1600200"/>
            <a:ext cx="8229600" cy="4762500"/>
          </a:xfrm>
        </p:spPr>
        <p:txBody>
          <a:bodyPr>
            <a:normAutofit fontScale="92500" lnSpcReduction="10000"/>
          </a:bodyPr>
          <a:lstStyle/>
          <a:p>
            <a:r>
              <a:rPr lang="en-CA" dirty="0" smtClean="0"/>
              <a:t>Policies/Guidelines </a:t>
            </a:r>
          </a:p>
          <a:p>
            <a:pPr lvl="1"/>
            <a:r>
              <a:rPr lang="en-CA" dirty="0" smtClean="0"/>
              <a:t>what you intend to do, including any rules for staff</a:t>
            </a:r>
          </a:p>
          <a:p>
            <a:r>
              <a:rPr lang="en-CA" dirty="0" smtClean="0"/>
              <a:t>Procedures </a:t>
            </a:r>
          </a:p>
          <a:p>
            <a:pPr lvl="1"/>
            <a:r>
              <a:rPr lang="en-CA" dirty="0" smtClean="0"/>
              <a:t>reflect your policies </a:t>
            </a:r>
          </a:p>
          <a:p>
            <a:pPr lvl="1"/>
            <a:r>
              <a:rPr lang="en-CA" dirty="0" smtClean="0"/>
              <a:t>describe how you will go about providing service OR the steps staff are expected to take in certain situations</a:t>
            </a:r>
          </a:p>
          <a:p>
            <a:r>
              <a:rPr lang="en-CA" dirty="0" smtClean="0"/>
              <a:t>Practices </a:t>
            </a:r>
          </a:p>
          <a:p>
            <a:pPr lvl="1"/>
            <a:r>
              <a:rPr lang="en-CA" dirty="0" smtClean="0"/>
              <a:t>what you do on a day-to-day basis, including how your staff actually offer or deliver services</a:t>
            </a:r>
          </a:p>
          <a:p>
            <a:pPr lvl="1"/>
            <a:r>
              <a:rPr lang="en-CA" dirty="0" smtClean="0"/>
              <a:t>may be informal or written</a:t>
            </a:r>
          </a:p>
          <a:p>
            <a:endParaRPr lang="en-CA" dirty="0" smtClean="0"/>
          </a:p>
          <a:p>
            <a:endParaRPr lang="en-CA" dirty="0"/>
          </a:p>
        </p:txBody>
      </p:sp>
    </p:spTree>
    <p:extLst>
      <p:ext uri="{BB962C8B-B14F-4D97-AF65-F5344CB8AC3E}">
        <p14:creationId xmlns:p14="http://schemas.microsoft.com/office/powerpoint/2010/main" val="888672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Make accessibility part of planning	</a:t>
            </a:r>
            <a:endParaRPr lang="en-US" dirty="0"/>
          </a:p>
        </p:txBody>
      </p:sp>
      <p:sp>
        <p:nvSpPr>
          <p:cNvPr id="5" name="Content Placeholder 4"/>
          <p:cNvSpPr>
            <a:spLocks noGrp="1"/>
          </p:cNvSpPr>
          <p:nvPr>
            <p:ph idx="1"/>
          </p:nvPr>
        </p:nvSpPr>
        <p:spPr/>
        <p:txBody>
          <a:bodyPr>
            <a:normAutofit/>
          </a:bodyPr>
          <a:lstStyle/>
          <a:p>
            <a:r>
              <a:rPr lang="en-US" dirty="0" smtClean="0"/>
              <a:t>What can accessibility mean in the context?</a:t>
            </a:r>
          </a:p>
          <a:p>
            <a:r>
              <a:rPr lang="en-US" dirty="0" smtClean="0"/>
              <a:t>Consider how to support the 4 principles </a:t>
            </a:r>
          </a:p>
          <a:p>
            <a:pPr lvl="1"/>
            <a:r>
              <a:rPr lang="en-US" dirty="0"/>
              <a:t>Dignity – self-respect and the respect of others</a:t>
            </a:r>
          </a:p>
          <a:p>
            <a:pPr lvl="1"/>
            <a:r>
              <a:rPr lang="en-US" dirty="0"/>
              <a:t>Independence – do things without unnecessary help from others</a:t>
            </a:r>
          </a:p>
          <a:p>
            <a:pPr lvl="1"/>
            <a:r>
              <a:rPr lang="en-US" dirty="0"/>
              <a:t>Integration – same service, same way</a:t>
            </a:r>
          </a:p>
          <a:p>
            <a:pPr lvl="1"/>
            <a:r>
              <a:rPr lang="en-US" dirty="0"/>
              <a:t>Equal Opportunity – same options, chances and benefits</a:t>
            </a:r>
          </a:p>
          <a:p>
            <a:endParaRPr lang="en-US" dirty="0"/>
          </a:p>
        </p:txBody>
      </p:sp>
    </p:spTree>
    <p:extLst>
      <p:ext uri="{BB962C8B-B14F-4D97-AF65-F5344CB8AC3E}">
        <p14:creationId xmlns:p14="http://schemas.microsoft.com/office/powerpoint/2010/main" val="123537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Make accessibility part of planning	</a:t>
            </a:r>
            <a:endParaRPr lang="en-US" dirty="0"/>
          </a:p>
        </p:txBody>
      </p:sp>
      <p:sp>
        <p:nvSpPr>
          <p:cNvPr id="5" name="Content Placeholder 4"/>
          <p:cNvSpPr>
            <a:spLocks noGrp="1"/>
          </p:cNvSpPr>
          <p:nvPr>
            <p:ph idx="1"/>
          </p:nvPr>
        </p:nvSpPr>
        <p:spPr/>
        <p:txBody>
          <a:bodyPr>
            <a:normAutofit/>
          </a:bodyPr>
          <a:lstStyle/>
          <a:p>
            <a:r>
              <a:rPr lang="en-US" dirty="0" smtClean="0"/>
              <a:t>Include a statement of how accessibility will be considered</a:t>
            </a:r>
          </a:p>
          <a:p>
            <a:r>
              <a:rPr lang="en-US" dirty="0" smtClean="0"/>
              <a:t>Define end users </a:t>
            </a:r>
          </a:p>
          <a:p>
            <a:r>
              <a:rPr lang="en-US" dirty="0" smtClean="0"/>
              <a:t>Define stakeholders and involve those with knowledge/experience </a:t>
            </a:r>
          </a:p>
          <a:p>
            <a:r>
              <a:rPr lang="en-US" dirty="0" smtClean="0"/>
              <a:t>Will the project outcomes create barriers?</a:t>
            </a:r>
            <a:endParaRPr lang="en-US" dirty="0"/>
          </a:p>
          <a:p>
            <a:endParaRPr lang="en-US" dirty="0"/>
          </a:p>
        </p:txBody>
      </p:sp>
    </p:spTree>
    <p:extLst>
      <p:ext uri="{BB962C8B-B14F-4D97-AF65-F5344CB8AC3E}">
        <p14:creationId xmlns:p14="http://schemas.microsoft.com/office/powerpoint/2010/main" val="195256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1 - Getting Started</a:t>
            </a:r>
            <a:endParaRPr lang="en-CA" dirty="0"/>
          </a:p>
        </p:txBody>
      </p:sp>
      <p:sp>
        <p:nvSpPr>
          <p:cNvPr id="3" name="Content Placeholder 2"/>
          <p:cNvSpPr>
            <a:spLocks noGrp="1"/>
          </p:cNvSpPr>
          <p:nvPr>
            <p:ph idx="1"/>
          </p:nvPr>
        </p:nvSpPr>
        <p:spPr>
          <a:xfrm>
            <a:off x="457200" y="1600200"/>
            <a:ext cx="8229600" cy="4677937"/>
          </a:xfrm>
        </p:spPr>
        <p:txBody>
          <a:bodyPr>
            <a:normAutofit/>
          </a:bodyPr>
          <a:lstStyle/>
          <a:p>
            <a:r>
              <a:rPr lang="en-CA" dirty="0" smtClean="0"/>
              <a:t>3 questions to get started:</a:t>
            </a:r>
          </a:p>
          <a:p>
            <a:pPr lvl="1"/>
            <a:r>
              <a:rPr lang="en-CA" dirty="0" smtClean="0"/>
              <a:t>What is the scope of the project?</a:t>
            </a:r>
          </a:p>
          <a:p>
            <a:pPr lvl="1"/>
            <a:r>
              <a:rPr lang="en-CA" dirty="0" smtClean="0"/>
              <a:t>Who should be involved?</a:t>
            </a:r>
          </a:p>
          <a:p>
            <a:pPr lvl="1"/>
            <a:r>
              <a:rPr lang="en-CA" dirty="0" smtClean="0"/>
              <a:t>When will it begin and end?</a:t>
            </a:r>
          </a:p>
        </p:txBody>
      </p:sp>
    </p:spTree>
    <p:extLst>
      <p:ext uri="{BB962C8B-B14F-4D97-AF65-F5344CB8AC3E}">
        <p14:creationId xmlns:p14="http://schemas.microsoft.com/office/powerpoint/2010/main" val="38186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 Do an Audit</a:t>
            </a:r>
            <a:endParaRPr lang="en-CA" dirty="0"/>
          </a:p>
        </p:txBody>
      </p:sp>
      <p:sp>
        <p:nvSpPr>
          <p:cNvPr id="3" name="Content Placeholder 2"/>
          <p:cNvSpPr>
            <a:spLocks noGrp="1"/>
          </p:cNvSpPr>
          <p:nvPr>
            <p:ph idx="1"/>
          </p:nvPr>
        </p:nvSpPr>
        <p:spPr>
          <a:xfrm>
            <a:off x="457200" y="1600200"/>
            <a:ext cx="8229600" cy="4492488"/>
          </a:xfrm>
        </p:spPr>
        <p:txBody>
          <a:bodyPr>
            <a:normAutofit fontScale="92500" lnSpcReduction="20000"/>
          </a:bodyPr>
          <a:lstStyle/>
          <a:p>
            <a:pPr marL="571500" indent="-514350">
              <a:buNone/>
            </a:pPr>
            <a:r>
              <a:rPr lang="en-CA" dirty="0" smtClean="0"/>
              <a:t>You have your scope, team and timelines set. Now:</a:t>
            </a:r>
          </a:p>
          <a:p>
            <a:pPr marL="514350" indent="-514350">
              <a:buFont typeface="+mj-lt"/>
              <a:buAutoNum type="arabicPeriod"/>
            </a:pPr>
            <a:r>
              <a:rPr lang="en-CA" dirty="0" smtClean="0"/>
              <a:t>Communicate the scope of guidelines, procedures and practices being reviewed</a:t>
            </a:r>
          </a:p>
          <a:p>
            <a:pPr marL="571500" indent="-514350">
              <a:buFont typeface="+mj-lt"/>
              <a:buAutoNum type="arabicPeriod"/>
            </a:pPr>
            <a:r>
              <a:rPr lang="en-CA" dirty="0" smtClean="0"/>
              <a:t>Collect all existing statements, procedures, guidelines within the scope</a:t>
            </a:r>
          </a:p>
          <a:p>
            <a:pPr marL="1314450" lvl="2" indent="-514350">
              <a:buFont typeface="+mj-lt"/>
              <a:buAutoNum type="alphaLcPeriod"/>
            </a:pPr>
            <a:r>
              <a:rPr lang="en-CA" dirty="0" smtClean="0"/>
              <a:t>Ask staff to share their knowledge of documented and undocumented guidelines, procedures and practices (within the scope).</a:t>
            </a:r>
          </a:p>
          <a:p>
            <a:pPr marL="571500" indent="-514350">
              <a:buFont typeface="+mj-lt"/>
              <a:buAutoNum type="arabicPeriod"/>
            </a:pPr>
            <a:r>
              <a:rPr lang="en-CA" dirty="0" smtClean="0"/>
              <a:t>Organize the collected materials before beginning the next steps (gaps identification and assessment)</a:t>
            </a:r>
          </a:p>
        </p:txBody>
      </p:sp>
    </p:spTree>
    <p:extLst>
      <p:ext uri="{BB962C8B-B14F-4D97-AF65-F5344CB8AC3E}">
        <p14:creationId xmlns:p14="http://schemas.microsoft.com/office/powerpoint/2010/main" val="3752469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3 - Assess What You Have &amp; Need</a:t>
            </a:r>
            <a:endParaRPr lang="en-CA" sz="36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CA" dirty="0" smtClean="0"/>
              <a:t>Create clearly defined evaluation criteria that will be used to assess the guidelines, procedures and practices</a:t>
            </a:r>
          </a:p>
          <a:p>
            <a:pPr marL="914400" lvl="1" indent="-514350">
              <a:buFont typeface="+mj-lt"/>
              <a:buAutoNum type="alphaLcPeriod"/>
            </a:pPr>
            <a:r>
              <a:rPr lang="en-CA" dirty="0" smtClean="0"/>
              <a:t>Think of the desired outcomes</a:t>
            </a:r>
          </a:p>
          <a:p>
            <a:pPr marL="514350" indent="-514350">
              <a:buFont typeface="+mj-lt"/>
              <a:buAutoNum type="arabicPeriod"/>
            </a:pPr>
            <a:r>
              <a:rPr lang="en-CA" dirty="0" smtClean="0"/>
              <a:t>Evaluate existing documents</a:t>
            </a:r>
          </a:p>
          <a:p>
            <a:pPr marL="514350" indent="-514350">
              <a:buFont typeface="+mj-lt"/>
              <a:buAutoNum type="arabicPeriod"/>
            </a:pPr>
            <a:r>
              <a:rPr lang="en-CA" dirty="0" smtClean="0"/>
              <a:t>Identify gaps (new documents needed)</a:t>
            </a:r>
          </a:p>
          <a:p>
            <a:pPr marL="514350" indent="-514350">
              <a:buFont typeface="+mj-lt"/>
              <a:buAutoNum type="arabicPeriod"/>
            </a:pPr>
            <a:r>
              <a:rPr lang="en-CA" dirty="0" smtClean="0"/>
              <a:t>Determine needed revisions and documentation to be created</a:t>
            </a:r>
            <a:endParaRPr lang="en-CA" dirty="0"/>
          </a:p>
        </p:txBody>
      </p:sp>
      <p:sp>
        <p:nvSpPr>
          <p:cNvPr id="5" name="TextBox 4"/>
          <p:cNvSpPr txBox="1"/>
          <p:nvPr/>
        </p:nvSpPr>
        <p:spPr>
          <a:xfrm>
            <a:off x="6451600" y="4599174"/>
            <a:ext cx="2514600" cy="1323439"/>
          </a:xfrm>
          <a:prstGeom prst="rect">
            <a:avLst/>
          </a:prstGeom>
          <a:noFill/>
        </p:spPr>
        <p:txBody>
          <a:bodyPr wrap="square" rtlCol="0">
            <a:spAutoFit/>
          </a:bodyPr>
          <a:lstStyle/>
          <a:p>
            <a:pPr algn="r"/>
            <a:r>
              <a:rPr lang="en-CA" sz="2000" dirty="0" smtClean="0">
                <a:solidFill>
                  <a:schemeClr val="accent1">
                    <a:lumMod val="75000"/>
                  </a:schemeClr>
                </a:solidFill>
              </a:rPr>
              <a:t>Dignity</a:t>
            </a:r>
          </a:p>
          <a:p>
            <a:pPr algn="r"/>
            <a:r>
              <a:rPr lang="en-CA" sz="2000" dirty="0" smtClean="0">
                <a:solidFill>
                  <a:schemeClr val="accent1">
                    <a:lumMod val="75000"/>
                  </a:schemeClr>
                </a:solidFill>
              </a:rPr>
              <a:t>Independence</a:t>
            </a:r>
          </a:p>
          <a:p>
            <a:pPr algn="r"/>
            <a:r>
              <a:rPr lang="en-CA" sz="2000" dirty="0" smtClean="0">
                <a:solidFill>
                  <a:schemeClr val="accent1">
                    <a:lumMod val="75000"/>
                  </a:schemeClr>
                </a:solidFill>
              </a:rPr>
              <a:t>Equal Opportunity</a:t>
            </a:r>
          </a:p>
          <a:p>
            <a:pPr algn="r"/>
            <a:r>
              <a:rPr lang="en-CA" sz="2000" dirty="0" smtClean="0">
                <a:solidFill>
                  <a:schemeClr val="accent1">
                    <a:lumMod val="75000"/>
                  </a:schemeClr>
                </a:solidFill>
              </a:rPr>
              <a:t>Integration</a:t>
            </a:r>
            <a:endParaRPr lang="en-CA" sz="2000" dirty="0">
              <a:solidFill>
                <a:schemeClr val="accent1">
                  <a:lumMod val="75000"/>
                </a:schemeClr>
              </a:solidFill>
            </a:endParaRPr>
          </a:p>
        </p:txBody>
      </p:sp>
    </p:spTree>
    <p:extLst>
      <p:ext uri="{BB962C8B-B14F-4D97-AF65-F5344CB8AC3E}">
        <p14:creationId xmlns:p14="http://schemas.microsoft.com/office/powerpoint/2010/main" val="3491449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CA" dirty="0" smtClean="0"/>
              <a:t>3.3 - Identify Gaps</a:t>
            </a:r>
            <a:endParaRPr lang="en-CA" dirty="0"/>
          </a:p>
        </p:txBody>
      </p:sp>
      <p:sp>
        <p:nvSpPr>
          <p:cNvPr id="3" name="Content Placeholder 2"/>
          <p:cNvSpPr>
            <a:spLocks noGrp="1"/>
          </p:cNvSpPr>
          <p:nvPr>
            <p:ph idx="1"/>
          </p:nvPr>
        </p:nvSpPr>
        <p:spPr>
          <a:xfrm>
            <a:off x="457200" y="1242391"/>
            <a:ext cx="8229600" cy="5257800"/>
          </a:xfrm>
        </p:spPr>
        <p:txBody>
          <a:bodyPr>
            <a:normAutofit/>
          </a:bodyPr>
          <a:lstStyle/>
          <a:p>
            <a:r>
              <a:rPr lang="en-CA" dirty="0" smtClean="0"/>
              <a:t>Identify gaps in your guidelines, procedures and practices</a:t>
            </a:r>
          </a:p>
          <a:p>
            <a:pPr lvl="1"/>
            <a:r>
              <a:rPr lang="en-CA" dirty="0" smtClean="0"/>
              <a:t>Review feedback from users; focus on barriers</a:t>
            </a:r>
          </a:p>
          <a:p>
            <a:pPr lvl="2"/>
            <a:r>
              <a:rPr lang="en-CA" dirty="0" smtClean="0"/>
              <a:t>No feedback doesn’t mean no work to do! </a:t>
            </a:r>
          </a:p>
          <a:p>
            <a:pPr lvl="1"/>
            <a:r>
              <a:rPr lang="en-CA" dirty="0" smtClean="0"/>
              <a:t>Consult with public-facing staff about issues and potential service solutions</a:t>
            </a:r>
          </a:p>
          <a:p>
            <a:r>
              <a:rPr lang="en-CA" dirty="0" smtClean="0"/>
              <a:t>Think about how those gaps impact your ability to provide services to your users</a:t>
            </a:r>
          </a:p>
          <a:p>
            <a:r>
              <a:rPr lang="en-CA" dirty="0" smtClean="0"/>
              <a:t>Anticipate users’ needs</a:t>
            </a:r>
          </a:p>
        </p:txBody>
      </p:sp>
    </p:spTree>
    <p:extLst>
      <p:ext uri="{BB962C8B-B14F-4D97-AF65-F5344CB8AC3E}">
        <p14:creationId xmlns:p14="http://schemas.microsoft.com/office/powerpoint/2010/main" val="199127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4 - Determine Your Approach</a:t>
            </a:r>
            <a:endParaRPr lang="en-CA" dirty="0"/>
          </a:p>
        </p:txBody>
      </p:sp>
      <p:sp>
        <p:nvSpPr>
          <p:cNvPr id="6" name="Text Placeholder 5"/>
          <p:cNvSpPr>
            <a:spLocks noGrp="1"/>
          </p:cNvSpPr>
          <p:nvPr>
            <p:ph type="body" idx="1"/>
          </p:nvPr>
        </p:nvSpPr>
        <p:spPr>
          <a:xfrm>
            <a:off x="457200" y="1417638"/>
            <a:ext cx="4040188" cy="890586"/>
          </a:xfrm>
        </p:spPr>
        <p:txBody>
          <a:bodyPr>
            <a:normAutofit/>
          </a:bodyPr>
          <a:lstStyle/>
          <a:p>
            <a:r>
              <a:rPr lang="en-CA" dirty="0" smtClean="0"/>
              <a:t>How will you address accessibility? </a:t>
            </a:r>
          </a:p>
        </p:txBody>
      </p:sp>
      <p:sp>
        <p:nvSpPr>
          <p:cNvPr id="3" name="Content Placeholder 2"/>
          <p:cNvSpPr>
            <a:spLocks noGrp="1"/>
          </p:cNvSpPr>
          <p:nvPr>
            <p:ph sz="half" idx="2"/>
          </p:nvPr>
        </p:nvSpPr>
        <p:spPr>
          <a:xfrm>
            <a:off x="457200" y="2425700"/>
            <a:ext cx="4040188" cy="2911614"/>
          </a:xfrm>
        </p:spPr>
        <p:txBody>
          <a:bodyPr>
            <a:normAutofit/>
          </a:bodyPr>
          <a:lstStyle/>
          <a:p>
            <a:r>
              <a:rPr lang="en-CA" dirty="0" smtClean="0"/>
              <a:t>Stand-alone statements</a:t>
            </a:r>
          </a:p>
          <a:p>
            <a:r>
              <a:rPr lang="en-CA" dirty="0" smtClean="0"/>
              <a:t>Integrated into existing customer service policies/guidelines, procedures and practices</a:t>
            </a:r>
          </a:p>
          <a:p>
            <a:r>
              <a:rPr lang="en-CA" dirty="0" smtClean="0"/>
              <a:t>Combination of both</a:t>
            </a:r>
          </a:p>
        </p:txBody>
      </p:sp>
      <p:sp>
        <p:nvSpPr>
          <p:cNvPr id="8" name="Text Placeholder 7"/>
          <p:cNvSpPr>
            <a:spLocks noGrp="1"/>
          </p:cNvSpPr>
          <p:nvPr>
            <p:ph type="body" sz="quarter" idx="3"/>
          </p:nvPr>
        </p:nvSpPr>
        <p:spPr>
          <a:xfrm>
            <a:off x="4645025" y="1417638"/>
            <a:ext cx="4041775" cy="639762"/>
          </a:xfrm>
        </p:spPr>
        <p:txBody>
          <a:bodyPr/>
          <a:lstStyle/>
          <a:p>
            <a:r>
              <a:rPr lang="en-CA" dirty="0" smtClean="0"/>
              <a:t>Things to Consider:</a:t>
            </a:r>
            <a:endParaRPr lang="en-CA" dirty="0"/>
          </a:p>
        </p:txBody>
      </p:sp>
      <p:sp>
        <p:nvSpPr>
          <p:cNvPr id="9" name="Content Placeholder 8"/>
          <p:cNvSpPr>
            <a:spLocks noGrp="1"/>
          </p:cNvSpPr>
          <p:nvPr>
            <p:ph sz="quarter" idx="4"/>
          </p:nvPr>
        </p:nvSpPr>
        <p:spPr>
          <a:xfrm>
            <a:off x="4645025" y="2343813"/>
            <a:ext cx="4041775" cy="3311198"/>
          </a:xfrm>
        </p:spPr>
        <p:txBody>
          <a:bodyPr/>
          <a:lstStyle/>
          <a:p>
            <a:r>
              <a:rPr lang="en-CA" dirty="0" smtClean="0"/>
              <a:t>Accessibility should be planned for from the beginning. </a:t>
            </a:r>
          </a:p>
          <a:p>
            <a:r>
              <a:rPr lang="en-CA" dirty="0" smtClean="0"/>
              <a:t>What will work for:</a:t>
            </a:r>
          </a:p>
          <a:p>
            <a:pPr lvl="1"/>
            <a:r>
              <a:rPr lang="en-CA" dirty="0" smtClean="0"/>
              <a:t>Your department?</a:t>
            </a:r>
          </a:p>
          <a:p>
            <a:pPr lvl="1"/>
            <a:r>
              <a:rPr lang="en-CA" dirty="0" smtClean="0"/>
              <a:t>The policy being discussed?</a:t>
            </a:r>
          </a:p>
          <a:p>
            <a:endParaRPr lang="en-CA" dirty="0"/>
          </a:p>
        </p:txBody>
      </p:sp>
      <p:pic>
        <p:nvPicPr>
          <p:cNvPr id="5" name="Picture 4" descr="Logo-Accessibility.png"/>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752592" y="4918956"/>
            <a:ext cx="1131058" cy="112077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5626100" y="5226918"/>
            <a:ext cx="2126492" cy="769441"/>
          </a:xfrm>
          <a:prstGeom prst="rect">
            <a:avLst/>
          </a:prstGeom>
          <a:noFill/>
        </p:spPr>
        <p:txBody>
          <a:bodyPr wrap="square" rtlCol="0">
            <a:spAutoFit/>
          </a:bodyPr>
          <a:lstStyle/>
          <a:p>
            <a:pPr algn="r"/>
            <a:r>
              <a:rPr lang="en-CA" sz="2200" dirty="0" smtClean="0">
                <a:solidFill>
                  <a:schemeClr val="accent1">
                    <a:lumMod val="75000"/>
                  </a:schemeClr>
                </a:solidFill>
              </a:rPr>
              <a:t>Flexibility goes </a:t>
            </a:r>
          </a:p>
          <a:p>
            <a:pPr algn="r"/>
            <a:r>
              <a:rPr lang="en-CA" sz="2200" dirty="0" smtClean="0">
                <a:solidFill>
                  <a:schemeClr val="accent1">
                    <a:lumMod val="75000"/>
                  </a:schemeClr>
                </a:solidFill>
              </a:rPr>
              <a:t>a long way!</a:t>
            </a:r>
            <a:endParaRPr lang="en-CA" sz="2200" dirty="0">
              <a:solidFill>
                <a:schemeClr val="accent1">
                  <a:lumMod val="75000"/>
                </a:schemeClr>
              </a:solidFill>
            </a:endParaRPr>
          </a:p>
        </p:txBody>
      </p:sp>
      <p:sp>
        <p:nvSpPr>
          <p:cNvPr id="11" name="TextBox 10"/>
          <p:cNvSpPr txBox="1"/>
          <p:nvPr/>
        </p:nvSpPr>
        <p:spPr>
          <a:xfrm>
            <a:off x="742674" y="5337314"/>
            <a:ext cx="2413000" cy="1184568"/>
          </a:xfrm>
          <a:prstGeom prst="foldedCorner">
            <a:avLst>
              <a:gd name="adj" fmla="val 38110"/>
            </a:avLst>
          </a:prstGeom>
          <a:solidFill>
            <a:srgbClr val="DBEEFD"/>
          </a:solidFill>
          <a:ln w="38100">
            <a:solidFill>
              <a:schemeClr val="bg1"/>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CA" sz="1950" dirty="0" smtClean="0">
                <a:solidFill>
                  <a:schemeClr val="tx1">
                    <a:lumMod val="75000"/>
                    <a:lumOff val="25000"/>
                  </a:schemeClr>
                </a:solidFill>
              </a:rPr>
              <a:t>Universal Design gives preference to integration! </a:t>
            </a:r>
            <a:endParaRPr lang="en-CA" sz="1950" dirty="0">
              <a:solidFill>
                <a:schemeClr val="tx1">
                  <a:lumMod val="75000"/>
                  <a:lumOff val="25000"/>
                </a:schemeClr>
              </a:solidFill>
            </a:endParaRPr>
          </a:p>
        </p:txBody>
      </p:sp>
    </p:spTree>
    <p:extLst>
      <p:ext uri="{BB962C8B-B14F-4D97-AF65-F5344CB8AC3E}">
        <p14:creationId xmlns:p14="http://schemas.microsoft.com/office/powerpoint/2010/main" val="355921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40927" y="2588365"/>
            <a:ext cx="4002689" cy="2204216"/>
          </a:xfrm>
        </p:spPr>
        <p:txBody>
          <a:bodyPr>
            <a:normAutofit fontScale="90000"/>
          </a:bodyPr>
          <a:lstStyle/>
          <a:p>
            <a:pPr algn="r"/>
            <a:r>
              <a:rPr lang="en-CA" dirty="0">
                <a:solidFill>
                  <a:schemeClr val="accent1">
                    <a:lumMod val="75000"/>
                  </a:schemeClr>
                </a:solidFill>
              </a:rPr>
              <a:t>What is Accessibility?</a:t>
            </a:r>
            <a:r>
              <a:rPr lang="en-US" dirty="0">
                <a:solidFill>
                  <a:schemeClr val="accent1">
                    <a:lumMod val="75000"/>
                  </a:schemeClr>
                </a:solidFill>
              </a:rPr>
              <a:t/>
            </a:r>
            <a:br>
              <a:rPr lang="en-US" dirty="0">
                <a:solidFill>
                  <a:schemeClr val="accent1">
                    <a:lumMod val="75000"/>
                  </a:schemeClr>
                </a:solidFill>
              </a:rPr>
            </a:br>
            <a:endParaRPr lang="en-US" dirty="0"/>
          </a:p>
        </p:txBody>
      </p:sp>
      <p:sp>
        <p:nvSpPr>
          <p:cNvPr id="6" name="Text Placeholder 5"/>
          <p:cNvSpPr>
            <a:spLocks noGrp="1"/>
          </p:cNvSpPr>
          <p:nvPr>
            <p:ph type="body" idx="1"/>
          </p:nvPr>
        </p:nvSpPr>
        <p:spPr>
          <a:xfrm>
            <a:off x="1550504" y="1036375"/>
            <a:ext cx="6893112" cy="2364828"/>
          </a:xfrm>
        </p:spPr>
        <p:txBody>
          <a:bodyPr>
            <a:normAutofit/>
          </a:bodyPr>
          <a:lstStyle/>
          <a:p>
            <a:pPr algn="r"/>
            <a:r>
              <a:rPr lang="en-US" sz="3200" dirty="0" smtClean="0">
                <a:solidFill>
                  <a:schemeClr val="accent1">
                    <a:lumMod val="75000"/>
                  </a:schemeClr>
                </a:solidFill>
              </a:rPr>
              <a:t>Legislation, definitions, setting the stage</a:t>
            </a:r>
            <a:endParaRPr lang="en-US" sz="3200" dirty="0">
              <a:solidFill>
                <a:schemeClr val="accent1">
                  <a:lumMod val="75000"/>
                </a:schemeClr>
              </a:solidFill>
            </a:endParaRPr>
          </a:p>
        </p:txBody>
      </p:sp>
      <p:pic>
        <p:nvPicPr>
          <p:cNvPr id="7" name="Picture 6" descr="File:Disability symbols.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83" y="2636234"/>
            <a:ext cx="3031436" cy="303143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5 - Develop Required Documents</a:t>
            </a:r>
            <a:endParaRPr lang="en-CA" sz="3600" dirty="0"/>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CA" dirty="0" smtClean="0"/>
              <a:t>Plan:</a:t>
            </a:r>
          </a:p>
          <a:p>
            <a:pPr lvl="1"/>
            <a:r>
              <a:rPr lang="en-CA" dirty="0" smtClean="0"/>
              <a:t>Assign a priority level to each document that needs to be revised/created</a:t>
            </a:r>
          </a:p>
          <a:p>
            <a:pPr lvl="1"/>
            <a:r>
              <a:rPr lang="en-CA" dirty="0" smtClean="0"/>
              <a:t>Identify individuals to be involved</a:t>
            </a:r>
          </a:p>
          <a:p>
            <a:pPr lvl="1"/>
            <a:r>
              <a:rPr lang="en-CA" dirty="0" smtClean="0"/>
              <a:t>Determine a development schedule</a:t>
            </a:r>
          </a:p>
          <a:p>
            <a:r>
              <a:rPr lang="en-CA" dirty="0" smtClean="0"/>
              <a:t>Identify current practices in the Library and best practices elsewhere</a:t>
            </a:r>
          </a:p>
          <a:p>
            <a:r>
              <a:rPr lang="en-CA" dirty="0" smtClean="0"/>
              <a:t>Write/revise the documents </a:t>
            </a:r>
          </a:p>
          <a:p>
            <a:r>
              <a:rPr lang="en-CA" dirty="0" smtClean="0"/>
              <a:t>Decide on a review and approval process</a:t>
            </a:r>
            <a:endParaRPr lang="en-CA" dirty="0"/>
          </a:p>
        </p:txBody>
      </p:sp>
    </p:spTree>
    <p:extLst>
      <p:ext uri="{BB962C8B-B14F-4D97-AF65-F5344CB8AC3E}">
        <p14:creationId xmlns:p14="http://schemas.microsoft.com/office/powerpoint/2010/main" val="500181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6 - Implement and Communicate </a:t>
            </a:r>
            <a:endParaRPr lang="en-CA" sz="3600" dirty="0"/>
          </a:p>
        </p:txBody>
      </p:sp>
      <p:sp>
        <p:nvSpPr>
          <p:cNvPr id="3" name="Content Placeholder 2"/>
          <p:cNvSpPr>
            <a:spLocks noGrp="1"/>
          </p:cNvSpPr>
          <p:nvPr>
            <p:ph idx="1"/>
          </p:nvPr>
        </p:nvSpPr>
        <p:spPr/>
        <p:txBody>
          <a:bodyPr/>
          <a:lstStyle/>
          <a:p>
            <a:r>
              <a:rPr lang="en-CA" dirty="0" smtClean="0"/>
              <a:t>Provide training for staff about:</a:t>
            </a:r>
          </a:p>
          <a:p>
            <a:pPr lvl="1"/>
            <a:r>
              <a:rPr lang="en-CA" dirty="0" smtClean="0"/>
              <a:t>New/revised documents.</a:t>
            </a:r>
          </a:p>
          <a:p>
            <a:pPr lvl="1"/>
            <a:r>
              <a:rPr lang="en-CA" dirty="0" smtClean="0"/>
              <a:t>New/revised workflows.</a:t>
            </a:r>
          </a:p>
          <a:p>
            <a:r>
              <a:rPr lang="en-CA" dirty="0" smtClean="0"/>
              <a:t>Communicate with impacted users:</a:t>
            </a:r>
          </a:p>
          <a:p>
            <a:pPr lvl="1"/>
            <a:r>
              <a:rPr lang="en-CA" dirty="0" smtClean="0"/>
              <a:t>On web, by email, etc. </a:t>
            </a:r>
          </a:p>
          <a:p>
            <a:r>
              <a:rPr lang="en-CA" dirty="0" smtClean="0"/>
              <a:t>Have documents available in an easily accessible format</a:t>
            </a:r>
            <a:endParaRPr lang="en-CA" dirty="0"/>
          </a:p>
        </p:txBody>
      </p:sp>
    </p:spTree>
    <p:extLst>
      <p:ext uri="{BB962C8B-B14F-4D97-AF65-F5344CB8AC3E}">
        <p14:creationId xmlns:p14="http://schemas.microsoft.com/office/powerpoint/2010/main" val="2251764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We’re all in this together!</a:t>
            </a:r>
            <a:br>
              <a:rPr lang="en-CA" dirty="0" smtClean="0"/>
            </a:br>
            <a:r>
              <a:rPr lang="en-CA" sz="3600" dirty="0" smtClean="0"/>
              <a:t>Session Registration Process</a:t>
            </a:r>
            <a:endParaRPr lang="en-CA" sz="3600" dirty="0"/>
          </a:p>
        </p:txBody>
      </p:sp>
      <p:sp>
        <p:nvSpPr>
          <p:cNvPr id="4" name="Text Placeholder 3"/>
          <p:cNvSpPr>
            <a:spLocks noGrp="1"/>
          </p:cNvSpPr>
          <p:nvPr>
            <p:ph idx="1"/>
          </p:nvPr>
        </p:nvSpPr>
        <p:spPr>
          <a:xfrm>
            <a:off x="457200" y="1600201"/>
            <a:ext cx="8229600" cy="3314700"/>
          </a:xfrm>
          <a:ln>
            <a:noFill/>
          </a:ln>
        </p:spPr>
        <p:txBody>
          <a:bodyPr>
            <a:normAutofit fontScale="92500" lnSpcReduction="20000"/>
          </a:bodyPr>
          <a:lstStyle/>
          <a:p>
            <a:r>
              <a:rPr lang="en-CA" dirty="0" smtClean="0"/>
              <a:t>To register, users:</a:t>
            </a:r>
          </a:p>
          <a:p>
            <a:pPr lvl="1"/>
            <a:r>
              <a:rPr lang="en-CA" dirty="0" smtClean="0"/>
              <a:t>Visit the Library site, navigating to the Help &amp; Instruction section</a:t>
            </a:r>
          </a:p>
          <a:p>
            <a:pPr lvl="1"/>
            <a:r>
              <a:rPr lang="en-CA" dirty="0" smtClean="0"/>
              <a:t>Click on the session of interest</a:t>
            </a:r>
          </a:p>
          <a:p>
            <a:pPr lvl="1"/>
            <a:r>
              <a:rPr lang="en-CA" dirty="0" smtClean="0"/>
              <a:t>Login using user id</a:t>
            </a:r>
          </a:p>
          <a:p>
            <a:pPr lvl="1"/>
            <a:r>
              <a:rPr lang="en-CA" dirty="0" smtClean="0"/>
              <a:t>Review full list and select appropriate session.</a:t>
            </a:r>
          </a:p>
          <a:p>
            <a:pPr lvl="1"/>
            <a:r>
              <a:rPr lang="en-CA" dirty="0" smtClean="0"/>
              <a:t>Click on the register button</a:t>
            </a:r>
            <a:endParaRPr lang="en-CA" dirty="0"/>
          </a:p>
          <a:p>
            <a:pPr lvl="1"/>
            <a:r>
              <a:rPr lang="en-CA" dirty="0" smtClean="0"/>
              <a:t> View confirmation screen</a:t>
            </a:r>
          </a:p>
          <a:p>
            <a:pPr lvl="1"/>
            <a:endParaRPr lang="en-CA" dirty="0" smtClean="0"/>
          </a:p>
          <a:p>
            <a:pPr lvl="1"/>
            <a:endParaRPr lang="en-CA" dirty="0"/>
          </a:p>
        </p:txBody>
      </p:sp>
      <p:pic>
        <p:nvPicPr>
          <p:cNvPr id="5" name="Picture 4" descr="C:\Documents and Settings\am2belan\Local Settings\Temporary Internet Files\Content.IE5\1EH929CS\MPj044217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757" y="4194315"/>
            <a:ext cx="2044594" cy="1700644"/>
          </a:xfrm>
          <a:prstGeom prst="roundRect">
            <a:avLst/>
          </a:prstGeom>
          <a:noFill/>
        </p:spPr>
      </p:pic>
    </p:spTree>
    <p:extLst>
      <p:ext uri="{BB962C8B-B14F-4D97-AF65-F5344CB8AC3E}">
        <p14:creationId xmlns:p14="http://schemas.microsoft.com/office/powerpoint/2010/main" val="2021395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We’re all in this together!</a:t>
            </a:r>
            <a:br>
              <a:rPr lang="en-CA" dirty="0" smtClean="0"/>
            </a:br>
            <a:r>
              <a:rPr lang="en-CA" sz="3600" dirty="0" smtClean="0"/>
              <a:t>Session Registration Process 2.0</a:t>
            </a:r>
            <a:endParaRPr lang="en-CA" sz="3600" dirty="0"/>
          </a:p>
        </p:txBody>
      </p:sp>
      <p:sp>
        <p:nvSpPr>
          <p:cNvPr id="4" name="Text Placeholder 3"/>
          <p:cNvSpPr>
            <a:spLocks noGrp="1"/>
          </p:cNvSpPr>
          <p:nvPr>
            <p:ph idx="1"/>
          </p:nvPr>
        </p:nvSpPr>
        <p:spPr>
          <a:xfrm>
            <a:off x="457200" y="1600201"/>
            <a:ext cx="7899400" cy="4552122"/>
          </a:xfrm>
        </p:spPr>
        <p:txBody>
          <a:bodyPr>
            <a:normAutofit fontScale="85000" lnSpcReduction="20000"/>
          </a:bodyPr>
          <a:lstStyle/>
          <a:p>
            <a:r>
              <a:rPr lang="en-CA" dirty="0" smtClean="0"/>
              <a:t>To register, users can:</a:t>
            </a:r>
          </a:p>
          <a:p>
            <a:pPr lvl="1"/>
            <a:r>
              <a:rPr lang="en-CA" dirty="0" smtClean="0"/>
              <a:t>Complete the accessible online form</a:t>
            </a:r>
          </a:p>
          <a:p>
            <a:pPr lvl="1"/>
            <a:r>
              <a:rPr lang="en-CA" dirty="0" smtClean="0"/>
              <a:t>Email the provider</a:t>
            </a:r>
          </a:p>
          <a:p>
            <a:pPr lvl="1"/>
            <a:r>
              <a:rPr lang="en-CA" dirty="0" smtClean="0"/>
              <a:t>Call, or visit, the Information Desk</a:t>
            </a:r>
          </a:p>
          <a:p>
            <a:r>
              <a:rPr lang="en-CA" dirty="0" smtClean="0"/>
              <a:t>After registering, users can alert us to accommodations they will need for full participation by contacting Accessibility Coordinator</a:t>
            </a:r>
          </a:p>
          <a:p>
            <a:pPr lvl="1"/>
            <a:r>
              <a:rPr lang="en-CA" dirty="0" smtClean="0"/>
              <a:t>Accommodations will be provided.</a:t>
            </a:r>
          </a:p>
          <a:p>
            <a:pPr lvl="2"/>
            <a:r>
              <a:rPr lang="en-CA" dirty="0" smtClean="0"/>
              <a:t>May need to be provided in collaboration</a:t>
            </a:r>
            <a:br>
              <a:rPr lang="en-CA" dirty="0" smtClean="0"/>
            </a:br>
            <a:r>
              <a:rPr lang="en-CA" dirty="0" smtClean="0"/>
              <a:t>with others. (e.g. FM System)</a:t>
            </a:r>
          </a:p>
          <a:p>
            <a:r>
              <a:rPr lang="en-CA" dirty="0" smtClean="0"/>
              <a:t>Materials are made available in an accessible format upon request</a:t>
            </a:r>
          </a:p>
        </p:txBody>
      </p:sp>
      <p:pic>
        <p:nvPicPr>
          <p:cNvPr id="5" name="Picture 4" descr="C:\Documents and Settings\am2belan\Local Settings\Temporary Internet Files\Content.IE5\1EH929CS\MPj044217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2349" y="195409"/>
            <a:ext cx="1624451" cy="1351179"/>
          </a:xfrm>
          <a:prstGeom prst="roundRect">
            <a:avLst/>
          </a:prstGeom>
          <a:noFill/>
        </p:spPr>
      </p:pic>
    </p:spTree>
    <p:extLst>
      <p:ext uri="{BB962C8B-B14F-4D97-AF65-F5344CB8AC3E}">
        <p14:creationId xmlns:p14="http://schemas.microsoft.com/office/powerpoint/2010/main" val="3424779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CA" dirty="0" smtClean="0"/>
              <a:t>Sample Statement  </a:t>
            </a:r>
            <a:br>
              <a:rPr lang="en-CA" dirty="0" smtClean="0"/>
            </a:br>
            <a:r>
              <a:rPr lang="en-CA" sz="3600" dirty="0" smtClean="0"/>
              <a:t>Confirmation Screen</a:t>
            </a:r>
            <a:endParaRPr lang="en-CA" sz="3600" dirty="0"/>
          </a:p>
        </p:txBody>
      </p:sp>
      <p:sp>
        <p:nvSpPr>
          <p:cNvPr id="3" name="Content Placeholder 2"/>
          <p:cNvSpPr>
            <a:spLocks noGrp="1"/>
          </p:cNvSpPr>
          <p:nvPr>
            <p:ph idx="1"/>
          </p:nvPr>
        </p:nvSpPr>
        <p:spPr>
          <a:xfrm>
            <a:off x="457200" y="1321904"/>
            <a:ext cx="8229600" cy="4775548"/>
          </a:xfrm>
        </p:spPr>
        <p:txBody>
          <a:bodyPr>
            <a:normAutofit/>
          </a:bodyPr>
          <a:lstStyle/>
          <a:p>
            <a:pPr marL="0" indent="0">
              <a:spcBef>
                <a:spcPts val="1800"/>
              </a:spcBef>
              <a:buNone/>
            </a:pPr>
            <a:r>
              <a:rPr lang="en-CA" sz="2800" dirty="0" smtClean="0"/>
              <a:t>The Library is committed to providing equitable access to its services. </a:t>
            </a:r>
          </a:p>
          <a:p>
            <a:pPr marL="0" indent="0">
              <a:spcBef>
                <a:spcPts val="1800"/>
              </a:spcBef>
              <a:buNone/>
            </a:pPr>
            <a:r>
              <a:rPr lang="en-CA" sz="2800" dirty="0" smtClean="0"/>
              <a:t>If you require specific accommodations as related to a disability, please let us know so we can make arrangements in advance. </a:t>
            </a:r>
          </a:p>
          <a:p>
            <a:pPr marL="0" indent="0">
              <a:spcBef>
                <a:spcPts val="1800"/>
              </a:spcBef>
              <a:buNone/>
            </a:pPr>
            <a:r>
              <a:rPr lang="en-CA" sz="2800" dirty="0" smtClean="0"/>
              <a:t>Please also identify any assistance you may require in the event of an emergency evacuation. </a:t>
            </a:r>
          </a:p>
          <a:p>
            <a:pPr marL="0" indent="0">
              <a:spcBef>
                <a:spcPts val="1800"/>
              </a:spcBef>
              <a:buNone/>
            </a:pPr>
            <a:r>
              <a:rPr lang="en-CA" sz="2800" dirty="0" smtClean="0"/>
              <a:t>For more detailed information, contact [Name], by phone at xxx-xxxx or by email at [email link].</a:t>
            </a:r>
          </a:p>
          <a:p>
            <a:pPr>
              <a:spcBef>
                <a:spcPts val="1800"/>
              </a:spcBef>
            </a:pPr>
            <a:endParaRPr lang="en-CA" sz="2400" dirty="0"/>
          </a:p>
        </p:txBody>
      </p:sp>
      <p:pic>
        <p:nvPicPr>
          <p:cNvPr id="4" name="Picture 3" descr="C:\Documents and Settings\am2belan\Local Settings\Temporary Internet Files\Content.IE5\1EH929CS\MPj044217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449" y="258725"/>
            <a:ext cx="951351" cy="791311"/>
          </a:xfrm>
          <a:prstGeom prst="roundRect">
            <a:avLst/>
          </a:prstGeom>
          <a:noFill/>
        </p:spPr>
      </p:pic>
    </p:spTree>
    <p:extLst>
      <p:ext uri="{BB962C8B-B14F-4D97-AF65-F5344CB8AC3E}">
        <p14:creationId xmlns:p14="http://schemas.microsoft.com/office/powerpoint/2010/main" val="1477697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Breakout Time	</a:t>
            </a:r>
            <a:endParaRPr lang="en-CA" dirty="0"/>
          </a:p>
        </p:txBody>
      </p:sp>
      <p:sp>
        <p:nvSpPr>
          <p:cNvPr id="3" name="Content Placeholder 2"/>
          <p:cNvSpPr>
            <a:spLocks noGrp="1"/>
          </p:cNvSpPr>
          <p:nvPr>
            <p:ph idx="1"/>
          </p:nvPr>
        </p:nvSpPr>
        <p:spPr>
          <a:xfrm>
            <a:off x="457200" y="1600201"/>
            <a:ext cx="8229600" cy="3390900"/>
          </a:xfrm>
        </p:spPr>
        <p:txBody>
          <a:bodyPr/>
          <a:lstStyle/>
          <a:p>
            <a:r>
              <a:rPr lang="en-CA" dirty="0" smtClean="0"/>
              <a:t>In small groups, think of and examine an existing guideline or practice at your library</a:t>
            </a:r>
          </a:p>
          <a:p>
            <a:pPr>
              <a:spcBef>
                <a:spcPts val="1800"/>
              </a:spcBef>
            </a:pPr>
            <a:r>
              <a:rPr lang="en-CA" dirty="0" smtClean="0"/>
              <a:t>How can it be improved for accessibility?</a:t>
            </a:r>
          </a:p>
          <a:p>
            <a:pPr lvl="1"/>
            <a:r>
              <a:rPr lang="en-CA" dirty="0" smtClean="0"/>
              <a:t>Determine your approach</a:t>
            </a:r>
          </a:p>
          <a:p>
            <a:pPr lvl="1"/>
            <a:r>
              <a:rPr lang="en-CA" dirty="0" smtClean="0"/>
              <a:t>Assess what you have</a:t>
            </a:r>
          </a:p>
          <a:p>
            <a:pPr lvl="1"/>
            <a:r>
              <a:rPr lang="en-CA" dirty="0" smtClean="0"/>
              <a:t>Revise it</a:t>
            </a:r>
          </a:p>
        </p:txBody>
      </p:sp>
      <p:sp>
        <p:nvSpPr>
          <p:cNvPr id="5" name="TextBox 4"/>
          <p:cNvSpPr txBox="1"/>
          <p:nvPr/>
        </p:nvSpPr>
        <p:spPr>
          <a:xfrm>
            <a:off x="6096121" y="4224683"/>
            <a:ext cx="2374900" cy="1432500"/>
          </a:xfrm>
          <a:prstGeom prst="foldedCorner">
            <a:avLst/>
          </a:prstGeom>
          <a:solidFill>
            <a:srgbClr val="BEE0FC"/>
          </a:solidFill>
          <a:ln w="38100">
            <a:solidFill>
              <a:schemeClr val="bg1"/>
            </a:solidFill>
          </a:ln>
        </p:spPr>
        <p:txBody>
          <a:bodyPr wrap="square" rtlCol="0">
            <a:spAutoFit/>
          </a:bodyPr>
          <a:lstStyle/>
          <a:p>
            <a:pPr>
              <a:buFont typeface="Wingdings" pitchFamily="2" charset="2"/>
              <a:buChar char="v"/>
            </a:pPr>
            <a:r>
              <a:rPr lang="en-CA" dirty="0" smtClean="0"/>
              <a:t>Dignity</a:t>
            </a:r>
          </a:p>
          <a:p>
            <a:pPr>
              <a:buFont typeface="Wingdings" pitchFamily="2" charset="2"/>
              <a:buChar char="v"/>
            </a:pPr>
            <a:r>
              <a:rPr lang="en-CA" dirty="0" smtClean="0"/>
              <a:t>Independence</a:t>
            </a:r>
          </a:p>
          <a:p>
            <a:pPr>
              <a:buFont typeface="Wingdings" pitchFamily="2" charset="2"/>
              <a:buChar char="v"/>
            </a:pPr>
            <a:r>
              <a:rPr lang="en-CA" dirty="0" smtClean="0"/>
              <a:t>Equal Opportunity</a:t>
            </a:r>
          </a:p>
          <a:p>
            <a:pPr>
              <a:buFont typeface="Wingdings" pitchFamily="2" charset="2"/>
              <a:buChar char="v"/>
            </a:pPr>
            <a:r>
              <a:rPr lang="en-CA" dirty="0" smtClean="0"/>
              <a:t>Integration</a:t>
            </a:r>
          </a:p>
        </p:txBody>
      </p:sp>
    </p:spTree>
    <p:extLst>
      <p:ext uri="{BB962C8B-B14F-4D97-AF65-F5344CB8AC3E}">
        <p14:creationId xmlns:p14="http://schemas.microsoft.com/office/powerpoint/2010/main" val="2349164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smtClean="0"/>
              <a:t>Plan, Ready, Set = Accessible</a:t>
            </a:r>
            <a:endParaRPr lang="en-CA" dirty="0"/>
          </a:p>
        </p:txBody>
      </p:sp>
      <p:sp>
        <p:nvSpPr>
          <p:cNvPr id="7" name="Content Placeholder 6"/>
          <p:cNvSpPr>
            <a:spLocks noGrp="1"/>
          </p:cNvSpPr>
          <p:nvPr>
            <p:ph idx="1"/>
          </p:nvPr>
        </p:nvSpPr>
        <p:spPr/>
        <p:txBody>
          <a:bodyPr/>
          <a:lstStyle/>
          <a:p>
            <a:r>
              <a:rPr lang="en-CA" dirty="0" smtClean="0"/>
              <a:t>Practise inclusive, universal design</a:t>
            </a:r>
          </a:p>
          <a:p>
            <a:r>
              <a:rPr lang="en-CA" dirty="0" smtClean="0"/>
              <a:t>Plan for accessibility from the start</a:t>
            </a:r>
          </a:p>
          <a:p>
            <a:r>
              <a:rPr lang="en-CA" dirty="0" smtClean="0"/>
              <a:t>Remember the 4 principles: dignity, independence, integration and equal opportunity</a:t>
            </a:r>
          </a:p>
          <a:p>
            <a:r>
              <a:rPr lang="en-CA" dirty="0" smtClean="0"/>
              <a:t>Be flexible</a:t>
            </a:r>
          </a:p>
        </p:txBody>
      </p:sp>
      <p:pic>
        <p:nvPicPr>
          <p:cNvPr id="4" name="Picture 3" descr="Logo-Accessibility-Light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7506" y="4586500"/>
            <a:ext cx="1243481" cy="1237386"/>
          </a:xfrm>
          <a:prstGeom prst="rect">
            <a:avLst/>
          </a:prstGeom>
        </p:spPr>
      </p:pic>
      <p:sp>
        <p:nvSpPr>
          <p:cNvPr id="5" name="TextBox 4"/>
          <p:cNvSpPr txBox="1"/>
          <p:nvPr/>
        </p:nvSpPr>
        <p:spPr>
          <a:xfrm>
            <a:off x="1683225" y="4586500"/>
            <a:ext cx="6052564" cy="1292662"/>
          </a:xfrm>
          <a:prstGeom prst="rect">
            <a:avLst/>
          </a:prstGeom>
          <a:noFill/>
        </p:spPr>
        <p:txBody>
          <a:bodyPr wrap="square" rtlCol="0">
            <a:spAutoFit/>
          </a:bodyPr>
          <a:lstStyle/>
          <a:p>
            <a:pPr algn="r"/>
            <a:r>
              <a:rPr lang="en-CA" sz="2600" b="1" dirty="0" smtClean="0">
                <a:solidFill>
                  <a:schemeClr val="accent1">
                    <a:lumMod val="75000"/>
                  </a:schemeClr>
                </a:solidFill>
              </a:rPr>
              <a:t>Ask yourself: </a:t>
            </a:r>
          </a:p>
          <a:p>
            <a:pPr algn="r"/>
            <a:r>
              <a:rPr lang="en-CA" sz="2600" dirty="0" smtClean="0">
                <a:solidFill>
                  <a:schemeClr val="accent1">
                    <a:lumMod val="75000"/>
                  </a:schemeClr>
                </a:solidFill>
              </a:rPr>
              <a:t>Are there any implications for accessibility in this decision?</a:t>
            </a:r>
            <a:endParaRPr lang="en-CA" sz="2600" dirty="0">
              <a:solidFill>
                <a:schemeClr val="accent1">
                  <a:lumMod val="75000"/>
                </a:schemeClr>
              </a:solidFill>
            </a:endParaRPr>
          </a:p>
        </p:txBody>
      </p:sp>
    </p:spTree>
    <p:extLst>
      <p:ext uri="{BB962C8B-B14F-4D97-AF65-F5344CB8AC3E}">
        <p14:creationId xmlns:p14="http://schemas.microsoft.com/office/powerpoint/2010/main" val="269107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normAutofit/>
          </a:bodyPr>
          <a:lstStyle/>
          <a:p>
            <a:r>
              <a:rPr lang="en-US" sz="5400" dirty="0" smtClean="0">
                <a:solidFill>
                  <a:schemeClr val="accent1">
                    <a:lumMod val="75000"/>
                  </a:schemeClr>
                </a:solidFill>
              </a:rPr>
              <a:t>Resources &amp; References </a:t>
            </a:r>
            <a:endParaRPr lang="en-US" sz="5400" dirty="0">
              <a:solidFill>
                <a:schemeClr val="accent1">
                  <a:lumMod val="75000"/>
                </a:schemeClr>
              </a:solidFill>
            </a:endParaRPr>
          </a:p>
        </p:txBody>
      </p:sp>
    </p:spTree>
    <p:extLst>
      <p:ext uri="{BB962C8B-B14F-4D97-AF65-F5344CB8AC3E}">
        <p14:creationId xmlns:p14="http://schemas.microsoft.com/office/powerpoint/2010/main" val="3191453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Tipsheets</a:t>
            </a:r>
            <a:r>
              <a:rPr lang="en-US" dirty="0" smtClean="0"/>
              <a:t> at the Rescue	</a:t>
            </a:r>
            <a:endParaRPr lang="en-US" dirty="0"/>
          </a:p>
        </p:txBody>
      </p:sp>
      <p:sp>
        <p:nvSpPr>
          <p:cNvPr id="3" name="Content Placeholder 2"/>
          <p:cNvSpPr>
            <a:spLocks noGrp="1"/>
          </p:cNvSpPr>
          <p:nvPr>
            <p:ph idx="1"/>
          </p:nvPr>
        </p:nvSpPr>
        <p:spPr/>
        <p:txBody>
          <a:bodyPr/>
          <a:lstStyle/>
          <a:p>
            <a:r>
              <a:rPr lang="en-US" u="sng" dirty="0" smtClean="0">
                <a:hlinkClick r:id="rId3"/>
              </a:rPr>
              <a:t>Accessible </a:t>
            </a:r>
            <a:r>
              <a:rPr lang="en-US" u="sng" dirty="0">
                <a:hlinkClick r:id="rId3"/>
              </a:rPr>
              <a:t>self-service kiosks</a:t>
            </a:r>
            <a:endParaRPr lang="en-US" dirty="0"/>
          </a:p>
          <a:p>
            <a:r>
              <a:rPr lang="en-US" u="sng" dirty="0">
                <a:hlinkClick r:id="rId4"/>
              </a:rPr>
              <a:t>Making information accessible</a:t>
            </a:r>
            <a:endParaRPr lang="en-US" dirty="0"/>
          </a:p>
          <a:p>
            <a:r>
              <a:rPr lang="en-US" u="sng" dirty="0" smtClean="0">
                <a:hlinkClick r:id="rId5"/>
              </a:rPr>
              <a:t>Principles </a:t>
            </a:r>
            <a:r>
              <a:rPr lang="en-US" u="sng" dirty="0">
                <a:hlinkClick r:id="rId5"/>
              </a:rPr>
              <a:t>of accessible web </a:t>
            </a:r>
            <a:r>
              <a:rPr lang="en-US" u="sng" dirty="0" smtClean="0">
                <a:hlinkClick r:id="rId5"/>
              </a:rPr>
              <a:t>design</a:t>
            </a:r>
            <a:endParaRPr lang="en-US" u="sng" dirty="0" smtClean="0"/>
          </a:p>
          <a:p>
            <a:r>
              <a:rPr lang="en-US" u="sng" dirty="0" smtClean="0">
                <a:hlinkClick r:id="rId6"/>
              </a:rPr>
              <a:t>Accessible Meeting and Event Checklist</a:t>
            </a:r>
            <a:endParaRPr lang="en-US" dirty="0"/>
          </a:p>
          <a:p>
            <a:endParaRPr lang="en-US" dirty="0"/>
          </a:p>
        </p:txBody>
      </p:sp>
    </p:spTree>
    <p:extLst>
      <p:ext uri="{BB962C8B-B14F-4D97-AF65-F5344CB8AC3E}">
        <p14:creationId xmlns:p14="http://schemas.microsoft.com/office/powerpoint/2010/main" val="988790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669"/>
            <a:ext cx="8229600" cy="629361"/>
          </a:xfrm>
        </p:spPr>
        <p:txBody>
          <a:bodyPr>
            <a:normAutofit fontScale="90000"/>
          </a:bodyPr>
          <a:lstStyle/>
          <a:p>
            <a:r>
              <a:rPr lang="en-CA" dirty="0" smtClean="0"/>
              <a:t>Resources</a:t>
            </a:r>
            <a:endParaRPr lang="en-CA" dirty="0"/>
          </a:p>
        </p:txBody>
      </p:sp>
      <p:sp>
        <p:nvSpPr>
          <p:cNvPr id="3" name="Content Placeholder 2"/>
          <p:cNvSpPr>
            <a:spLocks noGrp="1"/>
          </p:cNvSpPr>
          <p:nvPr>
            <p:ph idx="1"/>
          </p:nvPr>
        </p:nvSpPr>
        <p:spPr>
          <a:xfrm>
            <a:off x="496957" y="1049890"/>
            <a:ext cx="8434137" cy="5206186"/>
          </a:xfrm>
        </p:spPr>
        <p:txBody>
          <a:bodyPr>
            <a:normAutofit lnSpcReduction="10000"/>
          </a:bodyPr>
          <a:lstStyle/>
          <a:p>
            <a:pPr lvl="0"/>
            <a:r>
              <a:rPr lang="en-CA" dirty="0" smtClean="0"/>
              <a:t>Guide to planning accessible meetings </a:t>
            </a:r>
          </a:p>
          <a:p>
            <a:pPr lvl="1"/>
            <a:r>
              <a:rPr lang="en-CA" u="sng" dirty="0" smtClean="0">
                <a:hlinkClick r:id="rId3"/>
              </a:rPr>
              <a:t>http://www.hrsdc.gc.ca/eng/disability_issues/doc/gpim/page08.shtml</a:t>
            </a:r>
            <a:endParaRPr lang="en-CA" dirty="0" smtClean="0"/>
          </a:p>
          <a:p>
            <a:r>
              <a:rPr lang="en-CA" dirty="0" smtClean="0"/>
              <a:t>Disability Awareness Kit – State Library of Victoria, Australia</a:t>
            </a:r>
          </a:p>
          <a:p>
            <a:pPr lvl="1"/>
            <a:r>
              <a:rPr lang="en-CA" dirty="0" smtClean="0">
                <a:hlinkClick r:id="rId4"/>
              </a:rPr>
              <a:t>http://www.openroad.net.au/access/dakit/welcome.htm</a:t>
            </a:r>
            <a:endParaRPr lang="en-CA" dirty="0" smtClean="0"/>
          </a:p>
          <a:p>
            <a:pPr fontAlgn="auto">
              <a:spcAft>
                <a:spcPts val="0"/>
              </a:spcAft>
              <a:buFont typeface="Arial" pitchFamily="34" charset="0"/>
              <a:buChar char="•"/>
              <a:defRPr/>
            </a:pPr>
            <a:r>
              <a:rPr lang="en-CA" dirty="0" smtClean="0"/>
              <a:t>ARCH Disability Law Center—“Interacting with Persons who Have a Disability”</a:t>
            </a:r>
          </a:p>
          <a:p>
            <a:pPr lvl="1">
              <a:defRPr/>
            </a:pPr>
            <a:r>
              <a:rPr lang="en-CA" dirty="0" smtClean="0">
                <a:hlinkClick r:id="rId5"/>
              </a:rPr>
              <a:t>http://www.archdisabilitylaw.ca/sites/all/files/Interacting_FactSheet_Dec07.pdf</a:t>
            </a:r>
            <a:r>
              <a:rPr lang="en-CA" dirty="0" smtClean="0"/>
              <a:t> </a:t>
            </a:r>
          </a:p>
        </p:txBody>
      </p:sp>
    </p:spTree>
    <p:extLst>
      <p:ext uri="{BB962C8B-B14F-4D97-AF65-F5344CB8AC3E}">
        <p14:creationId xmlns:p14="http://schemas.microsoft.com/office/powerpoint/2010/main" val="307554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Legislation</a:t>
            </a:r>
          </a:p>
        </p:txBody>
      </p:sp>
      <p:sp>
        <p:nvSpPr>
          <p:cNvPr id="3" name="Content Placeholder 2"/>
          <p:cNvSpPr>
            <a:spLocks noGrp="1"/>
          </p:cNvSpPr>
          <p:nvPr>
            <p:ph idx="1"/>
          </p:nvPr>
        </p:nvSpPr>
        <p:spPr>
          <a:xfrm>
            <a:off x="457200" y="1369687"/>
            <a:ext cx="8229600" cy="4825652"/>
          </a:xfrm>
        </p:spPr>
        <p:txBody>
          <a:bodyPr/>
          <a:lstStyle/>
          <a:p>
            <a:r>
              <a:rPr lang="en-CA" sz="2800" dirty="0" smtClean="0"/>
              <a:t>Rehabilitation Act (1973)</a:t>
            </a:r>
          </a:p>
          <a:p>
            <a:pPr lvl="1"/>
            <a:r>
              <a:rPr lang="en-CA" sz="2400" dirty="0" smtClean="0"/>
              <a:t>Prohibits discrimination based on disability</a:t>
            </a:r>
          </a:p>
          <a:p>
            <a:r>
              <a:rPr lang="en-CA" sz="2800" dirty="0"/>
              <a:t>ADA (1990)</a:t>
            </a:r>
          </a:p>
          <a:p>
            <a:pPr lvl="1"/>
            <a:r>
              <a:rPr lang="en-CA" sz="2400" dirty="0"/>
              <a:t>Prohibit discrimination in all areas of public life with five areas</a:t>
            </a:r>
          </a:p>
          <a:p>
            <a:pPr lvl="1"/>
            <a:r>
              <a:rPr lang="en-CA" sz="2400" dirty="0"/>
              <a:t>Does not mandate inclusion</a:t>
            </a:r>
          </a:p>
          <a:p>
            <a:r>
              <a:rPr lang="en-CA" sz="2800" dirty="0" smtClean="0"/>
              <a:t>Section </a:t>
            </a:r>
            <a:r>
              <a:rPr lang="en-CA" sz="2800" dirty="0"/>
              <a:t>508 (</a:t>
            </a:r>
            <a:r>
              <a:rPr lang="en-CA" sz="2800" dirty="0" smtClean="0"/>
              <a:t>1998)</a:t>
            </a:r>
            <a:endParaRPr lang="en-CA" sz="2800" dirty="0"/>
          </a:p>
          <a:p>
            <a:pPr lvl="1"/>
            <a:r>
              <a:rPr lang="en-CA" sz="2400" dirty="0" smtClean="0"/>
              <a:t>Accessibility to electronic information from the government</a:t>
            </a:r>
          </a:p>
          <a:p>
            <a:pPr lvl="1"/>
            <a:r>
              <a:rPr lang="en-CA" sz="2400" dirty="0" smtClean="0"/>
              <a:t>Morphs into web accessibility </a:t>
            </a:r>
            <a:endParaRPr lang="en-CA" sz="2400" dirty="0"/>
          </a:p>
          <a:p>
            <a:pPr marL="0" indent="0">
              <a:buNone/>
            </a:pPr>
            <a:endParaRPr lang="en-CA"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to Learn More</a:t>
            </a:r>
            <a:endParaRPr lang="en-US" dirty="0"/>
          </a:p>
        </p:txBody>
      </p:sp>
      <p:sp>
        <p:nvSpPr>
          <p:cNvPr id="3" name="Content Placeholder 2"/>
          <p:cNvSpPr>
            <a:spLocks noGrp="1"/>
          </p:cNvSpPr>
          <p:nvPr>
            <p:ph idx="1"/>
          </p:nvPr>
        </p:nvSpPr>
        <p:spPr/>
        <p:txBody>
          <a:bodyPr/>
          <a:lstStyle/>
          <a:p>
            <a:pPr lvl="0"/>
            <a:r>
              <a:rPr lang="en-CA" dirty="0"/>
              <a:t>American Library Association: Library Services for People with Disabilities Policy</a:t>
            </a:r>
            <a:endParaRPr lang="en-CA" sz="2800" dirty="0"/>
          </a:p>
          <a:p>
            <a:pPr lvl="1"/>
            <a:r>
              <a:rPr lang="en-CA" u="sng" dirty="0">
                <a:hlinkClick r:id="rId3"/>
              </a:rPr>
              <a:t>http://</a:t>
            </a:r>
            <a:r>
              <a:rPr lang="en-CA" u="sng" dirty="0" smtClean="0">
                <a:hlinkClick r:id="rId3"/>
              </a:rPr>
              <a:t>www.ala.org/ala/mgrps/divs/ascla/asclaissues/libraryservices.cfm</a:t>
            </a:r>
            <a:endParaRPr lang="en-CA" u="sng" dirty="0" smtClean="0"/>
          </a:p>
          <a:p>
            <a:r>
              <a:rPr lang="en-US" dirty="0">
                <a:hlinkClick r:id="rId4"/>
              </a:rPr>
              <a:t>The universal design file: designing for people of all ages and abilities (PDF)</a:t>
            </a:r>
            <a:r>
              <a:rPr lang="en-US" sz="2800" dirty="0"/>
              <a:t/>
            </a:r>
            <a:br>
              <a:rPr lang="en-US" sz="2800" dirty="0"/>
            </a:br>
            <a:r>
              <a:rPr lang="en-US" dirty="0"/>
              <a:t>(from North Carolina State University)</a:t>
            </a:r>
            <a:endParaRPr lang="en-CA" sz="2800" dirty="0"/>
          </a:p>
          <a:p>
            <a:endParaRPr lang="en-US" dirty="0"/>
          </a:p>
        </p:txBody>
      </p:sp>
    </p:spTree>
    <p:extLst>
      <p:ext uri="{BB962C8B-B14F-4D97-AF65-F5344CB8AC3E}">
        <p14:creationId xmlns:p14="http://schemas.microsoft.com/office/powerpoint/2010/main" val="462907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for Library Staff</a:t>
            </a:r>
            <a:endParaRPr lang="en-US" dirty="0"/>
          </a:p>
        </p:txBody>
      </p:sp>
      <p:sp>
        <p:nvSpPr>
          <p:cNvPr id="3" name="Content Placeholder 2"/>
          <p:cNvSpPr>
            <a:spLocks noGrp="1"/>
          </p:cNvSpPr>
          <p:nvPr>
            <p:ph idx="1"/>
          </p:nvPr>
        </p:nvSpPr>
        <p:spPr>
          <a:xfrm>
            <a:off x="457200" y="1471082"/>
            <a:ext cx="8229600" cy="4561969"/>
          </a:xfrm>
        </p:spPr>
        <p:txBody>
          <a:bodyPr>
            <a:normAutofit fontScale="92500" lnSpcReduction="10000"/>
          </a:bodyPr>
          <a:lstStyle/>
          <a:p>
            <a:r>
              <a:rPr lang="en-US" dirty="0" smtClean="0">
                <a:hlinkClick r:id="rId3"/>
              </a:rPr>
              <a:t>Project </a:t>
            </a:r>
            <a:r>
              <a:rPr lang="en-US" dirty="0">
                <a:hlinkClick r:id="rId3"/>
              </a:rPr>
              <a:t>ENABLE</a:t>
            </a:r>
            <a:r>
              <a:rPr lang="en-US" dirty="0"/>
              <a:t> (Expanding Non-discriminatory Access By Librarians Everywhere) offers free, self-paced, online training specifically for librarians. Users who successfully complete all of the training modules and quizzes can obtain a Certificate of Achievement.</a:t>
            </a:r>
          </a:p>
          <a:p>
            <a:r>
              <a:rPr lang="en-US" dirty="0"/>
              <a:t>A handy booklet of </a:t>
            </a:r>
            <a:r>
              <a:rPr lang="en-US" dirty="0">
                <a:hlinkClick r:id="rId4"/>
              </a:rPr>
              <a:t>Tips On Interacting With People With Disabilities</a:t>
            </a:r>
            <a:r>
              <a:rPr lang="en-US" dirty="0"/>
              <a:t> provides guidance for a wide range of situations. This one is worth printing and sharing with all your staff.</a:t>
            </a:r>
          </a:p>
          <a:p>
            <a:endParaRPr lang="en-US" dirty="0"/>
          </a:p>
        </p:txBody>
      </p:sp>
    </p:spTree>
    <p:extLst>
      <p:ext uri="{BB962C8B-B14F-4D97-AF65-F5344CB8AC3E}">
        <p14:creationId xmlns:p14="http://schemas.microsoft.com/office/powerpoint/2010/main" val="2923554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for Library Staff</a:t>
            </a:r>
            <a:endParaRPr lang="en-US" dirty="0"/>
          </a:p>
        </p:txBody>
      </p:sp>
      <p:sp>
        <p:nvSpPr>
          <p:cNvPr id="3" name="Content Placeholder 2"/>
          <p:cNvSpPr>
            <a:spLocks noGrp="1"/>
          </p:cNvSpPr>
          <p:nvPr>
            <p:ph idx="1"/>
          </p:nvPr>
        </p:nvSpPr>
        <p:spPr>
          <a:xfrm>
            <a:off x="457200" y="1471082"/>
            <a:ext cx="8229600" cy="4561969"/>
          </a:xfrm>
        </p:spPr>
        <p:txBody>
          <a:bodyPr>
            <a:normAutofit/>
          </a:bodyPr>
          <a:lstStyle/>
          <a:p>
            <a:r>
              <a:rPr lang="en-US" dirty="0" smtClean="0"/>
              <a:t>Learn </a:t>
            </a:r>
            <a:r>
              <a:rPr lang="en-US" dirty="0"/>
              <a:t>how to speak about people with disabilities using language from this </a:t>
            </a:r>
            <a:r>
              <a:rPr lang="en-US" dirty="0">
                <a:hlinkClick r:id="rId3" tooltip="people first chart"/>
              </a:rPr>
              <a:t>People First chart</a:t>
            </a:r>
            <a:r>
              <a:rPr lang="en-US" dirty="0" smtClean="0"/>
              <a:t>.</a:t>
            </a:r>
          </a:p>
          <a:p>
            <a:r>
              <a:rPr lang="en-US" dirty="0"/>
              <a:t>The Computer/Electronic Accommodations Program (CAP) has created a series of </a:t>
            </a:r>
            <a:r>
              <a:rPr lang="en-US" dirty="0">
                <a:hlinkClick r:id="rId4"/>
              </a:rPr>
              <a:t>online training modules</a:t>
            </a:r>
            <a:r>
              <a:rPr lang="en-US" dirty="0"/>
              <a:t>, including some on disability etiquette and how to interact with an individual who has a disability</a:t>
            </a:r>
            <a:r>
              <a:rPr lang="en-US" dirty="0" smtClean="0"/>
              <a:t>.</a:t>
            </a:r>
            <a:endParaRPr lang="en-US" dirty="0"/>
          </a:p>
          <a:p>
            <a:endParaRPr lang="en-US" dirty="0"/>
          </a:p>
        </p:txBody>
      </p:sp>
    </p:spTree>
    <p:extLst>
      <p:ext uri="{BB962C8B-B14F-4D97-AF65-F5344CB8AC3E}">
        <p14:creationId xmlns:p14="http://schemas.microsoft.com/office/powerpoint/2010/main" val="2698152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for Library Staff</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3"/>
              </a:rPr>
              <a:t>"</a:t>
            </a:r>
            <a:r>
              <a:rPr lang="en-US" dirty="0">
                <a:hlinkClick r:id="rId3"/>
              </a:rPr>
              <a:t>At Your Service: Welcoming Customers with Disabilities"</a:t>
            </a:r>
            <a:r>
              <a:rPr lang="en-US" dirty="0"/>
              <a:t> is a self-paced </a:t>
            </a:r>
            <a:r>
              <a:rPr lang="en-US" dirty="0" err="1"/>
              <a:t>webcourse</a:t>
            </a:r>
            <a:r>
              <a:rPr lang="en-US" dirty="0"/>
              <a:t> for people interested in discovering best practices for working with patrons and customers who have disabilities.</a:t>
            </a:r>
          </a:p>
          <a:p>
            <a:r>
              <a:rPr lang="en-US" dirty="0">
                <a:hlinkClick r:id="rId4"/>
              </a:rPr>
              <a:t>"Reaching out to Customers with Disabilities"</a:t>
            </a:r>
            <a:r>
              <a:rPr lang="en-US" dirty="0"/>
              <a:t> is another self-paced </a:t>
            </a:r>
            <a:r>
              <a:rPr lang="en-US" dirty="0" err="1"/>
              <a:t>webcourse</a:t>
            </a:r>
            <a:r>
              <a:rPr lang="en-US" dirty="0"/>
              <a:t> explaining how the ADA applies to nonprofits and businesses.</a:t>
            </a:r>
          </a:p>
          <a:p>
            <a:endParaRPr lang="en-US" dirty="0"/>
          </a:p>
        </p:txBody>
      </p:sp>
    </p:spTree>
    <p:extLst>
      <p:ext uri="{BB962C8B-B14F-4D97-AF65-F5344CB8AC3E}">
        <p14:creationId xmlns:p14="http://schemas.microsoft.com/office/powerpoint/2010/main" val="3038643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for Library Staff</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3"/>
              </a:rPr>
              <a:t>Serving </a:t>
            </a:r>
            <a:r>
              <a:rPr lang="en-US" dirty="0">
                <a:hlinkClick r:id="rId3"/>
              </a:rPr>
              <a:t>Library Users on the Autism Spectrum</a:t>
            </a:r>
            <a:r>
              <a:rPr lang="en-US" dirty="0"/>
              <a:t> is an online course designed by experts in both the library and autism fields. It consists of a series of four independent, self-paced instructional modules that are intended for librarians and library staff to learn how to better serve their users with autism spectrum disorder (ASD).</a:t>
            </a:r>
          </a:p>
          <a:p>
            <a:r>
              <a:rPr lang="en-US" dirty="0"/>
              <a:t>For training on interacting with patrons with autism, try </a:t>
            </a:r>
            <a:r>
              <a:rPr lang="en-US" dirty="0">
                <a:hlinkClick r:id="rId4"/>
              </a:rPr>
              <a:t>Autism Services and Resources of Connecticut</a:t>
            </a:r>
            <a:r>
              <a:rPr lang="en-US" dirty="0"/>
              <a:t> or the </a:t>
            </a:r>
            <a:r>
              <a:rPr lang="en-US" dirty="0">
                <a:hlinkClick r:id="rId5"/>
              </a:rPr>
              <a:t>FOCUS Center for Autism</a:t>
            </a:r>
            <a:r>
              <a:rPr lang="en-US" dirty="0"/>
              <a:t>.</a:t>
            </a:r>
          </a:p>
          <a:p>
            <a:r>
              <a:rPr lang="en-US" dirty="0"/>
              <a:t>For training on interacting with patrons who have intellectual or developmental disabilities, try </a:t>
            </a:r>
            <a:r>
              <a:rPr lang="en-US" dirty="0" err="1">
                <a:hlinkClick r:id="rId6"/>
              </a:rPr>
              <a:t>BnB</a:t>
            </a:r>
            <a:r>
              <a:rPr lang="en-US" dirty="0">
                <a:hlinkClick r:id="rId6"/>
              </a:rPr>
              <a:t> Global Services</a:t>
            </a:r>
            <a:r>
              <a:rPr lang="en-US" dirty="0"/>
              <a:t>.</a:t>
            </a:r>
          </a:p>
          <a:p>
            <a:endParaRPr lang="en-US" dirty="0"/>
          </a:p>
        </p:txBody>
      </p:sp>
    </p:spTree>
    <p:extLst>
      <p:ext uri="{BB962C8B-B14F-4D97-AF65-F5344CB8AC3E}">
        <p14:creationId xmlns:p14="http://schemas.microsoft.com/office/powerpoint/2010/main" val="1842544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566"/>
            <a:ext cx="8229600" cy="967152"/>
          </a:xfrm>
        </p:spPr>
        <p:txBody>
          <a:bodyPr>
            <a:normAutofit fontScale="90000"/>
          </a:bodyPr>
          <a:lstStyle/>
          <a:p>
            <a:r>
              <a:rPr lang="en-US" b="1" dirty="0"/>
              <a:t>Developing Services for Patrons with Disabilities</a:t>
            </a:r>
            <a:endParaRPr lang="en-US" dirty="0"/>
          </a:p>
        </p:txBody>
      </p:sp>
      <p:sp>
        <p:nvSpPr>
          <p:cNvPr id="3" name="Content Placeholder 2"/>
          <p:cNvSpPr>
            <a:spLocks noGrp="1"/>
          </p:cNvSpPr>
          <p:nvPr>
            <p:ph idx="1"/>
          </p:nvPr>
        </p:nvSpPr>
        <p:spPr>
          <a:xfrm>
            <a:off x="457200" y="1620170"/>
            <a:ext cx="8229600" cy="4186987"/>
          </a:xfrm>
        </p:spPr>
        <p:txBody>
          <a:bodyPr>
            <a:normAutofit fontScale="77500" lnSpcReduction="20000"/>
          </a:bodyPr>
          <a:lstStyle/>
          <a:p>
            <a:r>
              <a:rPr lang="en-US" dirty="0" smtClean="0"/>
              <a:t>Connecticut </a:t>
            </a:r>
            <a:r>
              <a:rPr lang="en-US" dirty="0"/>
              <a:t>librarian Barbara </a:t>
            </a:r>
            <a:r>
              <a:rPr lang="en-US" dirty="0" err="1"/>
              <a:t>Klipper</a:t>
            </a:r>
            <a:r>
              <a:rPr lang="en-US" dirty="0"/>
              <a:t> published a book through ALA called "</a:t>
            </a:r>
            <a:r>
              <a:rPr lang="en-US" dirty="0">
                <a:hlinkClick r:id="rId3"/>
              </a:rPr>
              <a:t>Programming for Children and Teens with Autism Spectrum Disorder</a:t>
            </a:r>
            <a:r>
              <a:rPr lang="en-US" dirty="0"/>
              <a:t>." </a:t>
            </a:r>
            <a:r>
              <a:rPr lang="en-US" dirty="0" smtClean="0"/>
              <a:t>for </a:t>
            </a:r>
            <a:r>
              <a:rPr lang="en-US" dirty="0"/>
              <a:t>library staff to help them serve individuals with autism and their families more effectively.</a:t>
            </a:r>
          </a:p>
          <a:p>
            <a:r>
              <a:rPr lang="en-US" dirty="0"/>
              <a:t>The Saint Paul (MN) Public Library has a guide for </a:t>
            </a:r>
            <a:r>
              <a:rPr lang="en-US" dirty="0">
                <a:hlinkClick r:id="rId4" tooltip="resources for the diffabled from St. Paul public library"/>
              </a:rPr>
              <a:t>Resources and Outreach for the </a:t>
            </a:r>
            <a:r>
              <a:rPr lang="en-US" dirty="0" err="1">
                <a:hlinkClick r:id="rId4" tooltip="resources for the diffabled from St. Paul public library"/>
              </a:rPr>
              <a:t>Diffabled</a:t>
            </a:r>
            <a:r>
              <a:rPr lang="en-US" dirty="0"/>
              <a:t> (Differently Abled) focusing primarily on children and young adults.</a:t>
            </a:r>
          </a:p>
          <a:p>
            <a:r>
              <a:rPr lang="en-US" dirty="0" err="1">
                <a:hlinkClick r:id="rId5"/>
              </a:rPr>
              <a:t>LearningWorks</a:t>
            </a:r>
            <a:r>
              <a:rPr lang="en-US" dirty="0">
                <a:hlinkClick r:id="rId5"/>
              </a:rPr>
              <a:t> for Kids</a:t>
            </a:r>
            <a:r>
              <a:rPr lang="en-US" dirty="0"/>
              <a:t> has developed gaming recommendations for alternative learners with autism, ADHD, dyslexia and other </a:t>
            </a:r>
            <a:r>
              <a:rPr lang="en-US" dirty="0" err="1"/>
              <a:t>diffabilities</a:t>
            </a:r>
            <a:r>
              <a:rPr lang="en-US" dirty="0"/>
              <a:t>.</a:t>
            </a:r>
          </a:p>
          <a:p>
            <a:endParaRPr lang="en-US" dirty="0"/>
          </a:p>
        </p:txBody>
      </p:sp>
    </p:spTree>
    <p:extLst>
      <p:ext uri="{BB962C8B-B14F-4D97-AF65-F5344CB8AC3E}">
        <p14:creationId xmlns:p14="http://schemas.microsoft.com/office/powerpoint/2010/main" val="664985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566"/>
            <a:ext cx="8229600" cy="967152"/>
          </a:xfrm>
        </p:spPr>
        <p:txBody>
          <a:bodyPr>
            <a:normAutofit fontScale="90000"/>
          </a:bodyPr>
          <a:lstStyle/>
          <a:p>
            <a:r>
              <a:rPr lang="en-US" b="1" dirty="0"/>
              <a:t>Developing Services for Patrons with Disabilities</a:t>
            </a:r>
            <a:endParaRPr lang="en-US" dirty="0"/>
          </a:p>
        </p:txBody>
      </p:sp>
      <p:sp>
        <p:nvSpPr>
          <p:cNvPr id="3" name="Content Placeholder 2"/>
          <p:cNvSpPr>
            <a:spLocks noGrp="1"/>
          </p:cNvSpPr>
          <p:nvPr>
            <p:ph idx="1"/>
          </p:nvPr>
        </p:nvSpPr>
        <p:spPr>
          <a:xfrm>
            <a:off x="457200" y="1620170"/>
            <a:ext cx="8229600" cy="4186987"/>
          </a:xfrm>
        </p:spPr>
        <p:txBody>
          <a:bodyPr>
            <a:normAutofit fontScale="77500" lnSpcReduction="20000"/>
          </a:bodyPr>
          <a:lstStyle/>
          <a:p>
            <a:r>
              <a:rPr lang="en-US" dirty="0" smtClean="0"/>
              <a:t>Connecticut </a:t>
            </a:r>
            <a:r>
              <a:rPr lang="en-US" dirty="0"/>
              <a:t>librarian Barbara </a:t>
            </a:r>
            <a:r>
              <a:rPr lang="en-US" dirty="0" err="1"/>
              <a:t>Klipper</a:t>
            </a:r>
            <a:r>
              <a:rPr lang="en-US" dirty="0"/>
              <a:t> published a book through ALA called "</a:t>
            </a:r>
            <a:r>
              <a:rPr lang="en-US" dirty="0">
                <a:hlinkClick r:id="rId3"/>
              </a:rPr>
              <a:t>Programming for Children and Teens with Autism Spectrum Disorder</a:t>
            </a:r>
            <a:r>
              <a:rPr lang="en-US" dirty="0"/>
              <a:t>." </a:t>
            </a:r>
            <a:r>
              <a:rPr lang="en-US" dirty="0" smtClean="0"/>
              <a:t>for </a:t>
            </a:r>
            <a:r>
              <a:rPr lang="en-US" dirty="0"/>
              <a:t>library staff to help them serve individuals with autism and their families more effectively.</a:t>
            </a:r>
          </a:p>
          <a:p>
            <a:r>
              <a:rPr lang="en-US" dirty="0"/>
              <a:t>The Saint Paul (MN) Public Library has a guide for </a:t>
            </a:r>
            <a:r>
              <a:rPr lang="en-US" dirty="0">
                <a:hlinkClick r:id="rId4" tooltip="resources for the diffabled from St. Paul public library"/>
              </a:rPr>
              <a:t>Resources and Outreach for the </a:t>
            </a:r>
            <a:r>
              <a:rPr lang="en-US" dirty="0" err="1">
                <a:hlinkClick r:id="rId4" tooltip="resources for the diffabled from St. Paul public library"/>
              </a:rPr>
              <a:t>Diffabled</a:t>
            </a:r>
            <a:r>
              <a:rPr lang="en-US" dirty="0"/>
              <a:t> (Differently Abled) focusing primarily on children and young adults.</a:t>
            </a:r>
          </a:p>
          <a:p>
            <a:r>
              <a:rPr lang="en-US" dirty="0" err="1">
                <a:hlinkClick r:id="rId5"/>
              </a:rPr>
              <a:t>LearningWorks</a:t>
            </a:r>
            <a:r>
              <a:rPr lang="en-US" dirty="0">
                <a:hlinkClick r:id="rId5"/>
              </a:rPr>
              <a:t> for Kids</a:t>
            </a:r>
            <a:r>
              <a:rPr lang="en-US" dirty="0"/>
              <a:t> has developed gaming recommendations for alternative learners with autism, ADHD, dyslexia and other </a:t>
            </a:r>
            <a:r>
              <a:rPr lang="en-US" dirty="0" err="1"/>
              <a:t>diffabilities</a:t>
            </a:r>
            <a:r>
              <a:rPr lang="en-US" dirty="0"/>
              <a:t>.</a:t>
            </a:r>
          </a:p>
          <a:p>
            <a:endParaRPr lang="en-US" dirty="0"/>
          </a:p>
        </p:txBody>
      </p:sp>
    </p:spTree>
    <p:extLst>
      <p:ext uri="{BB962C8B-B14F-4D97-AF65-F5344CB8AC3E}">
        <p14:creationId xmlns:p14="http://schemas.microsoft.com/office/powerpoint/2010/main" val="2350445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p:txBody>
          <a:bodyPr>
            <a:normAutofit lnSpcReduction="10000"/>
          </a:bodyPr>
          <a:lstStyle/>
          <a:p>
            <a:r>
              <a:rPr lang="en-US" dirty="0" smtClean="0"/>
              <a:t>Connecticut State Library: Division of Library Development, Libraries and Accessibility Toolkit </a:t>
            </a:r>
            <a:r>
              <a:rPr lang="en-US" dirty="0">
                <a:hlinkClick r:id="rId3"/>
              </a:rPr>
              <a:t>https://</a:t>
            </a:r>
            <a:r>
              <a:rPr lang="en-US" dirty="0" smtClean="0">
                <a:hlinkClick r:id="rId3"/>
              </a:rPr>
              <a:t>libguides.ctstatelibrary.org/dld/accessibility</a:t>
            </a:r>
            <a:endParaRPr lang="en-US" dirty="0" smtClean="0"/>
          </a:p>
          <a:p>
            <a:r>
              <a:rPr lang="en-US" dirty="0" smtClean="0"/>
              <a:t>University of Waterloo Library, AODA Toolkit </a:t>
            </a:r>
            <a:r>
              <a:rPr lang="en-US" dirty="0" smtClean="0">
                <a:hlinkClick r:id="rId4"/>
              </a:rPr>
              <a:t>https</a:t>
            </a:r>
            <a:r>
              <a:rPr lang="en-US" dirty="0">
                <a:hlinkClick r:id="rId4"/>
              </a:rPr>
              <a:t>://uwaterloo.ca/library/aoda-toolkit</a:t>
            </a:r>
            <a:r>
              <a:rPr lang="en-US" dirty="0" smtClean="0">
                <a:hlinkClick r:id="rId4"/>
              </a:rPr>
              <a:t>/</a:t>
            </a:r>
            <a:endParaRPr lang="en-US" dirty="0" smtClean="0"/>
          </a:p>
          <a:p>
            <a:r>
              <a:rPr lang="en-US" dirty="0" smtClean="0"/>
              <a:t>Office of Civil Rights, South Carolina</a:t>
            </a:r>
            <a:endParaRPr lang="en-US" dirty="0"/>
          </a:p>
          <a:p>
            <a:pPr marL="0" indent="0">
              <a:buNone/>
            </a:pPr>
            <a:endParaRPr lang="en-US" dirty="0" smtClean="0"/>
          </a:p>
        </p:txBody>
      </p:sp>
    </p:spTree>
    <p:extLst>
      <p:ext uri="{BB962C8B-B14F-4D97-AF65-F5344CB8AC3E}">
        <p14:creationId xmlns:p14="http://schemas.microsoft.com/office/powerpoint/2010/main" val="3117322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solidFill>
                  <a:schemeClr val="accent1">
                    <a:lumMod val="75000"/>
                  </a:schemeClr>
                </a:solidFill>
              </a:rPr>
              <a:t>Situations &amp; Responses</a:t>
            </a:r>
            <a:endParaRPr lang="en-CA" dirty="0">
              <a:solidFill>
                <a:schemeClr val="accent1">
                  <a:lumMod val="75000"/>
                </a:schemeClr>
              </a:solidFill>
            </a:endParaRPr>
          </a:p>
        </p:txBody>
      </p:sp>
      <p:sp>
        <p:nvSpPr>
          <p:cNvPr id="5" name="Text Placeholder 4"/>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1146249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CA" dirty="0" smtClean="0"/>
              <a:t>Situation</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CA" dirty="0" smtClean="0"/>
              <a:t>Some disabilities may affect social skills.</a:t>
            </a:r>
          </a:p>
          <a:p>
            <a:pPr lvl="1" fontAlgn="auto">
              <a:spcAft>
                <a:spcPts val="0"/>
              </a:spcAft>
              <a:buFont typeface="Arial" pitchFamily="34" charset="0"/>
              <a:buNone/>
              <a:defRPr/>
            </a:pPr>
            <a:endParaRPr lang="en-CA" dirty="0" smtClean="0"/>
          </a:p>
          <a:p>
            <a:pPr fontAlgn="auto">
              <a:spcAft>
                <a:spcPts val="0"/>
              </a:spcAft>
              <a:buFont typeface="Arial" pitchFamily="34" charset="0"/>
              <a:buChar char="•"/>
              <a:defRPr/>
            </a:pPr>
            <a:r>
              <a:rPr lang="en-CA" dirty="0" smtClean="0"/>
              <a:t>Medication may slow an individual’s speech or reactions; a lack of response does not mean the person is being rude.</a:t>
            </a:r>
          </a:p>
          <a:p>
            <a:pPr fontAlgn="auto">
              <a:spcAft>
                <a:spcPts val="0"/>
              </a:spcAft>
              <a:buFont typeface="Arial" pitchFamily="34" charset="0"/>
              <a:buChar char="•"/>
              <a:defRPr/>
            </a:pPr>
            <a:endParaRPr lang="en-CA" dirty="0" smtClean="0"/>
          </a:p>
          <a:p>
            <a:pPr fontAlgn="auto">
              <a:spcAft>
                <a:spcPts val="0"/>
              </a:spcAft>
              <a:buFont typeface="Arial" pitchFamily="34" charset="0"/>
              <a:buChar char="•"/>
              <a:defRPr/>
            </a:pPr>
            <a:r>
              <a:rPr lang="en-CA" dirty="0" smtClean="0"/>
              <a:t>Symptoms of various disabilities may become more apparent or aggravated with fatigue or stress.</a:t>
            </a:r>
          </a:p>
          <a:p>
            <a:pPr fontAlgn="auto">
              <a:spcAft>
                <a:spcPts val="0"/>
              </a:spcAft>
              <a:buFont typeface="Arial" pitchFamily="34" charset="0"/>
              <a:buChar char="•"/>
              <a:defRPr/>
            </a:pPr>
            <a:endParaRPr lang="en-CA" dirty="0"/>
          </a:p>
        </p:txBody>
      </p:sp>
    </p:spTree>
    <p:extLst>
      <p:ext uri="{BB962C8B-B14F-4D97-AF65-F5344CB8AC3E}">
        <p14:creationId xmlns:p14="http://schemas.microsoft.com/office/powerpoint/2010/main" val="3830407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US" dirty="0" smtClean="0"/>
              <a:t>Accessible means</a:t>
            </a:r>
            <a:endParaRPr lang="en-US" dirty="0"/>
          </a:p>
        </p:txBody>
      </p:sp>
      <p:sp>
        <p:nvSpPr>
          <p:cNvPr id="3" name="Content Placeholder 2"/>
          <p:cNvSpPr>
            <a:spLocks noGrp="1"/>
          </p:cNvSpPr>
          <p:nvPr>
            <p:ph idx="1"/>
          </p:nvPr>
        </p:nvSpPr>
        <p:spPr>
          <a:xfrm>
            <a:off x="457200" y="1242483"/>
            <a:ext cx="8229600" cy="4820387"/>
          </a:xfrm>
        </p:spPr>
        <p:txBody>
          <a:bodyPr>
            <a:normAutofit lnSpcReduction="10000"/>
          </a:bodyPr>
          <a:lstStyle/>
          <a:p>
            <a:pPr marL="0" indent="0">
              <a:buNone/>
            </a:pPr>
            <a:r>
              <a:rPr lang="en-US" dirty="0" smtClean="0"/>
              <a:t>A person with a disability is afforded the opportunity to acquire the same information, engage in the same interactions, and enjoy the same services as a person without a disability in an equally effective and equally integrated manner, with substantially equivalent use of ease. </a:t>
            </a:r>
            <a:endParaRPr lang="en-US" dirty="0"/>
          </a:p>
          <a:p>
            <a:pPr marL="0" indent="0">
              <a:buNone/>
            </a:pPr>
            <a:r>
              <a:rPr lang="en-US" u="sng" dirty="0" smtClean="0"/>
              <a:t>As fully, equally, and as independently as a person without a disability.</a:t>
            </a:r>
          </a:p>
          <a:p>
            <a:pPr marL="0" indent="0">
              <a:buNone/>
            </a:pPr>
            <a:r>
              <a:rPr lang="en-US" i="1" dirty="0" smtClean="0"/>
              <a:t>~ Office of Civil Rights, 2013</a:t>
            </a:r>
          </a:p>
          <a:p>
            <a:pPr marL="0" indent="0">
              <a:buNone/>
            </a:pPr>
            <a:endParaRPr lang="en-US" i="1" dirty="0"/>
          </a:p>
        </p:txBody>
      </p:sp>
    </p:spTree>
    <p:extLst>
      <p:ext uri="{BB962C8B-B14F-4D97-AF65-F5344CB8AC3E}">
        <p14:creationId xmlns:p14="http://schemas.microsoft.com/office/powerpoint/2010/main" val="3731231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CA" dirty="0" smtClean="0"/>
              <a:t>Response</a:t>
            </a:r>
          </a:p>
        </p:txBody>
      </p:sp>
      <p:sp>
        <p:nvSpPr>
          <p:cNvPr id="5123" name="Content Placeholder 2"/>
          <p:cNvSpPr>
            <a:spLocks noGrp="1"/>
          </p:cNvSpPr>
          <p:nvPr>
            <p:ph idx="1"/>
          </p:nvPr>
        </p:nvSpPr>
        <p:spPr/>
        <p:txBody>
          <a:bodyPr/>
          <a:lstStyle/>
          <a:p>
            <a:pPr marL="342900" lvl="1" indent="-342900">
              <a:buFont typeface="Arial" charset="0"/>
              <a:buChar char="•"/>
            </a:pPr>
            <a:r>
              <a:rPr lang="en-CA" sz="3200" dirty="0" smtClean="0"/>
              <a:t>Focus on the overall goal of the conversation, rather than on the person’s behaviour.</a:t>
            </a:r>
          </a:p>
          <a:p>
            <a:pPr marL="342900" lvl="1" indent="-342900">
              <a:buFont typeface="Arial" charset="0"/>
              <a:buNone/>
            </a:pPr>
            <a:endParaRPr lang="en-CA" sz="3200" dirty="0" smtClean="0"/>
          </a:p>
          <a:p>
            <a:pPr marL="342900" lvl="1" indent="-342900">
              <a:buFont typeface="Arial" charset="0"/>
              <a:buChar char="•"/>
            </a:pPr>
            <a:r>
              <a:rPr lang="en-CA" sz="3200" dirty="0" smtClean="0"/>
              <a:t>Accept the fact that some tasks may take longer—such as finding a book, using the computer or reading instructions.</a:t>
            </a:r>
          </a:p>
          <a:p>
            <a:pPr marL="342900" lvl="1" indent="-342900">
              <a:buFont typeface="Arial" charset="0"/>
              <a:buChar char="•"/>
            </a:pPr>
            <a:endParaRPr lang="en-CA" dirty="0" smtClean="0"/>
          </a:p>
          <a:p>
            <a:endParaRPr lang="en-CA" dirty="0" smtClean="0"/>
          </a:p>
        </p:txBody>
      </p:sp>
    </p:spTree>
    <p:extLst>
      <p:ext uri="{BB962C8B-B14F-4D97-AF65-F5344CB8AC3E}">
        <p14:creationId xmlns:p14="http://schemas.microsoft.com/office/powerpoint/2010/main" val="36144918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CA" dirty="0" smtClean="0"/>
              <a:t>Situation/Response</a:t>
            </a:r>
          </a:p>
        </p:txBody>
      </p:sp>
      <p:sp>
        <p:nvSpPr>
          <p:cNvPr id="6147" name="Content Placeholder 2"/>
          <p:cNvSpPr>
            <a:spLocks noGrp="1"/>
          </p:cNvSpPr>
          <p:nvPr>
            <p:ph idx="1"/>
          </p:nvPr>
        </p:nvSpPr>
        <p:spPr>
          <a:xfrm>
            <a:off x="457200" y="1600200"/>
            <a:ext cx="8229600" cy="4716379"/>
          </a:xfrm>
        </p:spPr>
        <p:txBody>
          <a:bodyPr/>
          <a:lstStyle/>
          <a:p>
            <a:r>
              <a:rPr lang="en-CA" dirty="0" smtClean="0"/>
              <a:t>People with learning disabilities sometimes rely on visual aids, so be concrete and give examples.</a:t>
            </a:r>
          </a:p>
          <a:p>
            <a:r>
              <a:rPr lang="en-CA" dirty="0" smtClean="0"/>
              <a:t>Use different cues to explain a process.</a:t>
            </a:r>
          </a:p>
          <a:p>
            <a:pPr lvl="1"/>
            <a:r>
              <a:rPr lang="en-CA" dirty="0" smtClean="0"/>
              <a:t>E.g. Point to a link on a web page and describe its position: ‘top-right corner’.</a:t>
            </a:r>
          </a:p>
          <a:p>
            <a:r>
              <a:rPr lang="en-CA" dirty="0" smtClean="0"/>
              <a:t>When giving directions, ask ‘do you like maps?’</a:t>
            </a:r>
          </a:p>
          <a:p>
            <a:endParaRPr lang="en-CA" dirty="0" smtClean="0"/>
          </a:p>
        </p:txBody>
      </p:sp>
    </p:spTree>
    <p:extLst>
      <p:ext uri="{BB962C8B-B14F-4D97-AF65-F5344CB8AC3E}">
        <p14:creationId xmlns:p14="http://schemas.microsoft.com/office/powerpoint/2010/main" val="4674295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CA" dirty="0" smtClean="0"/>
              <a:t>Situation/Response</a:t>
            </a:r>
          </a:p>
        </p:txBody>
      </p:sp>
      <p:sp>
        <p:nvSpPr>
          <p:cNvPr id="7171" name="Content Placeholder 2"/>
          <p:cNvSpPr>
            <a:spLocks noGrp="1"/>
          </p:cNvSpPr>
          <p:nvPr>
            <p:ph idx="1"/>
          </p:nvPr>
        </p:nvSpPr>
        <p:spPr>
          <a:xfrm>
            <a:off x="457200" y="1600200"/>
            <a:ext cx="8229600" cy="4812632"/>
          </a:xfrm>
        </p:spPr>
        <p:txBody>
          <a:bodyPr>
            <a:normAutofit/>
          </a:bodyPr>
          <a:lstStyle/>
          <a:p>
            <a:r>
              <a:rPr lang="en-CA" dirty="0" smtClean="0"/>
              <a:t>If a person tells you about his or her disability, politely ask them for guidance on how they best learn/understand information.</a:t>
            </a:r>
          </a:p>
          <a:p>
            <a:r>
              <a:rPr lang="en-CA" dirty="0" smtClean="0"/>
              <a:t>Don’t assume that a person has understood (or failed to understand) you.</a:t>
            </a:r>
          </a:p>
          <a:p>
            <a:pPr lvl="1"/>
            <a:r>
              <a:rPr lang="en-CA" dirty="0" smtClean="0"/>
              <a:t> Ask whether you have provided sufficient information. </a:t>
            </a:r>
          </a:p>
          <a:p>
            <a:pPr lvl="1"/>
            <a:r>
              <a:rPr lang="en-CA" dirty="0" smtClean="0"/>
              <a:t>Clarify by summarizing the information.</a:t>
            </a:r>
          </a:p>
        </p:txBody>
      </p:sp>
    </p:spTree>
    <p:extLst>
      <p:ext uri="{BB962C8B-B14F-4D97-AF65-F5344CB8AC3E}">
        <p14:creationId xmlns:p14="http://schemas.microsoft.com/office/powerpoint/2010/main" val="12614088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CA" dirty="0" smtClean="0"/>
              <a:t>Situation/Response</a:t>
            </a:r>
          </a:p>
        </p:txBody>
      </p:sp>
      <p:sp>
        <p:nvSpPr>
          <p:cNvPr id="8195" name="Content Placeholder 2"/>
          <p:cNvSpPr>
            <a:spLocks noGrp="1"/>
          </p:cNvSpPr>
          <p:nvPr>
            <p:ph idx="1"/>
          </p:nvPr>
        </p:nvSpPr>
        <p:spPr/>
        <p:txBody>
          <a:bodyPr/>
          <a:lstStyle/>
          <a:p>
            <a:r>
              <a:rPr lang="en-CA" dirty="0" smtClean="0"/>
              <a:t>If someone seems upset, ask calmly if there is anything you can do to help. </a:t>
            </a:r>
          </a:p>
          <a:p>
            <a:pPr lvl="1"/>
            <a:r>
              <a:rPr lang="en-CA" dirty="0" smtClean="0"/>
              <a:t>If they say no, respect their wishes if they are not being disruptive.</a:t>
            </a:r>
          </a:p>
          <a:p>
            <a:endParaRPr lang="en-CA" dirty="0" smtClean="0"/>
          </a:p>
          <a:p>
            <a:r>
              <a:rPr lang="en-CA" dirty="0" smtClean="0"/>
              <a:t>If you are in a public area with many distractions, ask the person if they would prefer moving to a quieter location.</a:t>
            </a:r>
          </a:p>
        </p:txBody>
      </p:sp>
    </p:spTree>
    <p:extLst>
      <p:ext uri="{BB962C8B-B14F-4D97-AF65-F5344CB8AC3E}">
        <p14:creationId xmlns:p14="http://schemas.microsoft.com/office/powerpoint/2010/main" val="3374246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Accessibility</a:t>
            </a:r>
            <a:endParaRPr lang="en-CA" dirty="0"/>
          </a:p>
        </p:txBody>
      </p:sp>
      <p:sp>
        <p:nvSpPr>
          <p:cNvPr id="3" name="Content Placeholder 2"/>
          <p:cNvSpPr>
            <a:spLocks noGrp="1"/>
          </p:cNvSpPr>
          <p:nvPr>
            <p:ph idx="1"/>
          </p:nvPr>
        </p:nvSpPr>
        <p:spPr/>
        <p:txBody>
          <a:bodyPr/>
          <a:lstStyle/>
          <a:p>
            <a:r>
              <a:rPr lang="en-CA" dirty="0" smtClean="0"/>
              <a:t>Environment is what disables people</a:t>
            </a:r>
          </a:p>
          <a:p>
            <a:r>
              <a:rPr lang="en-CA" dirty="0" smtClean="0"/>
              <a:t>We need to design for universal access</a:t>
            </a:r>
          </a:p>
          <a:p>
            <a:pPr lvl="1"/>
            <a:r>
              <a:rPr lang="en-CA" dirty="0" smtClean="0"/>
              <a:t>Plan in order to prevent barriers</a:t>
            </a:r>
          </a:p>
          <a:p>
            <a:r>
              <a:rPr lang="en-CA" dirty="0" smtClean="0"/>
              <a:t>Accessibility is everyone’s responsibility</a:t>
            </a:r>
            <a:endParaRPr lang="en-CA" dirty="0"/>
          </a:p>
        </p:txBody>
      </p:sp>
      <p:pic>
        <p:nvPicPr>
          <p:cNvPr id="4" name="Picture 3" descr="Logo-Accessibility-Light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2954" y="4527050"/>
            <a:ext cx="1243481" cy="1237386"/>
          </a:xfrm>
          <a:prstGeom prst="rect">
            <a:avLst/>
          </a:prstGeom>
        </p:spPr>
      </p:pic>
      <p:sp>
        <p:nvSpPr>
          <p:cNvPr id="5" name="TextBox 4"/>
          <p:cNvSpPr txBox="1"/>
          <p:nvPr/>
        </p:nvSpPr>
        <p:spPr>
          <a:xfrm>
            <a:off x="3468758" y="4665105"/>
            <a:ext cx="3974562" cy="1200329"/>
          </a:xfrm>
          <a:prstGeom prst="rect">
            <a:avLst/>
          </a:prstGeom>
          <a:noFill/>
        </p:spPr>
        <p:txBody>
          <a:bodyPr wrap="square" rtlCol="0">
            <a:spAutoFit/>
          </a:bodyPr>
          <a:lstStyle/>
          <a:p>
            <a:pPr algn="r"/>
            <a:r>
              <a:rPr lang="en-CA" sz="2400" b="1" dirty="0" smtClean="0">
                <a:solidFill>
                  <a:schemeClr val="accent1">
                    <a:lumMod val="75000"/>
                  </a:schemeClr>
                </a:solidFill>
              </a:rPr>
              <a:t>Ask yourself: </a:t>
            </a:r>
          </a:p>
          <a:p>
            <a:pPr algn="r"/>
            <a:r>
              <a:rPr lang="en-CA" sz="2400" dirty="0" smtClean="0">
                <a:solidFill>
                  <a:schemeClr val="accent1">
                    <a:lumMod val="75000"/>
                  </a:schemeClr>
                </a:solidFill>
              </a:rPr>
              <a:t>Is there anything “here” that might present a barrier?</a:t>
            </a:r>
            <a:endParaRPr lang="en-CA" sz="2400" dirty="0">
              <a:solidFill>
                <a:schemeClr val="accent1">
                  <a:lumMod val="75000"/>
                </a:schemeClr>
              </a:solidFill>
            </a:endParaRPr>
          </a:p>
        </p:txBody>
      </p:sp>
    </p:spTree>
    <p:extLst>
      <p:ext uri="{BB962C8B-B14F-4D97-AF65-F5344CB8AC3E}">
        <p14:creationId xmlns:p14="http://schemas.microsoft.com/office/powerpoint/2010/main" val="713360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Accommodation</a:t>
            </a:r>
            <a:endParaRPr lang="en-CA" dirty="0"/>
          </a:p>
        </p:txBody>
      </p:sp>
      <p:sp>
        <p:nvSpPr>
          <p:cNvPr id="3" name="Content Placeholder 2"/>
          <p:cNvSpPr>
            <a:spLocks noGrp="1"/>
          </p:cNvSpPr>
          <p:nvPr>
            <p:ph idx="1"/>
          </p:nvPr>
        </p:nvSpPr>
        <p:spPr/>
        <p:txBody>
          <a:bodyPr/>
          <a:lstStyle/>
          <a:p>
            <a:r>
              <a:rPr lang="en-CA" dirty="0" smtClean="0"/>
              <a:t>Assumption of ‘normal’ activity</a:t>
            </a:r>
          </a:p>
          <a:p>
            <a:r>
              <a:rPr lang="en-CA" dirty="0" smtClean="0"/>
              <a:t>Responsibility of ‘disabilities’ office</a:t>
            </a:r>
          </a:p>
          <a:p>
            <a:r>
              <a:rPr lang="en-CA" dirty="0" smtClean="0"/>
              <a:t>Modify environment one person at a time</a:t>
            </a:r>
          </a:p>
          <a:p>
            <a:pPr lvl="1"/>
            <a:r>
              <a:rPr lang="en-CA" dirty="0" smtClean="0"/>
              <a:t>Reactive rectification of barriers</a:t>
            </a:r>
          </a:p>
          <a:p>
            <a:r>
              <a:rPr lang="en-CA" dirty="0" smtClean="0"/>
              <a:t>Requires person to disclose </a:t>
            </a:r>
          </a:p>
          <a:p>
            <a:endParaRPr lang="en-CA" dirty="0"/>
          </a:p>
        </p:txBody>
      </p:sp>
      <p:sp>
        <p:nvSpPr>
          <p:cNvPr id="4" name="TextBox 3"/>
          <p:cNvSpPr txBox="1"/>
          <p:nvPr/>
        </p:nvSpPr>
        <p:spPr>
          <a:xfrm>
            <a:off x="3161490" y="4730027"/>
            <a:ext cx="5525310" cy="1200329"/>
          </a:xfrm>
          <a:prstGeom prst="rect">
            <a:avLst/>
          </a:prstGeom>
          <a:noFill/>
        </p:spPr>
        <p:txBody>
          <a:bodyPr wrap="square" rtlCol="0">
            <a:spAutoFit/>
          </a:bodyPr>
          <a:lstStyle/>
          <a:p>
            <a:pPr algn="r"/>
            <a:r>
              <a:rPr lang="en-CA" sz="2400" dirty="0" smtClean="0">
                <a:solidFill>
                  <a:schemeClr val="accent1">
                    <a:lumMod val="75000"/>
                  </a:schemeClr>
                </a:solidFill>
              </a:rPr>
              <a:t> A ‘barrier’ is anything that stops a person with a disability from fully taking part in society because of that disability</a:t>
            </a:r>
            <a:endParaRPr lang="en-CA"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Shift in Approach</a:t>
            </a:r>
            <a:endParaRPr lang="en-CA" dirty="0"/>
          </a:p>
        </p:txBody>
      </p:sp>
      <p:sp>
        <p:nvSpPr>
          <p:cNvPr id="3" name="Text Placeholder 2"/>
          <p:cNvSpPr>
            <a:spLocks noGrp="1"/>
          </p:cNvSpPr>
          <p:nvPr>
            <p:ph type="body" idx="1"/>
          </p:nvPr>
        </p:nvSpPr>
        <p:spPr/>
        <p:txBody>
          <a:bodyPr/>
          <a:lstStyle/>
          <a:p>
            <a:r>
              <a:rPr lang="en-CA" dirty="0" smtClean="0"/>
              <a:t>Accommodation</a:t>
            </a:r>
            <a:endParaRPr lang="en-CA" dirty="0"/>
          </a:p>
        </p:txBody>
      </p:sp>
      <p:sp>
        <p:nvSpPr>
          <p:cNvPr id="4" name="Content Placeholder 3"/>
          <p:cNvSpPr>
            <a:spLocks noGrp="1"/>
          </p:cNvSpPr>
          <p:nvPr>
            <p:ph sz="half" idx="2"/>
          </p:nvPr>
        </p:nvSpPr>
        <p:spPr>
          <a:xfrm>
            <a:off x="457200" y="2174875"/>
            <a:ext cx="4040188" cy="3411886"/>
          </a:xfrm>
        </p:spPr>
        <p:txBody>
          <a:bodyPr/>
          <a:lstStyle/>
          <a:p>
            <a:r>
              <a:rPr lang="en-CA" dirty="0" smtClean="0"/>
              <a:t>Disability or problem is with the person</a:t>
            </a:r>
          </a:p>
          <a:p>
            <a:r>
              <a:rPr lang="en-CA" dirty="0" smtClean="0"/>
              <a:t>Reactive</a:t>
            </a:r>
          </a:p>
          <a:p>
            <a:r>
              <a:rPr lang="en-CA" dirty="0" smtClean="0"/>
              <a:t>Individualized solution</a:t>
            </a:r>
          </a:p>
          <a:p>
            <a:endParaRPr lang="en-CA" dirty="0" smtClean="0"/>
          </a:p>
          <a:p>
            <a:endParaRPr lang="en-CA" dirty="0" smtClean="0"/>
          </a:p>
        </p:txBody>
      </p:sp>
      <p:sp>
        <p:nvSpPr>
          <p:cNvPr id="5" name="Text Placeholder 4"/>
          <p:cNvSpPr>
            <a:spLocks noGrp="1"/>
          </p:cNvSpPr>
          <p:nvPr>
            <p:ph type="body" sz="quarter" idx="3"/>
          </p:nvPr>
        </p:nvSpPr>
        <p:spPr/>
        <p:txBody>
          <a:bodyPr/>
          <a:lstStyle/>
          <a:p>
            <a:r>
              <a:rPr lang="en-CA" dirty="0" smtClean="0"/>
              <a:t>Accessibility</a:t>
            </a:r>
            <a:endParaRPr lang="en-CA" dirty="0"/>
          </a:p>
        </p:txBody>
      </p:sp>
      <p:sp>
        <p:nvSpPr>
          <p:cNvPr id="6" name="Content Placeholder 5"/>
          <p:cNvSpPr>
            <a:spLocks noGrp="1"/>
          </p:cNvSpPr>
          <p:nvPr>
            <p:ph sz="quarter" idx="4"/>
          </p:nvPr>
        </p:nvSpPr>
        <p:spPr/>
        <p:txBody>
          <a:bodyPr/>
          <a:lstStyle/>
          <a:p>
            <a:r>
              <a:rPr lang="en-CA" dirty="0" smtClean="0"/>
              <a:t>Problem is with the environment</a:t>
            </a:r>
          </a:p>
          <a:p>
            <a:r>
              <a:rPr lang="en-CA" dirty="0" smtClean="0"/>
              <a:t>Proactive</a:t>
            </a:r>
          </a:p>
          <a:p>
            <a:r>
              <a:rPr lang="en-CA" dirty="0" smtClean="0"/>
              <a:t>Integrate accessibility in planning</a:t>
            </a:r>
          </a:p>
          <a:p>
            <a:r>
              <a:rPr lang="en-CA" dirty="0" smtClean="0"/>
              <a:t>Universal design</a:t>
            </a:r>
          </a:p>
        </p:txBody>
      </p:sp>
      <p:sp>
        <p:nvSpPr>
          <p:cNvPr id="9" name="TextBox 8"/>
          <p:cNvSpPr txBox="1"/>
          <p:nvPr/>
        </p:nvSpPr>
        <p:spPr>
          <a:xfrm>
            <a:off x="3745141" y="5062275"/>
            <a:ext cx="3898900" cy="830997"/>
          </a:xfrm>
          <a:prstGeom prst="rect">
            <a:avLst/>
          </a:prstGeom>
          <a:noFill/>
        </p:spPr>
        <p:txBody>
          <a:bodyPr wrap="square" rtlCol="0">
            <a:spAutoFit/>
          </a:bodyPr>
          <a:lstStyle/>
          <a:p>
            <a:pPr algn="r"/>
            <a:r>
              <a:rPr lang="en-CA" sz="2400" dirty="0" smtClean="0">
                <a:solidFill>
                  <a:schemeClr val="accent1">
                    <a:lumMod val="75000"/>
                  </a:schemeClr>
                </a:solidFill>
              </a:rPr>
              <a:t>Note: The duty to accommodate continues!</a:t>
            </a:r>
            <a:endParaRPr lang="en-CA" sz="2400" dirty="0">
              <a:solidFill>
                <a:schemeClr val="accent1">
                  <a:lumMod val="75000"/>
                </a:schemeClr>
              </a:solidFill>
            </a:endParaRPr>
          </a:p>
        </p:txBody>
      </p:sp>
      <p:pic>
        <p:nvPicPr>
          <p:cNvPr id="10" name="Picture 9" descr="Logo-Accessibility-Light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041" y="4812262"/>
            <a:ext cx="1243481" cy="12373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vsu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5BB706094DB64C9E97ACBD09090C8A" ma:contentTypeVersion="0" ma:contentTypeDescription="Create a new document." ma:contentTypeScope="" ma:versionID="64d4d7a43abb3c1f37e780aefe3e984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19FBEF-F508-49A2-AA5F-9DBB9D2F1F6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C35B3FD-7DDF-45A5-8F41-682E19FE3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A4CEF92-5C29-4A16-9D90-1B2DE496B3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gvsu_powerpoint_template</Template>
  <TotalTime>1866</TotalTime>
  <Words>5679</Words>
  <Application>Microsoft Office PowerPoint</Application>
  <PresentationFormat>On-screen Show (4:3)</PresentationFormat>
  <Paragraphs>740</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Times</vt:lpstr>
      <vt:lpstr>Times New Roman</vt:lpstr>
      <vt:lpstr>Wingdings</vt:lpstr>
      <vt:lpstr>gvsu_powerpoint_template</vt:lpstr>
      <vt:lpstr>Towards an Accessible Library</vt:lpstr>
      <vt:lpstr>Why?</vt:lpstr>
      <vt:lpstr>Overview</vt:lpstr>
      <vt:lpstr>What is Accessibility? </vt:lpstr>
      <vt:lpstr>Legislation</vt:lpstr>
      <vt:lpstr>Accessible means</vt:lpstr>
      <vt:lpstr>Accessibility</vt:lpstr>
      <vt:lpstr>Accommodation</vt:lpstr>
      <vt:lpstr>Shift in Approach</vt:lpstr>
      <vt:lpstr>Four Principles</vt:lpstr>
      <vt:lpstr>Print Disabilities</vt:lpstr>
      <vt:lpstr>Increasing Accessibility Every Day</vt:lpstr>
      <vt:lpstr>Barriers</vt:lpstr>
      <vt:lpstr>Daily Commitment</vt:lpstr>
      <vt:lpstr>Daily Commitment, cont.</vt:lpstr>
      <vt:lpstr>Tips for Daily Tips for Daily Interactions </vt:lpstr>
      <vt:lpstr>Communication PACT</vt:lpstr>
      <vt:lpstr>This person can’t figure out what the customer is saying. </vt:lpstr>
      <vt:lpstr>Tip: Keep pen and paper handy and offer it to the person.</vt:lpstr>
      <vt:lpstr>Increasing Independence: Assistive Devices</vt:lpstr>
      <vt:lpstr>Tip: “Please don’t lean over, touch, or move my Assistive Device; it’s an extension of me.”</vt:lpstr>
      <vt:lpstr>Tip: Get eye to eye; avoid neck strain.</vt:lpstr>
      <vt:lpstr>Maintaining Dignity</vt:lpstr>
      <vt:lpstr>Tip: Working Dog - do not pet or distract. </vt:lpstr>
      <vt:lpstr>Tip: Pay attention to the owner. </vt:lpstr>
      <vt:lpstr> Maintaining Dignity: Support Persons</vt:lpstr>
      <vt:lpstr>Tip: “Talk to me, not to my support person.”</vt:lpstr>
      <vt:lpstr>PowerPoint Presentation</vt:lpstr>
      <vt:lpstr>Great Service: How may I help?</vt:lpstr>
      <vt:lpstr>Moving beyond Compliance</vt:lpstr>
      <vt:lpstr>Areas of Focus</vt:lpstr>
      <vt:lpstr>Some Definitions…</vt:lpstr>
      <vt:lpstr>Make accessibility part of planning </vt:lpstr>
      <vt:lpstr>Make accessibility part of planning </vt:lpstr>
      <vt:lpstr>1 - Getting Started</vt:lpstr>
      <vt:lpstr>2 - Do an Audit</vt:lpstr>
      <vt:lpstr>3 - Assess What You Have &amp; Need</vt:lpstr>
      <vt:lpstr>3.3 - Identify Gaps</vt:lpstr>
      <vt:lpstr>4 - Determine Your Approach</vt:lpstr>
      <vt:lpstr>5 - Develop Required Documents</vt:lpstr>
      <vt:lpstr>6 - Implement and Communicate </vt:lpstr>
      <vt:lpstr>We’re all in this together! Session Registration Process</vt:lpstr>
      <vt:lpstr>We’re all in this together! Session Registration Process 2.0</vt:lpstr>
      <vt:lpstr>Sample Statement   Confirmation Screen</vt:lpstr>
      <vt:lpstr>Breakout Time </vt:lpstr>
      <vt:lpstr>Plan, Ready, Set = Accessible</vt:lpstr>
      <vt:lpstr>PowerPoint Presentation</vt:lpstr>
      <vt:lpstr>Tipsheets at the Rescue </vt:lpstr>
      <vt:lpstr>Resources</vt:lpstr>
      <vt:lpstr>Resources to Learn More</vt:lpstr>
      <vt:lpstr>Training for Library Staff</vt:lpstr>
      <vt:lpstr>Training for Library Staff</vt:lpstr>
      <vt:lpstr>Training for Library Staff</vt:lpstr>
      <vt:lpstr>Training for Library Staff</vt:lpstr>
      <vt:lpstr>Developing Services for Patrons with Disabilities</vt:lpstr>
      <vt:lpstr>Developing Services for Patrons with Disabilities</vt:lpstr>
      <vt:lpstr>References </vt:lpstr>
      <vt:lpstr>Situations &amp; Responses</vt:lpstr>
      <vt:lpstr>Situation</vt:lpstr>
      <vt:lpstr>Response</vt:lpstr>
      <vt:lpstr>Situation/Response</vt:lpstr>
      <vt:lpstr>Situation/Response</vt:lpstr>
      <vt:lpstr>Situation/Response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Bélanger</dc:creator>
  <cp:lastModifiedBy>Annie Bélanger</cp:lastModifiedBy>
  <cp:revision>453</cp:revision>
  <cp:lastPrinted>2019-04-10T20:44:11Z</cp:lastPrinted>
  <dcterms:created xsi:type="dcterms:W3CDTF">2010-04-16T19:05:31Z</dcterms:created>
  <dcterms:modified xsi:type="dcterms:W3CDTF">2019-04-11T19:49:49Z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0x0101004B5BB706094DB64C9E97ACBD09090C8A</vt:lpwstr>
  </property>
</Properties>
</file>