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014"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9203486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www.fortefoundation.org/site/DocServer/gendered_wording_JPSP.pdf?docID=16121" TargetMode="External"/><Relationship Id="rId2" Type="http://schemas.openxmlformats.org/officeDocument/2006/relationships/slide" Target="../slides/slide20.xml"/><Relationship Id="rId1" Type="http://schemas.openxmlformats.org/officeDocument/2006/relationships/notesMaster" Target="../notesMasters/notesMaster1.xml"/><Relationship Id="rId5" Type="http://schemas.openxmlformats.org/officeDocument/2006/relationships/hyperlink" Target="https://www.hbs.edu/recruiting/blog/post/simple-ways-to-take-gender-bias-out-of-your-jobs" TargetMode="External"/><Relationship Id="rId4" Type="http://schemas.openxmlformats.org/officeDocument/2006/relationships/hyperlink" Target="https://www.indeed.com/jobtrends/q-Ninja.html?relative=1"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hbr.org/2014/08/why-women-dont-apply-for-jobs-unless-theyre-100-qualified"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s://blogs.wsj.com/atwork/2013/05/02/how-we-really-read-job-ads/" TargetMode="Externa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646718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574d74abba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574d74abb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60555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5a089dadc9_0_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5a089dadc9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16309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5a089dadc9_0_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5a089dadc9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564179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5a089dadc9_0_4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5a089dadc9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055117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5a089dadc9_0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5a089dadc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761534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5a089dadc9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5a089dadc9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477459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5a089dadc9_0_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5a089dadc9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154002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58022e52bf_0_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58022e52bf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83369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58022e52bf_0_8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58022e52bf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ADVERSTISING </a:t>
            </a:r>
            <a:endParaRPr/>
          </a:p>
          <a:p>
            <a:pPr marL="0" lvl="0" indent="0" algn="l" rtl="0">
              <a:spcBef>
                <a:spcPts val="0"/>
              </a:spcBef>
              <a:spcAft>
                <a:spcPts val="0"/>
              </a:spcAft>
              <a:buNone/>
            </a:pPr>
            <a:endParaRPr/>
          </a:p>
          <a:p>
            <a:pPr marL="0" lvl="0" indent="0" algn="l" rtl="0">
              <a:spcBef>
                <a:spcPts val="0"/>
              </a:spcBef>
              <a:spcAft>
                <a:spcPts val="0"/>
              </a:spcAft>
              <a:buNone/>
            </a:pPr>
            <a:r>
              <a:rPr lang="en"/>
              <a:t>If the position requires an MLIS, it makes sense to use traditional venues such as ALA’s joblist, and the MiALA mailing list, for example. But this is just a starting point. We also post with ALA’s GLBT Round table, American Indian library association, Asian Pacific library association, Black Caucus of the American Library Association, Joint Conference of librarians of color, and so on. If an MLIS is not required for the position, consider expanding outside library sites for advertising. A recent example at GVSU is a search we’re just starting for a Library Programs and Operations Manager. This position requires leading a team, project management, operations expertise, and specializing in planning/facilitating events, exhibits, and programs. It’s possible someone with a non-library background would excel in this position, so we are advertising in places like the National Association of Student Personnel Administrators, and the American Alliance of Museums, in addition to more traditional venues. </a:t>
            </a:r>
            <a:endParaRPr/>
          </a:p>
        </p:txBody>
      </p:sp>
    </p:spTree>
    <p:extLst>
      <p:ext uri="{BB962C8B-B14F-4D97-AF65-F5344CB8AC3E}">
        <p14:creationId xmlns:p14="http://schemas.microsoft.com/office/powerpoint/2010/main" val="17063806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574d75aac9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574d75aac9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ADVERSTISING </a:t>
            </a:r>
            <a:endParaRPr/>
          </a:p>
          <a:p>
            <a:pPr marL="0" lvl="0" indent="0" algn="l" rtl="0">
              <a:spcBef>
                <a:spcPts val="0"/>
              </a:spcBef>
              <a:spcAft>
                <a:spcPts val="0"/>
              </a:spcAft>
              <a:buNone/>
            </a:pPr>
            <a:endParaRPr/>
          </a:p>
          <a:p>
            <a:pPr marL="0" lvl="0" indent="0" algn="l" rtl="0">
              <a:spcBef>
                <a:spcPts val="0"/>
              </a:spcBef>
              <a:spcAft>
                <a:spcPts val="0"/>
              </a:spcAft>
              <a:buNone/>
            </a:pPr>
            <a:r>
              <a:rPr lang="en"/>
              <a:t>If the position requires an MLIS, it makes sense to use traditional venues such as ALA’s joblist, and the MiALA mailing list, for example. But this is just a starting point. We also post with ALA’s GLBT Round table, American Indian library association, Asian Pacific library association, Black Caucus of the American Library Association, Joint Conference of librarians of color, and so on. If an MLIS is not required for the position, consider expanding outside library sites for advertising. A recent example at GVSU is a search we’re just starting for a Library Programs and Operations Manager. This position requires leading a team, project management, operations expertise, and specializing in planning/facilitating events, exhibits, and programs. It’s possible someone with a non-library background would excel in this position, so we are advertising in places like the National Association of Student Personnel Administrators, and the American Alliance of Museums, in addition to more traditional venues. </a:t>
            </a:r>
            <a:endParaRPr/>
          </a:p>
        </p:txBody>
      </p:sp>
    </p:spTree>
    <p:extLst>
      <p:ext uri="{BB962C8B-B14F-4D97-AF65-F5344CB8AC3E}">
        <p14:creationId xmlns:p14="http://schemas.microsoft.com/office/powerpoint/2010/main" val="251448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58022e52bf_0_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58022e52bf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78510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59c8183f27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59c8183f2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200"/>
              <a:t>ADS</a:t>
            </a:r>
            <a:endParaRPr sz="1200"/>
          </a:p>
          <a:p>
            <a:pPr marL="0" lvl="0" indent="0" algn="l" rtl="0">
              <a:lnSpc>
                <a:spcPct val="115000"/>
              </a:lnSpc>
              <a:spcBef>
                <a:spcPts val="2100"/>
              </a:spcBef>
              <a:spcAft>
                <a:spcPts val="0"/>
              </a:spcAft>
              <a:buNone/>
            </a:pPr>
            <a:r>
              <a:rPr lang="en" sz="1200"/>
              <a:t>While the Civil Rights Act of 1964 prohibits employers from overtly soliciting a preferred gender in their job listings, research shows that the language of job descriptions often subtly adheres to gender stereotypes. And that deters members of the opposite gender from applying to those jobs.</a:t>
            </a:r>
            <a:endParaRPr sz="1200"/>
          </a:p>
          <a:p>
            <a:pPr marL="457200" lvl="0" indent="-304800" algn="l" rtl="0">
              <a:lnSpc>
                <a:spcPct val="115000"/>
              </a:lnSpc>
              <a:spcBef>
                <a:spcPts val="2100"/>
              </a:spcBef>
              <a:spcAft>
                <a:spcPts val="0"/>
              </a:spcAft>
              <a:buClr>
                <a:srgbClr val="000000"/>
              </a:buClr>
              <a:buSzPts val="1200"/>
              <a:buChar char="●"/>
            </a:pPr>
            <a:r>
              <a:rPr lang="en" sz="1200"/>
              <a:t>Remove gendered adjectives</a:t>
            </a:r>
            <a:endParaRPr sz="1200"/>
          </a:p>
          <a:p>
            <a:pPr marL="914400" lvl="1" indent="-304800" algn="l" rtl="0">
              <a:lnSpc>
                <a:spcPct val="115000"/>
              </a:lnSpc>
              <a:spcBef>
                <a:spcPts val="0"/>
              </a:spcBef>
              <a:spcAft>
                <a:spcPts val="0"/>
              </a:spcAft>
              <a:buClr>
                <a:srgbClr val="000000"/>
              </a:buClr>
              <a:buSzPts val="1200"/>
              <a:buChar char="○"/>
            </a:pPr>
            <a:r>
              <a:rPr lang="en" sz="1200"/>
              <a:t>Check your ad for free at: </a:t>
            </a:r>
            <a:endParaRPr sz="1200"/>
          </a:p>
          <a:p>
            <a:pPr marL="0" lvl="0" indent="0" algn="l" rtl="0">
              <a:lnSpc>
                <a:spcPct val="115000"/>
              </a:lnSpc>
              <a:spcBef>
                <a:spcPts val="1600"/>
              </a:spcBef>
              <a:spcAft>
                <a:spcPts val="0"/>
              </a:spcAft>
              <a:buNone/>
            </a:pPr>
            <a:r>
              <a:rPr lang="en" sz="1200">
                <a:highlight>
                  <a:srgbClr val="FFFFFF"/>
                </a:highlight>
              </a:rPr>
              <a:t>A long laundry list of qualifications, some of which are vital, but many of which are just nice-to-haves. Here’s the problem with that list of nice-to-haves: “Many women won’t apply for a job unless they meet almost all of the listed requirements,” Bohnet says. “Men tend to have a lower threshold for applying.”</a:t>
            </a:r>
            <a:endParaRPr sz="1200"/>
          </a:p>
          <a:p>
            <a:pPr marL="0" lvl="0" indent="0" algn="l" rtl="0">
              <a:lnSpc>
                <a:spcPct val="115000"/>
              </a:lnSpc>
              <a:spcBef>
                <a:spcPts val="2100"/>
              </a:spcBef>
              <a:spcAft>
                <a:spcPts val="0"/>
              </a:spcAft>
              <a:buNone/>
            </a:pPr>
            <a:r>
              <a:rPr lang="en" sz="1200"/>
              <a:t>For example, a few years ago, social scientists at the University of Waterloo and Duke University coded a long list of adjectives and verbs as masculine or feminine then scanned a popular job site to look for those words. </a:t>
            </a:r>
            <a:r>
              <a:rPr lang="en" sz="1200" u="sng">
                <a:hlinkClick r:id="rId3"/>
              </a:rPr>
              <a:t>They found (pdf)</a:t>
            </a:r>
            <a:r>
              <a:rPr lang="en" sz="1200"/>
              <a:t> that job ads in male-dominated fields (like software programming) tended to use masculine-coded words such as “competitive” and “dominate” much more than job ads in female-dominated fields. Follow-up research confirmed such words made those job listings less appealing to women.</a:t>
            </a:r>
            <a:endParaRPr sz="1200"/>
          </a:p>
          <a:p>
            <a:pPr marL="0" lvl="0" indent="0" algn="l" rtl="0">
              <a:lnSpc>
                <a:spcPct val="115000"/>
              </a:lnSpc>
              <a:spcBef>
                <a:spcPts val="2100"/>
              </a:spcBef>
              <a:spcAft>
                <a:spcPts val="0"/>
              </a:spcAft>
              <a:buNone/>
            </a:pPr>
            <a:r>
              <a:rPr lang="en" sz="1200"/>
              <a:t>Yet so-called “gendered language” continues to run rampant in online employment listings. Consider the word “ninja,” which increasingly appears in job descriptions in high tech. Among the listings on the employment-related search engine Indeed.com, </a:t>
            </a:r>
            <a:r>
              <a:rPr lang="en" sz="1200" u="sng">
                <a:hlinkClick r:id="rId4"/>
              </a:rPr>
              <a:t>usage of “ninja” increased nearly 400 percent</a:t>
            </a:r>
            <a:r>
              <a:rPr lang="en" sz="1200"/>
              <a:t> between January 2012 and October 2016, according to the company’s Job Trends database tool. While the word may make the job sound exciting, it may also dissuade women from applying, as society tends to regard “ninja” as masculine. The word “dominant” rose by 65 percent in the same time period.</a:t>
            </a:r>
            <a:endParaRPr sz="1200"/>
          </a:p>
          <a:p>
            <a:pPr marL="0" lvl="0" indent="0" algn="l" rtl="0">
              <a:spcBef>
                <a:spcPts val="2100"/>
              </a:spcBef>
              <a:spcAft>
                <a:spcPts val="0"/>
              </a:spcAft>
              <a:buNone/>
            </a:pPr>
            <a:r>
              <a:rPr lang="en" sz="1200" u="sng">
                <a:hlinkClick r:id="rId5"/>
              </a:rPr>
              <a:t>https://www.hbs.edu/recruiting/blog/post/simple-ways-to-take-gender-bias-out-of-your-jobs</a:t>
            </a:r>
            <a:r>
              <a:rPr lang="en" sz="1200"/>
              <a:t> </a:t>
            </a:r>
            <a:endParaRPr sz="1200"/>
          </a:p>
          <a:p>
            <a:pPr marL="0" lvl="0" indent="0" algn="l" rtl="0">
              <a:spcBef>
                <a:spcPts val="0"/>
              </a:spcBef>
              <a:spcAft>
                <a:spcPts val="0"/>
              </a:spcAft>
              <a:buNone/>
            </a:pPr>
            <a:endParaRPr sz="1200"/>
          </a:p>
        </p:txBody>
      </p:sp>
    </p:spTree>
    <p:extLst>
      <p:ext uri="{BB962C8B-B14F-4D97-AF65-F5344CB8AC3E}">
        <p14:creationId xmlns:p14="http://schemas.microsoft.com/office/powerpoint/2010/main" val="21380731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59d000309a_0_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59d000309a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2100"/>
              </a:spcAft>
              <a:buNone/>
            </a:pPr>
            <a:r>
              <a:rPr lang="en" sz="1300">
                <a:solidFill>
                  <a:srgbClr val="181818"/>
                </a:solidFill>
              </a:rPr>
              <a:t>ADS</a:t>
            </a:r>
            <a:endParaRPr/>
          </a:p>
        </p:txBody>
      </p:sp>
    </p:spTree>
    <p:extLst>
      <p:ext uri="{BB962C8B-B14F-4D97-AF65-F5344CB8AC3E}">
        <p14:creationId xmlns:p14="http://schemas.microsoft.com/office/powerpoint/2010/main" val="39204037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59d000309a_0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59d000309a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61538"/>
              </a:lnSpc>
              <a:spcBef>
                <a:spcPts val="1500"/>
              </a:spcBef>
              <a:spcAft>
                <a:spcPts val="0"/>
              </a:spcAft>
              <a:buNone/>
            </a:pPr>
            <a:r>
              <a:rPr lang="en" sz="1300">
                <a:solidFill>
                  <a:srgbClr val="4C4C4C"/>
                </a:solidFill>
              </a:rPr>
              <a:t>ADS / APPLICATION PROCESS</a:t>
            </a:r>
            <a:endParaRPr sz="1300">
              <a:solidFill>
                <a:srgbClr val="4C4C4C"/>
              </a:solidFill>
            </a:endParaRPr>
          </a:p>
          <a:p>
            <a:pPr marL="0" lvl="0" indent="0" algn="l" rtl="0">
              <a:lnSpc>
                <a:spcPct val="161538"/>
              </a:lnSpc>
              <a:spcBef>
                <a:spcPts val="1500"/>
              </a:spcBef>
              <a:spcAft>
                <a:spcPts val="0"/>
              </a:spcAft>
              <a:buNone/>
            </a:pPr>
            <a:r>
              <a:rPr lang="en" sz="1300">
                <a:solidFill>
                  <a:srgbClr val="4C4C4C"/>
                </a:solidFill>
              </a:rPr>
              <a:t>Your hiring manager might have an unending list of qualifications in mind for a given role, but in order to highlight your commitment to inclusion, it’s important to trim the list down. That’s because studies show that </a:t>
            </a:r>
            <a:r>
              <a:rPr lang="en" sz="1300" u="sng">
                <a:solidFill>
                  <a:srgbClr val="0077B5"/>
                </a:solidFill>
                <a:hlinkClick r:id="rId3"/>
              </a:rPr>
              <a:t>while men are likely to apply to jobs for which they meet only 60% of the qualifications, women are much more likely to hesitate unless they meet 100% of the listed requirements.</a:t>
            </a:r>
            <a:endParaRPr sz="1300" u="sng">
              <a:solidFill>
                <a:srgbClr val="0077B5"/>
              </a:solidFill>
              <a:hlinkClick r:id="rId3"/>
            </a:endParaRPr>
          </a:p>
          <a:p>
            <a:pPr marL="0" lvl="0" indent="0" algn="l" rtl="0">
              <a:lnSpc>
                <a:spcPct val="161538"/>
              </a:lnSpc>
              <a:spcBef>
                <a:spcPts val="1500"/>
              </a:spcBef>
              <a:spcAft>
                <a:spcPts val="0"/>
              </a:spcAft>
              <a:buNone/>
            </a:pPr>
            <a:r>
              <a:rPr lang="en" sz="1300">
                <a:solidFill>
                  <a:srgbClr val="4C4C4C"/>
                </a:solidFill>
              </a:rPr>
              <a:t>Instead of including all of the “nice-to-haves” that a dream candidate might possess, stick to the “must-haves,” and you’ll likely see your applications from women candidates increase. Or if you’d still like to call out certain desired skills, you can soften the message with language like “familiarity with,” “bonus points for,” or “if you have any combination of these skills.”</a:t>
            </a:r>
            <a:endParaRPr sz="1300">
              <a:solidFill>
                <a:srgbClr val="4C4C4C"/>
              </a:solidFill>
            </a:endParaRPr>
          </a:p>
          <a:p>
            <a:pPr marL="0" lvl="0" indent="0" algn="l" rtl="0">
              <a:lnSpc>
                <a:spcPct val="161538"/>
              </a:lnSpc>
              <a:spcBef>
                <a:spcPts val="1500"/>
              </a:spcBef>
              <a:spcAft>
                <a:spcPts val="0"/>
              </a:spcAft>
              <a:buNone/>
            </a:pPr>
            <a:r>
              <a:rPr lang="en" sz="1300">
                <a:solidFill>
                  <a:srgbClr val="4C4C4C"/>
                </a:solidFill>
              </a:rPr>
              <a:t>That said, it’s a good idea to cut down your long lists not matter what—</a:t>
            </a:r>
            <a:r>
              <a:rPr lang="en" sz="1300" u="sng">
                <a:solidFill>
                  <a:srgbClr val="0077B5"/>
                </a:solidFill>
                <a:hlinkClick r:id="rId4"/>
              </a:rPr>
              <a:t>one study found that the average jobseeker spends just 49.7 seconds reviewing a listing before deciding it’s not a fit.</a:t>
            </a:r>
            <a:endParaRPr sz="1300" u="sng">
              <a:solidFill>
                <a:srgbClr val="0077B5"/>
              </a:solidFill>
              <a:hlinkClick r:id="rId4"/>
            </a:endParaRPr>
          </a:p>
          <a:p>
            <a:pPr marL="0" lvl="0" indent="0" algn="l" rtl="0">
              <a:spcBef>
                <a:spcPts val="1200"/>
              </a:spcBef>
              <a:spcAft>
                <a:spcPts val="0"/>
              </a:spcAft>
              <a:buNone/>
            </a:pPr>
            <a:endParaRPr sz="1300">
              <a:solidFill>
                <a:srgbClr val="181818"/>
              </a:solidFill>
            </a:endParaRPr>
          </a:p>
        </p:txBody>
      </p:sp>
    </p:spTree>
    <p:extLst>
      <p:ext uri="{BB962C8B-B14F-4D97-AF65-F5344CB8AC3E}">
        <p14:creationId xmlns:p14="http://schemas.microsoft.com/office/powerpoint/2010/main" val="28133985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58c8d0893b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58c8d0893b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t>INTERVIEW PROCESS</a:t>
            </a:r>
            <a:endParaRPr sz="1200"/>
          </a:p>
          <a:p>
            <a:pPr marL="457200" lvl="0" indent="-304800" algn="l" rtl="0">
              <a:lnSpc>
                <a:spcPct val="115000"/>
              </a:lnSpc>
              <a:spcBef>
                <a:spcPts val="0"/>
              </a:spcBef>
              <a:spcAft>
                <a:spcPts val="0"/>
              </a:spcAft>
              <a:buClr>
                <a:srgbClr val="000000"/>
              </a:buClr>
              <a:buSzPts val="1200"/>
              <a:buChar char="●"/>
            </a:pPr>
            <a:r>
              <a:rPr lang="en" sz="1200"/>
              <a:t>Be able to articulate why each portion of the interview is there</a:t>
            </a:r>
            <a:br>
              <a:rPr lang="en" sz="1200"/>
            </a:br>
            <a:endParaRPr sz="1200"/>
          </a:p>
          <a:p>
            <a:pPr marL="457200" lvl="0" indent="-304800" algn="l" rtl="0">
              <a:lnSpc>
                <a:spcPct val="115000"/>
              </a:lnSpc>
              <a:spcBef>
                <a:spcPts val="0"/>
              </a:spcBef>
              <a:spcAft>
                <a:spcPts val="0"/>
              </a:spcAft>
              <a:buClr>
                <a:srgbClr val="000000"/>
              </a:buClr>
              <a:buSzPts val="1200"/>
              <a:buChar char="●"/>
            </a:pPr>
            <a:r>
              <a:rPr lang="en" sz="1200"/>
              <a:t>Look at the process</a:t>
            </a:r>
            <a:endParaRPr sz="1200"/>
          </a:p>
          <a:p>
            <a:pPr marL="914400" lvl="1" indent="-304800" algn="l" rtl="0">
              <a:lnSpc>
                <a:spcPct val="115000"/>
              </a:lnSpc>
              <a:spcBef>
                <a:spcPts val="0"/>
              </a:spcBef>
              <a:spcAft>
                <a:spcPts val="0"/>
              </a:spcAft>
              <a:buClr>
                <a:srgbClr val="000000"/>
              </a:buClr>
              <a:buSzPts val="1200"/>
              <a:buChar char="○"/>
            </a:pPr>
            <a:r>
              <a:rPr lang="en" sz="1200"/>
              <a:t>Is the presentation asking for free labour? </a:t>
            </a:r>
            <a:endParaRPr sz="1200"/>
          </a:p>
          <a:p>
            <a:pPr marL="914400" lvl="1" indent="-304800" algn="l" rtl="0">
              <a:lnSpc>
                <a:spcPct val="115000"/>
              </a:lnSpc>
              <a:spcBef>
                <a:spcPts val="0"/>
              </a:spcBef>
              <a:spcAft>
                <a:spcPts val="0"/>
              </a:spcAft>
              <a:buClr>
                <a:srgbClr val="000000"/>
              </a:buClr>
              <a:buSzPts val="1200"/>
              <a:buChar char="○"/>
            </a:pPr>
            <a:r>
              <a:rPr lang="en" sz="1200"/>
              <a:t>Is it asking for someone to know more about your institution than is reasonable?</a:t>
            </a:r>
            <a:br>
              <a:rPr lang="en" sz="1200"/>
            </a:br>
            <a:endParaRPr sz="1200"/>
          </a:p>
          <a:p>
            <a:pPr marL="457200" lvl="0" indent="-304800" algn="l" rtl="0">
              <a:lnSpc>
                <a:spcPct val="115000"/>
              </a:lnSpc>
              <a:spcBef>
                <a:spcPts val="0"/>
              </a:spcBef>
              <a:spcAft>
                <a:spcPts val="0"/>
              </a:spcAft>
              <a:buClr>
                <a:srgbClr val="000000"/>
              </a:buClr>
              <a:buSzPts val="1200"/>
              <a:buChar char="●"/>
            </a:pPr>
            <a:r>
              <a:rPr lang="en" sz="1200"/>
              <a:t>Share the questions with the candidate</a:t>
            </a:r>
            <a:endParaRPr sz="1200"/>
          </a:p>
          <a:p>
            <a:pPr marL="0" lvl="0" indent="0" algn="l" rtl="0">
              <a:lnSpc>
                <a:spcPct val="115000"/>
              </a:lnSpc>
              <a:spcBef>
                <a:spcPts val="1600"/>
              </a:spcBef>
              <a:spcAft>
                <a:spcPts val="0"/>
              </a:spcAft>
              <a:buNone/>
            </a:pPr>
            <a:endParaRPr sz="1200"/>
          </a:p>
          <a:p>
            <a:pPr marL="0" lvl="0" indent="0" algn="l" rtl="0">
              <a:spcBef>
                <a:spcPts val="1600"/>
              </a:spcBef>
              <a:spcAft>
                <a:spcPts val="0"/>
              </a:spcAft>
              <a:buNone/>
            </a:pPr>
            <a:endParaRPr sz="1200"/>
          </a:p>
        </p:txBody>
      </p:sp>
    </p:spTree>
    <p:extLst>
      <p:ext uri="{BB962C8B-B14F-4D97-AF65-F5344CB8AC3E}">
        <p14:creationId xmlns:p14="http://schemas.microsoft.com/office/powerpoint/2010/main" val="4582591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59d000309a_0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59d000309a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INTERVIEW PROCESS </a:t>
            </a:r>
            <a:endParaRPr/>
          </a:p>
          <a:p>
            <a:pPr marL="0" lvl="0" indent="0" algn="l" rtl="0">
              <a:spcBef>
                <a:spcPts val="0"/>
              </a:spcBef>
              <a:spcAft>
                <a:spcPts val="0"/>
              </a:spcAft>
              <a:buNone/>
            </a:pPr>
            <a:endParaRPr/>
          </a:p>
          <a:p>
            <a:pPr marL="457200" lvl="0" indent="-381000" algn="l" rtl="0">
              <a:lnSpc>
                <a:spcPct val="115000"/>
              </a:lnSpc>
              <a:spcBef>
                <a:spcPts val="0"/>
              </a:spcBef>
              <a:spcAft>
                <a:spcPts val="0"/>
              </a:spcAft>
              <a:buClr>
                <a:srgbClr val="000000"/>
              </a:buClr>
              <a:buSzPts val="2400"/>
              <a:buChar char="●"/>
            </a:pPr>
            <a:r>
              <a:rPr lang="en" sz="2400"/>
              <a:t>Anchor questions to the job requirements</a:t>
            </a:r>
            <a:br>
              <a:rPr lang="en" sz="2400"/>
            </a:br>
            <a:endParaRPr sz="2400"/>
          </a:p>
          <a:p>
            <a:pPr marL="457200" lvl="0" indent="-381000" algn="l" rtl="0">
              <a:lnSpc>
                <a:spcPct val="115000"/>
              </a:lnSpc>
              <a:spcBef>
                <a:spcPts val="0"/>
              </a:spcBef>
              <a:spcAft>
                <a:spcPts val="0"/>
              </a:spcAft>
              <a:buClr>
                <a:srgbClr val="000000"/>
              </a:buClr>
              <a:buSzPts val="2400"/>
              <a:buChar char="●"/>
            </a:pPr>
            <a:r>
              <a:rPr lang="en" sz="2400"/>
              <a:t>Define success criteria for each question</a:t>
            </a:r>
            <a:br>
              <a:rPr lang="en" sz="2400"/>
            </a:br>
            <a:endParaRPr sz="2400"/>
          </a:p>
          <a:p>
            <a:pPr marL="457200" lvl="0" indent="-381000" algn="l" rtl="0">
              <a:lnSpc>
                <a:spcPct val="115000"/>
              </a:lnSpc>
              <a:spcBef>
                <a:spcPts val="0"/>
              </a:spcBef>
              <a:spcAft>
                <a:spcPts val="0"/>
              </a:spcAft>
              <a:buClr>
                <a:srgbClr val="000000"/>
              </a:buClr>
              <a:buSzPts val="2400"/>
              <a:buChar char="●"/>
            </a:pPr>
            <a:r>
              <a:rPr lang="en" sz="2400"/>
              <a:t>Use open questions</a:t>
            </a:r>
            <a:endParaRPr sz="2400"/>
          </a:p>
          <a:p>
            <a:pPr marL="914400" lvl="1" indent="-355600" algn="l" rtl="0">
              <a:lnSpc>
                <a:spcPct val="115000"/>
              </a:lnSpc>
              <a:spcBef>
                <a:spcPts val="0"/>
              </a:spcBef>
              <a:spcAft>
                <a:spcPts val="0"/>
              </a:spcAft>
              <a:buClr>
                <a:srgbClr val="000000"/>
              </a:buClr>
              <a:buSzPts val="2000"/>
              <a:buChar char="○"/>
            </a:pPr>
            <a:r>
              <a:rPr lang="en" sz="2000"/>
              <a:t>If entry-level position, could someone without experience successfully answer?</a:t>
            </a:r>
            <a:endParaRPr sz="2000"/>
          </a:p>
          <a:p>
            <a:pPr marL="457200" lvl="0" indent="0" algn="l" rtl="0">
              <a:lnSpc>
                <a:spcPct val="115000"/>
              </a:lnSpc>
              <a:spcBef>
                <a:spcPts val="1600"/>
              </a:spcBef>
              <a:spcAft>
                <a:spcPts val="0"/>
              </a:spcAft>
              <a:buNone/>
            </a:pPr>
            <a:endParaRPr sz="2400"/>
          </a:p>
          <a:p>
            <a:pPr marL="0" lvl="0" indent="0" algn="l" rtl="0">
              <a:spcBef>
                <a:spcPts val="1600"/>
              </a:spcBef>
              <a:spcAft>
                <a:spcPts val="0"/>
              </a:spcAft>
              <a:buNone/>
            </a:pPr>
            <a:endParaRPr/>
          </a:p>
        </p:txBody>
      </p:sp>
    </p:spTree>
    <p:extLst>
      <p:ext uri="{BB962C8B-B14F-4D97-AF65-F5344CB8AC3E}">
        <p14:creationId xmlns:p14="http://schemas.microsoft.com/office/powerpoint/2010/main" val="9951642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58c8d0893b_0_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58c8d0893b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200"/>
              <a:t>INTERVIEW PROCESS </a:t>
            </a:r>
            <a:endParaRPr sz="1200"/>
          </a:p>
          <a:p>
            <a:pPr marL="0" lvl="0" indent="0" algn="l" rtl="0">
              <a:lnSpc>
                <a:spcPct val="115000"/>
              </a:lnSpc>
              <a:spcBef>
                <a:spcPts val="1600"/>
              </a:spcBef>
              <a:spcAft>
                <a:spcPts val="1600"/>
              </a:spcAft>
              <a:buNone/>
            </a:pPr>
            <a:r>
              <a:rPr lang="en" sz="1200"/>
              <a:t>From the applicant side, the search process is often mysterious and lengthy. Communication with candidates can help ensure a smoother process, and keeps applicants engaged.</a:t>
            </a:r>
            <a:endParaRPr sz="1200"/>
          </a:p>
        </p:txBody>
      </p:sp>
    </p:spTree>
    <p:extLst>
      <p:ext uri="{BB962C8B-B14F-4D97-AF65-F5344CB8AC3E}">
        <p14:creationId xmlns:p14="http://schemas.microsoft.com/office/powerpoint/2010/main" val="39516552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57201d9dc5_0_2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57201d9dc5_0_2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04800" algn="l" rtl="0">
              <a:lnSpc>
                <a:spcPct val="115000"/>
              </a:lnSpc>
              <a:spcBef>
                <a:spcPts val="0"/>
              </a:spcBef>
              <a:spcAft>
                <a:spcPts val="0"/>
              </a:spcAft>
              <a:buClr>
                <a:srgbClr val="000000"/>
              </a:buClr>
              <a:buSzPts val="1200"/>
              <a:buChar char="●"/>
            </a:pPr>
            <a:r>
              <a:rPr lang="en" sz="1200"/>
              <a:t>Make them comfortable</a:t>
            </a:r>
            <a:endParaRPr sz="1200"/>
          </a:p>
          <a:p>
            <a:pPr marL="457200" lvl="0" indent="-304800" algn="l" rtl="0">
              <a:lnSpc>
                <a:spcPct val="115000"/>
              </a:lnSpc>
              <a:spcBef>
                <a:spcPts val="0"/>
              </a:spcBef>
              <a:spcAft>
                <a:spcPts val="0"/>
              </a:spcAft>
              <a:buClr>
                <a:srgbClr val="000000"/>
              </a:buClr>
              <a:buSzPts val="1200"/>
              <a:buChar char="●"/>
            </a:pPr>
            <a:r>
              <a:rPr lang="en" sz="1200"/>
              <a:t>Observe with your eyes and ears</a:t>
            </a:r>
            <a:endParaRPr sz="1200"/>
          </a:p>
          <a:p>
            <a:pPr marL="457200" lvl="0" indent="-304800" algn="l" rtl="0">
              <a:lnSpc>
                <a:spcPct val="115000"/>
              </a:lnSpc>
              <a:spcBef>
                <a:spcPts val="0"/>
              </a:spcBef>
              <a:spcAft>
                <a:spcPts val="0"/>
              </a:spcAft>
              <a:buClr>
                <a:srgbClr val="000000"/>
              </a:buClr>
              <a:buSzPts val="1200"/>
              <a:buChar char="●"/>
            </a:pPr>
            <a:r>
              <a:rPr lang="en" sz="1200"/>
              <a:t>Avoid inappropriate territory with candidate questions </a:t>
            </a:r>
            <a:endParaRPr sz="1200"/>
          </a:p>
          <a:p>
            <a:pPr marL="914400" lvl="1" indent="-304800" algn="l" rtl="0">
              <a:lnSpc>
                <a:spcPct val="115000"/>
              </a:lnSpc>
              <a:spcBef>
                <a:spcPts val="0"/>
              </a:spcBef>
              <a:spcAft>
                <a:spcPts val="0"/>
              </a:spcAft>
              <a:buClr>
                <a:srgbClr val="000000"/>
              </a:buClr>
              <a:buSzPts val="1200"/>
              <a:buChar char="○"/>
            </a:pPr>
            <a:r>
              <a:rPr lang="en" sz="1200"/>
              <a:t>Keep questions to reasonable level</a:t>
            </a:r>
            <a:endParaRPr sz="1200"/>
          </a:p>
          <a:p>
            <a:pPr marL="914400" lvl="1" indent="-304800" algn="l" rtl="0">
              <a:lnSpc>
                <a:spcPct val="115000"/>
              </a:lnSpc>
              <a:spcBef>
                <a:spcPts val="0"/>
              </a:spcBef>
              <a:spcAft>
                <a:spcPts val="0"/>
              </a:spcAft>
              <a:buClr>
                <a:srgbClr val="000000"/>
              </a:buClr>
              <a:buSzPts val="1200"/>
              <a:buChar char="○"/>
            </a:pPr>
            <a:r>
              <a:rPr lang="en" sz="1200"/>
              <a:t>No personal questions</a:t>
            </a:r>
            <a:endParaRPr sz="1200"/>
          </a:p>
          <a:p>
            <a:pPr marL="0" lvl="0" indent="0" algn="l" rtl="0">
              <a:lnSpc>
                <a:spcPct val="115000"/>
              </a:lnSpc>
              <a:spcBef>
                <a:spcPts val="1600"/>
              </a:spcBef>
              <a:spcAft>
                <a:spcPts val="0"/>
              </a:spcAft>
              <a:buNone/>
            </a:pPr>
            <a:r>
              <a:rPr lang="en" sz="1200"/>
              <a:t>FOR EXAMPLE</a:t>
            </a:r>
            <a:endParaRPr sz="1200"/>
          </a:p>
          <a:p>
            <a:pPr marL="0" lvl="0" indent="0" algn="l" rtl="0">
              <a:lnSpc>
                <a:spcPct val="115000"/>
              </a:lnSpc>
              <a:spcBef>
                <a:spcPts val="1600"/>
              </a:spcBef>
              <a:spcAft>
                <a:spcPts val="0"/>
              </a:spcAft>
              <a:buNone/>
            </a:pPr>
            <a:r>
              <a:rPr lang="en" sz="1200"/>
              <a:t>How do you envision providing services from different locations?</a:t>
            </a:r>
            <a:endParaRPr sz="1200"/>
          </a:p>
          <a:p>
            <a:pPr marL="0" lvl="0" indent="0" algn="l" rtl="0">
              <a:lnSpc>
                <a:spcPct val="115000"/>
              </a:lnSpc>
              <a:spcBef>
                <a:spcPts val="1600"/>
              </a:spcBef>
              <a:spcAft>
                <a:spcPts val="0"/>
              </a:spcAft>
              <a:buNone/>
            </a:pPr>
            <a:r>
              <a:rPr lang="en" sz="1200"/>
              <a:t>VS</a:t>
            </a:r>
            <a:endParaRPr sz="1200"/>
          </a:p>
          <a:p>
            <a:pPr marL="0" lvl="0" indent="0" algn="l" rtl="0">
              <a:lnSpc>
                <a:spcPct val="115000"/>
              </a:lnSpc>
              <a:spcBef>
                <a:spcPts val="1600"/>
              </a:spcBef>
              <a:spcAft>
                <a:spcPts val="0"/>
              </a:spcAft>
              <a:buNone/>
            </a:pPr>
            <a:r>
              <a:rPr lang="en" sz="1200"/>
              <a:t>How should the Frey Library change its services in the next 3 years? [presumes knowledge that Frey is health, the location and environment of Frey, and of the programmatic/curricular changes]</a:t>
            </a:r>
            <a:endParaRPr sz="1200"/>
          </a:p>
          <a:p>
            <a:pPr marL="0" lvl="0" indent="0" algn="l" rtl="0">
              <a:lnSpc>
                <a:spcPct val="115000"/>
              </a:lnSpc>
              <a:spcBef>
                <a:spcPts val="1600"/>
              </a:spcBef>
              <a:spcAft>
                <a:spcPts val="0"/>
              </a:spcAft>
              <a:buNone/>
            </a:pPr>
            <a:endParaRPr sz="1200"/>
          </a:p>
          <a:p>
            <a:pPr marL="0" lvl="0" indent="0" algn="l" rtl="0">
              <a:spcBef>
                <a:spcPts val="1600"/>
              </a:spcBef>
              <a:spcAft>
                <a:spcPts val="0"/>
              </a:spcAft>
              <a:buNone/>
            </a:pPr>
            <a:endParaRPr sz="1200"/>
          </a:p>
        </p:txBody>
      </p:sp>
    </p:spTree>
    <p:extLst>
      <p:ext uri="{BB962C8B-B14F-4D97-AF65-F5344CB8AC3E}">
        <p14:creationId xmlns:p14="http://schemas.microsoft.com/office/powerpoint/2010/main" val="21511576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59d46c135c_0_3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59d46c135c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When sending feedback to the search committee about candidates, be as specific as possible. The GVSU Division of Inclusion and Equity encourages us to avoid using words like ‘fit’ and instead to explain the specific skills, experiences, actions, or qualifications of an individual as they relate to the position. Everyone’s feedback is valued. Keep in mind you may observe something that other colleagues do not; our varied perspectives all contribute to the overall process and decision.</a:t>
            </a:r>
            <a:endParaRPr/>
          </a:p>
          <a:p>
            <a:pPr marL="0" lvl="0" indent="0" algn="l" rtl="0">
              <a:spcBef>
                <a:spcPts val="0"/>
              </a:spcBef>
              <a:spcAft>
                <a:spcPts val="0"/>
              </a:spcAft>
              <a:buNone/>
            </a:pPr>
            <a:endParaRPr sz="1200"/>
          </a:p>
          <a:p>
            <a:pPr marL="0" lvl="0" indent="0" algn="l" rtl="0">
              <a:lnSpc>
                <a:spcPct val="115000"/>
              </a:lnSpc>
              <a:spcBef>
                <a:spcPts val="0"/>
              </a:spcBef>
              <a:spcAft>
                <a:spcPts val="0"/>
              </a:spcAft>
              <a:buNone/>
            </a:pPr>
            <a:r>
              <a:rPr lang="en" sz="1200"/>
              <a:t>Create a survey with a rating scale related to the job requirements:</a:t>
            </a:r>
            <a:endParaRPr sz="1200"/>
          </a:p>
          <a:p>
            <a:pPr marL="0" lvl="0" indent="0" algn="l" rtl="0">
              <a:lnSpc>
                <a:spcPct val="115000"/>
              </a:lnSpc>
              <a:spcBef>
                <a:spcPts val="1600"/>
              </a:spcBef>
              <a:spcAft>
                <a:spcPts val="0"/>
              </a:spcAft>
              <a:buNone/>
            </a:pPr>
            <a:r>
              <a:rPr lang="en" sz="1200"/>
              <a:t>Candidate did not demonstrate / demonstrated somewhat / demonstrated / demonstrated very well </a:t>
            </a:r>
            <a:endParaRPr sz="1200"/>
          </a:p>
          <a:p>
            <a:pPr marL="457200" lvl="0" indent="-304800" algn="l" rtl="0">
              <a:lnSpc>
                <a:spcPct val="115000"/>
              </a:lnSpc>
              <a:spcBef>
                <a:spcPts val="1600"/>
              </a:spcBef>
              <a:spcAft>
                <a:spcPts val="0"/>
              </a:spcAft>
              <a:buClr>
                <a:srgbClr val="000000"/>
              </a:buClr>
              <a:buSzPts val="1200"/>
              <a:buChar char="●"/>
            </a:pPr>
            <a:r>
              <a:rPr lang="en" sz="1200"/>
              <a:t>Ensure there is enough time for response to be considered </a:t>
            </a:r>
            <a:endParaRPr sz="1200"/>
          </a:p>
          <a:p>
            <a:pPr marL="457200" lvl="0" indent="-304800" algn="l" rtl="0">
              <a:lnSpc>
                <a:spcPct val="115000"/>
              </a:lnSpc>
              <a:spcBef>
                <a:spcPts val="0"/>
              </a:spcBef>
              <a:spcAft>
                <a:spcPts val="0"/>
              </a:spcAft>
              <a:buClr>
                <a:srgbClr val="000000"/>
              </a:buClr>
              <a:buSzPts val="1200"/>
              <a:buChar char="●"/>
            </a:pPr>
            <a:r>
              <a:rPr lang="en" sz="1200"/>
              <a:t>Ask what part of the interview they participated in </a:t>
            </a:r>
            <a:endParaRPr sz="1200"/>
          </a:p>
          <a:p>
            <a:pPr marL="0" lvl="0" indent="0" algn="l" rtl="0">
              <a:lnSpc>
                <a:spcPct val="115000"/>
              </a:lnSpc>
              <a:spcBef>
                <a:spcPts val="1600"/>
              </a:spcBef>
              <a:spcAft>
                <a:spcPts val="1600"/>
              </a:spcAft>
              <a:buNone/>
            </a:pPr>
            <a:endParaRPr sz="2400">
              <a:solidFill>
                <a:schemeClr val="accent2"/>
              </a:solidFill>
            </a:endParaRPr>
          </a:p>
        </p:txBody>
      </p:sp>
    </p:spTree>
    <p:extLst>
      <p:ext uri="{BB962C8B-B14F-4D97-AF65-F5344CB8AC3E}">
        <p14:creationId xmlns:p14="http://schemas.microsoft.com/office/powerpoint/2010/main" val="1078019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5763c308fe_1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5763c308fe_1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30552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58022e52bf_0_8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58022e52bf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67424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58022e52bf_0_5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58022e52bf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239578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59d46c135c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59d46c135c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If the position requires an MLIS, it makes sense to use traditional venues such as ALA’s joblist, and the MiALA mailing list, for example. But this is just a starting point. We also post with ALA’s GLBT Round table, American Indian library association, Asian Pacific library association, Black Caucus of the American Library Association, Joint Conference of librarians of color, and so on. If an MLIS is not required for the position, consider expanding outside library sites for advertising. A recent example at GVSU is a search we’re just starting for a Library Programs and Operations Manager. This position requires leading a team, project management, operations expertise, and specializing in planning/facilitating events, exhibits, and programs. It’s possible someone with a non-library background would excel in this position, so we are advertising in places like the National Association of Student Personnel Administrators, and the American Alliance of Museums, in addition to more traditional venues. </a:t>
            </a:r>
            <a:endParaRPr/>
          </a:p>
        </p:txBody>
      </p:sp>
    </p:spTree>
    <p:extLst>
      <p:ext uri="{BB962C8B-B14F-4D97-AF65-F5344CB8AC3E}">
        <p14:creationId xmlns:p14="http://schemas.microsoft.com/office/powerpoint/2010/main" val="12948787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59d46c135c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59d46c135c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If the position requires an MLIS, it makes sense to use traditional venues such as ALA’s joblist, and the MiALA mailing list, for example. But this is just a starting point. We also post with ALA’s GLBT Round table, American Indian library association, Asian Pacific library association, Black Caucus of the American Library Association, Joint Conference of librarians of color, and so on. If an MLIS is not required for the position, consider expanding outside library sites for advertising. A recent example at GVSU is a search we’re just starting for a Library Programs and Operations Manager. This position requires leading a team, project management, operations expertise, and specializing in planning/facilitating events, exhibits, and programs. It’s possible someone with a non-library background would excel in this position, so we are advertising in places like the National Association of Student Personnel Administrators, and the American Alliance of Museums, in addition to more traditional venues. </a:t>
            </a:r>
            <a:endParaRPr/>
          </a:p>
        </p:txBody>
      </p:sp>
    </p:spTree>
    <p:extLst>
      <p:ext uri="{BB962C8B-B14F-4D97-AF65-F5344CB8AC3E}">
        <p14:creationId xmlns:p14="http://schemas.microsoft.com/office/powerpoint/2010/main" val="9767777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574d75aac9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574d75aac9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230992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58022e52bf_0_9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58022e52bf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Framing the position advertisement in terms of what the candidates will do can help clarify expectations and potentially draw people to the position. We do state what the position is responsible for, but the accountabilities are framed around the headings CREATE, LEAD (in some cases), COLLABORATE, and GROW. (in toolkit: full ad for instructional design librarian)</a:t>
            </a:r>
            <a:endParaRPr/>
          </a:p>
        </p:txBody>
      </p:sp>
    </p:spTree>
    <p:extLst>
      <p:ext uri="{BB962C8B-B14F-4D97-AF65-F5344CB8AC3E}">
        <p14:creationId xmlns:p14="http://schemas.microsoft.com/office/powerpoint/2010/main" val="28473436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59d46c135c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2" name="Google Shape;272;g59d46c135c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961015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58022e52bf_0_9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58022e52bf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055628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59d000309a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5" name="Google Shape;285;g59d000309a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040586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g59d000309a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1" name="Google Shape;291;g59d000309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4645589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59d000309a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59d000309a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873538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g59d000309a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3" name="Google Shape;303;g59d000309a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42608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58022e52bf_0_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58022e52bf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7686397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g59d000309a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 name="Google Shape;309;g59d000309a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321249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58022e52bf_0_10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5" name="Google Shape;315;g58022e52bf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 clear in the interview agenda what each activity is, and why it is included. If there are break-times, include those as well. It can help a candidate plan, be more prepared, and to understand if there are any accommodations they need to request. It also demonstrates transparency and can help communicate organizational goals/values. </a:t>
            </a:r>
            <a:endParaRPr/>
          </a:p>
        </p:txBody>
      </p:sp>
    </p:spTree>
    <p:extLst>
      <p:ext uri="{BB962C8B-B14F-4D97-AF65-F5344CB8AC3E}">
        <p14:creationId xmlns:p14="http://schemas.microsoft.com/office/powerpoint/2010/main" val="233396918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g5763c308fe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2" name="Google Shape;322;g5763c308fe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9170978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574d74abba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9" name="Google Shape;329;g574d74abba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6334136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g5763c308fe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5" name="Google Shape;335;g5763c308fe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5605500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5763c308fe_1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g5763c308fe_1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INTERVIEW PROCESS / CANDIDATE COMMUNICATION</a:t>
            </a:r>
            <a:endParaRPr/>
          </a:p>
        </p:txBody>
      </p:sp>
    </p:spTree>
    <p:extLst>
      <p:ext uri="{BB962C8B-B14F-4D97-AF65-F5344CB8AC3E}">
        <p14:creationId xmlns:p14="http://schemas.microsoft.com/office/powerpoint/2010/main" val="83227301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g5763c308fe_1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7" name="Google Shape;347;g5763c308fe_1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INTERVIEW PROCESS / CANDIDATE COMMUNICATION</a:t>
            </a:r>
            <a:endParaRPr/>
          </a:p>
        </p:txBody>
      </p:sp>
    </p:spTree>
    <p:extLst>
      <p:ext uri="{BB962C8B-B14F-4D97-AF65-F5344CB8AC3E}">
        <p14:creationId xmlns:p14="http://schemas.microsoft.com/office/powerpoint/2010/main" val="763136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58022e52bf_0_6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58022e52bf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Our professional values and core principles are meant to inform our practice as librarians and library professionals. How would that look if we took those values and working principles into the realm of recruitment? How might it change our hiring practices? </a:t>
            </a:r>
            <a:endParaRPr/>
          </a:p>
          <a:p>
            <a:pPr marL="0" lvl="0" indent="0" algn="l" rtl="0">
              <a:spcBef>
                <a:spcPts val="0"/>
              </a:spcBef>
              <a:spcAft>
                <a:spcPts val="0"/>
              </a:spcAft>
              <a:buNone/>
            </a:pPr>
            <a:endParaRPr/>
          </a:p>
          <a:p>
            <a:pPr marL="0" lvl="0" indent="0" algn="l" rtl="0">
              <a:spcBef>
                <a:spcPts val="0"/>
              </a:spcBef>
              <a:spcAft>
                <a:spcPts val="0"/>
              </a:spcAft>
              <a:buNone/>
            </a:pPr>
            <a:r>
              <a:rPr lang="en"/>
              <a:t>In particular, I wanted to consider the intersection of diversity, lifelong learning, user-centered practice, empathy, and respect.</a:t>
            </a:r>
            <a:endParaRPr/>
          </a:p>
        </p:txBody>
      </p:sp>
    </p:spTree>
    <p:extLst>
      <p:ext uri="{BB962C8B-B14F-4D97-AF65-F5344CB8AC3E}">
        <p14:creationId xmlns:p14="http://schemas.microsoft.com/office/powerpoint/2010/main" val="1115990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58c8d0893b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58c8d0893b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200"/>
              <a:t>I then asked: What if we were to bring the compassion and empathy we bring to our users to our candidates and colleagues? What if our recruitment process could move from a grueling challenge where only the worthy may be left standing at the end to a learning opportunity for all?</a:t>
            </a:r>
            <a:endParaRPr sz="1200"/>
          </a:p>
          <a:p>
            <a:pPr marL="0" lvl="0" indent="0" algn="l" rtl="0">
              <a:lnSpc>
                <a:spcPct val="115000"/>
              </a:lnSpc>
              <a:spcBef>
                <a:spcPts val="1600"/>
              </a:spcBef>
              <a:spcAft>
                <a:spcPts val="0"/>
              </a:spcAft>
              <a:buNone/>
            </a:pPr>
            <a:r>
              <a:rPr lang="en" sz="1200"/>
              <a:t>We have a social responsibility to the profession to help each other learn what kind of librarian and library professional we want to be. We can do this through professional modelling of what a strong, confident library where informed risk taking occurs and inclusion is woven right into the hiring process. When we center the needs of the candidates as we prepare the day, we can challenge our habits and biases to ensure we are doing things that will truly inform our decisions and help us provide feedback to the candidates. By rooting our processes in empathy and respect, we remember that we are not only interviewing them, they are interviewing us too. </a:t>
            </a:r>
            <a:endParaRPr sz="1200"/>
          </a:p>
          <a:p>
            <a:pPr marL="0" lvl="0" indent="0" algn="l" rtl="0">
              <a:lnSpc>
                <a:spcPct val="115000"/>
              </a:lnSpc>
              <a:spcBef>
                <a:spcPts val="1600"/>
              </a:spcBef>
              <a:spcAft>
                <a:spcPts val="1600"/>
              </a:spcAft>
              <a:buNone/>
            </a:pPr>
            <a:r>
              <a:rPr lang="en" sz="1200"/>
              <a:t>We also remember that though job searches will always be stressful, we can do a lot to make it smoother and a healthy process.</a:t>
            </a:r>
            <a:endParaRPr sz="1200"/>
          </a:p>
        </p:txBody>
      </p:sp>
    </p:spTree>
    <p:extLst>
      <p:ext uri="{BB962C8B-B14F-4D97-AF65-F5344CB8AC3E}">
        <p14:creationId xmlns:p14="http://schemas.microsoft.com/office/powerpoint/2010/main" val="26433231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58c8d0893b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58c8d0893b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RECRUITMENT PLAN</a:t>
            </a:r>
            <a:endParaRPr/>
          </a:p>
          <a:p>
            <a:pPr marL="0" lvl="0" indent="0" algn="l" rtl="0">
              <a:spcBef>
                <a:spcPts val="0"/>
              </a:spcBef>
              <a:spcAft>
                <a:spcPts val="0"/>
              </a:spcAft>
              <a:buNone/>
            </a:pPr>
            <a:r>
              <a:rPr lang="en"/>
              <a:t>Arching back to Scott’s section, that competencies and future needs are driving searches. I asked how does Inclusion weave into the process? By centering the candidates ability to succeed, inclusion can became an easy focus. Removing barriers to success, led to inclusive high-empathy practices. When you think what information, communications and tools would most candidates need to make informed decisions, lean into discomfort to make bold choices that helps candidates bring their authentic self to the process, you are inherently bringing concept of universal design to play. </a:t>
            </a:r>
            <a:endParaRPr/>
          </a:p>
          <a:p>
            <a:pPr marL="0" lvl="0" indent="0" algn="l" rtl="0">
              <a:spcBef>
                <a:spcPts val="0"/>
              </a:spcBef>
              <a:spcAft>
                <a:spcPts val="0"/>
              </a:spcAft>
              <a:buNone/>
            </a:pPr>
            <a:endParaRPr/>
          </a:p>
          <a:p>
            <a:pPr marL="0" lvl="0" indent="0" algn="l" rtl="0">
              <a:spcBef>
                <a:spcPts val="0"/>
              </a:spcBef>
              <a:spcAft>
                <a:spcPts val="0"/>
              </a:spcAft>
              <a:buNone/>
            </a:pPr>
            <a:r>
              <a:rPr lang="en"/>
              <a:t>We started by thinking of recruitment planning as a holistic lifecycle process that started from agreeing to fill a job to the end of onboarding. So we ask what barriers did our processes create in each step of recruitment: </a:t>
            </a:r>
            <a:endParaRPr sz="1200"/>
          </a:p>
          <a:p>
            <a:pPr marL="457200" lvl="0" indent="-304800" algn="l" rtl="0">
              <a:lnSpc>
                <a:spcPct val="115000"/>
              </a:lnSpc>
              <a:spcBef>
                <a:spcPts val="0"/>
              </a:spcBef>
              <a:spcAft>
                <a:spcPts val="0"/>
              </a:spcAft>
              <a:buClr>
                <a:srgbClr val="000000"/>
              </a:buClr>
              <a:buSzPts val="1200"/>
              <a:buChar char="●"/>
            </a:pPr>
            <a:r>
              <a:rPr lang="en" sz="1200"/>
              <a:t>Where and how to advertise</a:t>
            </a:r>
            <a:endParaRPr sz="1200"/>
          </a:p>
          <a:p>
            <a:pPr marL="457200" lvl="0" indent="-304800" algn="l" rtl="0">
              <a:lnSpc>
                <a:spcPct val="115000"/>
              </a:lnSpc>
              <a:spcBef>
                <a:spcPts val="0"/>
              </a:spcBef>
              <a:spcAft>
                <a:spcPts val="0"/>
              </a:spcAft>
              <a:buClr>
                <a:srgbClr val="000000"/>
              </a:buClr>
              <a:buSzPts val="1200"/>
              <a:buChar char="●"/>
            </a:pPr>
            <a:r>
              <a:rPr lang="en" sz="1200"/>
              <a:t>Committee composition </a:t>
            </a:r>
            <a:endParaRPr sz="1200"/>
          </a:p>
          <a:p>
            <a:pPr marL="457200" lvl="0" indent="-304800" algn="l" rtl="0">
              <a:lnSpc>
                <a:spcPct val="115000"/>
              </a:lnSpc>
              <a:spcBef>
                <a:spcPts val="0"/>
              </a:spcBef>
              <a:spcAft>
                <a:spcPts val="0"/>
              </a:spcAft>
              <a:buClr>
                <a:srgbClr val="000000"/>
              </a:buClr>
              <a:buSzPts val="1200"/>
              <a:buChar char="●"/>
            </a:pPr>
            <a:r>
              <a:rPr lang="en" sz="1200"/>
              <a:t>Language of postings</a:t>
            </a:r>
            <a:endParaRPr sz="1200"/>
          </a:p>
          <a:p>
            <a:pPr marL="457200" lvl="0" indent="-304800" algn="l" rtl="0">
              <a:lnSpc>
                <a:spcPct val="115000"/>
              </a:lnSpc>
              <a:spcBef>
                <a:spcPts val="0"/>
              </a:spcBef>
              <a:spcAft>
                <a:spcPts val="0"/>
              </a:spcAft>
              <a:buClr>
                <a:srgbClr val="000000"/>
              </a:buClr>
              <a:buSzPts val="1200"/>
              <a:buChar char="●"/>
            </a:pPr>
            <a:r>
              <a:rPr lang="en" sz="1200"/>
              <a:t>Information shared about organization </a:t>
            </a:r>
            <a:endParaRPr sz="1200"/>
          </a:p>
          <a:p>
            <a:pPr marL="457200" lvl="0" indent="-304800" algn="l" rtl="0">
              <a:lnSpc>
                <a:spcPct val="115000"/>
              </a:lnSpc>
              <a:spcBef>
                <a:spcPts val="0"/>
              </a:spcBef>
              <a:spcAft>
                <a:spcPts val="0"/>
              </a:spcAft>
              <a:buClr>
                <a:srgbClr val="000000"/>
              </a:buClr>
              <a:buSzPts val="1200"/>
              <a:buChar char="●"/>
            </a:pPr>
            <a:r>
              <a:rPr lang="en" sz="1200"/>
              <a:t>When and what to communicate</a:t>
            </a:r>
            <a:endParaRPr sz="1200"/>
          </a:p>
          <a:p>
            <a:pPr marL="457200" lvl="0" indent="-304800" algn="l" rtl="0">
              <a:lnSpc>
                <a:spcPct val="115000"/>
              </a:lnSpc>
              <a:spcBef>
                <a:spcPts val="0"/>
              </a:spcBef>
              <a:spcAft>
                <a:spcPts val="0"/>
              </a:spcAft>
              <a:buClr>
                <a:srgbClr val="000000"/>
              </a:buClr>
              <a:buSzPts val="1200"/>
              <a:buChar char="●"/>
            </a:pPr>
            <a:r>
              <a:rPr lang="en" sz="1200"/>
              <a:t>Interview plan</a:t>
            </a:r>
            <a:endParaRPr sz="1200"/>
          </a:p>
          <a:p>
            <a:pPr marL="457200" lvl="0" indent="-304800" algn="l" rtl="0">
              <a:lnSpc>
                <a:spcPct val="115000"/>
              </a:lnSpc>
              <a:spcBef>
                <a:spcPts val="0"/>
              </a:spcBef>
              <a:spcAft>
                <a:spcPts val="0"/>
              </a:spcAft>
              <a:buClr>
                <a:srgbClr val="000000"/>
              </a:buClr>
              <a:buSzPts val="1200"/>
              <a:buChar char="●"/>
            </a:pPr>
            <a:r>
              <a:rPr lang="en" sz="1200"/>
              <a:t>Interview questions and success criteria</a:t>
            </a:r>
            <a:endParaRPr sz="1200"/>
          </a:p>
          <a:p>
            <a:pPr marL="457200" lvl="0" indent="-304800" algn="l" rtl="0">
              <a:lnSpc>
                <a:spcPct val="115000"/>
              </a:lnSpc>
              <a:spcBef>
                <a:spcPts val="0"/>
              </a:spcBef>
              <a:spcAft>
                <a:spcPts val="0"/>
              </a:spcAft>
              <a:buClr>
                <a:srgbClr val="000000"/>
              </a:buClr>
              <a:buSzPts val="1200"/>
              <a:buChar char="●"/>
            </a:pPr>
            <a:r>
              <a:rPr lang="en" sz="1200"/>
              <a:t>Interacting with the candidates</a:t>
            </a:r>
            <a:endParaRPr sz="1200"/>
          </a:p>
          <a:p>
            <a:pPr marL="457200" lvl="0" indent="-304800" algn="l" rtl="0">
              <a:lnSpc>
                <a:spcPct val="115000"/>
              </a:lnSpc>
              <a:spcBef>
                <a:spcPts val="0"/>
              </a:spcBef>
              <a:spcAft>
                <a:spcPts val="0"/>
              </a:spcAft>
              <a:buClr>
                <a:srgbClr val="000000"/>
              </a:buClr>
              <a:buSzPts val="1200"/>
              <a:buChar char="●"/>
            </a:pPr>
            <a:r>
              <a:rPr lang="en" sz="1200"/>
              <a:t>What will a successful search be?</a:t>
            </a:r>
            <a:endParaRPr sz="1200"/>
          </a:p>
        </p:txBody>
      </p:sp>
    </p:spTree>
    <p:extLst>
      <p:ext uri="{BB962C8B-B14F-4D97-AF65-F5344CB8AC3E}">
        <p14:creationId xmlns:p14="http://schemas.microsoft.com/office/powerpoint/2010/main" val="16630816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58c8d0893b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58c8d0893b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When we shift from candidates being thankful for applying to working to recruit long-term colleagues and allies, we look at it from a new angle. What if the ads are a mean to help candidates early on not only learn what we are looking for, but also consider what is in it for them. </a:t>
            </a:r>
            <a:endParaRPr/>
          </a:p>
          <a:p>
            <a:pPr marL="0" lvl="0" indent="0" algn="l" rtl="0">
              <a:spcBef>
                <a:spcPts val="0"/>
              </a:spcBef>
              <a:spcAft>
                <a:spcPts val="0"/>
              </a:spcAft>
              <a:buNone/>
            </a:pPr>
            <a:endParaRPr/>
          </a:p>
          <a:p>
            <a:pPr marL="457200" lvl="0" indent="-304800" algn="l" rtl="0">
              <a:lnSpc>
                <a:spcPct val="115000"/>
              </a:lnSpc>
              <a:spcBef>
                <a:spcPts val="0"/>
              </a:spcBef>
              <a:spcAft>
                <a:spcPts val="0"/>
              </a:spcAft>
              <a:buClr>
                <a:srgbClr val="000000"/>
              </a:buClr>
              <a:buSzPts val="1200"/>
              <a:buChar char="●"/>
            </a:pPr>
            <a:r>
              <a:rPr lang="en" sz="1200"/>
              <a:t>Where will you advertise? </a:t>
            </a:r>
            <a:endParaRPr sz="1200"/>
          </a:p>
          <a:p>
            <a:pPr marL="457200" lvl="0" indent="-304800" algn="l" rtl="0">
              <a:lnSpc>
                <a:spcPct val="115000"/>
              </a:lnSpc>
              <a:spcBef>
                <a:spcPts val="0"/>
              </a:spcBef>
              <a:spcAft>
                <a:spcPts val="0"/>
              </a:spcAft>
              <a:buClr>
                <a:srgbClr val="000000"/>
              </a:buClr>
              <a:buSzPts val="1200"/>
              <a:buChar char="●"/>
            </a:pPr>
            <a:r>
              <a:rPr lang="en" sz="1200"/>
              <a:t>Can you articulate your goals?</a:t>
            </a:r>
            <a:endParaRPr sz="1200"/>
          </a:p>
          <a:p>
            <a:pPr marL="457200" lvl="0" indent="-304800" algn="l" rtl="0">
              <a:lnSpc>
                <a:spcPct val="115000"/>
              </a:lnSpc>
              <a:spcBef>
                <a:spcPts val="0"/>
              </a:spcBef>
              <a:spcAft>
                <a:spcPts val="0"/>
              </a:spcAft>
              <a:buClr>
                <a:srgbClr val="000000"/>
              </a:buClr>
              <a:buSzPts val="1200"/>
              <a:buChar char="●"/>
            </a:pPr>
            <a:r>
              <a:rPr lang="en" sz="1200"/>
              <a:t>Is your team equipped for success?</a:t>
            </a:r>
            <a:endParaRPr sz="1200"/>
          </a:p>
          <a:p>
            <a:pPr marL="457200" lvl="0" indent="-304800" algn="l" rtl="0">
              <a:lnSpc>
                <a:spcPct val="115000"/>
              </a:lnSpc>
              <a:spcBef>
                <a:spcPts val="0"/>
              </a:spcBef>
              <a:spcAft>
                <a:spcPts val="0"/>
              </a:spcAft>
              <a:buClr>
                <a:srgbClr val="000000"/>
              </a:buClr>
              <a:buSzPts val="1200"/>
              <a:buChar char="●"/>
            </a:pPr>
            <a:r>
              <a:rPr lang="en" sz="1200"/>
              <a:t>What are the needs? What are the wants?</a:t>
            </a:r>
            <a:endParaRPr sz="1200"/>
          </a:p>
          <a:p>
            <a:pPr marL="457200" lvl="0" indent="-304800" algn="l" rtl="0">
              <a:lnSpc>
                <a:spcPct val="115000"/>
              </a:lnSpc>
              <a:spcBef>
                <a:spcPts val="0"/>
              </a:spcBef>
              <a:spcAft>
                <a:spcPts val="0"/>
              </a:spcAft>
              <a:buClr>
                <a:srgbClr val="000000"/>
              </a:buClr>
              <a:buSzPts val="1200"/>
              <a:buChar char="●"/>
            </a:pPr>
            <a:r>
              <a:rPr lang="en" sz="1200"/>
              <a:t>Can the candidate tell what’s in it for them?</a:t>
            </a:r>
            <a:endParaRPr sz="1200"/>
          </a:p>
          <a:p>
            <a:pPr marL="0" lvl="0" indent="0" algn="l" rtl="0">
              <a:spcBef>
                <a:spcPts val="1600"/>
              </a:spcBef>
              <a:spcAft>
                <a:spcPts val="0"/>
              </a:spcAft>
              <a:buNone/>
            </a:pPr>
            <a:r>
              <a:rPr lang="en" sz="1200"/>
              <a:t>Thinking even for ourselves about the fear and obstacles to considering a relocation, we began to take the guess work out of the regional information, out of the pay scale, out of the benefits umbrella. What if we could answer many of the common questions that cause candidates to self-select out because the risk of not knowing is too great. Link to Info Package for New Hires and clarify pay range Hidden payscale is key reason underrepresented candidates do not apply.</a:t>
            </a:r>
            <a:endParaRPr sz="1200"/>
          </a:p>
          <a:p>
            <a:pPr marL="0" lvl="0" indent="0" algn="l" rtl="0">
              <a:spcBef>
                <a:spcPts val="0"/>
              </a:spcBef>
              <a:spcAft>
                <a:spcPts val="0"/>
              </a:spcAft>
              <a:buNone/>
            </a:pPr>
            <a:endParaRPr sz="1200"/>
          </a:p>
          <a:p>
            <a:pPr marL="0" lvl="0" indent="0" algn="l" rtl="0">
              <a:lnSpc>
                <a:spcPct val="115000"/>
              </a:lnSpc>
              <a:spcBef>
                <a:spcPts val="0"/>
              </a:spcBef>
              <a:spcAft>
                <a:spcPts val="0"/>
              </a:spcAft>
              <a:buNone/>
            </a:pPr>
            <a:r>
              <a:rPr lang="en" sz="2400">
                <a:solidFill>
                  <a:schemeClr val="accent2"/>
                </a:solidFill>
              </a:rPr>
              <a:t>Every interaction with a potential candidate is helping you build a network for future recruitment.</a:t>
            </a:r>
            <a:endParaRPr sz="1200"/>
          </a:p>
          <a:p>
            <a:pPr marL="914400" lvl="1" indent="-304800" algn="l" rtl="0">
              <a:lnSpc>
                <a:spcPct val="115000"/>
              </a:lnSpc>
              <a:spcBef>
                <a:spcPts val="1600"/>
              </a:spcBef>
              <a:spcAft>
                <a:spcPts val="0"/>
              </a:spcAft>
              <a:buClr>
                <a:srgbClr val="000000"/>
              </a:buClr>
              <a:buSzPts val="1200"/>
              <a:buChar char="○"/>
            </a:pPr>
            <a:endParaRPr sz="1200"/>
          </a:p>
        </p:txBody>
      </p:sp>
    </p:spTree>
    <p:extLst>
      <p:ext uri="{BB962C8B-B14F-4D97-AF65-F5344CB8AC3E}">
        <p14:creationId xmlns:p14="http://schemas.microsoft.com/office/powerpoint/2010/main" val="3938161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59d46c135c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59d46c135c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04800" algn="l" rtl="0">
              <a:lnSpc>
                <a:spcPct val="115000"/>
              </a:lnSpc>
              <a:spcBef>
                <a:spcPts val="0"/>
              </a:spcBef>
              <a:spcAft>
                <a:spcPts val="0"/>
              </a:spcAft>
              <a:buClr>
                <a:srgbClr val="000000"/>
              </a:buClr>
              <a:buSzPts val="1200"/>
              <a:buChar char="●"/>
            </a:pPr>
            <a:r>
              <a:rPr lang="en" sz="1200"/>
              <a:t>What is a failed search? </a:t>
            </a:r>
            <a:endParaRPr sz="1200"/>
          </a:p>
          <a:p>
            <a:pPr marL="914400" lvl="1" indent="-304800" algn="l" rtl="0">
              <a:lnSpc>
                <a:spcPct val="115000"/>
              </a:lnSpc>
              <a:spcBef>
                <a:spcPts val="0"/>
              </a:spcBef>
              <a:spcAft>
                <a:spcPts val="0"/>
              </a:spcAft>
              <a:buClr>
                <a:srgbClr val="000000"/>
              </a:buClr>
              <a:buSzPts val="1200"/>
              <a:buChar char="○"/>
            </a:pPr>
            <a:r>
              <a:rPr lang="en" sz="1200"/>
              <a:t>A failed search is the failure to hire? </a:t>
            </a:r>
            <a:endParaRPr sz="1200"/>
          </a:p>
          <a:p>
            <a:pPr marL="914400" lvl="1" indent="-304800" algn="l" rtl="0">
              <a:lnSpc>
                <a:spcPct val="115000"/>
              </a:lnSpc>
              <a:spcBef>
                <a:spcPts val="0"/>
              </a:spcBef>
              <a:spcAft>
                <a:spcPts val="0"/>
              </a:spcAft>
              <a:buClr>
                <a:srgbClr val="000000"/>
              </a:buClr>
              <a:buSzPts val="1200"/>
              <a:buChar char="○"/>
            </a:pPr>
            <a:r>
              <a:rPr lang="en" sz="1200"/>
              <a:t>What if it’s the failure to hire for success? </a:t>
            </a:r>
            <a:endParaRPr sz="1200"/>
          </a:p>
          <a:p>
            <a:pPr marL="457200" lvl="0" indent="-304800" algn="l" rtl="0">
              <a:lnSpc>
                <a:spcPct val="115000"/>
              </a:lnSpc>
              <a:spcBef>
                <a:spcPts val="0"/>
              </a:spcBef>
              <a:spcAft>
                <a:spcPts val="0"/>
              </a:spcAft>
              <a:buClr>
                <a:srgbClr val="000000"/>
              </a:buClr>
              <a:buSzPts val="1200"/>
              <a:buChar char="●"/>
            </a:pPr>
            <a:r>
              <a:rPr lang="en" sz="1200"/>
              <a:t>Hire most likely to succeed vs. most qualified</a:t>
            </a:r>
            <a:endParaRPr sz="1200"/>
          </a:p>
          <a:p>
            <a:pPr marL="914400" lvl="1" indent="-304800" algn="l" rtl="0">
              <a:lnSpc>
                <a:spcPct val="115000"/>
              </a:lnSpc>
              <a:spcBef>
                <a:spcPts val="0"/>
              </a:spcBef>
              <a:spcAft>
                <a:spcPts val="0"/>
              </a:spcAft>
              <a:buClr>
                <a:srgbClr val="000000"/>
              </a:buClr>
              <a:buSzPts val="1200"/>
              <a:buChar char="○"/>
            </a:pPr>
            <a:r>
              <a:rPr lang="en" sz="1200"/>
              <a:t>Most qualified compounds systematic privilege</a:t>
            </a:r>
            <a:endParaRPr sz="1200"/>
          </a:p>
          <a:p>
            <a:pPr marL="914400" lvl="1" indent="-304800" algn="l" rtl="0">
              <a:lnSpc>
                <a:spcPct val="115000"/>
              </a:lnSpc>
              <a:spcBef>
                <a:spcPts val="0"/>
              </a:spcBef>
              <a:spcAft>
                <a:spcPts val="0"/>
              </a:spcAft>
              <a:buClr>
                <a:srgbClr val="000000"/>
              </a:buClr>
              <a:buSzPts val="1200"/>
              <a:buChar char="○"/>
            </a:pPr>
            <a:r>
              <a:rPr lang="en" sz="1200"/>
              <a:t>Most qualified may be most likely to succeed</a:t>
            </a:r>
            <a:endParaRPr sz="1200"/>
          </a:p>
        </p:txBody>
      </p:sp>
    </p:spTree>
    <p:extLst>
      <p:ext uri="{BB962C8B-B14F-4D97-AF65-F5344CB8AC3E}">
        <p14:creationId xmlns:p14="http://schemas.microsoft.com/office/powerpoint/2010/main" val="1196780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79717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81000" algn="ctr">
              <a:spcBef>
                <a:spcPts val="0"/>
              </a:spcBef>
              <a:spcAft>
                <a:spcPts val="0"/>
              </a:spcAft>
              <a:buSzPts val="2400"/>
              <a:buChar char="●"/>
              <a:defRPr/>
            </a:lvl1pPr>
            <a:lvl2pPr marL="914400" lvl="1" indent="-355600" algn="ctr">
              <a:spcBef>
                <a:spcPts val="1600"/>
              </a:spcBef>
              <a:spcAft>
                <a:spcPts val="0"/>
              </a:spcAft>
              <a:buSzPts val="2000"/>
              <a:buChar char="○"/>
              <a:defRPr/>
            </a:lvl2pPr>
            <a:lvl3pPr marL="1371600" lvl="2" indent="-342900" algn="ctr">
              <a:spcBef>
                <a:spcPts val="1600"/>
              </a:spcBef>
              <a:spcAft>
                <a:spcPts val="0"/>
              </a:spcAft>
              <a:buSzPts val="18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256300"/>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935250"/>
            <a:ext cx="8520600" cy="3633600"/>
          </a:xfrm>
          <a:prstGeom prst="rect">
            <a:avLst/>
          </a:prstGeom>
        </p:spPr>
        <p:txBody>
          <a:bodyPr spcFirstLastPara="1" wrap="square" lIns="91425" tIns="91425" rIns="91425" bIns="91425" anchor="t" anchorCtr="0"/>
          <a:lstStyle>
            <a:lvl1pPr marL="457200" lvl="0" indent="-381000">
              <a:spcBef>
                <a:spcPts val="0"/>
              </a:spcBef>
              <a:spcAft>
                <a:spcPts val="0"/>
              </a:spcAft>
              <a:buSzPts val="2400"/>
              <a:buChar char="●"/>
              <a:defRPr sz="2400"/>
            </a:lvl1pPr>
            <a:lvl2pPr marL="914400" lvl="1" indent="-355600">
              <a:spcBef>
                <a:spcPts val="1600"/>
              </a:spcBef>
              <a:spcAft>
                <a:spcPts val="0"/>
              </a:spcAft>
              <a:buSzPts val="2000"/>
              <a:buChar char="○"/>
              <a:defRPr sz="2000"/>
            </a:lvl2pPr>
            <a:lvl3pPr marL="1371600" lvl="2" indent="-342900">
              <a:spcBef>
                <a:spcPts val="1600"/>
              </a:spcBef>
              <a:spcAft>
                <a:spcPts val="0"/>
              </a:spcAft>
              <a:buSzPts val="1800"/>
              <a:buChar char="■"/>
              <a:defRPr sz="1800"/>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201500"/>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921150"/>
            <a:ext cx="3999900" cy="3416400"/>
          </a:xfrm>
          <a:prstGeom prst="rect">
            <a:avLst/>
          </a:prstGeom>
        </p:spPr>
        <p:txBody>
          <a:bodyPr spcFirstLastPara="1" wrap="square" lIns="91425" tIns="91425" rIns="91425" bIns="91425" anchor="t" anchorCtr="0"/>
          <a:lstStyle>
            <a:lvl1pPr marL="457200" lvl="0" indent="-381000">
              <a:spcBef>
                <a:spcPts val="0"/>
              </a:spcBef>
              <a:spcAft>
                <a:spcPts val="0"/>
              </a:spcAft>
              <a:buSzPts val="2400"/>
              <a:buChar char="●"/>
              <a:defRPr/>
            </a:lvl1pPr>
            <a:lvl2pPr marL="914400" lvl="1" indent="-355600">
              <a:spcBef>
                <a:spcPts val="1600"/>
              </a:spcBef>
              <a:spcAft>
                <a:spcPts val="0"/>
              </a:spcAft>
              <a:buSzPts val="2000"/>
              <a:buChar char="○"/>
              <a:defRPr/>
            </a:lvl2pPr>
            <a:lvl3pPr marL="1371600" lvl="2" indent="-342900">
              <a:spcBef>
                <a:spcPts val="1600"/>
              </a:spcBef>
              <a:spcAft>
                <a:spcPts val="0"/>
              </a:spcAft>
              <a:buSzPts val="1800"/>
              <a:buChar char="■"/>
              <a:defRPr/>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921150"/>
            <a:ext cx="3999900" cy="3416400"/>
          </a:xfrm>
          <a:prstGeom prst="rect">
            <a:avLst/>
          </a:prstGeom>
        </p:spPr>
        <p:txBody>
          <a:bodyPr spcFirstLastPara="1" wrap="square" lIns="91425" tIns="91425" rIns="91425" bIns="91425" anchor="t" anchorCtr="0"/>
          <a:lstStyle>
            <a:lvl1pPr marL="457200" lvl="0" indent="-381000">
              <a:spcBef>
                <a:spcPts val="0"/>
              </a:spcBef>
              <a:spcAft>
                <a:spcPts val="0"/>
              </a:spcAft>
              <a:buSzPts val="2400"/>
              <a:buChar char="●"/>
              <a:defRPr/>
            </a:lvl1pPr>
            <a:lvl2pPr marL="914400" lvl="1" indent="-355600">
              <a:spcBef>
                <a:spcPts val="1600"/>
              </a:spcBef>
              <a:spcAft>
                <a:spcPts val="0"/>
              </a:spcAft>
              <a:buSzPts val="2000"/>
              <a:buChar char="○"/>
              <a:defRPr/>
            </a:lvl2pPr>
            <a:lvl3pPr marL="1371600" lvl="2" indent="-342900">
              <a:spcBef>
                <a:spcPts val="1600"/>
              </a:spcBef>
              <a:spcAft>
                <a:spcPts val="0"/>
              </a:spcAft>
              <a:buSzPts val="1800"/>
              <a:buChar char="■"/>
              <a:defRPr/>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280650"/>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167875"/>
            <a:ext cx="2808000" cy="7488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056725"/>
            <a:ext cx="2808000" cy="3512400"/>
          </a:xfrm>
          <a:prstGeom prst="rect">
            <a:avLst/>
          </a:prstGeom>
        </p:spPr>
        <p:txBody>
          <a:bodyPr spcFirstLastPara="1" wrap="square" lIns="91425" tIns="91425" rIns="91425" bIns="91425" anchor="t" anchorCtr="0"/>
          <a:lstStyle>
            <a:lvl1pPr marL="457200" lvl="0" indent="-381000">
              <a:spcBef>
                <a:spcPts val="0"/>
              </a:spcBef>
              <a:spcAft>
                <a:spcPts val="0"/>
              </a:spcAft>
              <a:buSzPts val="2400"/>
              <a:buChar char="●"/>
              <a:defRPr/>
            </a:lvl1pPr>
            <a:lvl2pPr marL="914400" lvl="1" indent="-355600">
              <a:spcBef>
                <a:spcPts val="1600"/>
              </a:spcBef>
              <a:spcAft>
                <a:spcPts val="0"/>
              </a:spcAft>
              <a:buSzPts val="2000"/>
              <a:buChar char="○"/>
              <a:defRPr/>
            </a:lvl2pPr>
            <a:lvl3pPr marL="1371600" lvl="2" indent="-342900">
              <a:spcBef>
                <a:spcPts val="1600"/>
              </a:spcBef>
              <a:spcAft>
                <a:spcPts val="0"/>
              </a:spcAft>
              <a:buSzPts val="1800"/>
              <a:buChar char="■"/>
              <a:defRPr/>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81000">
              <a:spcBef>
                <a:spcPts val="0"/>
              </a:spcBef>
              <a:spcAft>
                <a:spcPts val="0"/>
              </a:spcAft>
              <a:buClr>
                <a:schemeClr val="dk1"/>
              </a:buClr>
              <a:buSzPts val="2400"/>
              <a:buChar char="●"/>
              <a:defRPr>
                <a:solidFill>
                  <a:schemeClr val="dk1"/>
                </a:solidFill>
              </a:defRPr>
            </a:lvl1pPr>
            <a:lvl2pPr marL="914400" lvl="1" indent="-355600">
              <a:spcBef>
                <a:spcPts val="1600"/>
              </a:spcBef>
              <a:spcAft>
                <a:spcPts val="0"/>
              </a:spcAft>
              <a:buClr>
                <a:schemeClr val="dk1"/>
              </a:buClr>
              <a:buSzPts val="2000"/>
              <a:buChar char="○"/>
              <a:defRPr>
                <a:solidFill>
                  <a:schemeClr val="dk1"/>
                </a:solidFill>
              </a:defRPr>
            </a:lvl2pPr>
            <a:lvl3pPr marL="1371600" lvl="2" indent="-342900">
              <a:spcBef>
                <a:spcPts val="1600"/>
              </a:spcBef>
              <a:spcAft>
                <a:spcPts val="0"/>
              </a:spcAft>
              <a:buClr>
                <a:schemeClr val="dk1"/>
              </a:buClr>
              <a:buSzPts val="1800"/>
              <a:buChar char="■"/>
              <a:defRPr>
                <a:solidFill>
                  <a:schemeClr val="dk1"/>
                </a:solidFill>
              </a:defRPr>
            </a:lvl3pPr>
            <a:lvl4pPr marL="1828800" lvl="3" indent="-317500">
              <a:spcBef>
                <a:spcPts val="1600"/>
              </a:spcBef>
              <a:spcAft>
                <a:spcPts val="0"/>
              </a:spcAft>
              <a:buClr>
                <a:schemeClr val="dk1"/>
              </a:buClr>
              <a:buSzPts val="1400"/>
              <a:buChar char="●"/>
              <a:defRPr>
                <a:solidFill>
                  <a:schemeClr val="dk1"/>
                </a:solidFill>
              </a:defRPr>
            </a:lvl4pPr>
            <a:lvl5pPr marL="2286000" lvl="4" indent="-317500">
              <a:spcBef>
                <a:spcPts val="1600"/>
              </a:spcBef>
              <a:spcAft>
                <a:spcPts val="0"/>
              </a:spcAft>
              <a:buClr>
                <a:schemeClr val="dk1"/>
              </a:buClr>
              <a:buSzPts val="1400"/>
              <a:buChar char="○"/>
              <a:defRPr>
                <a:solidFill>
                  <a:schemeClr val="dk1"/>
                </a:solidFill>
              </a:defRPr>
            </a:lvl5pPr>
            <a:lvl6pPr marL="2743200" lvl="5" indent="-317500">
              <a:spcBef>
                <a:spcPts val="1600"/>
              </a:spcBef>
              <a:spcAft>
                <a:spcPts val="0"/>
              </a:spcAft>
              <a:buClr>
                <a:schemeClr val="dk1"/>
              </a:buClr>
              <a:buSzPts val="1400"/>
              <a:buChar char="■"/>
              <a:defRPr>
                <a:solidFill>
                  <a:schemeClr val="dk1"/>
                </a:solidFill>
              </a:defRPr>
            </a:lvl6pPr>
            <a:lvl7pPr marL="3200400" lvl="6" indent="-317500">
              <a:spcBef>
                <a:spcPts val="1600"/>
              </a:spcBef>
              <a:spcAft>
                <a:spcPts val="0"/>
              </a:spcAft>
              <a:buClr>
                <a:schemeClr val="dk1"/>
              </a:buClr>
              <a:buSzPts val="1400"/>
              <a:buChar char="●"/>
              <a:defRPr>
                <a:solidFill>
                  <a:schemeClr val="dk1"/>
                </a:solidFill>
              </a:defRPr>
            </a:lvl7pPr>
            <a:lvl8pPr marL="3657600" lvl="7" indent="-317500">
              <a:spcBef>
                <a:spcPts val="1600"/>
              </a:spcBef>
              <a:spcAft>
                <a:spcPts val="0"/>
              </a:spcAft>
              <a:buClr>
                <a:schemeClr val="dk1"/>
              </a:buClr>
              <a:buSzPts val="1400"/>
              <a:buChar char="○"/>
              <a:defRPr>
                <a:solidFill>
                  <a:schemeClr val="dk1"/>
                </a:solidFill>
              </a:defRPr>
            </a:lvl8pPr>
            <a:lvl9pPr marL="4114800" lvl="8" indent="-317500">
              <a:spcBef>
                <a:spcPts val="1600"/>
              </a:spcBef>
              <a:spcAft>
                <a:spcPts val="160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24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81000">
              <a:lnSpc>
                <a:spcPct val="115000"/>
              </a:lnSpc>
              <a:spcBef>
                <a:spcPts val="0"/>
              </a:spcBef>
              <a:spcAft>
                <a:spcPts val="0"/>
              </a:spcAft>
              <a:buClr>
                <a:schemeClr val="accent2"/>
              </a:buClr>
              <a:buSzPts val="2400"/>
              <a:buChar char="●"/>
              <a:defRPr sz="2400">
                <a:solidFill>
                  <a:schemeClr val="accent2"/>
                </a:solidFill>
              </a:defRPr>
            </a:lvl1pPr>
            <a:lvl2pPr marL="914400" lvl="1" indent="-355600">
              <a:lnSpc>
                <a:spcPct val="115000"/>
              </a:lnSpc>
              <a:spcBef>
                <a:spcPts val="1600"/>
              </a:spcBef>
              <a:spcAft>
                <a:spcPts val="0"/>
              </a:spcAft>
              <a:buClr>
                <a:schemeClr val="accent2"/>
              </a:buClr>
              <a:buSzPts val="2000"/>
              <a:buChar char="○"/>
              <a:defRPr sz="2000">
                <a:solidFill>
                  <a:schemeClr val="accent2"/>
                </a:solidFill>
              </a:defRPr>
            </a:lvl2pPr>
            <a:lvl3pPr marL="1371600" lvl="2" indent="-342900">
              <a:lnSpc>
                <a:spcPct val="115000"/>
              </a:lnSpc>
              <a:spcBef>
                <a:spcPts val="1600"/>
              </a:spcBef>
              <a:spcAft>
                <a:spcPts val="0"/>
              </a:spcAft>
              <a:buClr>
                <a:schemeClr val="accent2"/>
              </a:buClr>
              <a:buSzPts val="1800"/>
              <a:buChar char="■"/>
              <a:defRPr sz="1800">
                <a:solidFill>
                  <a:schemeClr val="accent2"/>
                </a:solidFill>
              </a:defRPr>
            </a:lvl3pPr>
            <a:lvl4pPr marL="1828800" lvl="3" indent="-317500">
              <a:lnSpc>
                <a:spcPct val="115000"/>
              </a:lnSpc>
              <a:spcBef>
                <a:spcPts val="1600"/>
              </a:spcBef>
              <a:spcAft>
                <a:spcPts val="0"/>
              </a:spcAft>
              <a:buClr>
                <a:schemeClr val="accent2"/>
              </a:buClr>
              <a:buSzPts val="1400"/>
              <a:buChar char="●"/>
              <a:defRPr>
                <a:solidFill>
                  <a:schemeClr val="accent2"/>
                </a:solidFill>
              </a:defRPr>
            </a:lvl4pPr>
            <a:lvl5pPr marL="2286000" lvl="4" indent="-317500">
              <a:lnSpc>
                <a:spcPct val="115000"/>
              </a:lnSpc>
              <a:spcBef>
                <a:spcPts val="1600"/>
              </a:spcBef>
              <a:spcAft>
                <a:spcPts val="0"/>
              </a:spcAft>
              <a:buClr>
                <a:schemeClr val="accent2"/>
              </a:buClr>
              <a:buSzPts val="1400"/>
              <a:buChar char="○"/>
              <a:defRPr>
                <a:solidFill>
                  <a:schemeClr val="accent2"/>
                </a:solidFill>
              </a:defRPr>
            </a:lvl5pPr>
            <a:lvl6pPr marL="2743200" lvl="5" indent="-317500">
              <a:lnSpc>
                <a:spcPct val="115000"/>
              </a:lnSpc>
              <a:spcBef>
                <a:spcPts val="1600"/>
              </a:spcBef>
              <a:spcAft>
                <a:spcPts val="0"/>
              </a:spcAft>
              <a:buClr>
                <a:schemeClr val="accent2"/>
              </a:buClr>
              <a:buSzPts val="1400"/>
              <a:buChar char="■"/>
              <a:defRPr>
                <a:solidFill>
                  <a:schemeClr val="accent2"/>
                </a:solidFill>
              </a:defRPr>
            </a:lvl6pPr>
            <a:lvl7pPr marL="3200400" lvl="6" indent="-317500">
              <a:lnSpc>
                <a:spcPct val="115000"/>
              </a:lnSpc>
              <a:spcBef>
                <a:spcPts val="1600"/>
              </a:spcBef>
              <a:spcAft>
                <a:spcPts val="0"/>
              </a:spcAft>
              <a:buClr>
                <a:schemeClr val="accent2"/>
              </a:buClr>
              <a:buSzPts val="1400"/>
              <a:buChar char="●"/>
              <a:defRPr>
                <a:solidFill>
                  <a:schemeClr val="accent2"/>
                </a:solidFill>
              </a:defRPr>
            </a:lvl7pPr>
            <a:lvl8pPr marL="3657600" lvl="7" indent="-317500">
              <a:lnSpc>
                <a:spcPct val="115000"/>
              </a:lnSpc>
              <a:spcBef>
                <a:spcPts val="1600"/>
              </a:spcBef>
              <a:spcAft>
                <a:spcPts val="0"/>
              </a:spcAft>
              <a:buClr>
                <a:schemeClr val="accent2"/>
              </a:buClr>
              <a:buSzPts val="1400"/>
              <a:buChar char="○"/>
              <a:defRPr>
                <a:solidFill>
                  <a:schemeClr val="accent2"/>
                </a:solidFill>
              </a:defRPr>
            </a:lvl8pPr>
            <a:lvl9pPr marL="4114800" lvl="8" indent="-317500">
              <a:lnSpc>
                <a:spcPct val="115000"/>
              </a:lnSpc>
              <a:spcBef>
                <a:spcPts val="1600"/>
              </a:spcBef>
              <a:spcAft>
                <a:spcPts val="1600"/>
              </a:spcAft>
              <a:buClr>
                <a:schemeClr val="accent2"/>
              </a:buClr>
              <a:buSzPts val="1400"/>
              <a:buChar char="■"/>
              <a:defRPr>
                <a:solidFill>
                  <a:schemeClr val="accen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mailto:ayottesc@gvsu.edu" TargetMode="External"/><Relationship Id="rId2" Type="http://schemas.openxmlformats.org/officeDocument/2006/relationships/notesSlide" Target="../notesSlides/notesSlide28.xml"/><Relationship Id="rId1" Type="http://schemas.openxmlformats.org/officeDocument/2006/relationships/slideLayout" Target="../slideLayouts/slideLayout8.xml"/><Relationship Id="rId6" Type="http://schemas.openxmlformats.org/officeDocument/2006/relationships/hyperlink" Target="mailto:scholarworks@gvsu.edu" TargetMode="External"/><Relationship Id="rId5" Type="http://schemas.openxmlformats.org/officeDocument/2006/relationships/hyperlink" Target="mailto:annie.belanger@gvsu.edu" TargetMode="External"/><Relationship Id="rId4" Type="http://schemas.openxmlformats.org/officeDocument/2006/relationships/hyperlink" Target="mailto:beaubisa@gvsu.edu"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hyperlink" Target="http://gender-decoder.katmatfield.com/" TargetMode="External"/><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hyperlink" Target="http://www.gvsu.edu/affirmativeactionstatement.htm" TargetMode="External"/><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3" Type="http://schemas.openxmlformats.org/officeDocument/2006/relationships/hyperlink" Target="https://www.gvsu.edu/library/hiring" TargetMode="External"/><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290050"/>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Towards High-Empathy Hiring</a:t>
            </a:r>
            <a:endParaRPr/>
          </a:p>
        </p:txBody>
      </p:sp>
      <p:sp>
        <p:nvSpPr>
          <p:cNvPr id="55" name="Google Shape;55;p13"/>
          <p:cNvSpPr txBox="1">
            <a:spLocks noGrp="1"/>
          </p:cNvSpPr>
          <p:nvPr>
            <p:ph type="subTitle" idx="1"/>
          </p:nvPr>
        </p:nvSpPr>
        <p:spPr>
          <a:xfrm>
            <a:off x="311700" y="258757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Implementing Leading Practices for More Inclusive Recruitment</a:t>
            </a:r>
            <a:endParaRPr/>
          </a:p>
        </p:txBody>
      </p:sp>
      <p:sp>
        <p:nvSpPr>
          <p:cNvPr id="56" name="Google Shape;56;p13"/>
          <p:cNvSpPr txBox="1"/>
          <p:nvPr/>
        </p:nvSpPr>
        <p:spPr>
          <a:xfrm>
            <a:off x="5372975" y="3799375"/>
            <a:ext cx="3147300" cy="8790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a:solidFill>
                  <a:srgbClr val="FFFFFF"/>
                </a:solidFill>
              </a:rPr>
              <a:t>Scott Ayotte</a:t>
            </a:r>
            <a:endParaRPr>
              <a:solidFill>
                <a:srgbClr val="FFFFFF"/>
              </a:solidFill>
            </a:endParaRPr>
          </a:p>
          <a:p>
            <a:pPr marL="0" lvl="0" indent="0" algn="r" rtl="0">
              <a:spcBef>
                <a:spcPts val="0"/>
              </a:spcBef>
              <a:spcAft>
                <a:spcPts val="0"/>
              </a:spcAft>
              <a:buNone/>
            </a:pPr>
            <a:r>
              <a:rPr lang="en">
                <a:solidFill>
                  <a:srgbClr val="FFFFFF"/>
                </a:solidFill>
              </a:rPr>
              <a:t>Sarah Beaubien</a:t>
            </a:r>
            <a:endParaRPr>
              <a:solidFill>
                <a:srgbClr val="FFFFFF"/>
              </a:solidFill>
            </a:endParaRPr>
          </a:p>
          <a:p>
            <a:pPr marL="0" lvl="0" indent="0" algn="r" rtl="0">
              <a:spcBef>
                <a:spcPts val="0"/>
              </a:spcBef>
              <a:spcAft>
                <a:spcPts val="0"/>
              </a:spcAft>
              <a:buNone/>
            </a:pPr>
            <a:r>
              <a:rPr lang="en">
                <a:solidFill>
                  <a:srgbClr val="FFFFFF"/>
                </a:solidFill>
              </a:rPr>
              <a:t>Annie Bélanger</a:t>
            </a:r>
            <a:endParaRPr>
              <a:solidFill>
                <a:srgbClr val="FFFFFF"/>
              </a:solidFill>
            </a:endParaRPr>
          </a:p>
          <a:p>
            <a:pPr marL="0" lvl="0" indent="0" algn="r" rtl="0">
              <a:spcBef>
                <a:spcPts val="0"/>
              </a:spcBef>
              <a:spcAft>
                <a:spcPts val="0"/>
              </a:spcAft>
              <a:buNone/>
            </a:pPr>
            <a:r>
              <a:rPr lang="en">
                <a:solidFill>
                  <a:srgbClr val="FFFFFF"/>
                </a:solidFill>
              </a:rPr>
              <a:t>May 2019</a:t>
            </a:r>
            <a:endParaRPr>
              <a:solidFill>
                <a:srgbClr val="FFFFFF"/>
              </a:solidFill>
            </a:endParaRPr>
          </a:p>
          <a:p>
            <a:pPr marL="0" lvl="0" indent="0" algn="r" rtl="0">
              <a:spcBef>
                <a:spcPts val="0"/>
              </a:spcBef>
              <a:spcAft>
                <a:spcPts val="0"/>
              </a:spcAft>
              <a:buNone/>
            </a:pPr>
            <a:r>
              <a:rPr lang="en">
                <a:solidFill>
                  <a:srgbClr val="FFFFFF"/>
                </a:solidFill>
              </a:rPr>
              <a:t>Mi-ALA</a:t>
            </a:r>
            <a:endParaRPr>
              <a:solidFill>
                <a:srgbClr val="FFFFFF"/>
              </a:solidFill>
            </a:endParaRPr>
          </a:p>
        </p:txBody>
      </p:sp>
      <p:pic>
        <p:nvPicPr>
          <p:cNvPr id="57" name="Google Shape;57;p13"/>
          <p:cNvPicPr preferRelativeResize="0"/>
          <p:nvPr/>
        </p:nvPicPr>
        <p:blipFill>
          <a:blip r:embed="rId3">
            <a:alphaModFix/>
          </a:blip>
          <a:stretch>
            <a:fillRect/>
          </a:stretch>
        </p:blipFill>
        <p:spPr>
          <a:xfrm>
            <a:off x="311700" y="4140850"/>
            <a:ext cx="3880025" cy="715850"/>
          </a:xfrm>
          <a:prstGeom prst="rect">
            <a:avLst/>
          </a:prstGeom>
          <a:noFill/>
          <a:ln>
            <a:noFill/>
          </a:ln>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08425" y="4494314"/>
            <a:ext cx="838200" cy="2952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2"/>
          <p:cNvSpPr txBox="1">
            <a:spLocks noGrp="1"/>
          </p:cNvSpPr>
          <p:nvPr>
            <p:ph type="title"/>
          </p:nvPr>
        </p:nvSpPr>
        <p:spPr>
          <a:xfrm>
            <a:off x="311700" y="2563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Preparing for Onboarding</a:t>
            </a:r>
            <a:endParaRPr/>
          </a:p>
        </p:txBody>
      </p:sp>
      <p:sp>
        <p:nvSpPr>
          <p:cNvPr id="115" name="Google Shape;115;p22"/>
          <p:cNvSpPr txBox="1">
            <a:spLocks noGrp="1"/>
          </p:cNvSpPr>
          <p:nvPr>
            <p:ph type="body" idx="1"/>
          </p:nvPr>
        </p:nvSpPr>
        <p:spPr>
          <a:xfrm>
            <a:off x="311700" y="935250"/>
            <a:ext cx="8520600" cy="36336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a:t>Make explicit the implicit</a:t>
            </a:r>
            <a:endParaRPr/>
          </a:p>
          <a:p>
            <a:pPr marL="457200" lvl="0" indent="-381000" algn="l" rtl="0">
              <a:spcBef>
                <a:spcPts val="0"/>
              </a:spcBef>
              <a:spcAft>
                <a:spcPts val="0"/>
              </a:spcAft>
              <a:buSzPts val="2400"/>
              <a:buChar char="●"/>
            </a:pPr>
            <a:r>
              <a:rPr lang="en"/>
              <a:t>Review communications and peer to peer cultural approaches </a:t>
            </a:r>
            <a:endParaRPr/>
          </a:p>
          <a:p>
            <a:pPr marL="914400" lvl="1" indent="-355600" algn="l" rtl="0">
              <a:spcBef>
                <a:spcPts val="0"/>
              </a:spcBef>
              <a:spcAft>
                <a:spcPts val="0"/>
              </a:spcAft>
              <a:buSzPts val="2000"/>
              <a:buChar char="○"/>
            </a:pPr>
            <a:r>
              <a:rPr lang="en"/>
              <a:t>Ensure culture of feedback and accountability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3"/>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a:t>Culturally Intelligent Talent Acquisition</a:t>
            </a:r>
            <a:endParaRPr sz="6000"/>
          </a:p>
        </p:txBody>
      </p:sp>
      <p:sp>
        <p:nvSpPr>
          <p:cNvPr id="121" name="Google Shape;121;p23"/>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a:t>The Why</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4"/>
          <p:cNvSpPr txBox="1">
            <a:spLocks noGrp="1"/>
          </p:cNvSpPr>
          <p:nvPr>
            <p:ph type="title"/>
          </p:nvPr>
        </p:nvSpPr>
        <p:spPr>
          <a:xfrm>
            <a:off x="311700" y="2563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Your Why - As Librarians</a:t>
            </a:r>
            <a:endParaRPr/>
          </a:p>
        </p:txBody>
      </p:sp>
      <p:sp>
        <p:nvSpPr>
          <p:cNvPr id="127" name="Google Shape;127;p24"/>
          <p:cNvSpPr txBox="1">
            <a:spLocks noGrp="1"/>
          </p:cNvSpPr>
          <p:nvPr>
            <p:ph type="body" idx="1"/>
          </p:nvPr>
        </p:nvSpPr>
        <p:spPr>
          <a:xfrm>
            <a:off x="311700" y="935250"/>
            <a:ext cx="8520600" cy="363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a:t>
            </a:r>
            <a:r>
              <a:rPr lang="en" i="1"/>
              <a:t>All students have the right to an excellent school library program to explore, learn, and ignite their passion for learning</a:t>
            </a:r>
            <a:r>
              <a:rPr lang="en"/>
              <a:t>”</a:t>
            </a:r>
            <a:endParaRPr/>
          </a:p>
          <a:p>
            <a:pPr marL="0" lvl="0" indent="0" algn="ctr" rtl="0">
              <a:spcBef>
                <a:spcPts val="1600"/>
              </a:spcBef>
              <a:spcAft>
                <a:spcPts val="1600"/>
              </a:spcAft>
              <a:buNone/>
            </a:pPr>
            <a:r>
              <a:rPr lang="en"/>
              <a:t>-Jennifer Sturge, 2017 Lilead Fellow Calvert County Public Schools</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fade">
                                      <p:cBhvr>
                                        <p:cTn id="7" dur="10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5"/>
          <p:cNvSpPr txBox="1">
            <a:spLocks noGrp="1"/>
          </p:cNvSpPr>
          <p:nvPr>
            <p:ph type="title"/>
          </p:nvPr>
        </p:nvSpPr>
        <p:spPr>
          <a:xfrm>
            <a:off x="311700" y="2563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Your Why - As Librarians</a:t>
            </a:r>
            <a:endParaRPr/>
          </a:p>
        </p:txBody>
      </p:sp>
      <p:sp>
        <p:nvSpPr>
          <p:cNvPr id="133" name="Google Shape;133;p25"/>
          <p:cNvSpPr txBox="1">
            <a:spLocks noGrp="1"/>
          </p:cNvSpPr>
          <p:nvPr>
            <p:ph type="body" idx="1"/>
          </p:nvPr>
        </p:nvSpPr>
        <p:spPr>
          <a:xfrm>
            <a:off x="311700" y="935250"/>
            <a:ext cx="8520600" cy="363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a:t>
            </a:r>
            <a:r>
              <a:rPr lang="en" b="1" i="1" u="sng">
                <a:solidFill>
                  <a:srgbClr val="FFD966"/>
                </a:solidFill>
              </a:rPr>
              <a:t>All students</a:t>
            </a:r>
            <a:r>
              <a:rPr lang="en" i="1"/>
              <a:t> have the right to an excellent school library program to explore, learn, and ignite their passion for learning</a:t>
            </a:r>
            <a:r>
              <a:rPr lang="en"/>
              <a:t>”</a:t>
            </a:r>
            <a:endParaRPr/>
          </a:p>
          <a:p>
            <a:pPr marL="0" lvl="0" indent="0" algn="ctr" rtl="0">
              <a:spcBef>
                <a:spcPts val="1600"/>
              </a:spcBef>
              <a:spcAft>
                <a:spcPts val="1600"/>
              </a:spcAft>
              <a:buNone/>
            </a:pPr>
            <a:r>
              <a:rPr lang="en" sz="2000"/>
              <a:t>-Jennifer Sturge, 2017 Lilead Fellow Calvert County Public Schools</a:t>
            </a: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6"/>
          <p:cNvSpPr txBox="1">
            <a:spLocks noGrp="1"/>
          </p:cNvSpPr>
          <p:nvPr>
            <p:ph type="body" idx="2"/>
          </p:nvPr>
        </p:nvSpPr>
        <p:spPr>
          <a:xfrm>
            <a:off x="4939500" y="224525"/>
            <a:ext cx="4167300" cy="44613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650"/>
              <a:t>Between 2003-2013, the percentage of school-aged children of Hispanic / LatinX descent </a:t>
            </a:r>
            <a:r>
              <a:rPr lang="en" sz="1650">
                <a:solidFill>
                  <a:srgbClr val="FFD966"/>
                </a:solidFill>
              </a:rPr>
              <a:t>increased from 16% - 24%</a:t>
            </a:r>
            <a:endParaRPr sz="1650">
              <a:solidFill>
                <a:srgbClr val="FFD966"/>
              </a:solidFill>
            </a:endParaRPr>
          </a:p>
          <a:p>
            <a:pPr marL="0" lvl="0" indent="0" algn="l" rtl="0">
              <a:lnSpc>
                <a:spcPct val="100000"/>
              </a:lnSpc>
              <a:spcBef>
                <a:spcPts val="1600"/>
              </a:spcBef>
              <a:spcAft>
                <a:spcPts val="0"/>
              </a:spcAft>
              <a:buNone/>
            </a:pPr>
            <a:r>
              <a:rPr lang="en" sz="1650"/>
              <a:t>Predicted by 2027, school-aged children from minoritized populations will </a:t>
            </a:r>
            <a:r>
              <a:rPr lang="en" sz="1650">
                <a:solidFill>
                  <a:srgbClr val="FFD966"/>
                </a:solidFill>
              </a:rPr>
              <a:t>continue to increase</a:t>
            </a:r>
            <a:r>
              <a:rPr lang="en" sz="1650"/>
              <a:t> as children from non-minoritized populations will decrease</a:t>
            </a:r>
            <a:endParaRPr sz="1650"/>
          </a:p>
          <a:p>
            <a:pPr marL="0" lvl="0" indent="0" algn="l" rtl="0">
              <a:lnSpc>
                <a:spcPct val="100000"/>
              </a:lnSpc>
              <a:spcBef>
                <a:spcPts val="1600"/>
              </a:spcBef>
              <a:spcAft>
                <a:spcPts val="0"/>
              </a:spcAft>
              <a:buNone/>
            </a:pPr>
            <a:endParaRPr sz="1650"/>
          </a:p>
          <a:p>
            <a:pPr marL="0" lvl="0" indent="0" algn="l" rtl="0">
              <a:lnSpc>
                <a:spcPct val="100000"/>
              </a:lnSpc>
              <a:spcBef>
                <a:spcPts val="1600"/>
              </a:spcBef>
              <a:spcAft>
                <a:spcPts val="0"/>
              </a:spcAft>
              <a:buNone/>
            </a:pPr>
            <a:r>
              <a:rPr lang="en" sz="1650"/>
              <a:t>US Census Data on Library Professionals:</a:t>
            </a:r>
            <a:endParaRPr sz="1650"/>
          </a:p>
          <a:p>
            <a:pPr marL="457200" lvl="0" indent="-333375" algn="l" rtl="0">
              <a:lnSpc>
                <a:spcPct val="100000"/>
              </a:lnSpc>
              <a:spcBef>
                <a:spcPts val="0"/>
              </a:spcBef>
              <a:spcAft>
                <a:spcPts val="0"/>
              </a:spcAft>
              <a:buSzPts val="1650"/>
              <a:buChar char="●"/>
            </a:pPr>
            <a:r>
              <a:rPr lang="en" sz="1650"/>
              <a:t>3.3% Hispanic / LatinX</a:t>
            </a:r>
            <a:endParaRPr sz="1650"/>
          </a:p>
          <a:p>
            <a:pPr marL="457200" lvl="0" indent="-333375" algn="l" rtl="0">
              <a:lnSpc>
                <a:spcPct val="100000"/>
              </a:lnSpc>
              <a:spcBef>
                <a:spcPts val="0"/>
              </a:spcBef>
              <a:spcAft>
                <a:spcPts val="0"/>
              </a:spcAft>
              <a:buSzPts val="1650"/>
              <a:buChar char="●"/>
            </a:pPr>
            <a:r>
              <a:rPr lang="en" sz="1650"/>
              <a:t>6.0% Black / African American</a:t>
            </a:r>
            <a:endParaRPr sz="1650"/>
          </a:p>
          <a:p>
            <a:pPr marL="0" lvl="0" indent="0" algn="l" rtl="0">
              <a:lnSpc>
                <a:spcPct val="100000"/>
              </a:lnSpc>
              <a:spcBef>
                <a:spcPts val="1600"/>
              </a:spcBef>
              <a:spcAft>
                <a:spcPts val="1600"/>
              </a:spcAft>
              <a:buNone/>
            </a:pPr>
            <a:r>
              <a:rPr lang="en" sz="1650"/>
              <a:t>The case for inclusive talent is self-evident</a:t>
            </a:r>
            <a:endParaRPr sz="1650"/>
          </a:p>
        </p:txBody>
      </p:sp>
      <p:pic>
        <p:nvPicPr>
          <p:cNvPr id="139" name="Google Shape;139;p26"/>
          <p:cNvPicPr preferRelativeResize="0"/>
          <p:nvPr/>
        </p:nvPicPr>
        <p:blipFill>
          <a:blip r:embed="rId3">
            <a:alphaModFix/>
          </a:blip>
          <a:stretch>
            <a:fillRect/>
          </a:stretch>
        </p:blipFill>
        <p:spPr>
          <a:xfrm>
            <a:off x="36750" y="-3950"/>
            <a:ext cx="4750350" cy="4873850"/>
          </a:xfrm>
          <a:prstGeom prst="rect">
            <a:avLst/>
          </a:prstGeom>
          <a:noFill/>
          <a:ln>
            <a:noFill/>
          </a:ln>
        </p:spPr>
      </p:pic>
      <p:sp>
        <p:nvSpPr>
          <p:cNvPr id="140" name="Google Shape;140;p26"/>
          <p:cNvSpPr txBox="1"/>
          <p:nvPr/>
        </p:nvSpPr>
        <p:spPr>
          <a:xfrm>
            <a:off x="253075" y="4780050"/>
            <a:ext cx="8816400" cy="24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700" b="1">
                <a:solidFill>
                  <a:srgbClr val="F3F3F3"/>
                </a:solidFill>
                <a:latin typeface="Courier New"/>
                <a:ea typeface="Courier New"/>
                <a:cs typeface="Courier New"/>
                <a:sym typeface="Courier New"/>
              </a:rPr>
              <a:t>Source</a:t>
            </a:r>
            <a:r>
              <a:rPr lang="en" sz="700">
                <a:solidFill>
                  <a:srgbClr val="F3F3F3"/>
                </a:solidFill>
                <a:latin typeface="Courier New"/>
                <a:ea typeface="Courier New"/>
                <a:cs typeface="Courier New"/>
                <a:sym typeface="Courier New"/>
              </a:rPr>
              <a:t>: Masu-Gillette / National Center for Education Statistics, L., Robinson, J., &amp; Macfarland, J. (2016). </a:t>
            </a:r>
            <a:r>
              <a:rPr lang="en" sz="700" i="1">
                <a:solidFill>
                  <a:srgbClr val="F3F3F3"/>
                </a:solidFill>
                <a:latin typeface="Courier New"/>
                <a:ea typeface="Courier New"/>
                <a:cs typeface="Courier New"/>
                <a:sym typeface="Courier New"/>
              </a:rPr>
              <a:t>Status and trends in the education of racial and ethnic groups 2016</a:t>
            </a:r>
            <a:r>
              <a:rPr lang="en" sz="700">
                <a:solidFill>
                  <a:srgbClr val="F3F3F3"/>
                </a:solidFill>
                <a:latin typeface="Courier New"/>
                <a:ea typeface="Courier New"/>
                <a:cs typeface="Courier New"/>
                <a:sym typeface="Courier New"/>
              </a:rPr>
              <a:t> (NCES-2016-007). Retrieved from U.S. Dept. of Education website: https://nces.ed.gov/pubs2016/2016007.pdf</a:t>
            </a:r>
            <a:endParaRPr sz="700">
              <a:solidFill>
                <a:srgbClr val="F3F3F3"/>
              </a:solidFill>
              <a:latin typeface="Courier New"/>
              <a:ea typeface="Courier New"/>
              <a:cs typeface="Courier New"/>
              <a:sym typeface="Courier New"/>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8"/>
                                        </p:tgtEl>
                                        <p:attrNameLst>
                                          <p:attrName>style.visibility</p:attrName>
                                        </p:attrNameLst>
                                      </p:cBhvr>
                                      <p:to>
                                        <p:strVal val="visible"/>
                                      </p:to>
                                    </p:set>
                                    <p:animEffect transition="in" filter="fade">
                                      <p:cBhvr>
                                        <p:cTn id="7" dur="10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7"/>
          <p:cNvSpPr txBox="1">
            <a:spLocks noGrp="1"/>
          </p:cNvSpPr>
          <p:nvPr>
            <p:ph type="title"/>
          </p:nvPr>
        </p:nvSpPr>
        <p:spPr>
          <a:xfrm>
            <a:off x="311775" y="22415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Are we Recruiting or are we Acquiring Talent?</a:t>
            </a:r>
            <a:endParaRPr/>
          </a:p>
        </p:txBody>
      </p:sp>
      <p:sp>
        <p:nvSpPr>
          <p:cNvPr id="146" name="Google Shape;146;p27"/>
          <p:cNvSpPr txBox="1">
            <a:spLocks noGrp="1"/>
          </p:cNvSpPr>
          <p:nvPr>
            <p:ph type="body" idx="1"/>
          </p:nvPr>
        </p:nvSpPr>
        <p:spPr>
          <a:xfrm>
            <a:off x="311775" y="918975"/>
            <a:ext cx="4352100" cy="37800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b="1"/>
              <a:t>Recruitment</a:t>
            </a:r>
            <a:endParaRPr b="1"/>
          </a:p>
          <a:p>
            <a:pPr marL="457200" lvl="0" indent="-355600" algn="l" rtl="0">
              <a:lnSpc>
                <a:spcPct val="100000"/>
              </a:lnSpc>
              <a:spcBef>
                <a:spcPts val="0"/>
              </a:spcBef>
              <a:spcAft>
                <a:spcPts val="0"/>
              </a:spcAft>
              <a:buSzPts val="2000"/>
              <a:buChar char="●"/>
            </a:pPr>
            <a:r>
              <a:rPr lang="en" sz="2000">
                <a:solidFill>
                  <a:srgbClr val="FFD966"/>
                </a:solidFill>
              </a:rPr>
              <a:t>Tactically</a:t>
            </a:r>
            <a:r>
              <a:rPr lang="en" sz="2000"/>
              <a:t> filling a vacancy in an organization</a:t>
            </a:r>
            <a:endParaRPr sz="2000"/>
          </a:p>
          <a:p>
            <a:pPr marL="457200" lvl="0" indent="-355600" algn="l" rtl="0">
              <a:lnSpc>
                <a:spcPct val="100000"/>
              </a:lnSpc>
              <a:spcBef>
                <a:spcPts val="0"/>
              </a:spcBef>
              <a:spcAft>
                <a:spcPts val="0"/>
              </a:spcAft>
              <a:buSzPts val="2000"/>
              <a:buChar char="●"/>
            </a:pPr>
            <a:r>
              <a:rPr lang="en" sz="2000"/>
              <a:t>Guided by </a:t>
            </a:r>
            <a:r>
              <a:rPr lang="en" sz="2000">
                <a:solidFill>
                  <a:srgbClr val="FFD966"/>
                </a:solidFill>
              </a:rPr>
              <a:t>duties/responsibilities</a:t>
            </a:r>
            <a:r>
              <a:rPr lang="en" sz="2000"/>
              <a:t> of the incumbent</a:t>
            </a:r>
            <a:endParaRPr sz="2000"/>
          </a:p>
          <a:p>
            <a:pPr marL="457200" lvl="0" indent="-355600" algn="l" rtl="0">
              <a:lnSpc>
                <a:spcPct val="100000"/>
              </a:lnSpc>
              <a:spcBef>
                <a:spcPts val="0"/>
              </a:spcBef>
              <a:spcAft>
                <a:spcPts val="0"/>
              </a:spcAft>
              <a:buSzPts val="2000"/>
              <a:buChar char="●"/>
            </a:pPr>
            <a:r>
              <a:rPr lang="en" sz="2000"/>
              <a:t>Focus is on the </a:t>
            </a:r>
            <a:r>
              <a:rPr lang="en" sz="2000">
                <a:solidFill>
                  <a:srgbClr val="FFD966"/>
                </a:solidFill>
              </a:rPr>
              <a:t>needs</a:t>
            </a:r>
            <a:r>
              <a:rPr lang="en" sz="2000"/>
              <a:t> of the organization’s</a:t>
            </a:r>
            <a:r>
              <a:rPr lang="en" sz="2000">
                <a:solidFill>
                  <a:srgbClr val="FFD966"/>
                </a:solidFill>
              </a:rPr>
              <a:t> past and present</a:t>
            </a:r>
            <a:r>
              <a:rPr lang="en" sz="2000"/>
              <a:t> state</a:t>
            </a:r>
            <a:endParaRPr sz="2000"/>
          </a:p>
          <a:p>
            <a:pPr marL="457200" lvl="0" indent="-355600" algn="l" rtl="0">
              <a:lnSpc>
                <a:spcPct val="100000"/>
              </a:lnSpc>
              <a:spcBef>
                <a:spcPts val="0"/>
              </a:spcBef>
              <a:spcAft>
                <a:spcPts val="0"/>
              </a:spcAft>
              <a:buSzPts val="2000"/>
              <a:buChar char="●"/>
            </a:pPr>
            <a:r>
              <a:rPr lang="en" sz="2000"/>
              <a:t>Driven by </a:t>
            </a:r>
            <a:r>
              <a:rPr lang="en" sz="2000">
                <a:solidFill>
                  <a:srgbClr val="FFD966"/>
                </a:solidFill>
              </a:rPr>
              <a:t>perceptions</a:t>
            </a:r>
            <a:endParaRPr sz="2000">
              <a:solidFill>
                <a:srgbClr val="FFD966"/>
              </a:solidFill>
            </a:endParaRPr>
          </a:p>
          <a:p>
            <a:pPr marL="0" lvl="0" indent="0" algn="l" rtl="0">
              <a:lnSpc>
                <a:spcPct val="100000"/>
              </a:lnSpc>
              <a:spcBef>
                <a:spcPts val="0"/>
              </a:spcBef>
              <a:spcAft>
                <a:spcPts val="0"/>
              </a:spcAft>
              <a:buNone/>
            </a:pPr>
            <a:endParaRPr/>
          </a:p>
          <a:p>
            <a:pPr marL="0" lvl="0" indent="0" algn="l" rtl="0">
              <a:lnSpc>
                <a:spcPct val="100000"/>
              </a:lnSpc>
              <a:spcBef>
                <a:spcPts val="0"/>
              </a:spcBef>
              <a:spcAft>
                <a:spcPts val="0"/>
              </a:spcAft>
              <a:buNone/>
            </a:pPr>
            <a:endParaRPr/>
          </a:p>
        </p:txBody>
      </p:sp>
      <p:sp>
        <p:nvSpPr>
          <p:cNvPr id="147" name="Google Shape;147;p27"/>
          <p:cNvSpPr txBox="1">
            <a:spLocks noGrp="1"/>
          </p:cNvSpPr>
          <p:nvPr>
            <p:ph type="body" idx="2"/>
          </p:nvPr>
        </p:nvSpPr>
        <p:spPr>
          <a:xfrm>
            <a:off x="4826075" y="903075"/>
            <a:ext cx="4167000" cy="3811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000" b="1"/>
              <a:t>Talent Acquisition </a:t>
            </a:r>
            <a:endParaRPr sz="2000" b="1"/>
          </a:p>
          <a:p>
            <a:pPr marL="457200" lvl="0" indent="-355600" algn="l" rtl="0">
              <a:lnSpc>
                <a:spcPct val="100000"/>
              </a:lnSpc>
              <a:spcBef>
                <a:spcPts val="0"/>
              </a:spcBef>
              <a:spcAft>
                <a:spcPts val="0"/>
              </a:spcAft>
              <a:buSzPts val="2000"/>
              <a:buChar char="●"/>
            </a:pPr>
            <a:r>
              <a:rPr lang="en" sz="2000">
                <a:solidFill>
                  <a:srgbClr val="FFD966"/>
                </a:solidFill>
              </a:rPr>
              <a:t>Strategically</a:t>
            </a:r>
            <a:r>
              <a:rPr lang="en" sz="2000"/>
              <a:t> sourcing leaders, experts, and specialists</a:t>
            </a:r>
            <a:endParaRPr sz="2000"/>
          </a:p>
          <a:p>
            <a:pPr marL="457200" lvl="0" indent="-355600" algn="l" rtl="0">
              <a:lnSpc>
                <a:spcPct val="100000"/>
              </a:lnSpc>
              <a:spcBef>
                <a:spcPts val="0"/>
              </a:spcBef>
              <a:spcAft>
                <a:spcPts val="0"/>
              </a:spcAft>
              <a:buSzPts val="2000"/>
              <a:buChar char="●"/>
            </a:pPr>
            <a:r>
              <a:rPr lang="en" sz="2000"/>
              <a:t>Guided by established </a:t>
            </a:r>
            <a:r>
              <a:rPr lang="en" sz="2000">
                <a:solidFill>
                  <a:srgbClr val="FFD966"/>
                </a:solidFill>
              </a:rPr>
              <a:t>competencies calibrated</a:t>
            </a:r>
            <a:r>
              <a:rPr lang="en" sz="2000"/>
              <a:t> for the position - 360°</a:t>
            </a:r>
            <a:endParaRPr sz="2000"/>
          </a:p>
          <a:p>
            <a:pPr marL="457200" lvl="0" indent="-355600" algn="l" rtl="0">
              <a:lnSpc>
                <a:spcPct val="100000"/>
              </a:lnSpc>
              <a:spcBef>
                <a:spcPts val="0"/>
              </a:spcBef>
              <a:spcAft>
                <a:spcPts val="0"/>
              </a:spcAft>
              <a:buSzPts val="2000"/>
              <a:buChar char="●"/>
            </a:pPr>
            <a:r>
              <a:rPr lang="en" sz="2000"/>
              <a:t>Focus is on the </a:t>
            </a:r>
            <a:r>
              <a:rPr lang="en" sz="2000">
                <a:solidFill>
                  <a:srgbClr val="FFD966"/>
                </a:solidFill>
              </a:rPr>
              <a:t>needs</a:t>
            </a:r>
            <a:r>
              <a:rPr lang="en" sz="2000"/>
              <a:t> of the </a:t>
            </a:r>
            <a:r>
              <a:rPr lang="en" sz="2000">
                <a:solidFill>
                  <a:srgbClr val="FFD966"/>
                </a:solidFill>
              </a:rPr>
              <a:t>future</a:t>
            </a:r>
            <a:r>
              <a:rPr lang="en" sz="2000"/>
              <a:t> given current industry and consumer trends</a:t>
            </a:r>
            <a:endParaRPr sz="2000"/>
          </a:p>
          <a:p>
            <a:pPr marL="457200" lvl="0" indent="-355600" algn="l" rtl="0">
              <a:lnSpc>
                <a:spcPct val="100000"/>
              </a:lnSpc>
              <a:spcBef>
                <a:spcPts val="0"/>
              </a:spcBef>
              <a:spcAft>
                <a:spcPts val="0"/>
              </a:spcAft>
              <a:buSzPts val="2000"/>
              <a:buChar char="●"/>
            </a:pPr>
            <a:r>
              <a:rPr lang="en" sz="2000"/>
              <a:t>Driven by </a:t>
            </a:r>
            <a:r>
              <a:rPr lang="en" sz="2000">
                <a:solidFill>
                  <a:srgbClr val="FFD966"/>
                </a:solidFill>
              </a:rPr>
              <a:t>data</a:t>
            </a:r>
            <a:endParaRPr sz="2000">
              <a:solidFill>
                <a:srgbClr val="FFD966"/>
              </a:solidFill>
            </a:endParaRPr>
          </a:p>
        </p:txBody>
      </p:sp>
      <p:sp>
        <p:nvSpPr>
          <p:cNvPr id="148" name="Google Shape;148;p27"/>
          <p:cNvSpPr txBox="1"/>
          <p:nvPr/>
        </p:nvSpPr>
        <p:spPr>
          <a:xfrm>
            <a:off x="311775" y="4204025"/>
            <a:ext cx="8520600" cy="69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rgbClr val="FFFFFF"/>
                </a:solidFill>
              </a:rPr>
              <a:t>You may have been the best Betamax engineer of the 20th century…</a:t>
            </a:r>
            <a:endParaRPr sz="1800">
              <a:solidFill>
                <a:srgbClr val="FFFFFF"/>
              </a:solidFill>
            </a:endParaRPr>
          </a:p>
          <a:p>
            <a:pPr marL="0" lvl="0" indent="0" algn="l" rtl="0">
              <a:spcBef>
                <a:spcPts val="0"/>
              </a:spcBef>
              <a:spcAft>
                <a:spcPts val="0"/>
              </a:spcAft>
              <a:buNone/>
            </a:pPr>
            <a:endParaRPr sz="1000">
              <a:solidFill>
                <a:srgbClr val="FFFFFF"/>
              </a:solidFill>
            </a:endParaRPr>
          </a:p>
          <a:p>
            <a:pPr marL="0" lvl="0" indent="0" algn="r" rtl="0">
              <a:spcBef>
                <a:spcPts val="0"/>
              </a:spcBef>
              <a:spcAft>
                <a:spcPts val="0"/>
              </a:spcAft>
              <a:buNone/>
            </a:pPr>
            <a:r>
              <a:rPr lang="en" sz="1800">
                <a:solidFill>
                  <a:srgbClr val="FFFFFF"/>
                </a:solidFill>
              </a:rPr>
              <a:t>...but a “high performer” today may not be “high performer” tomorrow</a:t>
            </a:r>
            <a:endParaRPr sz="180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6"/>
                                        </p:tgtEl>
                                        <p:attrNameLst>
                                          <p:attrName>style.visibility</p:attrName>
                                        </p:attrNameLst>
                                      </p:cBhvr>
                                      <p:to>
                                        <p:strVal val="visible"/>
                                      </p:to>
                                    </p:set>
                                    <p:animEffect transition="in" filter="fade">
                                      <p:cBhvr>
                                        <p:cTn id="7" dur="1000"/>
                                        <p:tgtEl>
                                          <p:spTgt spid="1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7"/>
                                        </p:tgtEl>
                                        <p:attrNameLst>
                                          <p:attrName>style.visibility</p:attrName>
                                        </p:attrNameLst>
                                      </p:cBhvr>
                                      <p:to>
                                        <p:strVal val="visible"/>
                                      </p:to>
                                    </p:set>
                                    <p:animEffect transition="in" filter="fade">
                                      <p:cBhvr>
                                        <p:cTn id="12" dur="1000"/>
                                        <p:tgtEl>
                                          <p:spTgt spid="14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8"/>
                                        </p:tgtEl>
                                        <p:attrNameLst>
                                          <p:attrName>style.visibility</p:attrName>
                                        </p:attrNameLst>
                                      </p:cBhvr>
                                      <p:to>
                                        <p:strVal val="visible"/>
                                      </p:to>
                                    </p:set>
                                    <p:animEffect transition="in" filter="fade">
                                      <p:cBhvr>
                                        <p:cTn id="17" dur="10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8"/>
          <p:cNvSpPr txBox="1">
            <a:spLocks noGrp="1"/>
          </p:cNvSpPr>
          <p:nvPr>
            <p:ph type="title"/>
          </p:nvPr>
        </p:nvSpPr>
        <p:spPr>
          <a:xfrm>
            <a:off x="311700" y="167875"/>
            <a:ext cx="4260300" cy="1051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Bias: Form Opinions Without Facts</a:t>
            </a:r>
            <a:endParaRPr/>
          </a:p>
        </p:txBody>
      </p:sp>
      <p:sp>
        <p:nvSpPr>
          <p:cNvPr id="154" name="Google Shape;154;p28"/>
          <p:cNvSpPr txBox="1">
            <a:spLocks noGrp="1"/>
          </p:cNvSpPr>
          <p:nvPr>
            <p:ph type="body" idx="1"/>
          </p:nvPr>
        </p:nvSpPr>
        <p:spPr>
          <a:xfrm>
            <a:off x="311700" y="1344825"/>
            <a:ext cx="4357200" cy="351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Bias Management vs Bias Mindfulness</a:t>
            </a:r>
            <a:endParaRPr sz="1800"/>
          </a:p>
          <a:p>
            <a:pPr marL="0" lvl="0" indent="0" algn="l" rtl="0">
              <a:spcBef>
                <a:spcPts val="1600"/>
              </a:spcBef>
              <a:spcAft>
                <a:spcPts val="0"/>
              </a:spcAft>
              <a:buNone/>
            </a:pPr>
            <a:r>
              <a:rPr lang="en" sz="1800"/>
              <a:t>Google “Managing Bias” = 204M websites</a:t>
            </a:r>
            <a:endParaRPr sz="1800"/>
          </a:p>
          <a:p>
            <a:pPr marL="0" lvl="0" indent="0" algn="l" rtl="0">
              <a:spcBef>
                <a:spcPts val="1600"/>
              </a:spcBef>
              <a:spcAft>
                <a:spcPts val="0"/>
              </a:spcAft>
              <a:buNone/>
            </a:pPr>
            <a:r>
              <a:rPr lang="en" sz="1800"/>
              <a:t>Bias in:</a:t>
            </a:r>
            <a:endParaRPr sz="1800"/>
          </a:p>
          <a:p>
            <a:pPr marL="457200" lvl="0" indent="-342900" algn="l" rtl="0">
              <a:spcBef>
                <a:spcPts val="0"/>
              </a:spcBef>
              <a:spcAft>
                <a:spcPts val="0"/>
              </a:spcAft>
              <a:buSzPts val="1800"/>
              <a:buChar char="●"/>
            </a:pPr>
            <a:r>
              <a:rPr lang="en" sz="1800"/>
              <a:t>Screening</a:t>
            </a:r>
            <a:endParaRPr sz="1800"/>
          </a:p>
          <a:p>
            <a:pPr marL="457200" lvl="0" indent="-342900" algn="l" rtl="0">
              <a:spcBef>
                <a:spcPts val="0"/>
              </a:spcBef>
              <a:spcAft>
                <a:spcPts val="0"/>
              </a:spcAft>
              <a:buSzPts val="1800"/>
              <a:buChar char="●"/>
            </a:pPr>
            <a:r>
              <a:rPr lang="en" sz="1800"/>
              <a:t>Position Announcement Language</a:t>
            </a:r>
            <a:endParaRPr sz="1800"/>
          </a:p>
          <a:p>
            <a:pPr marL="457200" lvl="0" indent="-342900" algn="l" rtl="0">
              <a:spcBef>
                <a:spcPts val="0"/>
              </a:spcBef>
              <a:spcAft>
                <a:spcPts val="0"/>
              </a:spcAft>
              <a:buSzPts val="1800"/>
              <a:buChar char="●"/>
            </a:pPr>
            <a:r>
              <a:rPr lang="en" sz="1800"/>
              <a:t>Application Review</a:t>
            </a:r>
            <a:endParaRPr sz="1800"/>
          </a:p>
          <a:p>
            <a:pPr marL="457200" lvl="0" indent="-342900" algn="l" rtl="0">
              <a:spcBef>
                <a:spcPts val="0"/>
              </a:spcBef>
              <a:spcAft>
                <a:spcPts val="0"/>
              </a:spcAft>
              <a:buSzPts val="1800"/>
              <a:buChar char="●"/>
            </a:pPr>
            <a:r>
              <a:rPr lang="en" sz="1800"/>
              <a:t>Interview</a:t>
            </a:r>
            <a:endParaRPr sz="1800"/>
          </a:p>
          <a:p>
            <a:pPr marL="0" lvl="0" indent="0" algn="l" rtl="0">
              <a:spcBef>
                <a:spcPts val="1600"/>
              </a:spcBef>
              <a:spcAft>
                <a:spcPts val="0"/>
              </a:spcAft>
              <a:buNone/>
            </a:pPr>
            <a:endParaRPr sz="1800"/>
          </a:p>
          <a:p>
            <a:pPr marL="0" lvl="0" indent="0" algn="l" rtl="0">
              <a:spcBef>
                <a:spcPts val="1600"/>
              </a:spcBef>
              <a:spcAft>
                <a:spcPts val="1600"/>
              </a:spcAft>
              <a:buNone/>
            </a:pPr>
            <a:endParaRPr/>
          </a:p>
        </p:txBody>
      </p:sp>
      <p:pic>
        <p:nvPicPr>
          <p:cNvPr id="155" name="Google Shape;155;p28"/>
          <p:cNvPicPr preferRelativeResize="0"/>
          <p:nvPr/>
        </p:nvPicPr>
        <p:blipFill>
          <a:blip r:embed="rId3">
            <a:alphaModFix/>
          </a:blip>
          <a:stretch>
            <a:fillRect/>
          </a:stretch>
        </p:blipFill>
        <p:spPr>
          <a:xfrm>
            <a:off x="5255825" y="-1"/>
            <a:ext cx="3888174" cy="5143501"/>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4"/>
                                        </p:tgtEl>
                                        <p:attrNameLst>
                                          <p:attrName>style.visibility</p:attrName>
                                        </p:attrNameLst>
                                      </p:cBhvr>
                                      <p:to>
                                        <p:strVal val="visible"/>
                                      </p:to>
                                    </p:set>
                                    <p:animEffect transition="in" filter="fade">
                                      <p:cBhvr>
                                        <p:cTn id="7" dur="10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9"/>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a:t>Getting to the Flip</a:t>
            </a:r>
            <a:endParaRPr sz="6000"/>
          </a:p>
        </p:txBody>
      </p:sp>
      <p:sp>
        <p:nvSpPr>
          <p:cNvPr id="161" name="Google Shape;161;p29"/>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a:t>How Did We Do It</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0"/>
          <p:cNvSpPr txBox="1">
            <a:spLocks noGrp="1"/>
          </p:cNvSpPr>
          <p:nvPr>
            <p:ph type="title"/>
          </p:nvPr>
        </p:nvSpPr>
        <p:spPr>
          <a:xfrm>
            <a:off x="311700" y="445025"/>
            <a:ext cx="8520600" cy="103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Recruiting: Where to Post for Library Searches</a:t>
            </a:r>
            <a:endParaRPr/>
          </a:p>
        </p:txBody>
      </p:sp>
      <p:sp>
        <p:nvSpPr>
          <p:cNvPr id="167" name="Google Shape;167;p30"/>
          <p:cNvSpPr txBox="1">
            <a:spLocks noGrp="1"/>
          </p:cNvSpPr>
          <p:nvPr>
            <p:ph type="body" idx="1"/>
          </p:nvPr>
        </p:nvSpPr>
        <p:spPr>
          <a:xfrm>
            <a:off x="311700" y="935250"/>
            <a:ext cx="8520600" cy="36336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SzPts val="2000"/>
              <a:buChar char="●"/>
            </a:pPr>
            <a:r>
              <a:rPr lang="en" sz="2000"/>
              <a:t>Consider nature of the position &amp; job responsibilities</a:t>
            </a:r>
            <a:br>
              <a:rPr lang="en" sz="2000"/>
            </a:br>
            <a:endParaRPr sz="2000"/>
          </a:p>
          <a:p>
            <a:pPr marL="457200" lvl="0" indent="-355600" algn="l" rtl="0">
              <a:spcBef>
                <a:spcPts val="0"/>
              </a:spcBef>
              <a:spcAft>
                <a:spcPts val="0"/>
              </a:spcAft>
              <a:buSzPts val="2000"/>
              <a:buChar char="●"/>
            </a:pPr>
            <a:r>
              <a:rPr lang="en" sz="2000"/>
              <a:t>Does the position require an MLIS?</a:t>
            </a:r>
            <a:endParaRPr sz="2000"/>
          </a:p>
          <a:p>
            <a:pPr marL="914400" lvl="1" indent="-355600" algn="l" rtl="0">
              <a:spcBef>
                <a:spcPts val="0"/>
              </a:spcBef>
              <a:spcAft>
                <a:spcPts val="0"/>
              </a:spcAft>
              <a:buSzPts val="2000"/>
              <a:buChar char="○"/>
            </a:pPr>
            <a:r>
              <a:rPr lang="en" sz="2000"/>
              <a:t>If so, consider diverse range of venues for posting</a:t>
            </a:r>
            <a:endParaRPr sz="2000"/>
          </a:p>
          <a:p>
            <a:pPr marL="914400" lvl="1" indent="-355600" algn="l" rtl="0">
              <a:spcBef>
                <a:spcPts val="0"/>
              </a:spcBef>
              <a:spcAft>
                <a:spcPts val="0"/>
              </a:spcAft>
              <a:buSzPts val="2000"/>
              <a:buChar char="○"/>
            </a:pPr>
            <a:r>
              <a:rPr lang="en" sz="2000"/>
              <a:t>If not, what venues exist that might relate to the position?</a:t>
            </a:r>
            <a:br>
              <a:rPr lang="en" sz="2000"/>
            </a:br>
            <a:endParaRPr sz="2000"/>
          </a:p>
          <a:p>
            <a:pPr marL="457200" lvl="0" indent="-355600" algn="l" rtl="0">
              <a:spcBef>
                <a:spcPts val="0"/>
              </a:spcBef>
              <a:spcAft>
                <a:spcPts val="0"/>
              </a:spcAft>
              <a:buSzPts val="2000"/>
              <a:buChar char="●"/>
            </a:pPr>
            <a:r>
              <a:rPr lang="en" sz="2000"/>
              <a:t>Is it entry-level, or is experience necessary?</a:t>
            </a:r>
            <a:endParaRPr sz="2000"/>
          </a:p>
          <a:p>
            <a:pPr marL="457200" lvl="0" indent="0" algn="l" rtl="0">
              <a:spcBef>
                <a:spcPts val="1600"/>
              </a:spcBef>
              <a:spcAft>
                <a:spcPts val="1600"/>
              </a:spcAft>
              <a:buNone/>
            </a:pPr>
            <a:endParaRPr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31"/>
          <p:cNvSpPr txBox="1">
            <a:spLocks noGrp="1"/>
          </p:cNvSpPr>
          <p:nvPr>
            <p:ph type="title"/>
          </p:nvPr>
        </p:nvSpPr>
        <p:spPr>
          <a:xfrm>
            <a:off x="311700" y="445025"/>
            <a:ext cx="8520600" cy="103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Active Recruitment: Where to Post for Library Searches</a:t>
            </a:r>
            <a:endParaRPr/>
          </a:p>
        </p:txBody>
      </p:sp>
      <p:sp>
        <p:nvSpPr>
          <p:cNvPr id="173" name="Google Shape;173;p31"/>
          <p:cNvSpPr txBox="1">
            <a:spLocks noGrp="1"/>
          </p:cNvSpPr>
          <p:nvPr>
            <p:ph type="body" idx="1"/>
          </p:nvPr>
        </p:nvSpPr>
        <p:spPr>
          <a:xfrm>
            <a:off x="311700" y="1320175"/>
            <a:ext cx="8520600" cy="36336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SzPts val="2000"/>
              <a:buChar char="●"/>
            </a:pPr>
            <a:r>
              <a:rPr lang="en" sz="2000"/>
              <a:t>Leveraging social media, professional networks, and affinity group sites has saved us money in advertising positions, and results in a more diverse pool</a:t>
            </a:r>
            <a:br>
              <a:rPr lang="en" sz="2000"/>
            </a:br>
            <a:endParaRPr sz="2000"/>
          </a:p>
          <a:p>
            <a:pPr marL="457200" lvl="0" indent="-355600" algn="l" rtl="0">
              <a:spcBef>
                <a:spcPts val="0"/>
              </a:spcBef>
              <a:spcAft>
                <a:spcPts val="0"/>
              </a:spcAft>
              <a:buSzPts val="2000"/>
              <a:buChar char="●"/>
            </a:pPr>
            <a:r>
              <a:rPr lang="en" sz="2000"/>
              <a:t>Browser Extension Link - block photos</a:t>
            </a:r>
            <a:endParaRPr sz="2000"/>
          </a:p>
          <a:p>
            <a:pPr marL="457200" lvl="0" indent="0" algn="l" rtl="0">
              <a:spcBef>
                <a:spcPts val="1600"/>
              </a:spcBef>
              <a:spcAft>
                <a:spcPts val="1600"/>
              </a:spcAft>
              <a:buNone/>
            </a:pPr>
            <a:endParaRPr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11700" y="2563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Session Overview</a:t>
            </a:r>
            <a:endParaRPr/>
          </a:p>
        </p:txBody>
      </p:sp>
      <p:sp>
        <p:nvSpPr>
          <p:cNvPr id="63" name="Google Shape;63;p14"/>
          <p:cNvSpPr txBox="1">
            <a:spLocks noGrp="1"/>
          </p:cNvSpPr>
          <p:nvPr>
            <p:ph type="body" idx="1"/>
          </p:nvPr>
        </p:nvSpPr>
        <p:spPr>
          <a:xfrm>
            <a:off x="311700" y="935250"/>
            <a:ext cx="8520600" cy="363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How did we get there?</a:t>
            </a:r>
            <a:endParaRPr/>
          </a:p>
          <a:p>
            <a:pPr marL="0" lvl="0" indent="0" algn="l" rtl="0">
              <a:spcBef>
                <a:spcPts val="1600"/>
              </a:spcBef>
              <a:spcAft>
                <a:spcPts val="0"/>
              </a:spcAft>
              <a:buNone/>
            </a:pPr>
            <a:r>
              <a:rPr lang="en" b="1"/>
              <a:t>How:</a:t>
            </a:r>
            <a:r>
              <a:rPr lang="en"/>
              <a:t> Flipping the model to a growth-focused approach</a:t>
            </a:r>
            <a:endParaRPr/>
          </a:p>
          <a:p>
            <a:pPr marL="0" lvl="0" indent="0" algn="l" rtl="0">
              <a:spcBef>
                <a:spcPts val="1600"/>
              </a:spcBef>
              <a:spcAft>
                <a:spcPts val="0"/>
              </a:spcAft>
              <a:buNone/>
            </a:pPr>
            <a:r>
              <a:rPr lang="en" b="1"/>
              <a:t>Why:</a:t>
            </a:r>
            <a:r>
              <a:rPr lang="en"/>
              <a:t> Talent Acquisition - the long road approach</a:t>
            </a:r>
            <a:endParaRPr/>
          </a:p>
          <a:p>
            <a:pPr marL="0" lvl="0" indent="0" algn="l" rtl="0">
              <a:spcBef>
                <a:spcPts val="1600"/>
              </a:spcBef>
              <a:spcAft>
                <a:spcPts val="0"/>
              </a:spcAft>
              <a:buNone/>
            </a:pPr>
            <a:r>
              <a:rPr lang="en" b="1"/>
              <a:t>What:</a:t>
            </a:r>
            <a:r>
              <a:rPr lang="en"/>
              <a:t> Developing the components of high-empathy, inclusive recruitment process</a:t>
            </a:r>
            <a:endParaRPr/>
          </a:p>
          <a:p>
            <a:pPr marL="0" lvl="0" indent="0" algn="l" rtl="0">
              <a:spcBef>
                <a:spcPts val="1600"/>
              </a:spcBef>
              <a:spcAft>
                <a:spcPts val="1600"/>
              </a:spcAft>
              <a:buNone/>
            </a:pPr>
            <a:r>
              <a:rPr lang="en"/>
              <a:t>Your Toolkit (aka Appendices)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2"/>
          <p:cNvSpPr txBox="1">
            <a:spLocks noGrp="1"/>
          </p:cNvSpPr>
          <p:nvPr>
            <p:ph type="title"/>
          </p:nvPr>
        </p:nvSpPr>
        <p:spPr>
          <a:xfrm>
            <a:off x="311700" y="2015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Ads: Implicit Bias - Gender </a:t>
            </a:r>
            <a:endParaRPr/>
          </a:p>
        </p:txBody>
      </p:sp>
      <p:sp>
        <p:nvSpPr>
          <p:cNvPr id="179" name="Google Shape;179;p32"/>
          <p:cNvSpPr txBox="1">
            <a:spLocks noGrp="1"/>
          </p:cNvSpPr>
          <p:nvPr>
            <p:ph type="body" idx="1"/>
          </p:nvPr>
        </p:nvSpPr>
        <p:spPr>
          <a:xfrm>
            <a:off x="311700" y="774200"/>
            <a:ext cx="4191000" cy="3416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a:solidFill>
                  <a:schemeClr val="accent4"/>
                </a:solidFill>
              </a:rPr>
              <a:t>Male-biased phrasing</a:t>
            </a:r>
            <a:endParaRPr>
              <a:solidFill>
                <a:schemeClr val="accent4"/>
              </a:solidFill>
            </a:endParaRPr>
          </a:p>
          <a:p>
            <a:pPr marL="457200" lvl="0" indent="-381000" algn="l" rtl="0">
              <a:spcBef>
                <a:spcPts val="0"/>
              </a:spcBef>
              <a:spcAft>
                <a:spcPts val="0"/>
              </a:spcAft>
              <a:buSzPts val="2400"/>
              <a:buChar char="●"/>
            </a:pPr>
            <a:r>
              <a:rPr lang="en" sz="2000"/>
              <a:t>Change "we're looking for strong…" to "we're looking for exceptional…"</a:t>
            </a:r>
            <a:endParaRPr sz="2000"/>
          </a:p>
          <a:p>
            <a:pPr marL="457200" lvl="0" indent="-355600" algn="l" rtl="0">
              <a:spcBef>
                <a:spcPts val="0"/>
              </a:spcBef>
              <a:spcAft>
                <a:spcPts val="0"/>
              </a:spcAft>
              <a:buSzPts val="2000"/>
              <a:buChar char="●"/>
            </a:pPr>
            <a:r>
              <a:rPr lang="en" sz="2000"/>
              <a:t>Change "who thrive in a competitive atmosphere…" to "who are motivated by goals…"</a:t>
            </a:r>
            <a:endParaRPr sz="2000"/>
          </a:p>
          <a:p>
            <a:pPr marL="457200" lvl="0" indent="-355600" algn="l" rtl="0">
              <a:spcBef>
                <a:spcPts val="0"/>
              </a:spcBef>
              <a:spcAft>
                <a:spcPts val="0"/>
              </a:spcAft>
              <a:buSzPts val="2000"/>
              <a:buChar char="●"/>
            </a:pPr>
            <a:r>
              <a:rPr lang="en" sz="2000"/>
              <a:t>Change "candidates who are assertive…" to "candidates who are go-getters…"</a:t>
            </a:r>
            <a:endParaRPr sz="2000"/>
          </a:p>
          <a:p>
            <a:pPr marL="0" lvl="0" indent="0" algn="l" rtl="0">
              <a:spcBef>
                <a:spcPts val="1600"/>
              </a:spcBef>
              <a:spcAft>
                <a:spcPts val="1600"/>
              </a:spcAft>
              <a:buNone/>
            </a:pPr>
            <a:endParaRPr sz="2000"/>
          </a:p>
        </p:txBody>
      </p:sp>
      <p:sp>
        <p:nvSpPr>
          <p:cNvPr id="180" name="Google Shape;180;p32"/>
          <p:cNvSpPr txBox="1">
            <a:spLocks noGrp="1"/>
          </p:cNvSpPr>
          <p:nvPr>
            <p:ph type="body" idx="2"/>
          </p:nvPr>
        </p:nvSpPr>
        <p:spPr>
          <a:xfrm>
            <a:off x="4808050" y="774200"/>
            <a:ext cx="41241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4"/>
                </a:solidFill>
              </a:rPr>
              <a:t>Female-biased phrasing</a:t>
            </a:r>
            <a:endParaRPr>
              <a:solidFill>
                <a:schemeClr val="accent4"/>
              </a:solidFill>
            </a:endParaRPr>
          </a:p>
          <a:p>
            <a:pPr marL="457200" marR="0" lvl="0" indent="-355600" algn="l" rtl="0">
              <a:lnSpc>
                <a:spcPct val="115000"/>
              </a:lnSpc>
              <a:spcBef>
                <a:spcPts val="0"/>
              </a:spcBef>
              <a:spcAft>
                <a:spcPts val="0"/>
              </a:spcAft>
              <a:buSzPts val="2000"/>
              <a:buChar char="●"/>
            </a:pPr>
            <a:r>
              <a:rPr lang="en" sz="2000"/>
              <a:t>Change "we are a community of concerned…" to "we are a team focused on…"</a:t>
            </a:r>
            <a:endParaRPr sz="2000"/>
          </a:p>
          <a:p>
            <a:pPr marL="457200" marR="0" lvl="0" indent="-355600" algn="l" rtl="0">
              <a:lnSpc>
                <a:spcPct val="115000"/>
              </a:lnSpc>
              <a:spcBef>
                <a:spcPts val="0"/>
              </a:spcBef>
              <a:spcAft>
                <a:spcPts val="0"/>
              </a:spcAft>
              <a:buSzPts val="2000"/>
              <a:buChar char="●"/>
            </a:pPr>
            <a:r>
              <a:rPr lang="en" sz="2000"/>
              <a:t>Change "have a polite and pleasant style…" to "are professional and courteous…"</a:t>
            </a:r>
            <a:endParaRPr sz="2000"/>
          </a:p>
          <a:p>
            <a:pPr marL="457200" marR="0" lvl="0" indent="-355600" algn="l" rtl="0">
              <a:lnSpc>
                <a:spcPct val="115000"/>
              </a:lnSpc>
              <a:spcBef>
                <a:spcPts val="0"/>
              </a:spcBef>
              <a:spcAft>
                <a:spcPts val="0"/>
              </a:spcAft>
              <a:buSzPts val="2000"/>
              <a:buChar char="●"/>
            </a:pPr>
            <a:r>
              <a:rPr lang="en" sz="2000"/>
              <a:t>Change "nurture and connect with customers" to "provide great customer service"</a:t>
            </a:r>
            <a:endParaRPr sz="2000"/>
          </a:p>
          <a:p>
            <a:pPr marL="0" lvl="0" indent="0" algn="l" rtl="0">
              <a:spcBef>
                <a:spcPts val="1600"/>
              </a:spcBef>
              <a:spcAft>
                <a:spcPts val="0"/>
              </a:spcAft>
              <a:buNone/>
            </a:pPr>
            <a:endParaRPr/>
          </a:p>
          <a:p>
            <a:pPr marL="0" lvl="0" indent="0" algn="l" rtl="0">
              <a:spcBef>
                <a:spcPts val="1600"/>
              </a:spcBef>
              <a:spcAft>
                <a:spcPts val="1600"/>
              </a:spcAft>
              <a:buNone/>
            </a:pPr>
            <a:endParaRPr/>
          </a:p>
        </p:txBody>
      </p:sp>
      <p:sp>
        <p:nvSpPr>
          <p:cNvPr id="181" name="Google Shape;181;p32"/>
          <p:cNvSpPr txBox="1"/>
          <p:nvPr/>
        </p:nvSpPr>
        <p:spPr>
          <a:xfrm>
            <a:off x="2880025" y="4645200"/>
            <a:ext cx="5460000" cy="40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3"/>
          <p:cNvSpPr txBox="1">
            <a:spLocks noGrp="1"/>
          </p:cNvSpPr>
          <p:nvPr>
            <p:ph type="title"/>
          </p:nvPr>
        </p:nvSpPr>
        <p:spPr>
          <a:xfrm>
            <a:off x="311700" y="2015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Ads: Gender-Bias Example </a:t>
            </a:r>
            <a:endParaRPr/>
          </a:p>
        </p:txBody>
      </p:sp>
      <p:sp>
        <p:nvSpPr>
          <p:cNvPr id="187" name="Google Shape;187;p33"/>
          <p:cNvSpPr txBox="1">
            <a:spLocks noGrp="1"/>
          </p:cNvSpPr>
          <p:nvPr>
            <p:ph type="body" idx="1"/>
          </p:nvPr>
        </p:nvSpPr>
        <p:spPr>
          <a:xfrm>
            <a:off x="311700" y="921150"/>
            <a:ext cx="3999900" cy="34164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a:t>“A committed librarian with exceptional pedagogical and interpersonal skills to work in a supportive, collaborative work environment” </a:t>
            </a:r>
            <a:endParaRPr/>
          </a:p>
          <a:p>
            <a:pPr marL="0" lvl="0" indent="0" algn="l" rtl="0">
              <a:spcBef>
                <a:spcPts val="1600"/>
              </a:spcBef>
              <a:spcAft>
                <a:spcPts val="1600"/>
              </a:spcAft>
              <a:buNone/>
            </a:pPr>
            <a:endParaRPr/>
          </a:p>
        </p:txBody>
      </p:sp>
      <p:sp>
        <p:nvSpPr>
          <p:cNvPr id="188" name="Google Shape;188;p33"/>
          <p:cNvSpPr txBox="1">
            <a:spLocks noGrp="1"/>
          </p:cNvSpPr>
          <p:nvPr>
            <p:ph type="body" idx="2"/>
          </p:nvPr>
        </p:nvSpPr>
        <p:spPr>
          <a:xfrm>
            <a:off x="4832400" y="921150"/>
            <a:ext cx="3999900" cy="34164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1600"/>
              </a:spcAft>
              <a:buSzPts val="2400"/>
              <a:buChar char="●"/>
            </a:pPr>
            <a:r>
              <a:rPr lang="en"/>
              <a:t>“A librarian with exceptional pedagogical and interpersonal skills”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4"/>
          <p:cNvSpPr txBox="1">
            <a:spLocks noGrp="1"/>
          </p:cNvSpPr>
          <p:nvPr>
            <p:ph type="title"/>
          </p:nvPr>
        </p:nvSpPr>
        <p:spPr>
          <a:xfrm>
            <a:off x="311700" y="2563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Ads: Lower barriers to applying</a:t>
            </a:r>
            <a:endParaRPr/>
          </a:p>
        </p:txBody>
      </p:sp>
      <p:sp>
        <p:nvSpPr>
          <p:cNvPr id="194" name="Google Shape;194;p34"/>
          <p:cNvSpPr txBox="1">
            <a:spLocks noGrp="1"/>
          </p:cNvSpPr>
          <p:nvPr>
            <p:ph type="body" idx="1"/>
          </p:nvPr>
        </p:nvSpPr>
        <p:spPr>
          <a:xfrm>
            <a:off x="311700" y="935250"/>
            <a:ext cx="8520600" cy="36336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a:t>Number of qualifications</a:t>
            </a:r>
            <a:endParaRPr/>
          </a:p>
          <a:p>
            <a:pPr marL="914400" lvl="1" indent="-355600" algn="l" rtl="0">
              <a:spcBef>
                <a:spcPts val="0"/>
              </a:spcBef>
              <a:spcAft>
                <a:spcPts val="0"/>
              </a:spcAft>
              <a:buSzPts val="2000"/>
              <a:buChar char="○"/>
            </a:pPr>
            <a:r>
              <a:rPr lang="en"/>
              <a:t>Stick to must haves</a:t>
            </a:r>
            <a:endParaRPr/>
          </a:p>
          <a:p>
            <a:pPr marL="914400" lvl="1" indent="-355600" algn="l" rtl="0">
              <a:spcBef>
                <a:spcPts val="0"/>
              </a:spcBef>
              <a:spcAft>
                <a:spcPts val="0"/>
              </a:spcAft>
              <a:buSzPts val="2000"/>
              <a:buChar char="○"/>
            </a:pPr>
            <a:r>
              <a:rPr lang="en"/>
              <a:t>Studies have shown that many women won’t apply for a job they do not 100% qualify for, whereas men will apply for a position they feel they’re only 60% qualified for.</a:t>
            </a:r>
            <a:r>
              <a:rPr lang="en" sz="1350">
                <a:solidFill>
                  <a:srgbClr val="000000"/>
                </a:solidFill>
                <a:highlight>
                  <a:srgbClr val="FFFFFF"/>
                </a:highlight>
              </a:rPr>
              <a:t> </a:t>
            </a:r>
            <a:br>
              <a:rPr lang="en" sz="1350">
                <a:solidFill>
                  <a:srgbClr val="000000"/>
                </a:solidFill>
                <a:highlight>
                  <a:srgbClr val="FFFFFF"/>
                </a:highlight>
              </a:rPr>
            </a:br>
            <a:endParaRPr sz="1350">
              <a:solidFill>
                <a:srgbClr val="000000"/>
              </a:solidFill>
              <a:highlight>
                <a:srgbClr val="FFFFFF"/>
              </a:highlight>
            </a:endParaRPr>
          </a:p>
          <a:p>
            <a:pPr marL="457200" lvl="0" indent="-381000" algn="l" rtl="0">
              <a:spcBef>
                <a:spcPts val="0"/>
              </a:spcBef>
              <a:spcAft>
                <a:spcPts val="0"/>
              </a:spcAft>
              <a:buSzPts val="2400"/>
              <a:buChar char="●"/>
            </a:pPr>
            <a:r>
              <a:rPr lang="en"/>
              <a:t>Articulate commitment to Inclusion, Diversity, Equity and Accessibility</a:t>
            </a: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5"/>
          <p:cNvSpPr txBox="1">
            <a:spLocks noGrp="1"/>
          </p:cNvSpPr>
          <p:nvPr>
            <p:ph type="title"/>
          </p:nvPr>
        </p:nvSpPr>
        <p:spPr>
          <a:xfrm>
            <a:off x="311700" y="2563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Interview: Challenging Interview Habits</a:t>
            </a:r>
            <a:endParaRPr/>
          </a:p>
        </p:txBody>
      </p:sp>
      <p:sp>
        <p:nvSpPr>
          <p:cNvPr id="200" name="Google Shape;200;p35"/>
          <p:cNvSpPr txBox="1">
            <a:spLocks noGrp="1"/>
          </p:cNvSpPr>
          <p:nvPr>
            <p:ph type="body" idx="1"/>
          </p:nvPr>
        </p:nvSpPr>
        <p:spPr>
          <a:xfrm>
            <a:off x="311700" y="935250"/>
            <a:ext cx="8520600" cy="36336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a:t>Be able to articulate why each portion of the interview is there</a:t>
            </a:r>
            <a:br>
              <a:rPr lang="en"/>
            </a:br>
            <a:endParaRPr/>
          </a:p>
          <a:p>
            <a:pPr marL="457200" lvl="0" indent="-381000" algn="l" rtl="0">
              <a:spcBef>
                <a:spcPts val="0"/>
              </a:spcBef>
              <a:spcAft>
                <a:spcPts val="0"/>
              </a:spcAft>
              <a:buSzPts val="2400"/>
              <a:buChar char="●"/>
            </a:pPr>
            <a:r>
              <a:rPr lang="en"/>
              <a:t>Look at the process</a:t>
            </a:r>
            <a:endParaRPr/>
          </a:p>
          <a:p>
            <a:pPr marL="914400" lvl="1" indent="-355600" algn="l" rtl="0">
              <a:spcBef>
                <a:spcPts val="0"/>
              </a:spcBef>
              <a:spcAft>
                <a:spcPts val="0"/>
              </a:spcAft>
              <a:buSzPts val="2000"/>
              <a:buChar char="○"/>
            </a:pPr>
            <a:r>
              <a:rPr lang="en"/>
              <a:t>Is the presentation asking for free labour? </a:t>
            </a:r>
            <a:endParaRPr/>
          </a:p>
          <a:p>
            <a:pPr marL="914400" lvl="1" indent="-355600" algn="l" rtl="0">
              <a:spcBef>
                <a:spcPts val="0"/>
              </a:spcBef>
              <a:spcAft>
                <a:spcPts val="0"/>
              </a:spcAft>
              <a:buSzPts val="2000"/>
              <a:buChar char="○"/>
            </a:pPr>
            <a:r>
              <a:rPr lang="en"/>
              <a:t>Is it asking for someone to know more about your institution than is reasonable?</a:t>
            </a:r>
            <a:br>
              <a:rPr lang="en"/>
            </a:br>
            <a:endParaRPr/>
          </a:p>
          <a:p>
            <a:pPr marL="457200" lvl="0" indent="-381000" algn="l" rtl="0">
              <a:spcBef>
                <a:spcPts val="0"/>
              </a:spcBef>
              <a:spcAft>
                <a:spcPts val="0"/>
              </a:spcAft>
              <a:buSzPts val="2400"/>
              <a:buChar char="●"/>
            </a:pPr>
            <a:r>
              <a:rPr lang="en"/>
              <a:t>Share the questions with the candidate</a:t>
            </a:r>
            <a:endParaRPr/>
          </a:p>
          <a:p>
            <a:pPr marL="0" lvl="0" indent="0" algn="l" rtl="0">
              <a:spcBef>
                <a:spcPts val="1600"/>
              </a:spcBef>
              <a:spcAft>
                <a:spcPts val="160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6"/>
          <p:cNvSpPr txBox="1">
            <a:spLocks noGrp="1"/>
          </p:cNvSpPr>
          <p:nvPr>
            <p:ph type="title"/>
          </p:nvPr>
        </p:nvSpPr>
        <p:spPr>
          <a:xfrm>
            <a:off x="311700" y="2563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Interview: Developing Interview Questions </a:t>
            </a:r>
            <a:endParaRPr/>
          </a:p>
        </p:txBody>
      </p:sp>
      <p:sp>
        <p:nvSpPr>
          <p:cNvPr id="206" name="Google Shape;206;p36"/>
          <p:cNvSpPr txBox="1">
            <a:spLocks noGrp="1"/>
          </p:cNvSpPr>
          <p:nvPr>
            <p:ph type="body" idx="1"/>
          </p:nvPr>
        </p:nvSpPr>
        <p:spPr>
          <a:xfrm>
            <a:off x="311700" y="935250"/>
            <a:ext cx="8520600" cy="36336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a:t>Anchor questions to the job requirements</a:t>
            </a:r>
            <a:br>
              <a:rPr lang="en"/>
            </a:br>
            <a:endParaRPr/>
          </a:p>
          <a:p>
            <a:pPr marL="457200" lvl="0" indent="-381000" algn="l" rtl="0">
              <a:spcBef>
                <a:spcPts val="0"/>
              </a:spcBef>
              <a:spcAft>
                <a:spcPts val="0"/>
              </a:spcAft>
              <a:buSzPts val="2400"/>
              <a:buChar char="●"/>
            </a:pPr>
            <a:r>
              <a:rPr lang="en"/>
              <a:t>Define success criteria for each question</a:t>
            </a:r>
            <a:br>
              <a:rPr lang="en"/>
            </a:br>
            <a:endParaRPr/>
          </a:p>
          <a:p>
            <a:pPr marL="457200" lvl="0" indent="-381000" algn="l" rtl="0">
              <a:spcBef>
                <a:spcPts val="0"/>
              </a:spcBef>
              <a:spcAft>
                <a:spcPts val="0"/>
              </a:spcAft>
              <a:buSzPts val="2400"/>
              <a:buChar char="●"/>
            </a:pPr>
            <a:r>
              <a:rPr lang="en"/>
              <a:t>Use open questions</a:t>
            </a:r>
            <a:endParaRPr/>
          </a:p>
          <a:p>
            <a:pPr marL="914400" lvl="1" indent="-355600" algn="l" rtl="0">
              <a:spcBef>
                <a:spcPts val="0"/>
              </a:spcBef>
              <a:spcAft>
                <a:spcPts val="0"/>
              </a:spcAft>
              <a:buSzPts val="2000"/>
              <a:buChar char="○"/>
            </a:pPr>
            <a:r>
              <a:rPr lang="en"/>
              <a:t>If entry-level position, could someone without experience successfully answer?</a:t>
            </a:r>
            <a:endParaRPr/>
          </a:p>
          <a:p>
            <a:pPr marL="457200" lvl="0" indent="0" algn="l" rtl="0">
              <a:spcBef>
                <a:spcPts val="1600"/>
              </a:spcBef>
              <a:spcAft>
                <a:spcPts val="1600"/>
              </a:spcAft>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7"/>
          <p:cNvSpPr txBox="1">
            <a:spLocks noGrp="1"/>
          </p:cNvSpPr>
          <p:nvPr>
            <p:ph type="title"/>
          </p:nvPr>
        </p:nvSpPr>
        <p:spPr>
          <a:xfrm>
            <a:off x="311700" y="2563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Communicating with Candidates</a:t>
            </a:r>
            <a:endParaRPr/>
          </a:p>
        </p:txBody>
      </p:sp>
      <p:sp>
        <p:nvSpPr>
          <p:cNvPr id="212" name="Google Shape;212;p37"/>
          <p:cNvSpPr txBox="1">
            <a:spLocks noGrp="1"/>
          </p:cNvSpPr>
          <p:nvPr>
            <p:ph type="body" idx="1"/>
          </p:nvPr>
        </p:nvSpPr>
        <p:spPr>
          <a:xfrm>
            <a:off x="311700" y="935250"/>
            <a:ext cx="8520600" cy="36336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a:t>Customize canned communications</a:t>
            </a:r>
            <a:endParaRPr/>
          </a:p>
          <a:p>
            <a:pPr marL="457200" lvl="0" indent="-381000" algn="l" rtl="0">
              <a:spcBef>
                <a:spcPts val="0"/>
              </a:spcBef>
              <a:spcAft>
                <a:spcPts val="0"/>
              </a:spcAft>
              <a:buSzPts val="2400"/>
              <a:buChar char="●"/>
            </a:pPr>
            <a:r>
              <a:rPr lang="en"/>
              <a:t>Give opportunity for candidates to contact someone in the organization</a:t>
            </a:r>
            <a:endParaRPr/>
          </a:p>
          <a:p>
            <a:pPr marL="457200" lvl="0" indent="-381000" algn="l" rtl="0">
              <a:spcBef>
                <a:spcPts val="0"/>
              </a:spcBef>
              <a:spcAft>
                <a:spcPts val="0"/>
              </a:spcAft>
              <a:buSzPts val="2400"/>
              <a:buChar char="●"/>
            </a:pPr>
            <a:r>
              <a:rPr lang="en"/>
              <a:t>Share as much information as you can about where you are in the process</a:t>
            </a:r>
            <a:endParaRPr/>
          </a:p>
          <a:p>
            <a:pPr marL="457200" lvl="0" indent="-381000" algn="l" rtl="0">
              <a:spcBef>
                <a:spcPts val="0"/>
              </a:spcBef>
              <a:spcAft>
                <a:spcPts val="0"/>
              </a:spcAft>
              <a:buSzPts val="2400"/>
              <a:buChar char="●"/>
            </a:pPr>
            <a:r>
              <a:rPr lang="en"/>
              <a:t>Offer follow-up dialogue with non-selected finalists</a:t>
            </a:r>
            <a:endParaRPr/>
          </a:p>
          <a:p>
            <a:pPr marL="0" lvl="0" indent="0" algn="l" rtl="0">
              <a:spcBef>
                <a:spcPts val="1600"/>
              </a:spcBef>
              <a:spcAft>
                <a:spcPts val="1600"/>
              </a:spcAft>
              <a:buNone/>
            </a:pPr>
            <a:r>
              <a:rPr lang="en"/>
              <a:t>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38"/>
          <p:cNvSpPr txBox="1">
            <a:spLocks noGrp="1"/>
          </p:cNvSpPr>
          <p:nvPr>
            <p:ph type="title"/>
          </p:nvPr>
        </p:nvSpPr>
        <p:spPr>
          <a:xfrm>
            <a:off x="311700" y="2015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Best Practices for Interacting With Candidates</a:t>
            </a:r>
            <a:endParaRPr/>
          </a:p>
        </p:txBody>
      </p:sp>
      <p:sp>
        <p:nvSpPr>
          <p:cNvPr id="218" name="Google Shape;218;p38"/>
          <p:cNvSpPr txBox="1">
            <a:spLocks noGrp="1"/>
          </p:cNvSpPr>
          <p:nvPr>
            <p:ph type="body" idx="1"/>
          </p:nvPr>
        </p:nvSpPr>
        <p:spPr>
          <a:xfrm>
            <a:off x="311700" y="921150"/>
            <a:ext cx="4064400" cy="37332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a:t>Make them comfortable</a:t>
            </a:r>
            <a:endParaRPr/>
          </a:p>
          <a:p>
            <a:pPr marL="457200" lvl="0" indent="-381000" algn="l" rtl="0">
              <a:spcBef>
                <a:spcPts val="0"/>
              </a:spcBef>
              <a:spcAft>
                <a:spcPts val="0"/>
              </a:spcAft>
              <a:buSzPts val="2400"/>
              <a:buChar char="●"/>
            </a:pPr>
            <a:r>
              <a:rPr lang="en"/>
              <a:t>Observe with your eyes and ears</a:t>
            </a:r>
            <a:endParaRPr/>
          </a:p>
          <a:p>
            <a:pPr marL="457200" lvl="0" indent="-381000" algn="l" rtl="0">
              <a:spcBef>
                <a:spcPts val="0"/>
              </a:spcBef>
              <a:spcAft>
                <a:spcPts val="0"/>
              </a:spcAft>
              <a:buSzPts val="2400"/>
              <a:buChar char="●"/>
            </a:pPr>
            <a:r>
              <a:rPr lang="en"/>
              <a:t>Avoid inappropriate territory with candidate questions </a:t>
            </a:r>
            <a:endParaRPr/>
          </a:p>
          <a:p>
            <a:pPr marL="914400" lvl="1" indent="-355600" algn="l" rtl="0">
              <a:spcBef>
                <a:spcPts val="0"/>
              </a:spcBef>
              <a:spcAft>
                <a:spcPts val="0"/>
              </a:spcAft>
              <a:buSzPts val="2000"/>
              <a:buChar char="○"/>
            </a:pPr>
            <a:r>
              <a:rPr lang="en"/>
              <a:t>Keep questions to reasonable level</a:t>
            </a:r>
            <a:endParaRPr/>
          </a:p>
          <a:p>
            <a:pPr marL="914400" lvl="1" indent="-355600" algn="l" rtl="0">
              <a:spcBef>
                <a:spcPts val="0"/>
              </a:spcBef>
              <a:spcAft>
                <a:spcPts val="0"/>
              </a:spcAft>
              <a:buSzPts val="2000"/>
              <a:buChar char="○"/>
            </a:pPr>
            <a:r>
              <a:rPr lang="en"/>
              <a:t>No personal questions</a:t>
            </a:r>
            <a:endParaRPr/>
          </a:p>
        </p:txBody>
      </p:sp>
      <p:sp>
        <p:nvSpPr>
          <p:cNvPr id="219" name="Google Shape;219;p38"/>
          <p:cNvSpPr txBox="1">
            <a:spLocks noGrp="1"/>
          </p:cNvSpPr>
          <p:nvPr>
            <p:ph type="body" idx="2"/>
          </p:nvPr>
        </p:nvSpPr>
        <p:spPr>
          <a:xfrm>
            <a:off x="4932075" y="921150"/>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solidFill>
                  <a:schemeClr val="accent4"/>
                </a:solidFill>
              </a:rPr>
              <a:t>How do you envision providing services from different locations?</a:t>
            </a:r>
            <a:endParaRPr sz="2000">
              <a:solidFill>
                <a:schemeClr val="accent4"/>
              </a:solidFill>
            </a:endParaRPr>
          </a:p>
          <a:p>
            <a:pPr marL="0" lvl="0" indent="0" algn="l" rtl="0">
              <a:spcBef>
                <a:spcPts val="1600"/>
              </a:spcBef>
              <a:spcAft>
                <a:spcPts val="0"/>
              </a:spcAft>
              <a:buNone/>
            </a:pPr>
            <a:r>
              <a:rPr lang="en" sz="2000"/>
              <a:t>VS</a:t>
            </a:r>
            <a:endParaRPr sz="2000"/>
          </a:p>
          <a:p>
            <a:pPr marL="0" lvl="0" indent="0" algn="l" rtl="0">
              <a:spcBef>
                <a:spcPts val="1600"/>
              </a:spcBef>
              <a:spcAft>
                <a:spcPts val="0"/>
              </a:spcAft>
              <a:buNone/>
            </a:pPr>
            <a:r>
              <a:rPr lang="en" sz="2000">
                <a:solidFill>
                  <a:schemeClr val="accent4"/>
                </a:solidFill>
              </a:rPr>
              <a:t>How should the Frey Library change its services in the next 3 years? [presumes knowledge that Frey is health, the location and environment of Frey, and of the programmatic/curricular changes]</a:t>
            </a:r>
            <a:endParaRPr sz="2000">
              <a:solidFill>
                <a:schemeClr val="accent4"/>
              </a:solidFill>
            </a:endParaRPr>
          </a:p>
          <a:p>
            <a:pPr marL="0" lvl="0" indent="0" algn="l" rtl="0">
              <a:spcBef>
                <a:spcPts val="1600"/>
              </a:spcBef>
              <a:spcAft>
                <a:spcPts val="1600"/>
              </a:spcAft>
              <a:buNone/>
            </a:pPr>
            <a:endParaRPr sz="2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9"/>
          <p:cNvSpPr txBox="1">
            <a:spLocks noGrp="1"/>
          </p:cNvSpPr>
          <p:nvPr>
            <p:ph type="title"/>
          </p:nvPr>
        </p:nvSpPr>
        <p:spPr>
          <a:xfrm>
            <a:off x="311700" y="2015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Interview: Gathering Feedback from Colleagues</a:t>
            </a:r>
            <a:endParaRPr/>
          </a:p>
        </p:txBody>
      </p:sp>
      <p:sp>
        <p:nvSpPr>
          <p:cNvPr id="225" name="Google Shape;225;p39"/>
          <p:cNvSpPr txBox="1">
            <a:spLocks noGrp="1"/>
          </p:cNvSpPr>
          <p:nvPr>
            <p:ph type="body" idx="1"/>
          </p:nvPr>
        </p:nvSpPr>
        <p:spPr>
          <a:xfrm>
            <a:off x="311700" y="921150"/>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Create a survey with a rating scale related to the job requirements:</a:t>
            </a:r>
            <a:endParaRPr/>
          </a:p>
          <a:p>
            <a:pPr marL="0" lvl="0" indent="0" algn="l" rtl="0">
              <a:spcBef>
                <a:spcPts val="1600"/>
              </a:spcBef>
              <a:spcAft>
                <a:spcPts val="0"/>
              </a:spcAft>
              <a:buNone/>
            </a:pPr>
            <a:r>
              <a:rPr lang="en"/>
              <a:t>Candidate did not demonstrate / demonstrated somewhat / demonstrated / demonstrated very well </a:t>
            </a:r>
            <a:endParaRPr/>
          </a:p>
          <a:p>
            <a:pPr marL="0" lvl="0" indent="0" algn="l" rtl="0">
              <a:spcBef>
                <a:spcPts val="1600"/>
              </a:spcBef>
              <a:spcAft>
                <a:spcPts val="1600"/>
              </a:spcAft>
              <a:buNone/>
            </a:pPr>
            <a:endParaRPr/>
          </a:p>
        </p:txBody>
      </p:sp>
      <p:sp>
        <p:nvSpPr>
          <p:cNvPr id="226" name="Google Shape;226;p39"/>
          <p:cNvSpPr txBox="1">
            <a:spLocks noGrp="1"/>
          </p:cNvSpPr>
          <p:nvPr>
            <p:ph type="body" idx="2"/>
          </p:nvPr>
        </p:nvSpPr>
        <p:spPr>
          <a:xfrm>
            <a:off x="4832400" y="921150"/>
            <a:ext cx="3999900" cy="34164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a:t>Ensure there is enough time for response to be considered </a:t>
            </a:r>
            <a:endParaRPr/>
          </a:p>
          <a:p>
            <a:pPr marL="457200" lvl="0" indent="-381000" algn="l" rtl="0">
              <a:spcBef>
                <a:spcPts val="0"/>
              </a:spcBef>
              <a:spcAft>
                <a:spcPts val="0"/>
              </a:spcAft>
              <a:buSzPts val="2400"/>
              <a:buChar char="●"/>
            </a:pPr>
            <a:r>
              <a:rPr lang="en"/>
              <a:t>Ask what part of the interview they participated in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40"/>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Questions?</a:t>
            </a:r>
            <a:endParaRPr/>
          </a:p>
        </p:txBody>
      </p:sp>
      <p:sp>
        <p:nvSpPr>
          <p:cNvPr id="232" name="Google Shape;232;p40"/>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r" rtl="0">
              <a:lnSpc>
                <a:spcPct val="100000"/>
              </a:lnSpc>
              <a:spcBef>
                <a:spcPts val="0"/>
              </a:spcBef>
              <a:spcAft>
                <a:spcPts val="0"/>
              </a:spcAft>
              <a:buNone/>
            </a:pPr>
            <a:r>
              <a:rPr lang="en" sz="1800"/>
              <a:t>Scott Ayotte</a:t>
            </a:r>
            <a:endParaRPr sz="1800"/>
          </a:p>
          <a:p>
            <a:pPr marL="0" lvl="0" indent="0" algn="r" rtl="0">
              <a:lnSpc>
                <a:spcPct val="100000"/>
              </a:lnSpc>
              <a:spcBef>
                <a:spcPts val="0"/>
              </a:spcBef>
              <a:spcAft>
                <a:spcPts val="0"/>
              </a:spcAft>
              <a:buNone/>
            </a:pPr>
            <a:r>
              <a:rPr lang="en" sz="1800" u="sng">
                <a:solidFill>
                  <a:schemeClr val="accent4"/>
                </a:solidFill>
                <a:hlinkClick r:id="rId3"/>
              </a:rPr>
              <a:t>ayottesc@gvsu.edu</a:t>
            </a:r>
            <a:endParaRPr sz="1800">
              <a:solidFill>
                <a:schemeClr val="accent4"/>
              </a:solidFill>
            </a:endParaRPr>
          </a:p>
          <a:p>
            <a:pPr marL="0" lvl="0" indent="0" algn="r" rtl="0">
              <a:lnSpc>
                <a:spcPct val="100000"/>
              </a:lnSpc>
              <a:spcBef>
                <a:spcPts val="0"/>
              </a:spcBef>
              <a:spcAft>
                <a:spcPts val="0"/>
              </a:spcAft>
              <a:buNone/>
            </a:pPr>
            <a:endParaRPr sz="1800"/>
          </a:p>
          <a:p>
            <a:pPr marL="0" lvl="0" indent="0" algn="r" rtl="0">
              <a:lnSpc>
                <a:spcPct val="100000"/>
              </a:lnSpc>
              <a:spcBef>
                <a:spcPts val="0"/>
              </a:spcBef>
              <a:spcAft>
                <a:spcPts val="0"/>
              </a:spcAft>
              <a:buNone/>
            </a:pPr>
            <a:r>
              <a:rPr lang="en" sz="1800"/>
              <a:t>Sarah Beaubien</a:t>
            </a:r>
            <a:endParaRPr sz="1800"/>
          </a:p>
          <a:p>
            <a:pPr marL="0" lvl="0" indent="0" algn="r" rtl="0">
              <a:lnSpc>
                <a:spcPct val="100000"/>
              </a:lnSpc>
              <a:spcBef>
                <a:spcPts val="0"/>
              </a:spcBef>
              <a:spcAft>
                <a:spcPts val="0"/>
              </a:spcAft>
              <a:buNone/>
            </a:pPr>
            <a:r>
              <a:rPr lang="en" sz="1800" u="sng">
                <a:solidFill>
                  <a:schemeClr val="accent4"/>
                </a:solidFill>
                <a:hlinkClick r:id="rId4"/>
              </a:rPr>
              <a:t>beaubisa@gvsu.edu</a:t>
            </a:r>
            <a:endParaRPr sz="1800">
              <a:solidFill>
                <a:schemeClr val="accent4"/>
              </a:solidFill>
            </a:endParaRPr>
          </a:p>
          <a:p>
            <a:pPr marL="0" lvl="0" indent="0" algn="r" rtl="0">
              <a:lnSpc>
                <a:spcPct val="100000"/>
              </a:lnSpc>
              <a:spcBef>
                <a:spcPts val="0"/>
              </a:spcBef>
              <a:spcAft>
                <a:spcPts val="0"/>
              </a:spcAft>
              <a:buNone/>
            </a:pPr>
            <a:endParaRPr sz="1800"/>
          </a:p>
          <a:p>
            <a:pPr marL="0" lvl="0" indent="0" algn="r" rtl="0">
              <a:lnSpc>
                <a:spcPct val="100000"/>
              </a:lnSpc>
              <a:spcBef>
                <a:spcPts val="0"/>
              </a:spcBef>
              <a:spcAft>
                <a:spcPts val="0"/>
              </a:spcAft>
              <a:buNone/>
            </a:pPr>
            <a:r>
              <a:rPr lang="en" sz="1800"/>
              <a:t>Annie Bélanger</a:t>
            </a:r>
            <a:endParaRPr sz="1800"/>
          </a:p>
          <a:p>
            <a:pPr marL="0" lvl="0" indent="0" algn="r" rtl="0">
              <a:lnSpc>
                <a:spcPct val="100000"/>
              </a:lnSpc>
              <a:spcBef>
                <a:spcPts val="0"/>
              </a:spcBef>
              <a:spcAft>
                <a:spcPts val="0"/>
              </a:spcAft>
              <a:buNone/>
            </a:pPr>
            <a:r>
              <a:rPr lang="en" sz="1800" u="sng">
                <a:solidFill>
                  <a:schemeClr val="accent4"/>
                </a:solidFill>
                <a:hlinkClick r:id="rId5"/>
              </a:rPr>
              <a:t>annie.belanger@gvsu.edu</a:t>
            </a:r>
            <a:endParaRPr sz="1800">
              <a:solidFill>
                <a:schemeClr val="accent4"/>
              </a:solidFill>
            </a:endParaRPr>
          </a:p>
          <a:p>
            <a:pPr marL="0" lvl="0" indent="0" algn="r" rtl="0">
              <a:lnSpc>
                <a:spcPct val="100000"/>
              </a:lnSpc>
              <a:spcBef>
                <a:spcPts val="0"/>
              </a:spcBef>
              <a:spcAft>
                <a:spcPts val="0"/>
              </a:spcAft>
              <a:buNone/>
            </a:pPr>
            <a:endParaRPr sz="1400">
              <a:solidFill>
                <a:schemeClr val="accent4"/>
              </a:solidFill>
            </a:endParaRPr>
          </a:p>
        </p:txBody>
      </p:sp>
      <p:sp>
        <p:nvSpPr>
          <p:cNvPr id="233" name="Google Shape;233;p40"/>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1800"/>
          </a:p>
          <a:p>
            <a:pPr marL="0" lvl="0" indent="0" algn="l" rtl="0">
              <a:spcBef>
                <a:spcPts val="0"/>
              </a:spcBef>
              <a:spcAft>
                <a:spcPts val="0"/>
              </a:spcAft>
              <a:buNone/>
            </a:pPr>
            <a:r>
              <a:rPr lang="en" sz="2400"/>
              <a:t>Slides will be available at </a:t>
            </a:r>
            <a:endParaRPr sz="2400"/>
          </a:p>
          <a:p>
            <a:pPr marL="0" lvl="0" indent="0" algn="l" rtl="0">
              <a:spcBef>
                <a:spcPts val="0"/>
              </a:spcBef>
              <a:spcAft>
                <a:spcPts val="0"/>
              </a:spcAft>
              <a:buNone/>
            </a:pPr>
            <a:r>
              <a:rPr lang="en" sz="2400" u="sng">
                <a:solidFill>
                  <a:schemeClr val="accent4"/>
                </a:solidFill>
                <a:hlinkClick r:id="rId6"/>
              </a:rPr>
              <a:t>scholarworks@gvsu.edu</a:t>
            </a:r>
            <a:r>
              <a:rPr lang="en" sz="2400"/>
              <a:t> soon</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41"/>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a:t>Your Hiring Toolkit</a:t>
            </a:r>
            <a:endParaRPr sz="6000"/>
          </a:p>
        </p:txBody>
      </p:sp>
      <p:sp>
        <p:nvSpPr>
          <p:cNvPr id="239" name="Google Shape;239;p4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Otherwise known as Appendices &amp; Samples </a:t>
            </a:r>
            <a:endParaRPr/>
          </a:p>
          <a:p>
            <a:pPr marL="0" lvl="0" indent="0" algn="ctr" rtl="0">
              <a:spcBef>
                <a:spcPts val="1600"/>
              </a:spcBef>
              <a:spcAft>
                <a:spcPts val="1600"/>
              </a:spcAft>
              <a:buNone/>
            </a:pPr>
            <a:r>
              <a:rPr lang="en"/>
              <a:t>Extracted from GVSU Libraries searches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a:t>How Did We Get Here?</a:t>
            </a:r>
            <a:endParaRPr sz="6000"/>
          </a:p>
        </p:txBody>
      </p:sp>
      <p:sp>
        <p:nvSpPr>
          <p:cNvPr id="69" name="Google Shape;69;p15"/>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42"/>
          <p:cNvSpPr txBox="1">
            <a:spLocks noGrp="1"/>
          </p:cNvSpPr>
          <p:nvPr>
            <p:ph type="title"/>
          </p:nvPr>
        </p:nvSpPr>
        <p:spPr>
          <a:xfrm>
            <a:off x="311700" y="2015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Posting Opportunities for Library Searches</a:t>
            </a:r>
            <a:endParaRPr/>
          </a:p>
        </p:txBody>
      </p:sp>
      <p:sp>
        <p:nvSpPr>
          <p:cNvPr id="245" name="Google Shape;245;p42"/>
          <p:cNvSpPr txBox="1">
            <a:spLocks noGrp="1"/>
          </p:cNvSpPr>
          <p:nvPr>
            <p:ph type="body" idx="1"/>
          </p:nvPr>
        </p:nvSpPr>
        <p:spPr>
          <a:xfrm>
            <a:off x="311700" y="921150"/>
            <a:ext cx="3999900" cy="3416400"/>
          </a:xfrm>
          <a:prstGeom prst="rect">
            <a:avLst/>
          </a:prstGeom>
        </p:spPr>
        <p:txBody>
          <a:bodyPr spcFirstLastPara="1" wrap="square" lIns="91425" tIns="91425" rIns="91425" bIns="91425" anchor="t" anchorCtr="0">
            <a:noAutofit/>
          </a:bodyPr>
          <a:lstStyle/>
          <a:p>
            <a:pPr marL="457200" lvl="0" indent="-355600" algn="l" rtl="0">
              <a:lnSpc>
                <a:spcPct val="100000"/>
              </a:lnSpc>
              <a:spcBef>
                <a:spcPts val="0"/>
              </a:spcBef>
              <a:spcAft>
                <a:spcPts val="0"/>
              </a:spcAft>
              <a:buSzPts val="2000"/>
              <a:buChar char="●"/>
            </a:pPr>
            <a:r>
              <a:rPr lang="en" sz="2000"/>
              <a:t>American Library Association (ALA) Joblist</a:t>
            </a:r>
            <a:endParaRPr sz="2000"/>
          </a:p>
          <a:p>
            <a:pPr marL="457200" lvl="0" indent="-355600" algn="l" rtl="0">
              <a:lnSpc>
                <a:spcPct val="100000"/>
              </a:lnSpc>
              <a:spcBef>
                <a:spcPts val="0"/>
              </a:spcBef>
              <a:spcAft>
                <a:spcPts val="0"/>
              </a:spcAft>
              <a:buSzPts val="2000"/>
              <a:buChar char="●"/>
            </a:pPr>
            <a:r>
              <a:rPr lang="en" sz="2000"/>
              <a:t>ACRL Diversity Fellow List</a:t>
            </a:r>
            <a:endParaRPr sz="2000"/>
          </a:p>
          <a:p>
            <a:pPr marL="457200" lvl="0" indent="-355600" algn="l" rtl="0">
              <a:lnSpc>
                <a:spcPct val="100000"/>
              </a:lnSpc>
              <a:spcBef>
                <a:spcPts val="0"/>
              </a:spcBef>
              <a:spcAft>
                <a:spcPts val="0"/>
              </a:spcAft>
              <a:buSzPts val="2000"/>
              <a:buChar char="●"/>
            </a:pPr>
            <a:r>
              <a:rPr lang="en" sz="2000"/>
              <a:t>LibGig</a:t>
            </a:r>
            <a:endParaRPr sz="2000"/>
          </a:p>
          <a:p>
            <a:pPr marL="457200" lvl="0" indent="-355600" algn="l" rtl="0">
              <a:lnSpc>
                <a:spcPct val="100000"/>
              </a:lnSpc>
              <a:spcBef>
                <a:spcPts val="0"/>
              </a:spcBef>
              <a:spcAft>
                <a:spcPts val="0"/>
              </a:spcAft>
              <a:buSzPts val="2000"/>
              <a:buChar char="●"/>
            </a:pPr>
            <a:r>
              <a:rPr lang="en" sz="2000"/>
              <a:t>State and regional library associations</a:t>
            </a:r>
            <a:endParaRPr sz="2000"/>
          </a:p>
          <a:p>
            <a:pPr marL="457200" lvl="0" indent="-355600" algn="l" rtl="0">
              <a:lnSpc>
                <a:spcPct val="100000"/>
              </a:lnSpc>
              <a:spcBef>
                <a:spcPts val="0"/>
              </a:spcBef>
              <a:spcAft>
                <a:spcPts val="0"/>
              </a:spcAft>
              <a:buSzPts val="2000"/>
              <a:buChar char="●"/>
            </a:pPr>
            <a:r>
              <a:rPr lang="en" sz="2000"/>
              <a:t>Alumni listservs and/or job lists for ALA accredited institutions in the United States and Canada </a:t>
            </a:r>
            <a:endParaRPr sz="2000"/>
          </a:p>
        </p:txBody>
      </p:sp>
      <p:sp>
        <p:nvSpPr>
          <p:cNvPr id="246" name="Google Shape;246;p42"/>
          <p:cNvSpPr txBox="1">
            <a:spLocks noGrp="1"/>
          </p:cNvSpPr>
          <p:nvPr>
            <p:ph type="body" idx="2"/>
          </p:nvPr>
        </p:nvSpPr>
        <p:spPr>
          <a:xfrm>
            <a:off x="4832400" y="921150"/>
            <a:ext cx="3999900" cy="3416400"/>
          </a:xfrm>
          <a:prstGeom prst="rect">
            <a:avLst/>
          </a:prstGeom>
        </p:spPr>
        <p:txBody>
          <a:bodyPr spcFirstLastPara="1" wrap="square" lIns="91425" tIns="91425" rIns="91425" bIns="91425" anchor="t" anchorCtr="0">
            <a:noAutofit/>
          </a:bodyPr>
          <a:lstStyle/>
          <a:p>
            <a:pPr marL="457200" lvl="0" indent="-355600" algn="l" rtl="0">
              <a:lnSpc>
                <a:spcPct val="100000"/>
              </a:lnSpc>
              <a:spcBef>
                <a:spcPts val="0"/>
              </a:spcBef>
              <a:spcAft>
                <a:spcPts val="0"/>
              </a:spcAft>
              <a:buSzPts val="2000"/>
              <a:buChar char="●"/>
            </a:pPr>
            <a:r>
              <a:rPr lang="en" sz="2000"/>
              <a:t>Code4Lib and DLF joblists</a:t>
            </a:r>
            <a:endParaRPr sz="2000"/>
          </a:p>
          <a:p>
            <a:pPr marL="457200" lvl="0" indent="-355600" algn="l" rtl="0">
              <a:lnSpc>
                <a:spcPct val="100000"/>
              </a:lnSpc>
              <a:spcBef>
                <a:spcPts val="0"/>
              </a:spcBef>
              <a:spcAft>
                <a:spcPts val="0"/>
              </a:spcAft>
              <a:buSzPts val="2000"/>
              <a:buChar char="●"/>
            </a:pPr>
            <a:r>
              <a:rPr lang="en" sz="2000"/>
              <a:t>LinkedIn group-- Librarians Looking for Work Group </a:t>
            </a:r>
            <a:endParaRPr sz="2000"/>
          </a:p>
          <a:p>
            <a:pPr marL="457200" lvl="0" indent="-355600" algn="l" rtl="0">
              <a:lnSpc>
                <a:spcPct val="100000"/>
              </a:lnSpc>
              <a:spcBef>
                <a:spcPts val="0"/>
              </a:spcBef>
              <a:spcAft>
                <a:spcPts val="0"/>
              </a:spcAft>
              <a:buSzPts val="2000"/>
              <a:buChar char="●"/>
            </a:pPr>
            <a:r>
              <a:rPr lang="en" sz="2000"/>
              <a:t>Twitter account using #LISjobs #libraryjobs</a:t>
            </a:r>
            <a:endParaRPr sz="2000"/>
          </a:p>
          <a:p>
            <a:pPr marL="457200" lvl="0" indent="-355600" algn="l" rtl="0">
              <a:lnSpc>
                <a:spcPct val="100000"/>
              </a:lnSpc>
              <a:spcBef>
                <a:spcPts val="0"/>
              </a:spcBef>
              <a:spcAft>
                <a:spcPts val="0"/>
              </a:spcAft>
              <a:buSzPts val="2000"/>
              <a:buChar char="●"/>
            </a:pPr>
            <a:r>
              <a:rPr lang="en" sz="2000"/>
              <a:t>Libraries personal contacts through professional organizations, conferences, listservs, and with colleagues at other institutions</a:t>
            </a:r>
            <a:endParaRPr sz="2000"/>
          </a:p>
          <a:p>
            <a:pPr marL="457200" lvl="0" indent="-355600" algn="l" rtl="0">
              <a:lnSpc>
                <a:spcPct val="100000"/>
              </a:lnSpc>
              <a:spcBef>
                <a:spcPts val="0"/>
              </a:spcBef>
              <a:spcAft>
                <a:spcPts val="0"/>
              </a:spcAft>
              <a:buSzPts val="2000"/>
              <a:buChar char="●"/>
            </a:pPr>
            <a:r>
              <a:rPr lang="en" sz="2000"/>
              <a:t>Distribute posting information through local Urban League</a:t>
            </a:r>
            <a:endParaRPr sz="2000"/>
          </a:p>
          <a:p>
            <a:pPr marL="0" lvl="0" indent="0" algn="l" rtl="0">
              <a:lnSpc>
                <a:spcPct val="100000"/>
              </a:lnSpc>
              <a:spcBef>
                <a:spcPts val="1600"/>
              </a:spcBef>
              <a:spcAft>
                <a:spcPts val="0"/>
              </a:spcAft>
              <a:buNone/>
            </a:pPr>
            <a:endParaRPr sz="2000"/>
          </a:p>
          <a:p>
            <a:pPr marL="0" lvl="0" indent="0" algn="l" rtl="0">
              <a:spcBef>
                <a:spcPts val="1600"/>
              </a:spcBef>
              <a:spcAft>
                <a:spcPts val="1600"/>
              </a:spcAft>
              <a:buNone/>
            </a:pP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43"/>
          <p:cNvSpPr txBox="1">
            <a:spLocks noGrp="1"/>
          </p:cNvSpPr>
          <p:nvPr>
            <p:ph type="title"/>
          </p:nvPr>
        </p:nvSpPr>
        <p:spPr>
          <a:xfrm>
            <a:off x="311700" y="2015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Posting Opportunities for Library Searches</a:t>
            </a:r>
            <a:endParaRPr/>
          </a:p>
        </p:txBody>
      </p:sp>
      <p:sp>
        <p:nvSpPr>
          <p:cNvPr id="252" name="Google Shape;252;p43"/>
          <p:cNvSpPr txBox="1">
            <a:spLocks noGrp="1"/>
          </p:cNvSpPr>
          <p:nvPr>
            <p:ph type="body" idx="1"/>
          </p:nvPr>
        </p:nvSpPr>
        <p:spPr>
          <a:xfrm>
            <a:off x="311700" y="921150"/>
            <a:ext cx="3999900" cy="3416400"/>
          </a:xfrm>
          <a:prstGeom prst="rect">
            <a:avLst/>
          </a:prstGeom>
        </p:spPr>
        <p:txBody>
          <a:bodyPr spcFirstLastPara="1" wrap="square" lIns="91425" tIns="91425" rIns="91425" bIns="91425" anchor="t" anchorCtr="0">
            <a:noAutofit/>
          </a:bodyPr>
          <a:lstStyle/>
          <a:p>
            <a:pPr marL="457200" lvl="0" indent="-330200" algn="l" rtl="0">
              <a:lnSpc>
                <a:spcPct val="100000"/>
              </a:lnSpc>
              <a:spcBef>
                <a:spcPts val="0"/>
              </a:spcBef>
              <a:spcAft>
                <a:spcPts val="0"/>
              </a:spcAft>
              <a:buSzPts val="1600"/>
              <a:buChar char="●"/>
            </a:pPr>
            <a:r>
              <a:rPr lang="en" sz="1600"/>
              <a:t>American Library Association (ALA) Gay, Lesbian, Bisexual, and Transgender Round Table (GLBTRT)</a:t>
            </a:r>
            <a:endParaRPr sz="1600"/>
          </a:p>
          <a:p>
            <a:pPr marL="457200" lvl="0" indent="-330200" algn="l" rtl="0">
              <a:lnSpc>
                <a:spcPct val="100000"/>
              </a:lnSpc>
              <a:spcBef>
                <a:spcPts val="0"/>
              </a:spcBef>
              <a:spcAft>
                <a:spcPts val="0"/>
              </a:spcAft>
              <a:buSzPts val="1600"/>
              <a:buChar char="●"/>
            </a:pPr>
            <a:r>
              <a:rPr lang="en" sz="1600"/>
              <a:t>American Indian Library Association (AILA) </a:t>
            </a:r>
            <a:endParaRPr sz="1600"/>
          </a:p>
          <a:p>
            <a:pPr marL="457200" lvl="0" indent="-330200" algn="l" rtl="0">
              <a:lnSpc>
                <a:spcPct val="100000"/>
              </a:lnSpc>
              <a:spcBef>
                <a:spcPts val="0"/>
              </a:spcBef>
              <a:spcAft>
                <a:spcPts val="0"/>
              </a:spcAft>
              <a:buSzPts val="1600"/>
              <a:buChar char="●"/>
            </a:pPr>
            <a:r>
              <a:rPr lang="en" sz="1600"/>
              <a:t>Asian/Pacific American Librarians Association (APALA)</a:t>
            </a:r>
            <a:endParaRPr sz="1600"/>
          </a:p>
          <a:p>
            <a:pPr marL="457200" lvl="0" indent="-330200" algn="l" rtl="0">
              <a:lnSpc>
                <a:spcPct val="100000"/>
              </a:lnSpc>
              <a:spcBef>
                <a:spcPts val="0"/>
              </a:spcBef>
              <a:spcAft>
                <a:spcPts val="0"/>
              </a:spcAft>
              <a:buSzPts val="1600"/>
              <a:buChar char="●"/>
            </a:pPr>
            <a:r>
              <a:rPr lang="en" sz="1600"/>
              <a:t>Black Caucus of the American Library Association (BCALA)</a:t>
            </a:r>
            <a:endParaRPr sz="1600"/>
          </a:p>
          <a:p>
            <a:pPr marL="457200" lvl="0" indent="-330200" algn="l" rtl="0">
              <a:lnSpc>
                <a:spcPct val="100000"/>
              </a:lnSpc>
              <a:spcBef>
                <a:spcPts val="0"/>
              </a:spcBef>
              <a:spcAft>
                <a:spcPts val="0"/>
              </a:spcAft>
              <a:buSzPts val="1600"/>
              <a:buChar char="●"/>
            </a:pPr>
            <a:r>
              <a:rPr lang="en" sz="1600"/>
              <a:t>Chinese American Librarians Association (CALA)</a:t>
            </a:r>
            <a:endParaRPr sz="1600"/>
          </a:p>
          <a:p>
            <a:pPr marL="457200" lvl="0" indent="-330200" algn="l" rtl="0">
              <a:lnSpc>
                <a:spcPct val="100000"/>
              </a:lnSpc>
              <a:spcBef>
                <a:spcPts val="0"/>
              </a:spcBef>
              <a:spcAft>
                <a:spcPts val="0"/>
              </a:spcAft>
              <a:buSzPts val="1600"/>
              <a:buChar char="●"/>
            </a:pPr>
            <a:r>
              <a:rPr lang="en" sz="1600"/>
              <a:t>Diverse Issues in Higher Education</a:t>
            </a:r>
            <a:endParaRPr sz="1600"/>
          </a:p>
          <a:p>
            <a:pPr marL="457200" lvl="0" indent="-330200" algn="l" rtl="0">
              <a:lnSpc>
                <a:spcPct val="100000"/>
              </a:lnSpc>
              <a:spcBef>
                <a:spcPts val="0"/>
              </a:spcBef>
              <a:spcAft>
                <a:spcPts val="0"/>
              </a:spcAft>
              <a:buSzPts val="1600"/>
              <a:buChar char="●"/>
            </a:pPr>
            <a:r>
              <a:rPr lang="en" sz="1600"/>
              <a:t>Hispanic Outlook on Education (HO)</a:t>
            </a:r>
            <a:endParaRPr sz="1600"/>
          </a:p>
          <a:p>
            <a:pPr marL="457200" lvl="0" indent="-330200" algn="l" rtl="0">
              <a:lnSpc>
                <a:spcPct val="100000"/>
              </a:lnSpc>
              <a:spcBef>
                <a:spcPts val="0"/>
              </a:spcBef>
              <a:spcAft>
                <a:spcPts val="0"/>
              </a:spcAft>
              <a:buSzPts val="1600"/>
              <a:buChar char="●"/>
            </a:pPr>
            <a:r>
              <a:rPr lang="en" sz="1600"/>
              <a:t>Joint Conference of Librarians of Color (JCLCINC)</a:t>
            </a:r>
            <a:endParaRPr sz="1600"/>
          </a:p>
          <a:p>
            <a:pPr marL="0" lvl="0" indent="0" algn="l" rtl="0">
              <a:lnSpc>
                <a:spcPct val="100000"/>
              </a:lnSpc>
              <a:spcBef>
                <a:spcPts val="1600"/>
              </a:spcBef>
              <a:spcAft>
                <a:spcPts val="1600"/>
              </a:spcAft>
              <a:buNone/>
            </a:pPr>
            <a:endParaRPr sz="1600"/>
          </a:p>
        </p:txBody>
      </p:sp>
      <p:sp>
        <p:nvSpPr>
          <p:cNvPr id="253" name="Google Shape;253;p43"/>
          <p:cNvSpPr txBox="1">
            <a:spLocks noGrp="1"/>
          </p:cNvSpPr>
          <p:nvPr>
            <p:ph type="body" idx="2"/>
          </p:nvPr>
        </p:nvSpPr>
        <p:spPr>
          <a:xfrm>
            <a:off x="4832400" y="921150"/>
            <a:ext cx="3999900" cy="3416400"/>
          </a:xfrm>
          <a:prstGeom prst="rect">
            <a:avLst/>
          </a:prstGeom>
        </p:spPr>
        <p:txBody>
          <a:bodyPr spcFirstLastPara="1" wrap="square" lIns="91425" tIns="91425" rIns="91425" bIns="91425" anchor="t" anchorCtr="0">
            <a:noAutofit/>
          </a:bodyPr>
          <a:lstStyle/>
          <a:p>
            <a:pPr marL="457200" lvl="0" indent="-355600" algn="l" rtl="0">
              <a:lnSpc>
                <a:spcPct val="100000"/>
              </a:lnSpc>
              <a:spcBef>
                <a:spcPts val="0"/>
              </a:spcBef>
              <a:spcAft>
                <a:spcPts val="0"/>
              </a:spcAft>
              <a:buSzPts val="2000"/>
              <a:buChar char="●"/>
            </a:pPr>
            <a:r>
              <a:rPr lang="en" sz="2000"/>
              <a:t>Reforma</a:t>
            </a:r>
            <a:endParaRPr sz="2000"/>
          </a:p>
          <a:p>
            <a:pPr marL="457200" lvl="0" indent="-355600" algn="l" rtl="0">
              <a:lnSpc>
                <a:spcPct val="100000"/>
              </a:lnSpc>
              <a:spcBef>
                <a:spcPts val="0"/>
              </a:spcBef>
              <a:spcAft>
                <a:spcPts val="0"/>
              </a:spcAft>
              <a:buSzPts val="2000"/>
              <a:buChar char="●"/>
            </a:pPr>
            <a:r>
              <a:rPr lang="en" sz="2000"/>
              <a:t>HBCU Career Center via LinkedIn</a:t>
            </a:r>
            <a:endParaRPr sz="2000"/>
          </a:p>
          <a:p>
            <a:pPr marL="457200" lvl="0" indent="-355600" algn="l" rtl="0">
              <a:lnSpc>
                <a:spcPct val="100000"/>
              </a:lnSpc>
              <a:spcBef>
                <a:spcPts val="0"/>
              </a:spcBef>
              <a:spcAft>
                <a:spcPts val="0"/>
              </a:spcAft>
              <a:buSzPts val="2000"/>
              <a:buChar char="●"/>
            </a:pPr>
            <a:r>
              <a:rPr lang="en" sz="2000"/>
              <a:t>Networking with Local organizations like Latino Faculty Staff Association, Positive Black Women</a:t>
            </a:r>
            <a:endParaRPr sz="2000"/>
          </a:p>
          <a:p>
            <a:pPr marL="457200" lvl="0" indent="-355600" algn="l" rtl="0">
              <a:lnSpc>
                <a:spcPct val="100000"/>
              </a:lnSpc>
              <a:spcBef>
                <a:spcPts val="0"/>
              </a:spcBef>
              <a:spcAft>
                <a:spcPts val="0"/>
              </a:spcAft>
              <a:buSzPts val="2000"/>
              <a:buChar char="●"/>
            </a:pPr>
            <a:r>
              <a:rPr lang="en" sz="2000"/>
              <a:t>Veteran Employment Services, State of Michigan </a:t>
            </a:r>
            <a:endParaRPr sz="2000"/>
          </a:p>
          <a:p>
            <a:pPr marL="457200" lvl="0" indent="-355600" algn="l" rtl="0">
              <a:lnSpc>
                <a:spcPct val="100000"/>
              </a:lnSpc>
              <a:spcBef>
                <a:spcPts val="0"/>
              </a:spcBef>
              <a:spcAft>
                <a:spcPts val="0"/>
              </a:spcAft>
              <a:buSzPts val="2000"/>
              <a:buChar char="●"/>
            </a:pPr>
            <a:r>
              <a:rPr lang="en" sz="2000"/>
              <a:t>U.S. Department of Veterans Affairs (Vet Success) </a:t>
            </a:r>
            <a:endParaRPr sz="2000"/>
          </a:p>
          <a:p>
            <a:pPr marL="914400" lvl="0" indent="0" algn="l" rtl="0">
              <a:lnSpc>
                <a:spcPct val="100000"/>
              </a:lnSpc>
              <a:spcBef>
                <a:spcPts val="1600"/>
              </a:spcBef>
              <a:spcAft>
                <a:spcPts val="0"/>
              </a:spcAft>
              <a:buNone/>
            </a:pPr>
            <a:endParaRPr sz="2000"/>
          </a:p>
          <a:p>
            <a:pPr marL="0" lvl="0" indent="0" algn="l" rtl="0">
              <a:lnSpc>
                <a:spcPct val="100000"/>
              </a:lnSpc>
              <a:spcBef>
                <a:spcPts val="1600"/>
              </a:spcBef>
              <a:spcAft>
                <a:spcPts val="0"/>
              </a:spcAft>
              <a:buNone/>
            </a:pPr>
            <a:endParaRPr sz="2000"/>
          </a:p>
          <a:p>
            <a:pPr marL="0" lvl="0" indent="0" algn="l" rtl="0">
              <a:spcBef>
                <a:spcPts val="1600"/>
              </a:spcBef>
              <a:spcAft>
                <a:spcPts val="1600"/>
              </a:spcAft>
              <a:buNone/>
            </a:pP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44"/>
          <p:cNvSpPr txBox="1">
            <a:spLocks noGrp="1"/>
          </p:cNvSpPr>
          <p:nvPr>
            <p:ph type="title"/>
          </p:nvPr>
        </p:nvSpPr>
        <p:spPr>
          <a:xfrm>
            <a:off x="311700" y="2015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Active Recruitment - if you build it, they will come </a:t>
            </a:r>
            <a:endParaRPr/>
          </a:p>
        </p:txBody>
      </p:sp>
      <p:sp>
        <p:nvSpPr>
          <p:cNvPr id="259" name="Google Shape;259;p44"/>
          <p:cNvSpPr txBox="1">
            <a:spLocks noGrp="1"/>
          </p:cNvSpPr>
          <p:nvPr>
            <p:ph type="body" idx="1"/>
          </p:nvPr>
        </p:nvSpPr>
        <p:spPr>
          <a:xfrm>
            <a:off x="311700" y="921150"/>
            <a:ext cx="3999900" cy="1854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Data Driven Approach</a:t>
            </a:r>
            <a:endParaRPr sz="1800"/>
          </a:p>
          <a:p>
            <a:pPr marL="457200" lvl="0" indent="-342900" algn="l" rtl="0">
              <a:spcBef>
                <a:spcPts val="1600"/>
              </a:spcBef>
              <a:spcAft>
                <a:spcPts val="0"/>
              </a:spcAft>
              <a:buSzPts val="1800"/>
              <a:buChar char="●"/>
            </a:pPr>
            <a:r>
              <a:rPr lang="en" sz="1800"/>
              <a:t>Website Traffic</a:t>
            </a:r>
            <a:endParaRPr sz="1800"/>
          </a:p>
          <a:p>
            <a:pPr marL="457200" lvl="0" indent="-342900" algn="l" rtl="0">
              <a:spcBef>
                <a:spcPts val="0"/>
              </a:spcBef>
              <a:spcAft>
                <a:spcPts val="0"/>
              </a:spcAft>
              <a:buSzPts val="1800"/>
              <a:buChar char="●"/>
            </a:pPr>
            <a:r>
              <a:rPr lang="en" sz="1800"/>
              <a:t>Availability Statistics</a:t>
            </a:r>
            <a:endParaRPr sz="1800"/>
          </a:p>
          <a:p>
            <a:pPr marL="457200" lvl="0" indent="-342900" algn="l" rtl="0">
              <a:spcBef>
                <a:spcPts val="0"/>
              </a:spcBef>
              <a:spcAft>
                <a:spcPts val="0"/>
              </a:spcAft>
              <a:buSzPts val="1800"/>
              <a:buChar char="●"/>
            </a:pPr>
            <a:r>
              <a:rPr lang="en" sz="1800"/>
              <a:t>Attraction Factors</a:t>
            </a:r>
            <a:endParaRPr sz="1800"/>
          </a:p>
          <a:p>
            <a:pPr marL="0" lvl="0" indent="0" algn="l" rtl="0">
              <a:spcBef>
                <a:spcPts val="1600"/>
              </a:spcBef>
              <a:spcAft>
                <a:spcPts val="1600"/>
              </a:spcAft>
              <a:buNone/>
            </a:pPr>
            <a:endParaRPr/>
          </a:p>
        </p:txBody>
      </p:sp>
      <p:sp>
        <p:nvSpPr>
          <p:cNvPr id="260" name="Google Shape;260;p44"/>
          <p:cNvSpPr txBox="1">
            <a:spLocks noGrp="1"/>
          </p:cNvSpPr>
          <p:nvPr>
            <p:ph type="body" idx="2"/>
          </p:nvPr>
        </p:nvSpPr>
        <p:spPr>
          <a:xfrm>
            <a:off x="4832400" y="921150"/>
            <a:ext cx="3999900" cy="1854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Questions to consider:</a:t>
            </a:r>
            <a:endParaRPr sz="1800"/>
          </a:p>
          <a:p>
            <a:pPr marL="457200" lvl="0" indent="-342900" algn="l" rtl="0">
              <a:spcBef>
                <a:spcPts val="1600"/>
              </a:spcBef>
              <a:spcAft>
                <a:spcPts val="0"/>
              </a:spcAft>
              <a:buSzPts val="1800"/>
              <a:buChar char="●"/>
            </a:pPr>
            <a:r>
              <a:rPr lang="en" sz="1800"/>
              <a:t>What does a “diversity goal” mean for this particular role?</a:t>
            </a:r>
            <a:endParaRPr sz="1800"/>
          </a:p>
          <a:p>
            <a:pPr marL="457200" lvl="0" indent="-342900" algn="l" rtl="0">
              <a:spcBef>
                <a:spcPts val="0"/>
              </a:spcBef>
              <a:spcAft>
                <a:spcPts val="0"/>
              </a:spcAft>
              <a:buSzPts val="1800"/>
              <a:buChar char="●"/>
            </a:pPr>
            <a:r>
              <a:rPr lang="en" sz="1800"/>
              <a:t>Who is finding our opportunities?</a:t>
            </a:r>
            <a:endParaRPr sz="1800"/>
          </a:p>
          <a:p>
            <a:pPr marL="457200" lvl="0" indent="-342900" algn="l" rtl="0">
              <a:spcBef>
                <a:spcPts val="0"/>
              </a:spcBef>
              <a:spcAft>
                <a:spcPts val="0"/>
              </a:spcAft>
              <a:buSzPts val="1800"/>
              <a:buChar char="●"/>
            </a:pPr>
            <a:r>
              <a:rPr lang="en" sz="1800"/>
              <a:t>How are they finding us?</a:t>
            </a:r>
            <a:endParaRPr sz="1800"/>
          </a:p>
        </p:txBody>
      </p:sp>
      <p:sp>
        <p:nvSpPr>
          <p:cNvPr id="261" name="Google Shape;261;p44"/>
          <p:cNvSpPr txBox="1">
            <a:spLocks noGrp="1"/>
          </p:cNvSpPr>
          <p:nvPr>
            <p:ph type="body" idx="1"/>
          </p:nvPr>
        </p:nvSpPr>
        <p:spPr>
          <a:xfrm>
            <a:off x="311700" y="3060150"/>
            <a:ext cx="8520600" cy="1854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Why leave fate up to the market? Control the outcome by “</a:t>
            </a:r>
            <a:r>
              <a:rPr lang="en" sz="1800" i="1"/>
              <a:t>priming the pump</a:t>
            </a:r>
            <a:r>
              <a:rPr lang="en" sz="1800"/>
              <a:t>”</a:t>
            </a:r>
            <a:endParaRPr sz="1800"/>
          </a:p>
          <a:p>
            <a:pPr marL="457200" lvl="0" indent="-342900" algn="l" rtl="0">
              <a:spcBef>
                <a:spcPts val="1600"/>
              </a:spcBef>
              <a:spcAft>
                <a:spcPts val="0"/>
              </a:spcAft>
              <a:buSzPts val="1800"/>
              <a:buChar char="●"/>
            </a:pPr>
            <a:r>
              <a:rPr lang="en" sz="1800"/>
              <a:t>Search for individuals already doing the job</a:t>
            </a:r>
            <a:endParaRPr sz="1800"/>
          </a:p>
          <a:p>
            <a:pPr marL="457200" lvl="0" indent="-342900" algn="l" rtl="0">
              <a:spcBef>
                <a:spcPts val="0"/>
              </a:spcBef>
              <a:spcAft>
                <a:spcPts val="0"/>
              </a:spcAft>
              <a:buSzPts val="1800"/>
              <a:buChar char="●"/>
            </a:pPr>
            <a:r>
              <a:rPr lang="en" sz="1800"/>
              <a:t>Send targeted and direct communication to potential candidates</a:t>
            </a:r>
            <a:endParaRPr sz="1800"/>
          </a:p>
          <a:p>
            <a:pPr marL="457200" lvl="0" indent="-342900" algn="l" rtl="0">
              <a:spcBef>
                <a:spcPts val="0"/>
              </a:spcBef>
              <a:spcAft>
                <a:spcPts val="0"/>
              </a:spcAft>
              <a:buSzPts val="1800"/>
              <a:buChar char="●"/>
            </a:pPr>
            <a:r>
              <a:rPr lang="en" sz="1800"/>
              <a:t>Lead them to the application</a:t>
            </a:r>
            <a:endParaRPr sz="1800"/>
          </a:p>
          <a:p>
            <a:pPr marL="0" lvl="0" indent="0" algn="l" rtl="0">
              <a:spcBef>
                <a:spcPts val="1600"/>
              </a:spcBef>
              <a:spcAft>
                <a:spcPts val="1600"/>
              </a:spcAft>
              <a:buNone/>
            </a:pPr>
            <a:endParaRPr/>
          </a:p>
        </p:txBody>
      </p:sp>
      <p:cxnSp>
        <p:nvCxnSpPr>
          <p:cNvPr id="262" name="Google Shape;262;p44"/>
          <p:cNvCxnSpPr/>
          <p:nvPr/>
        </p:nvCxnSpPr>
        <p:spPr>
          <a:xfrm rot="10800000">
            <a:off x="3591300" y="483500"/>
            <a:ext cx="4585800" cy="55200"/>
          </a:xfrm>
          <a:prstGeom prst="straightConnector1">
            <a:avLst/>
          </a:prstGeom>
          <a:noFill/>
          <a:ln w="38100" cap="flat" cmpd="sng">
            <a:solidFill>
              <a:srgbClr val="EEFFF2"/>
            </a:solidFill>
            <a:prstDash val="solid"/>
            <a:round/>
            <a:headEnd type="none" w="med" len="med"/>
            <a:tailEnd type="none" w="med" len="med"/>
          </a:ln>
        </p:spPr>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45"/>
          <p:cNvSpPr txBox="1">
            <a:spLocks noGrp="1"/>
          </p:cNvSpPr>
          <p:nvPr>
            <p:ph type="title"/>
          </p:nvPr>
        </p:nvSpPr>
        <p:spPr>
          <a:xfrm>
            <a:off x="311700" y="2015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Sample Ad</a:t>
            </a:r>
            <a:endParaRPr/>
          </a:p>
        </p:txBody>
      </p:sp>
      <p:sp>
        <p:nvSpPr>
          <p:cNvPr id="268" name="Google Shape;268;p45"/>
          <p:cNvSpPr txBox="1">
            <a:spLocks noGrp="1"/>
          </p:cNvSpPr>
          <p:nvPr>
            <p:ph type="body" idx="1"/>
          </p:nvPr>
        </p:nvSpPr>
        <p:spPr>
          <a:xfrm>
            <a:off x="311700" y="921150"/>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What Do You Need</a:t>
            </a:r>
            <a:endParaRPr sz="1800" b="1"/>
          </a:p>
          <a:p>
            <a:pPr marL="457200" lvl="0" indent="-342900" algn="l" rtl="0">
              <a:spcBef>
                <a:spcPts val="1600"/>
              </a:spcBef>
              <a:spcAft>
                <a:spcPts val="0"/>
              </a:spcAft>
              <a:buSzPts val="1800"/>
              <a:buChar char="●"/>
            </a:pPr>
            <a:r>
              <a:rPr lang="en" sz="1800" b="1" i="1"/>
              <a:t>To advance creation of learning objects</a:t>
            </a:r>
            <a:br>
              <a:rPr lang="en" sz="1800" b="1" i="1"/>
            </a:br>
            <a:endParaRPr sz="1800" b="1" i="1"/>
          </a:p>
          <a:p>
            <a:pPr marL="457200" lvl="0" indent="-342900" algn="l" rtl="0">
              <a:spcBef>
                <a:spcPts val="0"/>
              </a:spcBef>
              <a:spcAft>
                <a:spcPts val="0"/>
              </a:spcAft>
              <a:buSzPts val="1800"/>
              <a:buChar char="●"/>
            </a:pPr>
            <a:r>
              <a:rPr lang="en" sz="1800" b="1" i="1"/>
              <a:t>Learning assessment, knowledge of pedagogical best practices</a:t>
            </a:r>
            <a:br>
              <a:rPr lang="en" sz="1800" b="1" i="1"/>
            </a:br>
            <a:endParaRPr sz="1800" b="1" i="1"/>
          </a:p>
          <a:p>
            <a:pPr marL="457200" lvl="0" indent="-342900" algn="l" rtl="0">
              <a:spcBef>
                <a:spcPts val="0"/>
              </a:spcBef>
              <a:spcAft>
                <a:spcPts val="0"/>
              </a:spcAft>
              <a:buSzPts val="1800"/>
              <a:buChar char="●"/>
            </a:pPr>
            <a:r>
              <a:rPr lang="en" sz="1800" b="1" i="1"/>
              <a:t>User-focused, excellent interpersonal skills</a:t>
            </a:r>
            <a:endParaRPr sz="1800" b="1" i="1"/>
          </a:p>
          <a:p>
            <a:pPr marL="457200" lvl="0" indent="0" algn="l" rtl="0">
              <a:spcBef>
                <a:spcPts val="1600"/>
              </a:spcBef>
              <a:spcAft>
                <a:spcPts val="1600"/>
              </a:spcAft>
              <a:buNone/>
            </a:pPr>
            <a:endParaRPr sz="1800" b="1"/>
          </a:p>
        </p:txBody>
      </p:sp>
      <p:sp>
        <p:nvSpPr>
          <p:cNvPr id="269" name="Google Shape;269;p45"/>
          <p:cNvSpPr txBox="1">
            <a:spLocks noGrp="1"/>
          </p:cNvSpPr>
          <p:nvPr>
            <p:ph type="body" idx="2"/>
          </p:nvPr>
        </p:nvSpPr>
        <p:spPr>
          <a:xfrm>
            <a:off x="4832400" y="921150"/>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What Does the Candidate Get</a:t>
            </a:r>
            <a:endParaRPr sz="1800" b="1"/>
          </a:p>
          <a:p>
            <a:pPr marL="457200" lvl="0" indent="-342900" algn="l" rtl="0">
              <a:spcBef>
                <a:spcPts val="1600"/>
              </a:spcBef>
              <a:spcAft>
                <a:spcPts val="0"/>
              </a:spcAft>
              <a:buSzPts val="1800"/>
              <a:buChar char="●"/>
            </a:pPr>
            <a:r>
              <a:rPr lang="en" sz="1800" b="1"/>
              <a:t>Opportunity to CREATE and collaborate</a:t>
            </a:r>
            <a:br>
              <a:rPr lang="en" sz="1800" b="1"/>
            </a:br>
            <a:endParaRPr sz="1800" b="1"/>
          </a:p>
          <a:p>
            <a:pPr marL="457200" lvl="0" indent="-342900" algn="l" rtl="0">
              <a:spcBef>
                <a:spcPts val="0"/>
              </a:spcBef>
              <a:spcAft>
                <a:spcPts val="0"/>
              </a:spcAft>
              <a:buSzPts val="1800"/>
              <a:buChar char="●"/>
            </a:pPr>
            <a:r>
              <a:rPr lang="en" sz="1800" b="1"/>
              <a:t>Opportunity to LEAD peers in learning pedagogical best practices</a:t>
            </a:r>
            <a:br>
              <a:rPr lang="en" sz="1800" b="1"/>
            </a:br>
            <a:endParaRPr sz="1800" b="1"/>
          </a:p>
          <a:p>
            <a:pPr marL="457200" lvl="0" indent="-342900" algn="l" rtl="0">
              <a:spcBef>
                <a:spcPts val="0"/>
              </a:spcBef>
              <a:spcAft>
                <a:spcPts val="0"/>
              </a:spcAft>
              <a:buSzPts val="1800"/>
              <a:buChar char="●"/>
            </a:pPr>
            <a:r>
              <a:rPr lang="en" sz="1800" b="1"/>
              <a:t>Opportunity to COLLABORATE with peers and colleagues</a:t>
            </a:r>
            <a:endParaRPr sz="1800" b="1"/>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46"/>
          <p:cNvSpPr txBox="1">
            <a:spLocks noGrp="1"/>
          </p:cNvSpPr>
          <p:nvPr>
            <p:ph type="title"/>
          </p:nvPr>
        </p:nvSpPr>
        <p:spPr>
          <a:xfrm>
            <a:off x="311700" y="2015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Gender Bias in Ads</a:t>
            </a:r>
            <a:endParaRPr/>
          </a:p>
        </p:txBody>
      </p:sp>
      <p:sp>
        <p:nvSpPr>
          <p:cNvPr id="275" name="Google Shape;275;p46"/>
          <p:cNvSpPr txBox="1">
            <a:spLocks noGrp="1"/>
          </p:cNvSpPr>
          <p:nvPr>
            <p:ph type="body" idx="1"/>
          </p:nvPr>
        </p:nvSpPr>
        <p:spPr>
          <a:xfrm>
            <a:off x="311700" y="921150"/>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AGE</a:t>
            </a:r>
            <a:endParaRPr/>
          </a:p>
          <a:p>
            <a:pPr marL="0" lvl="0" indent="0" algn="l" rtl="0">
              <a:spcBef>
                <a:spcPts val="1600"/>
              </a:spcBef>
              <a:spcAft>
                <a:spcPts val="0"/>
              </a:spcAft>
              <a:buNone/>
            </a:pPr>
            <a:r>
              <a:rPr lang="en"/>
              <a:t>Gender</a:t>
            </a:r>
            <a:endParaRPr/>
          </a:p>
          <a:p>
            <a:pPr marL="0" lvl="0" indent="0" algn="l" rtl="0">
              <a:spcBef>
                <a:spcPts val="1600"/>
              </a:spcBef>
              <a:spcAft>
                <a:spcPts val="0"/>
              </a:spcAft>
              <a:buNone/>
            </a:pPr>
            <a:r>
              <a:rPr lang="en"/>
              <a:t>Degree</a:t>
            </a:r>
            <a:endParaRPr/>
          </a:p>
          <a:p>
            <a:pPr marL="0" lvl="0" indent="0" algn="l" rtl="0">
              <a:spcBef>
                <a:spcPts val="1600"/>
              </a:spcBef>
              <a:spcAft>
                <a:spcPts val="1600"/>
              </a:spcAft>
              <a:buNone/>
            </a:pPr>
            <a:r>
              <a:rPr lang="en"/>
              <a:t>Workplace </a:t>
            </a:r>
            <a:endParaRPr/>
          </a:p>
        </p:txBody>
      </p:sp>
      <p:sp>
        <p:nvSpPr>
          <p:cNvPr id="276" name="Google Shape;276;p46"/>
          <p:cNvSpPr txBox="1">
            <a:spLocks noGrp="1"/>
          </p:cNvSpPr>
          <p:nvPr>
            <p:ph type="body" idx="2"/>
          </p:nvPr>
        </p:nvSpPr>
        <p:spPr>
          <a:xfrm>
            <a:off x="4832400" y="921150"/>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Check your ad for free: </a:t>
            </a:r>
            <a:r>
              <a:rPr lang="en" u="sng">
                <a:solidFill>
                  <a:schemeClr val="accent4"/>
                </a:solidFill>
                <a:hlinkClick r:id="rId3"/>
              </a:rPr>
              <a:t>http://gender-decoder.katmatfield.com/</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47"/>
          <p:cNvSpPr txBox="1">
            <a:spLocks noGrp="1"/>
          </p:cNvSpPr>
          <p:nvPr>
            <p:ph type="title"/>
          </p:nvPr>
        </p:nvSpPr>
        <p:spPr>
          <a:xfrm>
            <a:off x="311700" y="2746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Communicating with Candidates Sample 1/6</a:t>
            </a:r>
            <a:endParaRPr/>
          </a:p>
        </p:txBody>
      </p:sp>
      <p:sp>
        <p:nvSpPr>
          <p:cNvPr id="282" name="Google Shape;282;p47"/>
          <p:cNvSpPr txBox="1">
            <a:spLocks noGrp="1"/>
          </p:cNvSpPr>
          <p:nvPr>
            <p:ph type="body" idx="1"/>
          </p:nvPr>
        </p:nvSpPr>
        <p:spPr>
          <a:xfrm>
            <a:off x="311700" y="95052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rgbClr val="FFFFFF"/>
                </a:solidFill>
              </a:rPr>
              <a:t>Good [morning/afternoon,]</a:t>
            </a:r>
            <a:endParaRPr sz="1800">
              <a:solidFill>
                <a:srgbClr val="FFFFFF"/>
              </a:solidFill>
            </a:endParaRPr>
          </a:p>
          <a:p>
            <a:pPr marL="0" lvl="0" indent="0" algn="l" rtl="0">
              <a:spcBef>
                <a:spcPts val="1600"/>
              </a:spcBef>
              <a:spcAft>
                <a:spcPts val="0"/>
              </a:spcAft>
              <a:buNone/>
            </a:pPr>
            <a:r>
              <a:rPr lang="en" sz="1800">
                <a:solidFill>
                  <a:srgbClr val="FFFFFF"/>
                </a:solidFill>
              </a:rPr>
              <a:t>We will call you at the number that you have provided. If you need us to use an alternative number, please let us know ahead of your interview; today if possible.</a:t>
            </a:r>
            <a:endParaRPr sz="1800">
              <a:solidFill>
                <a:srgbClr val="FFFFFF"/>
              </a:solidFill>
            </a:endParaRPr>
          </a:p>
          <a:p>
            <a:pPr marL="0" lvl="0" indent="0" algn="l" rtl="0">
              <a:spcBef>
                <a:spcPts val="1600"/>
              </a:spcBef>
              <a:spcAft>
                <a:spcPts val="0"/>
              </a:spcAft>
              <a:buNone/>
            </a:pPr>
            <a:r>
              <a:rPr lang="en" sz="1800">
                <a:solidFill>
                  <a:srgbClr val="FFFFFF"/>
                </a:solidFill>
              </a:rPr>
              <a:t>We have planned for a 30 minute conversation. We will spend the first 20 minutes asking you questions. We will take turns asking the questions, but any of us may follow-up with a clarifying question. We are keeping the last 10 minutes to answer questions you may have for us.</a:t>
            </a:r>
            <a:endParaRPr sz="1800">
              <a:solidFill>
                <a:srgbClr val="FFFFFF"/>
              </a:solidFill>
            </a:endParaRPr>
          </a:p>
          <a:p>
            <a:pPr marL="0" lvl="0" indent="0" algn="l" rtl="0">
              <a:spcBef>
                <a:spcPts val="1600"/>
              </a:spcBef>
              <a:spcAft>
                <a:spcPts val="1600"/>
              </a:spcAft>
              <a:buNone/>
            </a:pPr>
            <a:r>
              <a:rPr lang="en" sz="1800">
                <a:solidFill>
                  <a:srgbClr val="FFFFFF"/>
                </a:solidFill>
              </a:rPr>
              <a:t>We will send the majority of the phone questions 1 hour ahead of your scheduled time to ensure as smooth an experience as possible. If you have questions you would like to ask me, please feel free to book a time.</a:t>
            </a:r>
            <a:endParaRPr sz="1800">
              <a:solidFill>
                <a:srgbClr val="FFFFFF"/>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48"/>
          <p:cNvSpPr txBox="1">
            <a:spLocks noGrp="1"/>
          </p:cNvSpPr>
          <p:nvPr>
            <p:ph type="title"/>
          </p:nvPr>
        </p:nvSpPr>
        <p:spPr>
          <a:xfrm>
            <a:off x="311700" y="2563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Communicating with Candidates Sample 2/6</a:t>
            </a:r>
            <a:endParaRPr/>
          </a:p>
        </p:txBody>
      </p:sp>
      <p:sp>
        <p:nvSpPr>
          <p:cNvPr id="288" name="Google Shape;288;p48"/>
          <p:cNvSpPr txBox="1">
            <a:spLocks noGrp="1"/>
          </p:cNvSpPr>
          <p:nvPr>
            <p:ph type="body" idx="1"/>
          </p:nvPr>
        </p:nvSpPr>
        <p:spPr>
          <a:xfrm>
            <a:off x="311700" y="863550"/>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rgbClr val="FFFFFF"/>
                </a:solidFill>
              </a:rPr>
              <a:t>If you require an accommodation, either for the phone interview or after, please advise.</a:t>
            </a:r>
            <a:endParaRPr sz="1800">
              <a:solidFill>
                <a:srgbClr val="FFFFFF"/>
              </a:solidFill>
            </a:endParaRPr>
          </a:p>
          <a:p>
            <a:pPr marL="0" lvl="0" indent="0" algn="l" rtl="0">
              <a:lnSpc>
                <a:spcPct val="100000"/>
              </a:lnSpc>
              <a:spcBef>
                <a:spcPts val="1600"/>
              </a:spcBef>
              <a:spcAft>
                <a:spcPts val="0"/>
              </a:spcAft>
              <a:buNone/>
            </a:pPr>
            <a:r>
              <a:rPr lang="en" sz="1800" b="1">
                <a:solidFill>
                  <a:srgbClr val="FFFFFF"/>
                </a:solidFill>
              </a:rPr>
              <a:t>Search committee</a:t>
            </a:r>
            <a:endParaRPr sz="1800" b="1">
              <a:solidFill>
                <a:srgbClr val="FFFFFF"/>
              </a:solidFill>
            </a:endParaRPr>
          </a:p>
          <a:p>
            <a:pPr marL="0" lvl="0" indent="0" algn="l" rtl="0">
              <a:lnSpc>
                <a:spcPct val="100000"/>
              </a:lnSpc>
              <a:spcBef>
                <a:spcPts val="0"/>
              </a:spcBef>
              <a:spcAft>
                <a:spcPts val="0"/>
              </a:spcAft>
              <a:buNone/>
            </a:pPr>
            <a:r>
              <a:rPr lang="en" sz="1800">
                <a:solidFill>
                  <a:srgbClr val="FFFFFF"/>
                </a:solidFill>
              </a:rPr>
              <a:t>There are five members on the search committee:</a:t>
            </a:r>
            <a:endParaRPr sz="1800">
              <a:solidFill>
                <a:srgbClr val="FFFFFF"/>
              </a:solidFill>
            </a:endParaRPr>
          </a:p>
          <a:p>
            <a:pPr marL="457200" lvl="0" indent="-342900" algn="l" rtl="0">
              <a:lnSpc>
                <a:spcPct val="100000"/>
              </a:lnSpc>
              <a:spcBef>
                <a:spcPts val="1600"/>
              </a:spcBef>
              <a:spcAft>
                <a:spcPts val="0"/>
              </a:spcAft>
              <a:buClr>
                <a:srgbClr val="FFFFFF"/>
              </a:buClr>
              <a:buSzPts val="1800"/>
              <a:buAutoNum type="arabicPeriod"/>
            </a:pPr>
            <a:r>
              <a:rPr lang="en" sz="1800">
                <a:solidFill>
                  <a:srgbClr val="FFFFFF"/>
                </a:solidFill>
              </a:rPr>
              <a:t>Annie Bélanger, Dean of University Libraries (Chair)</a:t>
            </a:r>
            <a:endParaRPr sz="1800">
              <a:solidFill>
                <a:srgbClr val="FFFFFF"/>
              </a:solidFill>
            </a:endParaRPr>
          </a:p>
          <a:p>
            <a:pPr marL="914400" lvl="1" indent="-342900" algn="l" rtl="0">
              <a:spcBef>
                <a:spcPts val="0"/>
              </a:spcBef>
              <a:spcAft>
                <a:spcPts val="0"/>
              </a:spcAft>
              <a:buClr>
                <a:srgbClr val="FFFFFF"/>
              </a:buClr>
              <a:buSzPts val="1800"/>
              <a:buAutoNum type="alphaLcPeriod"/>
            </a:pPr>
            <a:r>
              <a:rPr lang="en" sz="1800">
                <a:solidFill>
                  <a:srgbClr val="FFFFFF"/>
                </a:solidFill>
              </a:rPr>
              <a:t>I see my role as the cheerleader, advocate, banker and culture lead. I am a Senior Librarian. I serve as Coordinator for the ACRL Diversity Alliance and Sponsor for the University Libraries Equity &amp; Inclusion Committee. I joined GVSU in June 2017, with monthly visit beginning in February. I hold my MLIS from Western University in Canada.</a:t>
            </a:r>
            <a:endParaRPr sz="1800">
              <a:solidFill>
                <a:srgbClr val="FFFFFF"/>
              </a:solidFill>
            </a:endParaRPr>
          </a:p>
          <a:p>
            <a:pPr marL="457200" lvl="0" indent="-342900" algn="l" rtl="0">
              <a:spcBef>
                <a:spcPts val="0"/>
              </a:spcBef>
              <a:spcAft>
                <a:spcPts val="0"/>
              </a:spcAft>
              <a:buClr>
                <a:srgbClr val="FFFFFF"/>
              </a:buClr>
              <a:buSzPts val="1800"/>
              <a:buAutoNum type="arabicPeriod"/>
            </a:pPr>
            <a:r>
              <a:rPr lang="en" sz="1800">
                <a:solidFill>
                  <a:srgbClr val="FFFFFF"/>
                </a:solidFill>
              </a:rPr>
              <a:t>[Name, job title, role on committee]</a:t>
            </a:r>
            <a:endParaRPr sz="1800">
              <a:solidFill>
                <a:srgbClr val="FFFFFF"/>
              </a:solidFill>
            </a:endParaRPr>
          </a:p>
          <a:p>
            <a:pPr marL="914400" lvl="1" indent="-342900" algn="l" rtl="0">
              <a:spcBef>
                <a:spcPts val="0"/>
              </a:spcBef>
              <a:spcAft>
                <a:spcPts val="0"/>
              </a:spcAft>
              <a:buClr>
                <a:srgbClr val="FFFFFF"/>
              </a:buClr>
              <a:buSzPts val="1800"/>
              <a:buAutoNum type="alphaLcPeriod"/>
            </a:pPr>
            <a:r>
              <a:rPr lang="en" sz="1800">
                <a:solidFill>
                  <a:srgbClr val="FFFFFF"/>
                </a:solidFill>
              </a:rPr>
              <a:t>Brief overview of background</a:t>
            </a:r>
            <a:endParaRPr sz="1800">
              <a:solidFill>
                <a:srgbClr val="FFFFFF"/>
              </a:solidFill>
            </a:endParaRPr>
          </a:p>
          <a:p>
            <a:pPr marL="0" lvl="0" indent="0" algn="l" rtl="0">
              <a:spcBef>
                <a:spcPts val="1600"/>
              </a:spcBef>
              <a:spcAft>
                <a:spcPts val="0"/>
              </a:spcAft>
              <a:buNone/>
            </a:pPr>
            <a:endParaRPr sz="1800">
              <a:solidFill>
                <a:srgbClr val="FFFFFF"/>
              </a:solidFill>
            </a:endParaRPr>
          </a:p>
          <a:p>
            <a:pPr marL="0" lvl="0" indent="0" algn="l" rtl="0">
              <a:spcBef>
                <a:spcPts val="1600"/>
              </a:spcBef>
              <a:spcAft>
                <a:spcPts val="0"/>
              </a:spcAft>
              <a:buNone/>
            </a:pPr>
            <a:endParaRPr sz="1800">
              <a:solidFill>
                <a:srgbClr val="FFFFFF"/>
              </a:solidFill>
            </a:endParaRPr>
          </a:p>
          <a:p>
            <a:pPr marL="0" lvl="0" indent="0" algn="l" rtl="0">
              <a:spcBef>
                <a:spcPts val="1600"/>
              </a:spcBef>
              <a:spcAft>
                <a:spcPts val="1600"/>
              </a:spcAft>
              <a:buNone/>
            </a:pPr>
            <a:endParaRPr sz="1800">
              <a:solidFill>
                <a:srgbClr val="FFFFFF"/>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49"/>
          <p:cNvSpPr txBox="1">
            <a:spLocks noGrp="1"/>
          </p:cNvSpPr>
          <p:nvPr>
            <p:ph type="title"/>
          </p:nvPr>
        </p:nvSpPr>
        <p:spPr>
          <a:xfrm>
            <a:off x="311700" y="3061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Communicating with Candidates Sample 3/6</a:t>
            </a:r>
            <a:endParaRPr/>
          </a:p>
        </p:txBody>
      </p:sp>
      <p:sp>
        <p:nvSpPr>
          <p:cNvPr id="294" name="Google Shape;294;p49"/>
          <p:cNvSpPr txBox="1">
            <a:spLocks noGrp="1"/>
          </p:cNvSpPr>
          <p:nvPr>
            <p:ph type="body" idx="1"/>
          </p:nvPr>
        </p:nvSpPr>
        <p:spPr>
          <a:xfrm>
            <a:off x="311700" y="8220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FFFFFF"/>
                </a:solidFill>
              </a:rPr>
              <a:t>Process &amp; Timeline </a:t>
            </a:r>
            <a:endParaRPr sz="1800" b="1">
              <a:solidFill>
                <a:srgbClr val="FFFFFF"/>
              </a:solidFill>
            </a:endParaRPr>
          </a:p>
          <a:p>
            <a:pPr marL="0" lvl="0" indent="0" algn="l" rtl="0">
              <a:spcBef>
                <a:spcPts val="1600"/>
              </a:spcBef>
              <a:spcAft>
                <a:spcPts val="1600"/>
              </a:spcAft>
              <a:buNone/>
            </a:pPr>
            <a:r>
              <a:rPr lang="en" sz="1800">
                <a:solidFill>
                  <a:srgbClr val="FFFFFF"/>
                </a:solidFill>
              </a:rPr>
              <a:t>GVSU is an equal opportunity employer (Affirmative Action Statement: </a:t>
            </a:r>
            <a:r>
              <a:rPr lang="en" sz="1800" u="sng">
                <a:solidFill>
                  <a:schemeClr val="accent4"/>
                </a:solidFill>
                <a:hlinkClick r:id="rId3"/>
              </a:rPr>
              <a:t>http://www.gvsu.edu/affirmativeactionstatement.htm</a:t>
            </a:r>
            <a:r>
              <a:rPr lang="en" sz="1800">
                <a:solidFill>
                  <a:srgbClr val="FFFFFF"/>
                </a:solidFill>
              </a:rPr>
              <a:t>). Once the search committee makes it selection for on campus interviews, the names and rationale will be submitted to the Human Resources Department for review and approval and then to the Inclusion and Equity Division’s Affirmative Action Director’s for review and approval. This review and approval process takes approximately 1-3 weeks. Once we receive confirmation, we will contact both the selected to schedule the on campus interviews. The system will generate an email to non-selected candidates; I will also reach out to see if you would like a feedback conversation as you continue your searches. As you invest time in us with this process, we will invest too.</a:t>
            </a:r>
            <a:endParaRPr sz="1800">
              <a:solidFill>
                <a:srgbClr val="FFFFFF"/>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50"/>
          <p:cNvSpPr txBox="1">
            <a:spLocks noGrp="1"/>
          </p:cNvSpPr>
          <p:nvPr>
            <p:ph type="title"/>
          </p:nvPr>
        </p:nvSpPr>
        <p:spPr>
          <a:xfrm>
            <a:off x="311700" y="3061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Communicating with Candidates Sample 4/6</a:t>
            </a:r>
            <a:endParaRPr/>
          </a:p>
        </p:txBody>
      </p:sp>
      <p:sp>
        <p:nvSpPr>
          <p:cNvPr id="300" name="Google Shape;300;p50"/>
          <p:cNvSpPr txBox="1">
            <a:spLocks noGrp="1"/>
          </p:cNvSpPr>
          <p:nvPr>
            <p:ph type="body" idx="1"/>
          </p:nvPr>
        </p:nvSpPr>
        <p:spPr>
          <a:xfrm>
            <a:off x="311700" y="8220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rgbClr val="FFFFFF"/>
                </a:solidFill>
              </a:rPr>
              <a:t>We will be looking to book the on campus interviews from July 18-27. The interviews will take place over a full day (with a dinner the evening ahead) as well as travel so we will give as much lead time as possible to allow for travel arrangements to get to Grand Rapids.  </a:t>
            </a:r>
            <a:endParaRPr sz="1800">
              <a:solidFill>
                <a:srgbClr val="FFFFFF"/>
              </a:solidFill>
            </a:endParaRPr>
          </a:p>
          <a:p>
            <a:pPr marL="0" lvl="0" indent="0" algn="l" rtl="0">
              <a:spcBef>
                <a:spcPts val="1600"/>
              </a:spcBef>
              <a:spcAft>
                <a:spcPts val="1600"/>
              </a:spcAft>
              <a:buNone/>
            </a:pPr>
            <a:r>
              <a:rPr lang="en" sz="1800">
                <a:solidFill>
                  <a:srgbClr val="FFFFFF"/>
                </a:solidFill>
              </a:rPr>
              <a:t>If you are selected for an on campus interview, you will be provided with a schedule for the interview, who you can expect during each interaction, and the purpose of the interaction. We will build in breaks as well as small group interactions, including a dinner. There will also be a 1:1 time with me as the appointing officer. There will also be a slot of time for you to select what you would like to do. For example, a campus tour, meet with an affinity group, a library tour, etc.</a:t>
            </a:r>
            <a:endParaRPr sz="1800" b="1">
              <a:solidFill>
                <a:srgbClr val="FFFFFF"/>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Google Shape;305;p51"/>
          <p:cNvSpPr txBox="1">
            <a:spLocks noGrp="1"/>
          </p:cNvSpPr>
          <p:nvPr>
            <p:ph type="title"/>
          </p:nvPr>
        </p:nvSpPr>
        <p:spPr>
          <a:xfrm>
            <a:off x="311700" y="3061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Communicating with Candidates Sample 5/6</a:t>
            </a:r>
            <a:endParaRPr/>
          </a:p>
        </p:txBody>
      </p:sp>
      <p:sp>
        <p:nvSpPr>
          <p:cNvPr id="306" name="Google Shape;306;p51"/>
          <p:cNvSpPr txBox="1">
            <a:spLocks noGrp="1"/>
          </p:cNvSpPr>
          <p:nvPr>
            <p:ph type="body" idx="1"/>
          </p:nvPr>
        </p:nvSpPr>
        <p:spPr>
          <a:xfrm>
            <a:off x="311700" y="8220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rgbClr val="FFFFFF"/>
                </a:solidFill>
              </a:rPr>
              <a:t>Ahead of your interview, we will share your CV/Resume with the Library staff. We will redact any contact information. You will be able to interact with them through an open presentation. You will receive the topic one week ahead of your interview. The room we will be using has microphones, computers, and dual screens. </a:t>
            </a:r>
            <a:endParaRPr sz="1800">
              <a:solidFill>
                <a:srgbClr val="FFFFFF"/>
              </a:solidFill>
            </a:endParaRPr>
          </a:p>
          <a:p>
            <a:pPr marL="0" lvl="0" indent="0" algn="l" rtl="0">
              <a:spcBef>
                <a:spcPts val="1600"/>
              </a:spcBef>
              <a:spcAft>
                <a:spcPts val="0"/>
              </a:spcAft>
              <a:buNone/>
            </a:pPr>
            <a:r>
              <a:rPr lang="en" sz="1800">
                <a:solidFill>
                  <a:srgbClr val="FFFFFF"/>
                </a:solidFill>
              </a:rPr>
              <a:t>Other things you might want to know about us:</a:t>
            </a:r>
            <a:endParaRPr sz="1800">
              <a:solidFill>
                <a:srgbClr val="FFFFFF"/>
              </a:solidFill>
            </a:endParaRPr>
          </a:p>
          <a:p>
            <a:pPr marL="0" lvl="0" indent="0" algn="l" rtl="0">
              <a:spcBef>
                <a:spcPts val="1600"/>
              </a:spcBef>
              <a:spcAft>
                <a:spcPts val="1600"/>
              </a:spcAft>
              <a:buNone/>
            </a:pPr>
            <a:r>
              <a:rPr lang="en" sz="1800">
                <a:solidFill>
                  <a:srgbClr val="FFFFFF"/>
                </a:solidFill>
              </a:rPr>
              <a:t>Our workplace principles: 1) always ask how will this benefits the students/users, 2) sustaining entrepreneurial spirit, 3) taking informed risks, 4) approach each other with respect and empathy.</a:t>
            </a:r>
            <a:endParaRPr sz="1800">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a:t>Flipping the Model</a:t>
            </a:r>
            <a:endParaRPr sz="6000"/>
          </a:p>
        </p:txBody>
      </p:sp>
      <p:sp>
        <p:nvSpPr>
          <p:cNvPr id="75" name="Google Shape;75;p1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a:t>The What</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52"/>
          <p:cNvSpPr txBox="1">
            <a:spLocks noGrp="1"/>
          </p:cNvSpPr>
          <p:nvPr>
            <p:ph type="title"/>
          </p:nvPr>
        </p:nvSpPr>
        <p:spPr>
          <a:xfrm>
            <a:off x="311700" y="3061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Communicating with Candidates Sample 6/6</a:t>
            </a:r>
            <a:endParaRPr/>
          </a:p>
        </p:txBody>
      </p:sp>
      <p:sp>
        <p:nvSpPr>
          <p:cNvPr id="312" name="Google Shape;312;p52"/>
          <p:cNvSpPr txBox="1">
            <a:spLocks noGrp="1"/>
          </p:cNvSpPr>
          <p:nvPr>
            <p:ph type="body" idx="1"/>
          </p:nvPr>
        </p:nvSpPr>
        <p:spPr>
          <a:xfrm>
            <a:off x="311700" y="8220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rgbClr val="FFFFFF"/>
                </a:solidFill>
              </a:rPr>
              <a:t>We will support longer distance travel arrangements and hotel bookings as needed.  We do reimburse travel, hotel, and a per diem for food for all interview travel.</a:t>
            </a:r>
            <a:endParaRPr sz="1800">
              <a:solidFill>
                <a:srgbClr val="FFFFFF"/>
              </a:solidFill>
            </a:endParaRPr>
          </a:p>
          <a:p>
            <a:pPr marL="0" lvl="0" indent="0" algn="l" rtl="0">
              <a:spcBef>
                <a:spcPts val="1600"/>
              </a:spcBef>
              <a:spcAft>
                <a:spcPts val="0"/>
              </a:spcAft>
              <a:buNone/>
            </a:pPr>
            <a:r>
              <a:rPr lang="en" sz="1800">
                <a:solidFill>
                  <a:srgbClr val="FFFFFF"/>
                </a:solidFill>
              </a:rPr>
              <a:t> And if you have not reviewed it, the Hiring FAQ (</a:t>
            </a:r>
            <a:r>
              <a:rPr lang="en" sz="1800" u="sng">
                <a:solidFill>
                  <a:schemeClr val="accent4"/>
                </a:solidFill>
                <a:hlinkClick r:id="rId3"/>
              </a:rPr>
              <a:t>https://www.gvsu.edu/library/hiring</a:t>
            </a:r>
            <a:r>
              <a:rPr lang="en" sz="1800">
                <a:solidFill>
                  <a:srgbClr val="FFFFFF"/>
                </a:solidFill>
              </a:rPr>
              <a:t>) may be useful. There are slight differences for visiting faculty, and we could talk about those in person.</a:t>
            </a:r>
            <a:endParaRPr sz="1800">
              <a:solidFill>
                <a:srgbClr val="FFFFFF"/>
              </a:solidFill>
            </a:endParaRPr>
          </a:p>
          <a:p>
            <a:pPr marL="0" lvl="0" indent="0" algn="l" rtl="0">
              <a:spcBef>
                <a:spcPts val="1600"/>
              </a:spcBef>
              <a:spcAft>
                <a:spcPts val="0"/>
              </a:spcAft>
              <a:buNone/>
            </a:pPr>
            <a:r>
              <a:rPr lang="en" sz="1800">
                <a:solidFill>
                  <a:srgbClr val="FFFFFF"/>
                </a:solidFill>
              </a:rPr>
              <a:t> We look forward to get to know you better through this process,</a:t>
            </a:r>
            <a:endParaRPr sz="1800">
              <a:solidFill>
                <a:srgbClr val="FFFFFF"/>
              </a:solidFill>
            </a:endParaRPr>
          </a:p>
          <a:p>
            <a:pPr marL="0" lvl="0" indent="0" algn="l" rtl="0">
              <a:spcBef>
                <a:spcPts val="1600"/>
              </a:spcBef>
              <a:spcAft>
                <a:spcPts val="0"/>
              </a:spcAft>
              <a:buNone/>
            </a:pPr>
            <a:r>
              <a:rPr lang="en" sz="1800">
                <a:solidFill>
                  <a:srgbClr val="FFFFFF"/>
                </a:solidFill>
              </a:rPr>
              <a:t>Best,</a:t>
            </a:r>
            <a:endParaRPr sz="1800">
              <a:solidFill>
                <a:srgbClr val="FFFFFF"/>
              </a:solidFill>
            </a:endParaRPr>
          </a:p>
          <a:p>
            <a:pPr marL="0" lvl="0" indent="0" algn="l" rtl="0">
              <a:spcBef>
                <a:spcPts val="1600"/>
              </a:spcBef>
              <a:spcAft>
                <a:spcPts val="0"/>
              </a:spcAft>
              <a:buNone/>
            </a:pPr>
            <a:r>
              <a:rPr lang="en" sz="1800">
                <a:solidFill>
                  <a:srgbClr val="FFFFFF"/>
                </a:solidFill>
              </a:rPr>
              <a:t>Signature</a:t>
            </a:r>
            <a:endParaRPr sz="1800">
              <a:solidFill>
                <a:srgbClr val="FFFFFF"/>
              </a:solidFill>
            </a:endParaRPr>
          </a:p>
          <a:p>
            <a:pPr marL="0" lvl="0" indent="0" algn="l" rtl="0">
              <a:spcBef>
                <a:spcPts val="1600"/>
              </a:spcBef>
              <a:spcAft>
                <a:spcPts val="0"/>
              </a:spcAft>
              <a:buNone/>
            </a:pPr>
            <a:endParaRPr sz="1800">
              <a:solidFill>
                <a:srgbClr val="FFFFFF"/>
              </a:solidFill>
            </a:endParaRPr>
          </a:p>
          <a:p>
            <a:pPr marL="0" lvl="0" indent="0" algn="l" rtl="0">
              <a:spcBef>
                <a:spcPts val="1600"/>
              </a:spcBef>
              <a:spcAft>
                <a:spcPts val="1600"/>
              </a:spcAft>
              <a:buNone/>
            </a:pPr>
            <a:endParaRPr sz="1800">
              <a:solidFill>
                <a:srgbClr val="FFFFFF"/>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p53"/>
          <p:cNvSpPr txBox="1">
            <a:spLocks noGrp="1"/>
          </p:cNvSpPr>
          <p:nvPr>
            <p:ph type="title"/>
          </p:nvPr>
        </p:nvSpPr>
        <p:spPr>
          <a:xfrm>
            <a:off x="311700" y="2015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Sample Agenda for Day-Long Interview</a:t>
            </a:r>
            <a:endParaRPr/>
          </a:p>
        </p:txBody>
      </p:sp>
      <p:sp>
        <p:nvSpPr>
          <p:cNvPr id="318" name="Google Shape;318;p53"/>
          <p:cNvSpPr txBox="1">
            <a:spLocks noGrp="1"/>
          </p:cNvSpPr>
          <p:nvPr>
            <p:ph type="body" idx="1"/>
          </p:nvPr>
        </p:nvSpPr>
        <p:spPr>
          <a:xfrm>
            <a:off x="311700" y="921150"/>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Include purpose statements:</a:t>
            </a:r>
            <a:endParaRPr sz="1800"/>
          </a:p>
          <a:p>
            <a:pPr marL="0" lvl="0" indent="0" algn="l" rtl="0">
              <a:spcBef>
                <a:spcPts val="1600"/>
              </a:spcBef>
              <a:spcAft>
                <a:spcPts val="0"/>
              </a:spcAft>
              <a:buNone/>
            </a:pPr>
            <a:r>
              <a:rPr lang="en" sz="1800">
                <a:solidFill>
                  <a:srgbClr val="FFFFFF"/>
                </a:solidFill>
              </a:rPr>
              <a:t>Meet with Designated Unit Head for Overview of Tenure/Promotion Process</a:t>
            </a:r>
            <a:endParaRPr sz="1800">
              <a:solidFill>
                <a:srgbClr val="FFFFFF"/>
              </a:solidFill>
            </a:endParaRPr>
          </a:p>
          <a:p>
            <a:pPr marL="0" lvl="0" indent="0" algn="l" rtl="0">
              <a:spcBef>
                <a:spcPts val="1600"/>
              </a:spcBef>
              <a:spcAft>
                <a:spcPts val="0"/>
              </a:spcAft>
              <a:buNone/>
            </a:pPr>
            <a:r>
              <a:rPr lang="en" sz="1800" i="1">
                <a:solidFill>
                  <a:srgbClr val="FFFFFF"/>
                </a:solidFill>
              </a:rPr>
              <a:t>Purpose: Allow the candidate to understand the requirements of tenure/promotion so they can make an informed decision about their interest in such a position</a:t>
            </a:r>
            <a:endParaRPr sz="1800" i="1">
              <a:solidFill>
                <a:srgbClr val="FFFFFF"/>
              </a:solidFill>
            </a:endParaRPr>
          </a:p>
          <a:p>
            <a:pPr marL="0" lvl="0" indent="0" algn="l" rtl="0">
              <a:spcBef>
                <a:spcPts val="1600"/>
              </a:spcBef>
              <a:spcAft>
                <a:spcPts val="0"/>
              </a:spcAft>
              <a:buNone/>
            </a:pPr>
            <a:r>
              <a:rPr lang="en" sz="1800">
                <a:solidFill>
                  <a:srgbClr val="FFFFFF"/>
                </a:solidFill>
              </a:rPr>
              <a:t>                                	</a:t>
            </a:r>
            <a:endParaRPr sz="1800">
              <a:solidFill>
                <a:srgbClr val="FFFFFF"/>
              </a:solidFill>
            </a:endParaRPr>
          </a:p>
          <a:p>
            <a:pPr marL="0" lvl="0" indent="0" algn="l" rtl="0">
              <a:spcBef>
                <a:spcPts val="1600"/>
              </a:spcBef>
              <a:spcAft>
                <a:spcPts val="1600"/>
              </a:spcAft>
              <a:buNone/>
            </a:pPr>
            <a:endParaRPr sz="1800">
              <a:solidFill>
                <a:srgbClr val="FFFFFF"/>
              </a:solidFill>
            </a:endParaRPr>
          </a:p>
        </p:txBody>
      </p:sp>
      <p:sp>
        <p:nvSpPr>
          <p:cNvPr id="319" name="Google Shape;319;p53"/>
          <p:cNvSpPr txBox="1">
            <a:spLocks noGrp="1"/>
          </p:cNvSpPr>
          <p:nvPr>
            <p:ph type="body" idx="2"/>
          </p:nvPr>
        </p:nvSpPr>
        <p:spPr>
          <a:xfrm>
            <a:off x="4832400" y="921150"/>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rgbClr val="FFFFFF"/>
                </a:solidFill>
              </a:rPr>
              <a:t>Open Conversation with Library Staff</a:t>
            </a:r>
            <a:endParaRPr sz="1800">
              <a:solidFill>
                <a:srgbClr val="FFFFFF"/>
              </a:solidFill>
            </a:endParaRPr>
          </a:p>
          <a:p>
            <a:pPr marL="0" lvl="0" indent="0" algn="l" rtl="0">
              <a:spcBef>
                <a:spcPts val="1600"/>
              </a:spcBef>
              <a:spcAft>
                <a:spcPts val="0"/>
              </a:spcAft>
              <a:buNone/>
            </a:pPr>
            <a:r>
              <a:rPr lang="en" sz="1800" i="1">
                <a:solidFill>
                  <a:srgbClr val="FFFFFF"/>
                </a:solidFill>
              </a:rPr>
              <a:t>Purpose: Ability for candidate to get a sense of colleagues, gauge workplace atmosphere, and for library staff to interact informally with the candidate</a:t>
            </a:r>
            <a:endParaRPr sz="1800" i="1">
              <a:solidFill>
                <a:srgbClr val="FFFFFF"/>
              </a:solidFill>
            </a:endParaRPr>
          </a:p>
          <a:p>
            <a:pPr marL="0" lvl="0" indent="0" algn="l" rtl="0">
              <a:spcBef>
                <a:spcPts val="1600"/>
              </a:spcBef>
              <a:spcAft>
                <a:spcPts val="1600"/>
              </a:spcAft>
              <a:buNone/>
            </a:pPr>
            <a:endParaRPr sz="1800">
              <a:solidFill>
                <a:srgbClr val="FFFFFF"/>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54"/>
          <p:cNvSpPr txBox="1">
            <a:spLocks noGrp="1"/>
          </p:cNvSpPr>
          <p:nvPr>
            <p:ph type="title"/>
          </p:nvPr>
        </p:nvSpPr>
        <p:spPr>
          <a:xfrm>
            <a:off x="311700" y="2015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Sample Questions with Success Criteria</a:t>
            </a:r>
            <a:endParaRPr/>
          </a:p>
        </p:txBody>
      </p:sp>
      <p:sp>
        <p:nvSpPr>
          <p:cNvPr id="325" name="Google Shape;325;p54"/>
          <p:cNvSpPr txBox="1">
            <a:spLocks noGrp="1"/>
          </p:cNvSpPr>
          <p:nvPr>
            <p:ph type="body" idx="1"/>
          </p:nvPr>
        </p:nvSpPr>
        <p:spPr>
          <a:xfrm>
            <a:off x="311700" y="921150"/>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interests you in this position?</a:t>
            </a:r>
            <a:endParaRPr/>
          </a:p>
          <a:p>
            <a:pPr marL="0" lvl="0" indent="0" algn="l" rtl="0">
              <a:spcBef>
                <a:spcPts val="1600"/>
              </a:spcBef>
              <a:spcAft>
                <a:spcPts val="0"/>
              </a:spcAft>
              <a:buNone/>
            </a:pPr>
            <a:r>
              <a:rPr lang="en" i="1"/>
              <a:t>Success criteria: Understanding of area/position, engagement, curiosity, looked into organization</a:t>
            </a:r>
            <a:endParaRPr i="1"/>
          </a:p>
          <a:p>
            <a:pPr marL="0" lvl="0" indent="0" algn="l" rtl="0">
              <a:spcBef>
                <a:spcPts val="1600"/>
              </a:spcBef>
              <a:spcAft>
                <a:spcPts val="1600"/>
              </a:spcAft>
              <a:buNone/>
            </a:pPr>
            <a:endParaRPr i="1"/>
          </a:p>
        </p:txBody>
      </p:sp>
      <p:sp>
        <p:nvSpPr>
          <p:cNvPr id="326" name="Google Shape;326;p54"/>
          <p:cNvSpPr txBox="1">
            <a:spLocks noGrp="1"/>
          </p:cNvSpPr>
          <p:nvPr>
            <p:ph type="body" idx="2"/>
          </p:nvPr>
        </p:nvSpPr>
        <p:spPr>
          <a:xfrm>
            <a:off x="4832400" y="921150"/>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is one growth area you would like us to support?</a:t>
            </a:r>
            <a:endParaRPr/>
          </a:p>
          <a:p>
            <a:pPr marL="0" lvl="0" indent="0" algn="l" rtl="0">
              <a:spcBef>
                <a:spcPts val="1600"/>
              </a:spcBef>
              <a:spcAft>
                <a:spcPts val="0"/>
              </a:spcAft>
              <a:buNone/>
            </a:pPr>
            <a:r>
              <a:rPr lang="en" i="1"/>
              <a:t>Success criteria: Self-awareness, confident humility, engagement in continuous improvement</a:t>
            </a:r>
            <a:endParaRPr i="1"/>
          </a:p>
          <a:p>
            <a:pPr marL="0" lvl="0" indent="0" algn="l" rtl="0">
              <a:spcBef>
                <a:spcPts val="1600"/>
              </a:spcBef>
              <a:spcAft>
                <a:spcPts val="1600"/>
              </a:spcAft>
              <a:buNone/>
            </a:pPr>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55"/>
          <p:cNvSpPr txBox="1">
            <a:spLocks noGrp="1"/>
          </p:cNvSpPr>
          <p:nvPr>
            <p:ph type="title"/>
          </p:nvPr>
        </p:nvSpPr>
        <p:spPr>
          <a:xfrm>
            <a:off x="311700" y="2563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Best Practices for Interactions with Candidates 1/2</a:t>
            </a:r>
            <a:endParaRPr/>
          </a:p>
        </p:txBody>
      </p:sp>
      <p:sp>
        <p:nvSpPr>
          <p:cNvPr id="332" name="Google Shape;332;p55"/>
          <p:cNvSpPr txBox="1">
            <a:spLocks noGrp="1"/>
          </p:cNvSpPr>
          <p:nvPr>
            <p:ph type="body" idx="1"/>
          </p:nvPr>
        </p:nvSpPr>
        <p:spPr>
          <a:xfrm>
            <a:off x="311700" y="935250"/>
            <a:ext cx="8520600" cy="3633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Thank you for engaging in this important hiring process. We appreciate that you are excited to get to know our candidates as well as to share your knowledge of GVSU, the Libraries, and the surrounding area. Because we all play an important role in this process, we want to be sure we are starting from the same understanding of best practices for interactions. These best practices apply whether our candidates are internal or external, and to all positions we interview for.</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56"/>
          <p:cNvSpPr txBox="1">
            <a:spLocks noGrp="1"/>
          </p:cNvSpPr>
          <p:nvPr>
            <p:ph type="title"/>
          </p:nvPr>
        </p:nvSpPr>
        <p:spPr>
          <a:xfrm>
            <a:off x="311700" y="2563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Best Practices for Interactions with Candidates 2/2</a:t>
            </a:r>
            <a:endParaRPr/>
          </a:p>
        </p:txBody>
      </p:sp>
      <p:sp>
        <p:nvSpPr>
          <p:cNvPr id="338" name="Google Shape;338;p56"/>
          <p:cNvSpPr txBox="1">
            <a:spLocks noGrp="1"/>
          </p:cNvSpPr>
          <p:nvPr>
            <p:ph type="body" idx="1"/>
          </p:nvPr>
        </p:nvSpPr>
        <p:spPr>
          <a:xfrm>
            <a:off x="311700" y="935250"/>
            <a:ext cx="8520600" cy="3975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When sending feedback to the search committee about candidates, be as specific as possible. The GVSU Division of Inclusion and Equity encourages us to avoid using words like ‘fit’ and instead to explain the specific skills, experiences, actions, or qualifications of an individual as they relate to the position. Everyone’s feedback is valued. Keep in mind you may observe something that other colleagues do not; our varied perspectives all contribute to the overall process and decision.</a:t>
            </a:r>
            <a:endParaRPr/>
          </a:p>
          <a:p>
            <a:pPr marL="0" lvl="0" indent="0" algn="l" rtl="0">
              <a:spcBef>
                <a:spcPts val="1600"/>
              </a:spcBef>
              <a:spcAft>
                <a:spcPts val="1600"/>
              </a:spcAft>
              <a:buNone/>
            </a:pPr>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57"/>
          <p:cNvSpPr txBox="1">
            <a:spLocks noGrp="1"/>
          </p:cNvSpPr>
          <p:nvPr>
            <p:ph type="title"/>
          </p:nvPr>
        </p:nvSpPr>
        <p:spPr>
          <a:xfrm>
            <a:off x="311700" y="2563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Non-Selection: Opportunity for Growth 1/2</a:t>
            </a:r>
            <a:endParaRPr/>
          </a:p>
        </p:txBody>
      </p:sp>
      <p:sp>
        <p:nvSpPr>
          <p:cNvPr id="344" name="Google Shape;344;p57"/>
          <p:cNvSpPr txBox="1">
            <a:spLocks noGrp="1"/>
          </p:cNvSpPr>
          <p:nvPr>
            <p:ph type="body" idx="1"/>
          </p:nvPr>
        </p:nvSpPr>
        <p:spPr>
          <a:xfrm>
            <a:off x="311700" y="935250"/>
            <a:ext cx="8520600" cy="3964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rgbClr val="FFFFFF"/>
                </a:solidFill>
              </a:rPr>
              <a:t>Good [morning/afternoon], </a:t>
            </a:r>
            <a:endParaRPr sz="1800">
              <a:solidFill>
                <a:srgbClr val="FFFFFF"/>
              </a:solidFill>
            </a:endParaRPr>
          </a:p>
          <a:p>
            <a:pPr marL="0" lvl="0" indent="0" algn="l" rtl="0">
              <a:spcBef>
                <a:spcPts val="1600"/>
              </a:spcBef>
              <a:spcAft>
                <a:spcPts val="0"/>
              </a:spcAft>
              <a:buNone/>
            </a:pPr>
            <a:r>
              <a:rPr lang="en" sz="1800" i="1">
                <a:solidFill>
                  <a:srgbClr val="FFFFFF"/>
                </a:solidFill>
              </a:rPr>
              <a:t>Confirm it is the right person</a:t>
            </a:r>
            <a:r>
              <a:rPr lang="en" sz="1800">
                <a:solidFill>
                  <a:srgbClr val="FFFFFF"/>
                </a:solidFill>
              </a:rPr>
              <a:t>. Is this [NAME]? It is [NAME] from Grand Valley State University Libraries.</a:t>
            </a:r>
            <a:endParaRPr sz="1800">
              <a:solidFill>
                <a:srgbClr val="FFFFFF"/>
              </a:solidFill>
            </a:endParaRPr>
          </a:p>
          <a:p>
            <a:pPr marL="0" lvl="0" indent="0" algn="l" rtl="0">
              <a:spcBef>
                <a:spcPts val="1600"/>
              </a:spcBef>
              <a:spcAft>
                <a:spcPts val="0"/>
              </a:spcAft>
              <a:buNone/>
            </a:pPr>
            <a:r>
              <a:rPr lang="en" sz="1800">
                <a:solidFill>
                  <a:srgbClr val="FFFFFF"/>
                </a:solidFill>
              </a:rPr>
              <a:t>Is this still a good time to speak?</a:t>
            </a:r>
            <a:endParaRPr sz="1800">
              <a:solidFill>
                <a:srgbClr val="FFFFFF"/>
              </a:solidFill>
            </a:endParaRPr>
          </a:p>
          <a:p>
            <a:pPr marL="0" lvl="0" indent="0" algn="l" rtl="0">
              <a:spcBef>
                <a:spcPts val="1600"/>
              </a:spcBef>
              <a:spcAft>
                <a:spcPts val="0"/>
              </a:spcAft>
              <a:buNone/>
            </a:pPr>
            <a:r>
              <a:rPr lang="en" sz="1800">
                <a:solidFill>
                  <a:srgbClr val="FFFFFF"/>
                </a:solidFill>
              </a:rPr>
              <a:t>I wanted to let you know you have not been selected for the position. You invested time in us, and we would like to give back. The search committee has drafted a list of strengths we saw and some opportunities for future interviews. If you would like, I am happy to share these and have a dialogue about questions you might have.</a:t>
            </a:r>
            <a:endParaRPr sz="1800">
              <a:solidFill>
                <a:srgbClr val="FFFFFF"/>
              </a:solidFill>
            </a:endParaRPr>
          </a:p>
          <a:p>
            <a:pPr marL="0" lvl="0" indent="0" algn="l" rtl="0">
              <a:spcBef>
                <a:spcPts val="1600"/>
              </a:spcBef>
              <a:spcAft>
                <a:spcPts val="0"/>
              </a:spcAft>
              <a:buNone/>
            </a:pPr>
            <a:r>
              <a:rPr lang="en" sz="1800">
                <a:solidFill>
                  <a:srgbClr val="FFFFFF"/>
                </a:solidFill>
              </a:rPr>
              <a:t>[</a:t>
            </a:r>
            <a:r>
              <a:rPr lang="en" sz="1800" i="1">
                <a:solidFill>
                  <a:srgbClr val="FFFFFF"/>
                </a:solidFill>
              </a:rPr>
              <a:t>We can never say why someone didn’t get a position</a:t>
            </a:r>
            <a:r>
              <a:rPr lang="en" sz="1800">
                <a:solidFill>
                  <a:srgbClr val="FFFFFF"/>
                </a:solidFill>
              </a:rPr>
              <a:t>]</a:t>
            </a:r>
            <a:endParaRPr sz="1800">
              <a:solidFill>
                <a:srgbClr val="FFFFFF"/>
              </a:solidFill>
            </a:endParaRPr>
          </a:p>
          <a:p>
            <a:pPr marL="0" lvl="0" indent="0" algn="l" rtl="0">
              <a:spcBef>
                <a:spcPts val="1600"/>
              </a:spcBef>
              <a:spcAft>
                <a:spcPts val="1600"/>
              </a:spcAft>
              <a:buNone/>
            </a:pPr>
            <a:endParaRPr sz="1800">
              <a:solidFill>
                <a:srgbClr val="FFFFFF"/>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58"/>
          <p:cNvSpPr txBox="1">
            <a:spLocks noGrp="1"/>
          </p:cNvSpPr>
          <p:nvPr>
            <p:ph type="title"/>
          </p:nvPr>
        </p:nvSpPr>
        <p:spPr>
          <a:xfrm>
            <a:off x="311700" y="2563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Non-Selection: Opportunity for Growth 2/2</a:t>
            </a:r>
            <a:endParaRPr/>
          </a:p>
        </p:txBody>
      </p:sp>
      <p:sp>
        <p:nvSpPr>
          <p:cNvPr id="350" name="Google Shape;350;p58"/>
          <p:cNvSpPr txBox="1">
            <a:spLocks noGrp="1"/>
          </p:cNvSpPr>
          <p:nvPr>
            <p:ph type="body" idx="1"/>
          </p:nvPr>
        </p:nvSpPr>
        <p:spPr>
          <a:xfrm>
            <a:off x="311700" y="935250"/>
            <a:ext cx="8520600" cy="3964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i="1" dirty="0">
                <a:solidFill>
                  <a:srgbClr val="FFFFFF"/>
                </a:solidFill>
              </a:rPr>
              <a:t>HIGHLIGHT STRENGTHS</a:t>
            </a:r>
            <a:r>
              <a:rPr lang="en" sz="1800" dirty="0">
                <a:solidFill>
                  <a:srgbClr val="FFFFFF"/>
                </a:solidFill>
              </a:rPr>
              <a:t> </a:t>
            </a:r>
            <a:endParaRPr sz="1800" dirty="0">
              <a:solidFill>
                <a:srgbClr val="FFFFFF"/>
              </a:solidFill>
            </a:endParaRPr>
          </a:p>
          <a:p>
            <a:pPr marL="0" lvl="0" indent="0" algn="l" rtl="0">
              <a:spcBef>
                <a:spcPts val="1600"/>
              </a:spcBef>
              <a:spcAft>
                <a:spcPts val="0"/>
              </a:spcAft>
              <a:buNone/>
            </a:pPr>
            <a:r>
              <a:rPr lang="en" sz="1800" i="1" dirty="0">
                <a:solidFill>
                  <a:srgbClr val="FFFFFF"/>
                </a:solidFill>
              </a:rPr>
              <a:t>HIGHLIGHT OPPORTUNITIES FOR GROWTH IN FUTURE INTERVIEWS</a:t>
            </a:r>
            <a:endParaRPr sz="1800" i="1" dirty="0">
              <a:solidFill>
                <a:srgbClr val="FFFFFF"/>
              </a:solidFill>
            </a:endParaRPr>
          </a:p>
          <a:p>
            <a:pPr marL="0" lvl="0" indent="0" algn="l" rtl="0">
              <a:spcBef>
                <a:spcPts val="1600"/>
              </a:spcBef>
              <a:spcAft>
                <a:spcPts val="0"/>
              </a:spcAft>
              <a:buNone/>
            </a:pPr>
            <a:r>
              <a:rPr lang="en" sz="1800" i="1" dirty="0">
                <a:solidFill>
                  <a:srgbClr val="FFFFFF"/>
                </a:solidFill>
              </a:rPr>
              <a:t>[Think of weaknesses that can be flipped into growth statements.</a:t>
            </a:r>
            <a:r>
              <a:rPr lang="en" sz="1800" dirty="0">
                <a:solidFill>
                  <a:srgbClr val="FFFFFF"/>
                </a:solidFill>
              </a:rPr>
              <a:t>]</a:t>
            </a:r>
            <a:endParaRPr sz="1800" dirty="0">
              <a:solidFill>
                <a:srgbClr val="FFFFFF"/>
              </a:solidFill>
            </a:endParaRPr>
          </a:p>
          <a:p>
            <a:pPr marL="457200" lvl="0" indent="-342900" algn="l" rtl="0">
              <a:spcBef>
                <a:spcPts val="1600"/>
              </a:spcBef>
              <a:spcAft>
                <a:spcPts val="0"/>
              </a:spcAft>
              <a:buClr>
                <a:srgbClr val="FFFFFF"/>
              </a:buClr>
              <a:buSzPts val="1800"/>
              <a:buChar char="●"/>
            </a:pPr>
            <a:r>
              <a:rPr lang="en" sz="1800" dirty="0">
                <a:solidFill>
                  <a:srgbClr val="FFFFFF"/>
                </a:solidFill>
              </a:rPr>
              <a:t>What resonated for you? What questions do you have? </a:t>
            </a:r>
            <a:endParaRPr sz="1800" dirty="0">
              <a:solidFill>
                <a:srgbClr val="FFFFFF"/>
              </a:solidFill>
            </a:endParaRPr>
          </a:p>
          <a:p>
            <a:pPr marL="457200" lvl="0" indent="-342900" algn="l" rtl="0">
              <a:spcBef>
                <a:spcPts val="0"/>
              </a:spcBef>
              <a:spcAft>
                <a:spcPts val="0"/>
              </a:spcAft>
              <a:buClr>
                <a:srgbClr val="FFFFFF"/>
              </a:buClr>
              <a:buSzPts val="1800"/>
              <a:buChar char="●"/>
            </a:pPr>
            <a:r>
              <a:rPr lang="en" sz="1800" dirty="0">
                <a:solidFill>
                  <a:srgbClr val="FFFFFF"/>
                </a:solidFill>
              </a:rPr>
              <a:t>If you have questions in the near future, feel free to reach out.</a:t>
            </a:r>
            <a:endParaRPr sz="1800" dirty="0">
              <a:solidFill>
                <a:srgbClr val="FFFFFF"/>
              </a:solidFill>
            </a:endParaRPr>
          </a:p>
          <a:p>
            <a:pPr marL="0" lvl="0" indent="0" algn="l" rtl="0">
              <a:spcBef>
                <a:spcPts val="1600"/>
              </a:spcBef>
              <a:spcAft>
                <a:spcPts val="0"/>
              </a:spcAft>
              <a:buNone/>
            </a:pPr>
            <a:r>
              <a:rPr lang="en" sz="1800" dirty="0">
                <a:solidFill>
                  <a:srgbClr val="FFFFFF"/>
                </a:solidFill>
              </a:rPr>
              <a:t>Once again, thank you for your time.</a:t>
            </a:r>
            <a:endParaRPr sz="1800" dirty="0">
              <a:solidFill>
                <a:srgbClr val="FFFFFF"/>
              </a:solidFill>
            </a:endParaRPr>
          </a:p>
          <a:p>
            <a:pPr marL="0" lvl="0" indent="0" algn="l" rtl="0">
              <a:spcBef>
                <a:spcPts val="1600"/>
              </a:spcBef>
              <a:spcAft>
                <a:spcPts val="1600"/>
              </a:spcAft>
              <a:buNone/>
            </a:pPr>
            <a:endParaRPr sz="1800" dirty="0">
              <a:solidFill>
                <a:srgbClr val="FFFFFF"/>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38863" y="4419167"/>
            <a:ext cx="838200" cy="29527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7"/>
          <p:cNvSpPr txBox="1">
            <a:spLocks noGrp="1"/>
          </p:cNvSpPr>
          <p:nvPr>
            <p:ph type="title"/>
          </p:nvPr>
        </p:nvSpPr>
        <p:spPr>
          <a:xfrm>
            <a:off x="311700" y="2015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Our Professional Values  &amp;   Core Principles </a:t>
            </a:r>
            <a:endParaRPr/>
          </a:p>
        </p:txBody>
      </p:sp>
      <p:sp>
        <p:nvSpPr>
          <p:cNvPr id="81" name="Google Shape;81;p17"/>
          <p:cNvSpPr txBox="1">
            <a:spLocks noGrp="1"/>
          </p:cNvSpPr>
          <p:nvPr>
            <p:ph type="body" idx="2"/>
          </p:nvPr>
        </p:nvSpPr>
        <p:spPr>
          <a:xfrm>
            <a:off x="445300" y="1327125"/>
            <a:ext cx="3999900" cy="2224200"/>
          </a:xfrm>
          <a:prstGeom prst="rect">
            <a:avLst/>
          </a:prstGeom>
        </p:spPr>
        <p:txBody>
          <a:bodyPr spcFirstLastPara="1" wrap="square" lIns="91425" tIns="91425" rIns="91425" bIns="91425" anchor="t" anchorCtr="0">
            <a:noAutofit/>
          </a:bodyPr>
          <a:lstStyle/>
          <a:p>
            <a:pPr marL="457200" lvl="0" indent="-355600" algn="l" rtl="0">
              <a:lnSpc>
                <a:spcPct val="150000"/>
              </a:lnSpc>
              <a:spcBef>
                <a:spcPts val="0"/>
              </a:spcBef>
              <a:spcAft>
                <a:spcPts val="0"/>
              </a:spcAft>
              <a:buSzPts val="2000"/>
              <a:buChar char="●"/>
            </a:pPr>
            <a:r>
              <a:rPr lang="en" sz="2000">
                <a:solidFill>
                  <a:schemeClr val="accent4"/>
                </a:solidFill>
              </a:rPr>
              <a:t>Diversity</a:t>
            </a:r>
            <a:endParaRPr sz="2000">
              <a:solidFill>
                <a:schemeClr val="accent4"/>
              </a:solidFill>
            </a:endParaRPr>
          </a:p>
          <a:p>
            <a:pPr marL="457200" lvl="0" indent="-355600" algn="l" rtl="0">
              <a:lnSpc>
                <a:spcPct val="150000"/>
              </a:lnSpc>
              <a:spcBef>
                <a:spcPts val="0"/>
              </a:spcBef>
              <a:spcAft>
                <a:spcPts val="0"/>
              </a:spcAft>
              <a:buSzPts val="2000"/>
              <a:buChar char="●"/>
            </a:pPr>
            <a:r>
              <a:rPr lang="en" sz="2000"/>
              <a:t>Social Responsibility</a:t>
            </a:r>
            <a:endParaRPr sz="2000"/>
          </a:p>
          <a:p>
            <a:pPr marL="457200" lvl="0" indent="-355600" algn="l" rtl="0">
              <a:lnSpc>
                <a:spcPct val="150000"/>
              </a:lnSpc>
              <a:spcBef>
                <a:spcPts val="0"/>
              </a:spcBef>
              <a:spcAft>
                <a:spcPts val="0"/>
              </a:spcAft>
              <a:buSzPts val="2000"/>
              <a:buChar char="●"/>
            </a:pPr>
            <a:r>
              <a:rPr lang="en" sz="2000"/>
              <a:t>Service </a:t>
            </a:r>
            <a:endParaRPr sz="2000"/>
          </a:p>
          <a:p>
            <a:pPr marL="457200" lvl="0" indent="-355600" algn="l" rtl="0">
              <a:lnSpc>
                <a:spcPct val="150000"/>
              </a:lnSpc>
              <a:spcBef>
                <a:spcPts val="0"/>
              </a:spcBef>
              <a:spcAft>
                <a:spcPts val="0"/>
              </a:spcAft>
              <a:buSzPts val="2000"/>
              <a:buChar char="●"/>
            </a:pPr>
            <a:r>
              <a:rPr lang="en" sz="2000"/>
              <a:t>Professionalism </a:t>
            </a:r>
            <a:endParaRPr sz="2000"/>
          </a:p>
          <a:p>
            <a:pPr marL="457200" marR="0" lvl="0" indent="-355600" algn="l" rtl="0">
              <a:lnSpc>
                <a:spcPct val="150000"/>
              </a:lnSpc>
              <a:spcBef>
                <a:spcPts val="0"/>
              </a:spcBef>
              <a:spcAft>
                <a:spcPts val="0"/>
              </a:spcAft>
              <a:buSzPts val="2000"/>
              <a:buChar char="●"/>
            </a:pPr>
            <a:r>
              <a:rPr lang="en" sz="2000"/>
              <a:t>Lifelong Learning </a:t>
            </a:r>
            <a:endParaRPr sz="2000"/>
          </a:p>
          <a:p>
            <a:pPr marL="0" marR="0" lvl="0" indent="0" algn="l" rtl="0">
              <a:lnSpc>
                <a:spcPct val="150000"/>
              </a:lnSpc>
              <a:spcBef>
                <a:spcPts val="1600"/>
              </a:spcBef>
              <a:spcAft>
                <a:spcPts val="1600"/>
              </a:spcAft>
              <a:buNone/>
            </a:pPr>
            <a:endParaRPr sz="2000"/>
          </a:p>
        </p:txBody>
      </p:sp>
      <p:sp>
        <p:nvSpPr>
          <p:cNvPr id="82" name="Google Shape;82;p17"/>
          <p:cNvSpPr txBox="1">
            <a:spLocks noGrp="1"/>
          </p:cNvSpPr>
          <p:nvPr>
            <p:ph type="body" idx="2"/>
          </p:nvPr>
        </p:nvSpPr>
        <p:spPr>
          <a:xfrm>
            <a:off x="4616750" y="1327125"/>
            <a:ext cx="3999900" cy="2079600"/>
          </a:xfrm>
          <a:prstGeom prst="rect">
            <a:avLst/>
          </a:prstGeom>
        </p:spPr>
        <p:txBody>
          <a:bodyPr spcFirstLastPara="1" wrap="square" lIns="91425" tIns="91425" rIns="91425" bIns="91425" anchor="t" anchorCtr="0">
            <a:noAutofit/>
          </a:bodyPr>
          <a:lstStyle/>
          <a:p>
            <a:pPr marL="457200" marR="0" lvl="0" indent="-355600" algn="l" rtl="0">
              <a:lnSpc>
                <a:spcPct val="150000"/>
              </a:lnSpc>
              <a:spcBef>
                <a:spcPts val="0"/>
              </a:spcBef>
              <a:spcAft>
                <a:spcPts val="0"/>
              </a:spcAft>
              <a:buSzPts val="2000"/>
              <a:buChar char="●"/>
            </a:pPr>
            <a:r>
              <a:rPr lang="en" sz="2000">
                <a:solidFill>
                  <a:schemeClr val="accent4"/>
                </a:solidFill>
              </a:rPr>
              <a:t>User-Centered</a:t>
            </a:r>
            <a:endParaRPr sz="2000">
              <a:solidFill>
                <a:schemeClr val="accent4"/>
              </a:solidFill>
            </a:endParaRPr>
          </a:p>
          <a:p>
            <a:pPr marL="457200" marR="0" lvl="0" indent="-355600" algn="l" rtl="0">
              <a:lnSpc>
                <a:spcPct val="150000"/>
              </a:lnSpc>
              <a:spcBef>
                <a:spcPts val="0"/>
              </a:spcBef>
              <a:spcAft>
                <a:spcPts val="0"/>
              </a:spcAft>
              <a:buSzPts val="2000"/>
              <a:buChar char="●"/>
            </a:pPr>
            <a:r>
              <a:rPr lang="en" sz="2000"/>
              <a:t>Entrepreneurial</a:t>
            </a:r>
            <a:endParaRPr sz="2000"/>
          </a:p>
          <a:p>
            <a:pPr marL="457200" marR="0" lvl="0" indent="-355600" algn="l" rtl="0">
              <a:lnSpc>
                <a:spcPct val="150000"/>
              </a:lnSpc>
              <a:spcBef>
                <a:spcPts val="0"/>
              </a:spcBef>
              <a:spcAft>
                <a:spcPts val="0"/>
              </a:spcAft>
              <a:buSzPts val="2000"/>
              <a:buChar char="●"/>
            </a:pPr>
            <a:r>
              <a:rPr lang="en" sz="2000"/>
              <a:t>Informed Risk Taking</a:t>
            </a:r>
            <a:endParaRPr sz="2000"/>
          </a:p>
          <a:p>
            <a:pPr marL="457200" marR="0" lvl="0" indent="-355600" algn="l" rtl="0">
              <a:lnSpc>
                <a:spcPct val="150000"/>
              </a:lnSpc>
              <a:spcBef>
                <a:spcPts val="0"/>
              </a:spcBef>
              <a:spcAft>
                <a:spcPts val="0"/>
              </a:spcAft>
              <a:buSzPts val="2000"/>
              <a:buChar char="●"/>
            </a:pPr>
            <a:r>
              <a:rPr lang="en" sz="2000">
                <a:solidFill>
                  <a:schemeClr val="accent4"/>
                </a:solidFill>
              </a:rPr>
              <a:t>Empathy</a:t>
            </a:r>
            <a:endParaRPr sz="2000">
              <a:solidFill>
                <a:schemeClr val="accent4"/>
              </a:solidFill>
            </a:endParaRPr>
          </a:p>
          <a:p>
            <a:pPr marL="457200" marR="0" lvl="0" indent="-355600" algn="l" rtl="0">
              <a:lnSpc>
                <a:spcPct val="150000"/>
              </a:lnSpc>
              <a:spcBef>
                <a:spcPts val="0"/>
              </a:spcBef>
              <a:spcAft>
                <a:spcPts val="0"/>
              </a:spcAft>
              <a:buSzPts val="2000"/>
              <a:buChar char="●"/>
            </a:pPr>
            <a:r>
              <a:rPr lang="en" sz="2000">
                <a:solidFill>
                  <a:schemeClr val="accent4"/>
                </a:solidFill>
              </a:rPr>
              <a:t>Respect </a:t>
            </a:r>
            <a:endParaRPr sz="2000">
              <a:solidFill>
                <a:schemeClr val="accent4"/>
              </a:solidFill>
            </a:endParaRPr>
          </a:p>
        </p:txBody>
      </p:sp>
      <p:sp>
        <p:nvSpPr>
          <p:cNvPr id="83" name="Google Shape;83;p17"/>
          <p:cNvSpPr txBox="1"/>
          <p:nvPr/>
        </p:nvSpPr>
        <p:spPr>
          <a:xfrm>
            <a:off x="701375" y="3941125"/>
            <a:ext cx="7392300" cy="823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i="1">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311700" y="265275"/>
            <a:ext cx="4572000" cy="755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Values &amp; Talent Acquisition</a:t>
            </a:r>
            <a:endParaRPr/>
          </a:p>
        </p:txBody>
      </p:sp>
      <p:sp>
        <p:nvSpPr>
          <p:cNvPr id="89" name="Google Shape;89;p18"/>
          <p:cNvSpPr txBox="1">
            <a:spLocks noGrp="1"/>
          </p:cNvSpPr>
          <p:nvPr>
            <p:ph type="body" idx="1"/>
          </p:nvPr>
        </p:nvSpPr>
        <p:spPr>
          <a:xfrm>
            <a:off x="311700" y="1154925"/>
            <a:ext cx="4854000" cy="3681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t>How can our values apply to the Hiring Process?</a:t>
            </a:r>
            <a:endParaRPr sz="2000"/>
          </a:p>
          <a:p>
            <a:pPr marL="457200" lvl="0" indent="-355600" algn="l" rtl="0">
              <a:spcBef>
                <a:spcPts val="1600"/>
              </a:spcBef>
              <a:spcAft>
                <a:spcPts val="0"/>
              </a:spcAft>
              <a:buSzPts val="2000"/>
              <a:buChar char="●"/>
            </a:pPr>
            <a:r>
              <a:rPr lang="en" sz="2000"/>
              <a:t>Learning opportunity</a:t>
            </a:r>
            <a:endParaRPr sz="2000"/>
          </a:p>
          <a:p>
            <a:pPr marL="457200" lvl="0" indent="-355600" algn="l" rtl="0">
              <a:spcBef>
                <a:spcPts val="0"/>
              </a:spcBef>
              <a:spcAft>
                <a:spcPts val="0"/>
              </a:spcAft>
              <a:buSzPts val="2000"/>
              <a:buChar char="●"/>
            </a:pPr>
            <a:r>
              <a:rPr lang="en" sz="2000"/>
              <a:t>Social responsibility to profession</a:t>
            </a:r>
            <a:endParaRPr sz="2000"/>
          </a:p>
          <a:p>
            <a:pPr marL="457200" lvl="0" indent="-355600" algn="l" rtl="0">
              <a:spcBef>
                <a:spcPts val="0"/>
              </a:spcBef>
              <a:spcAft>
                <a:spcPts val="0"/>
              </a:spcAft>
              <a:buSzPts val="2000"/>
              <a:buChar char="●"/>
            </a:pPr>
            <a:r>
              <a:rPr lang="en" sz="2000"/>
              <a:t>Professional modelling</a:t>
            </a:r>
            <a:endParaRPr sz="2000"/>
          </a:p>
          <a:p>
            <a:pPr marL="457200" lvl="0" indent="-355600" algn="l" rtl="0">
              <a:spcBef>
                <a:spcPts val="0"/>
              </a:spcBef>
              <a:spcAft>
                <a:spcPts val="0"/>
              </a:spcAft>
              <a:buSzPts val="2000"/>
              <a:buChar char="●"/>
            </a:pPr>
            <a:r>
              <a:rPr lang="en" sz="2000"/>
              <a:t>Centered on needs of candidates</a:t>
            </a:r>
            <a:endParaRPr sz="2000"/>
          </a:p>
          <a:p>
            <a:pPr marL="457200" lvl="0" indent="-355600" algn="l" rtl="0">
              <a:spcBef>
                <a:spcPts val="0"/>
              </a:spcBef>
              <a:spcAft>
                <a:spcPts val="0"/>
              </a:spcAft>
              <a:buSzPts val="2000"/>
              <a:buChar char="●"/>
            </a:pPr>
            <a:r>
              <a:rPr lang="en" sz="2000"/>
              <a:t>Rooted in empathy and respect to support success</a:t>
            </a:r>
            <a:endParaRPr sz="2000"/>
          </a:p>
        </p:txBody>
      </p:sp>
      <p:pic>
        <p:nvPicPr>
          <p:cNvPr id="90" name="Google Shape;90;p18"/>
          <p:cNvPicPr preferRelativeResize="0"/>
          <p:nvPr/>
        </p:nvPicPr>
        <p:blipFill>
          <a:blip r:embed="rId3">
            <a:alphaModFix/>
          </a:blip>
          <a:stretch>
            <a:fillRect/>
          </a:stretch>
        </p:blipFill>
        <p:spPr>
          <a:xfrm>
            <a:off x="5250175" y="0"/>
            <a:ext cx="3946476" cy="514350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311700" y="2563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Recruitment Plan: Weaving In Inclusion From Start </a:t>
            </a:r>
            <a:endParaRPr/>
          </a:p>
        </p:txBody>
      </p:sp>
      <p:sp>
        <p:nvSpPr>
          <p:cNvPr id="96" name="Google Shape;96;p19"/>
          <p:cNvSpPr txBox="1">
            <a:spLocks noGrp="1"/>
          </p:cNvSpPr>
          <p:nvPr>
            <p:ph type="body" idx="1"/>
          </p:nvPr>
        </p:nvSpPr>
        <p:spPr>
          <a:xfrm>
            <a:off x="311700" y="1165100"/>
            <a:ext cx="8520600" cy="3416400"/>
          </a:xfrm>
          <a:prstGeom prst="rect">
            <a:avLst/>
          </a:prstGeom>
        </p:spPr>
        <p:txBody>
          <a:bodyPr spcFirstLastPara="1" wrap="square" lIns="91425" tIns="91425" rIns="91425" bIns="91425" anchor="t" anchorCtr="0">
            <a:noAutofit/>
          </a:bodyPr>
          <a:lstStyle/>
          <a:p>
            <a:pPr marL="457200" marR="0" lvl="0" indent="-381000" algn="l" rtl="0">
              <a:lnSpc>
                <a:spcPct val="115000"/>
              </a:lnSpc>
              <a:spcBef>
                <a:spcPts val="0"/>
              </a:spcBef>
              <a:spcAft>
                <a:spcPts val="0"/>
              </a:spcAft>
              <a:buClr>
                <a:schemeClr val="lt2"/>
              </a:buClr>
              <a:buSzPts val="2400"/>
              <a:buFont typeface="Arial"/>
              <a:buChar char="●"/>
            </a:pPr>
            <a:r>
              <a:rPr lang="en" sz="2000"/>
              <a:t>Where and how to advertise</a:t>
            </a:r>
            <a:endParaRPr sz="2000"/>
          </a:p>
          <a:p>
            <a:pPr marL="457200" marR="0" lvl="0" indent="-355600" algn="l" rtl="0">
              <a:lnSpc>
                <a:spcPct val="115000"/>
              </a:lnSpc>
              <a:spcBef>
                <a:spcPts val="0"/>
              </a:spcBef>
              <a:spcAft>
                <a:spcPts val="0"/>
              </a:spcAft>
              <a:buSzPts val="2000"/>
              <a:buChar char="●"/>
            </a:pPr>
            <a:r>
              <a:rPr lang="en" sz="2000"/>
              <a:t>Committee composition </a:t>
            </a:r>
            <a:endParaRPr sz="2000"/>
          </a:p>
          <a:p>
            <a:pPr marL="457200" lvl="0" indent="-355600" algn="l" rtl="0">
              <a:spcBef>
                <a:spcPts val="0"/>
              </a:spcBef>
              <a:spcAft>
                <a:spcPts val="0"/>
              </a:spcAft>
              <a:buSzPts val="2000"/>
              <a:buChar char="●"/>
            </a:pPr>
            <a:r>
              <a:rPr lang="en" sz="2000"/>
              <a:t>Language of postings</a:t>
            </a:r>
            <a:endParaRPr sz="2000"/>
          </a:p>
          <a:p>
            <a:pPr marL="457200" lvl="0" indent="-355600" algn="l" rtl="0">
              <a:spcBef>
                <a:spcPts val="0"/>
              </a:spcBef>
              <a:spcAft>
                <a:spcPts val="0"/>
              </a:spcAft>
              <a:buSzPts val="2000"/>
              <a:buChar char="●"/>
            </a:pPr>
            <a:r>
              <a:rPr lang="en" sz="2000"/>
              <a:t>Information shared about organization </a:t>
            </a:r>
            <a:endParaRPr sz="2000"/>
          </a:p>
          <a:p>
            <a:pPr marL="457200" lvl="0" indent="-355600" algn="l" rtl="0">
              <a:spcBef>
                <a:spcPts val="0"/>
              </a:spcBef>
              <a:spcAft>
                <a:spcPts val="0"/>
              </a:spcAft>
              <a:buSzPts val="2000"/>
              <a:buChar char="●"/>
            </a:pPr>
            <a:r>
              <a:rPr lang="en" sz="2000"/>
              <a:t>When and what to communicate</a:t>
            </a:r>
            <a:endParaRPr sz="2000"/>
          </a:p>
          <a:p>
            <a:pPr marL="457200" lvl="0" indent="-355600" algn="l" rtl="0">
              <a:spcBef>
                <a:spcPts val="0"/>
              </a:spcBef>
              <a:spcAft>
                <a:spcPts val="0"/>
              </a:spcAft>
              <a:buSzPts val="2000"/>
              <a:buChar char="●"/>
            </a:pPr>
            <a:r>
              <a:rPr lang="en" sz="2000"/>
              <a:t>Interview plan</a:t>
            </a:r>
            <a:endParaRPr sz="2000"/>
          </a:p>
          <a:p>
            <a:pPr marL="457200" lvl="0" indent="-355600" algn="l" rtl="0">
              <a:spcBef>
                <a:spcPts val="0"/>
              </a:spcBef>
              <a:spcAft>
                <a:spcPts val="0"/>
              </a:spcAft>
              <a:buSzPts val="2000"/>
              <a:buChar char="●"/>
            </a:pPr>
            <a:r>
              <a:rPr lang="en" sz="2000"/>
              <a:t>Interview questions and success criteria</a:t>
            </a:r>
            <a:endParaRPr sz="2000"/>
          </a:p>
          <a:p>
            <a:pPr marL="457200" lvl="0" indent="-355600" algn="l" rtl="0">
              <a:spcBef>
                <a:spcPts val="0"/>
              </a:spcBef>
              <a:spcAft>
                <a:spcPts val="0"/>
              </a:spcAft>
              <a:buSzPts val="2000"/>
              <a:buChar char="●"/>
            </a:pPr>
            <a:r>
              <a:rPr lang="en" sz="2000"/>
              <a:t>Interacting with the candidates</a:t>
            </a:r>
            <a:endParaRPr sz="2000"/>
          </a:p>
          <a:p>
            <a:pPr marL="457200" lvl="0" indent="-355600" algn="l" rtl="0">
              <a:spcBef>
                <a:spcPts val="0"/>
              </a:spcBef>
              <a:spcAft>
                <a:spcPts val="0"/>
              </a:spcAft>
              <a:buSzPts val="2000"/>
              <a:buChar char="●"/>
            </a:pPr>
            <a:r>
              <a:rPr lang="en" sz="2000"/>
              <a:t>What will a successful search be?</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0"/>
          <p:cNvSpPr txBox="1">
            <a:spLocks noGrp="1"/>
          </p:cNvSpPr>
          <p:nvPr>
            <p:ph type="title"/>
          </p:nvPr>
        </p:nvSpPr>
        <p:spPr>
          <a:xfrm>
            <a:off x="311700" y="167875"/>
            <a:ext cx="2808000" cy="1415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Rethinking Job Ads and Advertising </a:t>
            </a:r>
            <a:endParaRPr/>
          </a:p>
        </p:txBody>
      </p:sp>
      <p:sp>
        <p:nvSpPr>
          <p:cNvPr id="102" name="Google Shape;102;p20"/>
          <p:cNvSpPr txBox="1">
            <a:spLocks noGrp="1"/>
          </p:cNvSpPr>
          <p:nvPr>
            <p:ph type="body" idx="1"/>
          </p:nvPr>
        </p:nvSpPr>
        <p:spPr>
          <a:xfrm>
            <a:off x="311700" y="1861725"/>
            <a:ext cx="2808000" cy="27075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
              <a:t>Every interaction with a potential candidate is helping you build a network for future recruitment.</a:t>
            </a:r>
            <a:endParaRPr/>
          </a:p>
          <a:p>
            <a:pPr marL="0" lvl="0" indent="0" algn="l" rtl="0">
              <a:spcBef>
                <a:spcPts val="1600"/>
              </a:spcBef>
              <a:spcAft>
                <a:spcPts val="1600"/>
              </a:spcAft>
              <a:buNone/>
            </a:pPr>
            <a:endParaRPr/>
          </a:p>
        </p:txBody>
      </p:sp>
      <p:pic>
        <p:nvPicPr>
          <p:cNvPr id="103" name="Google Shape;103;p20"/>
          <p:cNvPicPr preferRelativeResize="0"/>
          <p:nvPr/>
        </p:nvPicPr>
        <p:blipFill>
          <a:blip r:embed="rId3">
            <a:alphaModFix/>
          </a:blip>
          <a:stretch>
            <a:fillRect/>
          </a:stretch>
        </p:blipFill>
        <p:spPr>
          <a:xfrm>
            <a:off x="3119700" y="0"/>
            <a:ext cx="6024300" cy="514350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1"/>
          <p:cNvSpPr txBox="1">
            <a:spLocks noGrp="1"/>
          </p:cNvSpPr>
          <p:nvPr>
            <p:ph type="title"/>
          </p:nvPr>
        </p:nvSpPr>
        <p:spPr>
          <a:xfrm>
            <a:off x="311700" y="2563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Changing the Definition of Failed Search </a:t>
            </a:r>
            <a:endParaRPr/>
          </a:p>
        </p:txBody>
      </p:sp>
      <p:sp>
        <p:nvSpPr>
          <p:cNvPr id="109" name="Google Shape;109;p21"/>
          <p:cNvSpPr txBox="1">
            <a:spLocks noGrp="1"/>
          </p:cNvSpPr>
          <p:nvPr>
            <p:ph type="body" idx="1"/>
          </p:nvPr>
        </p:nvSpPr>
        <p:spPr>
          <a:xfrm>
            <a:off x="311700" y="935250"/>
            <a:ext cx="8520600" cy="36336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a:t>What is a failed search? </a:t>
            </a:r>
            <a:endParaRPr/>
          </a:p>
          <a:p>
            <a:pPr marL="914400" lvl="1" indent="-355600" algn="l" rtl="0">
              <a:spcBef>
                <a:spcPts val="0"/>
              </a:spcBef>
              <a:spcAft>
                <a:spcPts val="0"/>
              </a:spcAft>
              <a:buSzPts val="2000"/>
              <a:buChar char="○"/>
            </a:pPr>
            <a:r>
              <a:rPr lang="en"/>
              <a:t>A failed search is the failure to hire? </a:t>
            </a:r>
            <a:endParaRPr/>
          </a:p>
          <a:p>
            <a:pPr marL="914400" lvl="1" indent="-355600" algn="l" rtl="0">
              <a:spcBef>
                <a:spcPts val="0"/>
              </a:spcBef>
              <a:spcAft>
                <a:spcPts val="0"/>
              </a:spcAft>
              <a:buSzPts val="2000"/>
              <a:buChar char="○"/>
            </a:pPr>
            <a:r>
              <a:rPr lang="en"/>
              <a:t>What if it’s the failure to hire for success? </a:t>
            </a:r>
            <a:endParaRPr/>
          </a:p>
          <a:p>
            <a:pPr marL="457200" lvl="0" indent="-381000" algn="l" rtl="0">
              <a:spcBef>
                <a:spcPts val="0"/>
              </a:spcBef>
              <a:spcAft>
                <a:spcPts val="0"/>
              </a:spcAft>
              <a:buSzPts val="2400"/>
              <a:buChar char="●"/>
            </a:pPr>
            <a:r>
              <a:rPr lang="en"/>
              <a:t>Hire most likely to succeed vs. most qualified</a:t>
            </a:r>
            <a:endParaRPr/>
          </a:p>
          <a:p>
            <a:pPr marL="914400" lvl="1" indent="-355600" algn="l" rtl="0">
              <a:spcBef>
                <a:spcPts val="0"/>
              </a:spcBef>
              <a:spcAft>
                <a:spcPts val="0"/>
              </a:spcAft>
              <a:buSzPts val="2000"/>
              <a:buChar char="○"/>
            </a:pPr>
            <a:r>
              <a:rPr lang="en"/>
              <a:t>Most qualified compounds systematic privilege</a:t>
            </a:r>
            <a:endParaRPr/>
          </a:p>
          <a:p>
            <a:pPr marL="914400" lvl="1" indent="-355600" algn="l" rtl="0">
              <a:spcBef>
                <a:spcPts val="0"/>
              </a:spcBef>
              <a:spcAft>
                <a:spcPts val="0"/>
              </a:spcAft>
              <a:buSzPts val="2000"/>
              <a:buChar char="○"/>
            </a:pPr>
            <a:r>
              <a:rPr lang="en"/>
              <a:t>Most qualified may be most likely to succeed</a:t>
            </a:r>
            <a:endParaRP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4984</Words>
  <Application>Microsoft Office PowerPoint</Application>
  <PresentationFormat>On-screen Show (16:9)</PresentationFormat>
  <Paragraphs>371</Paragraphs>
  <Slides>46</Slides>
  <Notes>46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46</vt:i4>
      </vt:variant>
    </vt:vector>
  </HeadingPairs>
  <TitlesOfParts>
    <vt:vector size="49" baseType="lpstr">
      <vt:lpstr>Arial</vt:lpstr>
      <vt:lpstr>Courier New</vt:lpstr>
      <vt:lpstr>Simple Dark</vt:lpstr>
      <vt:lpstr>Towards High-Empathy Hiring</vt:lpstr>
      <vt:lpstr>Session Overview</vt:lpstr>
      <vt:lpstr>How Did We Get Here?</vt:lpstr>
      <vt:lpstr>Flipping the Model</vt:lpstr>
      <vt:lpstr>Our Professional Values  &amp;   Core Principles </vt:lpstr>
      <vt:lpstr>Values &amp; Talent Acquisition</vt:lpstr>
      <vt:lpstr>Recruitment Plan: Weaving In Inclusion From Start </vt:lpstr>
      <vt:lpstr>Rethinking Job Ads and Advertising </vt:lpstr>
      <vt:lpstr>Changing the Definition of Failed Search </vt:lpstr>
      <vt:lpstr>Preparing for Onboarding</vt:lpstr>
      <vt:lpstr>Culturally Intelligent Talent Acquisition</vt:lpstr>
      <vt:lpstr>Your Why - As Librarians</vt:lpstr>
      <vt:lpstr>Your Why - As Librarians</vt:lpstr>
      <vt:lpstr>PowerPoint Presentation</vt:lpstr>
      <vt:lpstr>Are we Recruiting or are we Acquiring Talent?</vt:lpstr>
      <vt:lpstr>Bias: Form Opinions Without Facts</vt:lpstr>
      <vt:lpstr>Getting to the Flip</vt:lpstr>
      <vt:lpstr>Recruiting: Where to Post for Library Searches</vt:lpstr>
      <vt:lpstr>Active Recruitment: Where to Post for Library Searches</vt:lpstr>
      <vt:lpstr>Ads: Implicit Bias - Gender </vt:lpstr>
      <vt:lpstr>Ads: Gender-Bias Example </vt:lpstr>
      <vt:lpstr>Ads: Lower barriers to applying</vt:lpstr>
      <vt:lpstr>Interview: Challenging Interview Habits</vt:lpstr>
      <vt:lpstr>Interview: Developing Interview Questions </vt:lpstr>
      <vt:lpstr>Communicating with Candidates</vt:lpstr>
      <vt:lpstr>Best Practices for Interacting With Candidates</vt:lpstr>
      <vt:lpstr>Interview: Gathering Feedback from Colleagues</vt:lpstr>
      <vt:lpstr>Questions?</vt:lpstr>
      <vt:lpstr>Your Hiring Toolkit</vt:lpstr>
      <vt:lpstr>Posting Opportunities for Library Searches</vt:lpstr>
      <vt:lpstr>Posting Opportunities for Library Searches</vt:lpstr>
      <vt:lpstr>Active Recruitment - if you build it, they will come </vt:lpstr>
      <vt:lpstr>Sample Ad</vt:lpstr>
      <vt:lpstr>Gender Bias in Ads</vt:lpstr>
      <vt:lpstr>Communicating with Candidates Sample 1/6</vt:lpstr>
      <vt:lpstr>Communicating with Candidates Sample 2/6</vt:lpstr>
      <vt:lpstr>Communicating with Candidates Sample 3/6</vt:lpstr>
      <vt:lpstr>Communicating with Candidates Sample 4/6</vt:lpstr>
      <vt:lpstr>Communicating with Candidates Sample 5/6</vt:lpstr>
      <vt:lpstr>Communicating with Candidates Sample 6/6</vt:lpstr>
      <vt:lpstr>Sample Agenda for Day-Long Interview</vt:lpstr>
      <vt:lpstr>Sample Questions with Success Criteria</vt:lpstr>
      <vt:lpstr>Best Practices for Interactions with Candidates 1/2</vt:lpstr>
      <vt:lpstr>Best Practices for Interactions with Candidates 2/2</vt:lpstr>
      <vt:lpstr>Non-Selection: Opportunity for Growth 1/2</vt:lpstr>
      <vt:lpstr>Non-Selection: Opportunity for Growth 2/2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High-Empathy Hiring</dc:title>
  <dc:creator>Sarah Beaubien</dc:creator>
  <cp:lastModifiedBy>Sarah Beaubien</cp:lastModifiedBy>
  <cp:revision>3</cp:revision>
  <dcterms:modified xsi:type="dcterms:W3CDTF">2019-05-15T18:58:18Z</dcterms:modified>
</cp:coreProperties>
</file>