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Open Sans"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
      <p:font typeface="Economica"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32" y="2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oc.gov/aba/pcc/saco/cpsoed/cpsoeditorial.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Entrance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686abcd0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686abcd0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a:t>Mary</a:t>
            </a:r>
            <a:endParaRPr/>
          </a:p>
          <a:p>
            <a:pPr marL="0" lvl="0" indent="0" algn="l" rtl="0">
              <a:lnSpc>
                <a:spcPct val="115000"/>
              </a:lnSpc>
              <a:spcBef>
                <a:spcPts val="400"/>
              </a:spcBef>
              <a:spcAft>
                <a:spcPts val="0"/>
              </a:spcAft>
              <a:buClr>
                <a:schemeClr val="dk1"/>
              </a:buClr>
              <a:buSzPts val="1100"/>
              <a:buFont typeface="Arial"/>
              <a:buNone/>
            </a:pPr>
            <a:r>
              <a:rPr lang="en"/>
              <a:t>In face-to-face or online reference sessions or during information literacy instruction sessions, there are two participants, the librarian, who is a member of the academic community and the students, who are joining this community. In these learning environments, librarians have the opportunity, through mentorship and by example, to move the student along to becoming a participating member of the academic community.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686abcd03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686abcd0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a:solidFill>
                  <a:schemeClr val="dk1"/>
                </a:solidFill>
              </a:rPr>
              <a:t>MARY</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From my understanding of the literature and from other influences, I make the following three observations: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1. The practice of meaningful tutorial dialogue will replace the prescriptive, agenda-driven format of the reference interview.</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2. Self-instructional, self-paced, web-based learning modules will replace the classroom “One-shot.”</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3. The value of critical Information literacy instruction will become more recognized by the academy as crucial to the education of an individual. Three-credit courses in critical information literacy will start to appear in course catalogs as either an elective within a major field or as part of the core curriculum.</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In conclusion, instruction librarians have been slow to adopt constructivist learning theory. The ACRL standards for information literacy were grounded in narrow behavioral learning theory, which has generated some useful applications, but in far too many instances, has generated learning environments that oppress the learner and suppress creativity.  The ACRL standards have been replaced by the Framework, which is a set of principles that position librarians, academics, and students to ask difficult questions that expose social injustice.</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Possessing fluency in critical information literacy theory</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and practice is key to standing up to and speaking out against the oppressive power structures that favor some citizens, marginalize others, and control all of us.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8007e31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8007e31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JOSHUA</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Some table-setting before you listen to a white male present on a micro-contribution to critlib practice. My chief contributions to enacting my professional work through a critical lens involve interrogating my own whiteness, and interrupting racist, sexist, or ableist actions against target identities in white spaces where I have influence. This is an all-white panel presenting on a few nodes in a work that has a deep and ongoing history of practice by people with target identities, and I’m recognizing that history first, and publicly, before I say one word about my involvement in the project I’m presenting today. I will be crediting my colleagues and mentors in my presentation who are doing more and risking more in this space, and I encourage you to read their work (cited in my presentation) and follow their examples.</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200">
                <a:solidFill>
                  <a:schemeClr val="dk1"/>
                </a:solidFill>
                <a:latin typeface="Calibri"/>
                <a:ea typeface="Calibri"/>
                <a:cs typeface="Calibri"/>
                <a:sym typeface="Calibri"/>
              </a:rPr>
              <a:t>I work in Library Publishing, and am deeply involved with my area’s professional organization, the Library Publishing Coalition. </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200">
                <a:highlight>
                  <a:srgbClr val="FFFFFF"/>
                </a:highlight>
                <a:latin typeface="Calibri"/>
                <a:ea typeface="Calibri"/>
                <a:cs typeface="Calibri"/>
                <a:sym typeface="Calibri"/>
              </a:rPr>
              <a:t>LPC defines LP as “</a:t>
            </a:r>
            <a:r>
              <a:rPr lang="en" sz="1200" b="1">
                <a:highlight>
                  <a:srgbClr val="FFFFFF"/>
                </a:highlight>
                <a:latin typeface="Calibri"/>
                <a:ea typeface="Calibri"/>
                <a:cs typeface="Calibri"/>
                <a:sym typeface="Calibri"/>
              </a:rPr>
              <a:t>the set of activities led by college and university libraries to support the creation, dissemination, and curation of scholarly, creative, and/or educational works</a:t>
            </a:r>
            <a:r>
              <a:rPr lang="en" sz="1200">
                <a:highlight>
                  <a:srgbClr val="FFFFFF"/>
                </a:highlight>
                <a:latin typeface="Calibri"/>
                <a:ea typeface="Calibri"/>
                <a:cs typeface="Calibri"/>
                <a:sym typeface="Calibri"/>
              </a:rPr>
              <a:t>. Based on core library values, and building on the traditional skills of librarians, </a:t>
            </a:r>
            <a:r>
              <a:rPr lang="en" sz="1200" b="1">
                <a:highlight>
                  <a:srgbClr val="FFFFFF"/>
                </a:highlight>
                <a:latin typeface="Calibri"/>
                <a:ea typeface="Calibri"/>
                <a:cs typeface="Calibri"/>
                <a:sym typeface="Calibri"/>
              </a:rPr>
              <a:t>it is distinguished from other publishing fields by a preference for Open Access dissemination as well as a willingness to embrace informal and experimental forms of scholarly communication and to challenge the status quo</a:t>
            </a:r>
            <a:r>
              <a:rPr lang="en" sz="1200">
                <a:highlight>
                  <a:srgbClr val="FFFFFF"/>
                </a:highlight>
                <a:latin typeface="Calibri"/>
                <a:ea typeface="Calibri"/>
                <a:cs typeface="Calibri"/>
                <a:sym typeface="Calibri"/>
              </a:rPr>
              <a:t>.”</a:t>
            </a:r>
            <a:endParaRPr sz="1200">
              <a:highlight>
                <a:srgbClr val="FFFFFF"/>
              </a:highlight>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latin typeface="Calibri"/>
                <a:ea typeface="Calibri"/>
                <a:cs typeface="Calibri"/>
                <a:sym typeface="Calibri"/>
              </a:rPr>
              <a:t>Little to no credentials support my involvement in critlib, but I do have a story to tell about how I stumbled into other, better librarians’ critlib practice. The library literature is well established regarding the the undiversified state of publishing and the need to interrogate our practice through a critical theory lens in order to decolonize our space. Fellow library publisher and scholarly communication librarian Charlotte Roh in C&amp;RL News (2016) reports that when it comes to ALA members OR publishing professionals, 9 out of 10 are white, resulting in “a feedback loop in scholarship that privileges and publishes the majority voice, which is often white and male.” </a:t>
            </a:r>
            <a:endParaRPr sz="1200">
              <a:solidFill>
                <a:schemeClr val="dk1"/>
              </a:solidFill>
            </a:endParaRPr>
          </a:p>
          <a:p>
            <a:pPr marL="0" lvl="0" indent="0" algn="l" rtl="0">
              <a:lnSpc>
                <a:spcPct val="115000"/>
              </a:lnSpc>
              <a:spcBef>
                <a:spcPts val="1600"/>
              </a:spcBef>
              <a:spcAft>
                <a:spcPts val="160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8007e319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8007e31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JOSHUA</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Organizers of our 2017 conference, which directly followed Roh’s article and the 2016 Presidential election, positioned us to consider social justice in librarianship and library publishing, in large part a response to a 2016 plenary session on</a:t>
            </a:r>
            <a:r>
              <a:rPr lang="en" sz="1200" i="1">
                <a:solidFill>
                  <a:schemeClr val="dk1"/>
                </a:solidFill>
                <a:latin typeface="Calibri"/>
                <a:ea typeface="Calibri"/>
                <a:cs typeface="Calibri"/>
                <a:sym typeface="Calibri"/>
              </a:rPr>
              <a:t> Librarian Engagement and Social Justice in Publishing </a:t>
            </a:r>
            <a:r>
              <a:rPr lang="en" sz="1200">
                <a:solidFill>
                  <a:schemeClr val="dk1"/>
                </a:solidFill>
                <a:latin typeface="Calibri"/>
                <a:ea typeface="Calibri"/>
                <a:cs typeface="Calibri"/>
                <a:sym typeface="Calibri"/>
              </a:rPr>
              <a:t>from Roh, Inefuku and Drabinski. The 2 keynote speakers:</a:t>
            </a:r>
            <a:endParaRPr sz="1200">
              <a:solidFill>
                <a:schemeClr val="dk1"/>
              </a:solidFill>
              <a:latin typeface="Calibri"/>
              <a:ea typeface="Calibri"/>
              <a:cs typeface="Calibri"/>
              <a:sym typeface="Calibri"/>
            </a:endParaRPr>
          </a:p>
          <a:p>
            <a:pPr marL="457200" lvl="0" indent="-304800" algn="l" rtl="0">
              <a:lnSpc>
                <a:spcPct val="115000"/>
              </a:lnSpc>
              <a:spcBef>
                <a:spcPts val="16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Eileen Joy, founder of Punctum Press, an explicitly justice-oriented open access monograph publisher, and</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Safiya Noble, professor in UCLA’s Graduate School of Education and Information Studies, author of </a:t>
            </a:r>
            <a:r>
              <a:rPr lang="en" sz="1200" i="1">
                <a:solidFill>
                  <a:schemeClr val="dk1"/>
                </a:solidFill>
                <a:latin typeface="Calibri"/>
                <a:ea typeface="Calibri"/>
                <a:cs typeface="Calibri"/>
                <a:sym typeface="Calibri"/>
              </a:rPr>
              <a:t>Algorithms of Oppression</a:t>
            </a:r>
            <a:r>
              <a:rPr lang="en" sz="1200">
                <a:solidFill>
                  <a:schemeClr val="dk1"/>
                </a:solidFill>
                <a:latin typeface="Calibri"/>
                <a:ea typeface="Calibri"/>
                <a:cs typeface="Calibri"/>
                <a:sym typeface="Calibri"/>
              </a:rPr>
              <a:t> detailing the biases inherent in our search infrastructure, and editor of the </a:t>
            </a:r>
            <a:r>
              <a:rPr lang="en" sz="1200" i="1">
                <a:solidFill>
                  <a:schemeClr val="dk1"/>
                </a:solidFill>
                <a:latin typeface="Calibri"/>
                <a:ea typeface="Calibri"/>
                <a:cs typeface="Calibri"/>
                <a:sym typeface="Calibri"/>
              </a:rPr>
              <a:t>Journal of Critical Library and Information Studies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200">
                <a:solidFill>
                  <a:schemeClr val="dk1"/>
                </a:solidFill>
                <a:latin typeface="Calibri"/>
                <a:ea typeface="Calibri"/>
                <a:cs typeface="Calibri"/>
                <a:sym typeface="Calibri"/>
              </a:rPr>
              <a:t>spoke at length about the harms inherent in an uncritical approach to our work. </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1600"/>
              </a:spcAft>
              <a:buNone/>
            </a:pPr>
            <a:r>
              <a:rPr lang="en" sz="1200">
                <a:solidFill>
                  <a:schemeClr val="dk1"/>
                </a:solidFill>
                <a:latin typeface="Calibri"/>
                <a:ea typeface="Calibri"/>
                <a:cs typeface="Calibri"/>
                <a:sym typeface="Calibri"/>
              </a:rPr>
              <a:t>Noble advocated for "engaged academics and practitioners, particularly in the realm of controlling knowledge dissemination, who can articulate and enact visible commitments to social justice on campus, in the academy writ large, and in the broader culture." She noted that “publishing functions in this space, as those who aren't published do not get to contribute.” She encouraged the room: "Library publishing can operate within a different paradigm than commercial publishers, who will compromise any type of ethical commitment to make money."</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8007e319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8007e31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JOSHUA</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The membership meeting that followed these (and other) presentations was in a reflective mood, and this call to “enact visible commitments,” possibly in combination with Noble’s disparaging of commercial compromise of ethical commitments, gave rise to the formation, on-the spot, of an ad hoc task force to develop an </a:t>
            </a:r>
            <a:r>
              <a:rPr lang="en" sz="1200" i="1">
                <a:solidFill>
                  <a:schemeClr val="dk1"/>
                </a:solidFill>
                <a:latin typeface="Calibri"/>
                <a:ea typeface="Calibri"/>
                <a:cs typeface="Calibri"/>
                <a:sym typeface="Calibri"/>
              </a:rPr>
              <a:t>Ethical Framework for Library Publishing</a:t>
            </a:r>
            <a:r>
              <a:rPr lang="en" sz="1200">
                <a:solidFill>
                  <a:schemeClr val="dk1"/>
                </a:solidFill>
                <a:latin typeface="Calibri"/>
                <a:ea typeface="Calibri"/>
                <a:cs typeface="Calibri"/>
                <a:sym typeface="Calibri"/>
              </a:rPr>
              <a:t>. This working group included Roh, Inefuku, and a raft of others willing to work on defining areas for exploration, evaluating resources, drafting the framework, and shepherding the document through peer review, workshops, and editing, to publication.</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200">
                <a:solidFill>
                  <a:schemeClr val="dk1"/>
                </a:solidFill>
                <a:latin typeface="Calibri"/>
                <a:ea typeface="Calibri"/>
                <a:cs typeface="Calibri"/>
                <a:sym typeface="Calibri"/>
              </a:rPr>
              <a:t>I did not know enough about representation or positionality to remove (or reduce) myself from this effort, so it’s a matter of cosmic grace that the authorship of this document ended up being only 1/7th white male. The whiteness of librarianship generally almost certainly affected the perspectives encoded in the resulting document, but the participation of key librarian/publishers of color helped provide accountability during development.</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1600"/>
              </a:spcAft>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8007e319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8007e319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JOSHUA</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The </a:t>
            </a:r>
            <a:r>
              <a:rPr lang="en" sz="1200" i="1">
                <a:solidFill>
                  <a:schemeClr val="dk1"/>
                </a:solidFill>
                <a:latin typeface="Calibri"/>
                <a:ea typeface="Calibri"/>
                <a:cs typeface="Calibri"/>
                <a:sym typeface="Calibri"/>
              </a:rPr>
              <a:t>Framework</a:t>
            </a:r>
            <a:r>
              <a:rPr lang="en" sz="1200">
                <a:solidFill>
                  <a:schemeClr val="dk1"/>
                </a:solidFill>
                <a:latin typeface="Calibri"/>
                <a:ea typeface="Calibri"/>
                <a:cs typeface="Calibri"/>
                <a:sym typeface="Calibri"/>
              </a:rPr>
              <a:t> is intended to embody an ongoing outline of the ethics underpinning and unique to library publishing. The authors worked collaboratively to identify topics for inclusion, and to group the resulting topics into five key areas of ethical consideration: Publishing Practice, Accessibility, Diversity Equity &amp; Inclusion, Privacy and Analytics, and Academic and Intellectual Freedom.</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200">
                <a:solidFill>
                  <a:schemeClr val="dk1"/>
                </a:solidFill>
                <a:latin typeface="Calibri"/>
                <a:ea typeface="Calibri"/>
                <a:cs typeface="Calibri"/>
                <a:sym typeface="Calibri"/>
              </a:rPr>
              <a:t>The critlib lens was explicitly important in the writing of the </a:t>
            </a:r>
            <a:r>
              <a:rPr lang="en" sz="1200" i="1">
                <a:solidFill>
                  <a:schemeClr val="dk1"/>
                </a:solidFill>
                <a:latin typeface="Calibri"/>
                <a:ea typeface="Calibri"/>
                <a:cs typeface="Calibri"/>
                <a:sym typeface="Calibri"/>
              </a:rPr>
              <a:t>Framework</a:t>
            </a:r>
            <a:r>
              <a:rPr lang="en" sz="1200">
                <a:solidFill>
                  <a:schemeClr val="dk1"/>
                </a:solidFill>
                <a:latin typeface="Calibri"/>
                <a:ea typeface="Calibri"/>
                <a:cs typeface="Calibri"/>
                <a:sym typeface="Calibri"/>
              </a:rPr>
              <a:t>. For instance, sections under each topic identified areas where our practice has not yet risen to the demands of a critical framework: an investigation into intersectional accessibility practice, best practices for inclusive metadata, and the impact of documents like the </a:t>
            </a:r>
            <a:r>
              <a:rPr lang="en" sz="1200" i="1">
                <a:solidFill>
                  <a:schemeClr val="dk1"/>
                </a:solidFill>
                <a:latin typeface="Calibri"/>
                <a:ea typeface="Calibri"/>
                <a:cs typeface="Calibri"/>
                <a:sym typeface="Calibri"/>
              </a:rPr>
              <a:t>Library Bill of Rights</a:t>
            </a:r>
            <a:r>
              <a:rPr lang="en" sz="1200">
                <a:solidFill>
                  <a:schemeClr val="dk1"/>
                </a:solidFill>
                <a:latin typeface="Calibri"/>
                <a:ea typeface="Calibri"/>
                <a:cs typeface="Calibri"/>
                <a:sym typeface="Calibri"/>
              </a:rPr>
              <a:t> on the radical access responsibilities of library publishers. This is just one example; truly, the social justice concerns that sparked the project are self-evident in the resources and areas the authors’ chose to focus on throughout the </a:t>
            </a:r>
            <a:r>
              <a:rPr lang="en" sz="1200" i="1">
                <a:solidFill>
                  <a:schemeClr val="dk1"/>
                </a:solidFill>
                <a:latin typeface="Calibri"/>
                <a:ea typeface="Calibri"/>
                <a:cs typeface="Calibri"/>
                <a:sym typeface="Calibri"/>
              </a:rPr>
              <a:t>Framework</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200" i="1">
                <a:solidFill>
                  <a:schemeClr val="dk1"/>
                </a:solidFill>
                <a:latin typeface="Calibri"/>
                <a:ea typeface="Calibri"/>
                <a:cs typeface="Calibri"/>
                <a:sym typeface="Calibri"/>
              </a:rPr>
              <a:t>If there’s time: </a:t>
            </a:r>
            <a:r>
              <a:rPr lang="en" sz="1200">
                <a:solidFill>
                  <a:schemeClr val="dk1"/>
                </a:solidFill>
                <a:latin typeface="Calibri"/>
                <a:ea typeface="Calibri"/>
                <a:cs typeface="Calibri"/>
                <a:sym typeface="Calibri"/>
              </a:rPr>
              <a:t>[The document received multiple peer reviews, and underwent a series of revisions in response to feedback. My own section, Publishing Practice, was extensively rewritten, and is better for the numerous reviews we received. Charlotte Roh and I workshopped the </a:t>
            </a:r>
            <a:r>
              <a:rPr lang="en" sz="1200" i="1">
                <a:solidFill>
                  <a:schemeClr val="dk1"/>
                </a:solidFill>
                <a:latin typeface="Calibri"/>
                <a:ea typeface="Calibri"/>
                <a:cs typeface="Calibri"/>
                <a:sym typeface="Calibri"/>
              </a:rPr>
              <a:t>Framework</a:t>
            </a:r>
            <a:r>
              <a:rPr lang="en" sz="1200">
                <a:solidFill>
                  <a:schemeClr val="dk1"/>
                </a:solidFill>
                <a:latin typeface="Calibri"/>
                <a:ea typeface="Calibri"/>
                <a:cs typeface="Calibri"/>
                <a:sym typeface="Calibri"/>
              </a:rPr>
              <a:t> prior to publication with the attendees of the 2018 Library Publishing Forum, and those comments both served as another round of review and as a set of future directions for the </a:t>
            </a:r>
            <a:r>
              <a:rPr lang="en" sz="1200" i="1">
                <a:solidFill>
                  <a:schemeClr val="dk1"/>
                </a:solidFill>
                <a:latin typeface="Calibri"/>
                <a:ea typeface="Calibri"/>
                <a:cs typeface="Calibri"/>
                <a:sym typeface="Calibri"/>
              </a:rPr>
              <a:t>Framework.</a:t>
            </a:r>
            <a:r>
              <a:rPr lang="en" sz="1200">
                <a:solidFill>
                  <a:schemeClr val="dk1"/>
                </a:solidFill>
                <a:latin typeface="Calibri"/>
                <a:ea typeface="Calibri"/>
                <a:cs typeface="Calibri"/>
                <a:sym typeface="Calibri"/>
              </a:rPr>
              <a:t> The LPC is in the process of identifying the infrastructure-- an editor or task force -- to update the Framework as new library publishing practice emerges. ]</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200">
                <a:solidFill>
                  <a:schemeClr val="dk1"/>
                </a:solidFill>
                <a:latin typeface="Calibri"/>
                <a:ea typeface="Calibri"/>
                <a:cs typeface="Calibri"/>
                <a:sym typeface="Calibri"/>
              </a:rPr>
              <a:t>The Framework will be introduced at the American Association of University Publishers this June, and is already informing the work of the Humane Metrics Initiative, among other projects.</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1600"/>
              </a:spcAft>
              <a:buNone/>
            </a:pPr>
            <a:r>
              <a:rPr lang="en" sz="1200">
                <a:solidFill>
                  <a:schemeClr val="dk1"/>
                </a:solidFill>
                <a:latin typeface="Calibri"/>
                <a:ea typeface="Calibri"/>
                <a:cs typeface="Calibri"/>
                <a:sym typeface="Calibri"/>
              </a:rPr>
              <a:t>The hope of the LPC is that the Framework makes it easier for library publishers to ground their practice in an ethic that incorporates both traditional scholarly publishing ethics (as embodied in the Coalition on Publication Ethics’ </a:t>
            </a:r>
            <a:r>
              <a:rPr lang="en" sz="1200" i="1">
                <a:solidFill>
                  <a:schemeClr val="dk1"/>
                </a:solidFill>
                <a:latin typeface="Calibri"/>
                <a:ea typeface="Calibri"/>
                <a:cs typeface="Calibri"/>
                <a:sym typeface="Calibri"/>
              </a:rPr>
              <a:t>Core Practices</a:t>
            </a:r>
            <a:r>
              <a:rPr lang="en" sz="1200">
                <a:solidFill>
                  <a:schemeClr val="dk1"/>
                </a:solidFill>
                <a:latin typeface="Calibri"/>
                <a:ea typeface="Calibri"/>
                <a:cs typeface="Calibri"/>
                <a:sym typeface="Calibri"/>
              </a:rPr>
              <a:t>, among other documents) and a critical librarianship framework, so that future publishing practice is less oppressive, less protective of a white male hegemonic scholarship, more conducive to a future that empowers the voices we desperately need to hear and historically have not heard in the scholarly record.</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81ec9e53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81ec9e53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SUSAN</a:t>
            </a:r>
            <a:endParaRPr>
              <a:solidFill>
                <a:schemeClr val="dk1"/>
              </a:solidFill>
            </a:endParaRPr>
          </a:p>
          <a:p>
            <a:pPr marL="0" lvl="0" indent="0" algn="l" rtl="0">
              <a:spcBef>
                <a:spcPts val="0"/>
              </a:spcBef>
              <a:spcAft>
                <a:spcPts val="0"/>
              </a:spcAft>
              <a:buNone/>
            </a:pPr>
            <a:r>
              <a:rPr lang="en">
                <a:solidFill>
                  <a:srgbClr val="999999"/>
                </a:solidFill>
              </a:rPr>
              <a:t>Introduction:</a:t>
            </a:r>
            <a:endParaRPr>
              <a:solidFill>
                <a:srgbClr val="999999"/>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Hello, My name is Susan Ponischil.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 work at Grand Valley State University and I’m here to talk a bit about critical cataloging which seems to be the only aspect of critical librarianship with a category of it’s own.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Critical cataloging happens when catalogers address biases, misrepresentations and omissions in records representing the collection.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During my portion of the presentation I’m going to talk about Library of Congress Subject Headings, two critical catalogers, and authority control.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9b6ab378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9b6ab37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SUSAN</a:t>
            </a:r>
            <a:endParaRPr sz="1000">
              <a:solidFill>
                <a:schemeClr val="dk1"/>
              </a:solidFill>
            </a:endParaRPr>
          </a:p>
          <a:p>
            <a:pPr marL="0" lvl="0" indent="0" algn="l" rtl="0">
              <a:spcBef>
                <a:spcPts val="0"/>
              </a:spcBef>
              <a:spcAft>
                <a:spcPts val="0"/>
              </a:spcAft>
              <a:buNone/>
            </a:pPr>
            <a:r>
              <a:rPr lang="en" sz="1000">
                <a:solidFill>
                  <a:srgbClr val="999999"/>
                </a:solidFill>
              </a:rPr>
              <a:t>Perspective:</a:t>
            </a:r>
            <a:endParaRPr sz="1000">
              <a:solidFill>
                <a:srgbClr val="999999"/>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a:solidFill>
                  <a:schemeClr val="dk1"/>
                </a:solidFill>
              </a:rPr>
              <a:t>Here is a picture of the Library of Congress.  </a:t>
            </a:r>
            <a:endParaRPr>
              <a:solidFill>
                <a:schemeClr val="dk1"/>
              </a:solidFill>
            </a:endParaRPr>
          </a:p>
          <a:p>
            <a:pPr marL="0" lvl="0" indent="0" algn="l" rtl="0">
              <a:spcBef>
                <a:spcPts val="0"/>
              </a:spcBef>
              <a:spcAft>
                <a:spcPts val="0"/>
              </a:spcAft>
              <a:buNone/>
            </a:pPr>
            <a:r>
              <a:rPr lang="en">
                <a:solidFill>
                  <a:schemeClr val="dk1"/>
                </a:solidFill>
              </a:rPr>
              <a:t>Within the Library of Congress is The</a:t>
            </a:r>
            <a:r>
              <a:rPr lang="en">
                <a:solidFill>
                  <a:srgbClr val="26323E"/>
                </a:solidFill>
              </a:rPr>
              <a:t> Policy and Standards Division. OR PSD</a:t>
            </a:r>
            <a:endParaRPr>
              <a:solidFill>
                <a:srgbClr val="26323E"/>
              </a:solidFill>
            </a:endParaRPr>
          </a:p>
          <a:p>
            <a:pPr marL="0" lvl="0" indent="0" algn="l" rtl="0">
              <a:spcBef>
                <a:spcPts val="0"/>
              </a:spcBef>
              <a:spcAft>
                <a:spcPts val="0"/>
              </a:spcAft>
              <a:buNone/>
            </a:pPr>
            <a:r>
              <a:rPr lang="en">
                <a:solidFill>
                  <a:srgbClr val="26323E"/>
                </a:solidFill>
              </a:rPr>
              <a:t>The PSD is the department that makes decisions about subject headings.  </a:t>
            </a:r>
            <a:endParaRPr>
              <a:solidFill>
                <a:srgbClr val="26323E"/>
              </a:solidFill>
            </a:endParaRPr>
          </a:p>
          <a:p>
            <a:pPr marL="0" lvl="0" indent="0" algn="l" rtl="0">
              <a:spcBef>
                <a:spcPts val="0"/>
              </a:spcBef>
              <a:spcAft>
                <a:spcPts val="0"/>
              </a:spcAft>
              <a:buNone/>
            </a:pPr>
            <a:endParaRPr>
              <a:solidFill>
                <a:srgbClr val="26323E"/>
              </a:solidFill>
            </a:endParaRPr>
          </a:p>
          <a:p>
            <a:pPr marL="0" lvl="0" indent="0" algn="l" rtl="0">
              <a:spcBef>
                <a:spcPts val="0"/>
              </a:spcBef>
              <a:spcAft>
                <a:spcPts val="0"/>
              </a:spcAft>
              <a:buNone/>
            </a:pPr>
            <a:r>
              <a:rPr lang="en">
                <a:solidFill>
                  <a:srgbClr val="26323E"/>
                </a:solidFill>
              </a:rPr>
              <a:t>Catalogers advocate for social justice by making suggestions for subject heading changes that reflect current culture.  </a:t>
            </a:r>
            <a:endParaRPr>
              <a:solidFill>
                <a:srgbClr val="26323E"/>
              </a:solidFill>
            </a:endParaRPr>
          </a:p>
          <a:p>
            <a:pPr marL="0" lvl="0" indent="0" algn="l" rtl="0">
              <a:spcBef>
                <a:spcPts val="0"/>
              </a:spcBef>
              <a:spcAft>
                <a:spcPts val="0"/>
              </a:spcAft>
              <a:buNone/>
            </a:pPr>
            <a:r>
              <a:rPr lang="en">
                <a:solidFill>
                  <a:srgbClr val="26323E"/>
                </a:solidFill>
              </a:rPr>
              <a:t>And catalogers advocate for social justice by persisting to see that changes ARE made.  </a:t>
            </a:r>
            <a:endParaRPr>
              <a:solidFill>
                <a:srgbClr val="26323E"/>
              </a:solidFill>
            </a:endParaRPr>
          </a:p>
          <a:p>
            <a:pPr marL="0" lvl="0" indent="0" algn="l" rtl="0">
              <a:spcBef>
                <a:spcPts val="0"/>
              </a:spcBef>
              <a:spcAft>
                <a:spcPts val="0"/>
              </a:spcAft>
              <a:buNone/>
            </a:pPr>
            <a:r>
              <a:rPr lang="en">
                <a:solidFill>
                  <a:srgbClr val="26323E"/>
                </a:solidFill>
              </a:rPr>
              <a:t>And catalogers advocate for social justice by advocating for authority control to update the headings in their local collections.  </a:t>
            </a:r>
            <a:endParaRPr>
              <a:solidFill>
                <a:srgbClr val="26323E"/>
              </a:solidFill>
            </a:endParaRPr>
          </a:p>
          <a:p>
            <a:pPr marL="0" lvl="0" indent="0" algn="l" rtl="0">
              <a:spcBef>
                <a:spcPts val="0"/>
              </a:spcBef>
              <a:spcAft>
                <a:spcPts val="0"/>
              </a:spcAft>
              <a:buNone/>
            </a:pPr>
            <a:endParaRPr>
              <a:solidFill>
                <a:srgbClr val="26323E"/>
              </a:solidFill>
            </a:endParaRPr>
          </a:p>
          <a:p>
            <a:pPr marL="0" lvl="0" indent="0" algn="l" rtl="0">
              <a:spcBef>
                <a:spcPts val="0"/>
              </a:spcBef>
              <a:spcAft>
                <a:spcPts val="0"/>
              </a:spcAft>
              <a:buNone/>
            </a:pPr>
            <a:r>
              <a:rPr lang="en">
                <a:solidFill>
                  <a:srgbClr val="26323E"/>
                </a:solidFill>
              </a:rPr>
              <a:t>As you’ll see in my future slides, conversations about subject headings are often conversations addressing issues of power.</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7cd16ff3b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7cd16ff3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SUSAN</a:t>
            </a:r>
            <a:br>
              <a:rPr lang="en">
                <a:solidFill>
                  <a:schemeClr val="dk1"/>
                </a:solidFill>
              </a:rPr>
            </a:br>
            <a:r>
              <a:rPr lang="en">
                <a:solidFill>
                  <a:srgbClr val="999999"/>
                </a:solidFill>
              </a:rPr>
              <a:t>Perspective:</a:t>
            </a:r>
            <a:endParaRPr>
              <a:solidFill>
                <a:srgbClr val="999999"/>
              </a:solidFill>
            </a:endParaRPr>
          </a:p>
          <a:p>
            <a:pPr marL="0" lvl="0" indent="0" algn="l" rtl="0">
              <a:lnSpc>
                <a:spcPct val="115000"/>
              </a:lnSpc>
              <a:spcBef>
                <a:spcPts val="1600"/>
              </a:spcBef>
              <a:spcAft>
                <a:spcPts val="0"/>
              </a:spcAft>
              <a:buNone/>
            </a:pPr>
            <a:r>
              <a:rPr lang="en">
                <a:solidFill>
                  <a:schemeClr val="dk1"/>
                </a:solidFill>
              </a:rPr>
              <a:t>Here is a picture of Sanford Berman.  At the time he was 65.  That was 20 years ago.  </a:t>
            </a:r>
            <a:br>
              <a:rPr lang="en">
                <a:solidFill>
                  <a:schemeClr val="dk1"/>
                </a:solidFill>
              </a:rPr>
            </a:br>
            <a:r>
              <a:rPr lang="en">
                <a:solidFill>
                  <a:schemeClr val="dk1"/>
                </a:solidFill>
              </a:rPr>
              <a:t>He’s still well known in cataloging circles as a critical cataloger and a rebel who got in big trouble at the Hennepin County Library in Minneapolis in 1999 by accusing his boss of not being available.</a:t>
            </a:r>
            <a:endParaRPr>
              <a:solidFill>
                <a:schemeClr val="dk1"/>
              </a:solidFill>
            </a:endParaRPr>
          </a:p>
          <a:p>
            <a:pPr marL="0" lvl="0" indent="0" algn="l" rtl="0">
              <a:lnSpc>
                <a:spcPct val="115000"/>
              </a:lnSpc>
              <a:spcBef>
                <a:spcPts val="1600"/>
              </a:spcBef>
              <a:spcAft>
                <a:spcPts val="0"/>
              </a:spcAft>
              <a:buNone/>
            </a:pPr>
            <a:r>
              <a:rPr lang="en">
                <a:solidFill>
                  <a:schemeClr val="dk1"/>
                </a:solidFill>
                <a:highlight>
                  <a:schemeClr val="lt1"/>
                </a:highlight>
              </a:rPr>
              <a:t>In a memo sent to several people including his boss he says, "Supervisors should be accessible and not occupy some sort of mystified space or be up on some metaphoric pedestal!"  (With 2 exclamation points.!!).  </a:t>
            </a:r>
            <a:endParaRPr>
              <a:solidFill>
                <a:schemeClr val="dk1"/>
              </a:solidFill>
              <a:highlight>
                <a:schemeClr val="lt1"/>
              </a:highlight>
            </a:endParaRPr>
          </a:p>
          <a:p>
            <a:pPr marL="0" lvl="0" indent="0" algn="l" rtl="0">
              <a:lnSpc>
                <a:spcPct val="115000"/>
              </a:lnSpc>
              <a:spcBef>
                <a:spcPts val="1600"/>
              </a:spcBef>
              <a:spcAft>
                <a:spcPts val="1600"/>
              </a:spcAft>
              <a:buNone/>
            </a:pPr>
            <a:r>
              <a:rPr lang="en">
                <a:solidFill>
                  <a:schemeClr val="dk1"/>
                </a:solidFill>
                <a:highlight>
                  <a:schemeClr val="lt1"/>
                </a:highlight>
              </a:rPr>
              <a:t>He was, and still is, committed to advocating for Libraries of, by, and for the people.  </a:t>
            </a:r>
            <a:endParaRPr>
              <a:solidFill>
                <a:schemeClr val="dk1"/>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9b6ab378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9b6ab378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a:t>
            </a:r>
            <a:endParaRPr/>
          </a:p>
          <a:p>
            <a:pPr marL="0" lvl="0" indent="0" algn="l" rtl="0">
              <a:spcBef>
                <a:spcPts val="0"/>
              </a:spcBef>
              <a:spcAft>
                <a:spcPts val="0"/>
              </a:spcAft>
              <a:buNone/>
            </a:pPr>
            <a:r>
              <a:rPr lang="en">
                <a:solidFill>
                  <a:srgbClr val="999999"/>
                </a:solidFill>
              </a:rPr>
              <a:t>Perspective:</a:t>
            </a:r>
            <a:endParaRPr>
              <a:solidFill>
                <a:srgbClr val="999999"/>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In this next slide you can see some of the changes Berman suggested in 2016.</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Not seeing changes implemented he wrote a letter to Carla Hayden, then the Librarian of Congress,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it he says “I feel </a:t>
            </a:r>
            <a:r>
              <a:rPr lang="en">
                <a:solidFill>
                  <a:schemeClr val="dk1"/>
                </a:solidFill>
                <a:highlight>
                  <a:schemeClr val="lt1"/>
                </a:highlight>
              </a:rPr>
              <a:t>an urgency about the fact that these critical topics related to public policy and much-discussed issues have not been recognized by Library of Congress subject headings, although all have been formally recommended.”  </a:t>
            </a:r>
            <a:br>
              <a:rPr lang="en">
                <a:solidFill>
                  <a:schemeClr val="dk1"/>
                </a:solidFill>
                <a:highlight>
                  <a:schemeClr val="lt1"/>
                </a:highlight>
              </a:rPr>
            </a:br>
            <a:r>
              <a:rPr lang="en">
                <a:solidFill>
                  <a:schemeClr val="dk1"/>
                </a:solidFill>
              </a:rPr>
              <a:t>In response Berman was told to make suggestions using appropriate procedures [which had already been done].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highlight>
                  <a:srgbClr val="FFFFFF"/>
                </a:highlight>
              </a:rPr>
              <a:t>These suggestions were made in 2016.  </a:t>
            </a:r>
            <a:r>
              <a:rPr lang="en">
                <a:solidFill>
                  <a:schemeClr val="dk1"/>
                </a:solidFill>
              </a:rPr>
              <a:t>As of last week, only the two in bold type have been approved.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That said, according to LoC website, “</a:t>
            </a:r>
            <a:r>
              <a:rPr lang="en">
                <a:solidFill>
                  <a:schemeClr val="dk1"/>
                </a:solidFill>
                <a:highlight>
                  <a:srgbClr val="FFFFFF"/>
                </a:highlight>
              </a:rPr>
              <a:t>A majority of the proposals submitted each year are accepted.”  And reasons proposals are not accepted is</a:t>
            </a:r>
            <a:r>
              <a:rPr lang="en" i="1">
                <a:solidFill>
                  <a:schemeClr val="dk1"/>
                </a:solidFill>
                <a:highlight>
                  <a:srgbClr val="FFFFFF"/>
                </a:highlight>
              </a:rPr>
              <a:t> made publicly available on </a:t>
            </a:r>
            <a:r>
              <a:rPr lang="en" i="1" u="sng">
                <a:solidFill>
                  <a:srgbClr val="003366"/>
                </a:solidFill>
                <a:highlight>
                  <a:srgbClr val="FFFFFF"/>
                </a:highlight>
                <a:hlinkClick r:id="rId3"/>
              </a:rPr>
              <a:t>LC's Summaries of Decisions</a:t>
            </a:r>
            <a:r>
              <a:rPr lang="en" i="1">
                <a:solidFill>
                  <a:schemeClr val="dk1"/>
                </a:solidFill>
                <a:highlight>
                  <a:srgbClr val="FFFFFF"/>
                </a:highlight>
              </a:rPr>
              <a:t> web page</a:t>
            </a:r>
            <a:r>
              <a:rPr lang="en">
                <a:solidFill>
                  <a:schemeClr val="dk1"/>
                </a:solidFill>
                <a:highlight>
                  <a:srgbClr val="FFFFFF"/>
                </a:highlight>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7cd16ff3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7cd16ff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highlight>
                  <a:srgbClr val="FFFFFF"/>
                </a:highlight>
              </a:rPr>
              <a:t>ZOE</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Welcome to Sharing our value through critical librarianship.</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I’m Zoe McLaughlin, Area Studies Librarian at Michigan State University.</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I will be facilitating this panel discussion.  </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Each panelist will talk about critical librarianship from a unique perspective and through a unique lens.</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Mary Kickham-Samy will talk about critical information literacy</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Joshua Neds-Fox will talk about a critical issues in publishing </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Susan Ponischil will talk about critical cataloging</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and</a:t>
            </a:r>
            <a:endParaRPr>
              <a:solidFill>
                <a:srgbClr val="666666"/>
              </a:solidFill>
              <a:highlight>
                <a:srgbClr val="FFFFFF"/>
              </a:highlight>
            </a:endParaRPr>
          </a:p>
          <a:p>
            <a:pPr marL="0" lvl="0" indent="0" algn="l" rtl="0">
              <a:spcBef>
                <a:spcPts val="0"/>
              </a:spcBef>
              <a:spcAft>
                <a:spcPts val="0"/>
              </a:spcAft>
              <a:buNone/>
            </a:pPr>
            <a:r>
              <a:rPr lang="en">
                <a:solidFill>
                  <a:srgbClr val="666666"/>
                </a:solidFill>
                <a:highlight>
                  <a:srgbClr val="FFFFFF"/>
                </a:highlight>
              </a:rPr>
              <a:t>Virginia C. Thomas will talk about critical library administration and collection management </a:t>
            </a:r>
            <a:endParaRPr>
              <a:solidFill>
                <a:srgbClr val="666666"/>
              </a:solidFill>
              <a:highlight>
                <a:srgbClr val="FFFFFF"/>
              </a:highlight>
            </a:endParaRPr>
          </a:p>
          <a:p>
            <a:pPr marL="0" lvl="0" indent="0" algn="l" rtl="0">
              <a:spcBef>
                <a:spcPts val="0"/>
              </a:spcBef>
              <a:spcAft>
                <a:spcPts val="0"/>
              </a:spcAft>
              <a:buNone/>
            </a:pPr>
            <a:endParaRPr>
              <a:solidFill>
                <a:srgbClr val="666666"/>
              </a:solidFill>
              <a:highlight>
                <a:srgbClr val="FFFFFF"/>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9eefe10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9eefe10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a:t>
            </a:r>
            <a:endParaRPr/>
          </a:p>
          <a:p>
            <a:pPr marL="0" lvl="0" indent="0" algn="l" rtl="0">
              <a:spcBef>
                <a:spcPts val="0"/>
              </a:spcBef>
              <a:spcAft>
                <a:spcPts val="0"/>
              </a:spcAft>
              <a:buNone/>
            </a:pPr>
            <a:r>
              <a:rPr lang="en">
                <a:solidFill>
                  <a:srgbClr val="999999"/>
                </a:solidFill>
              </a:rPr>
              <a:t>Application</a:t>
            </a:r>
            <a:endParaRPr>
              <a:solidFill>
                <a:srgbClr val="999999"/>
              </a:solidFill>
            </a:endParaRPr>
          </a:p>
          <a:p>
            <a:pPr marL="0" lvl="0" indent="0" algn="l" rtl="0">
              <a:spcBef>
                <a:spcPts val="0"/>
              </a:spcBef>
              <a:spcAft>
                <a:spcPts val="0"/>
              </a:spcAft>
              <a:buNone/>
            </a:pPr>
            <a:endParaRPr/>
          </a:p>
          <a:p>
            <a:pPr marL="0" lvl="0" indent="0" algn="l" rtl="0">
              <a:spcBef>
                <a:spcPts val="0"/>
              </a:spcBef>
              <a:spcAft>
                <a:spcPts val="0"/>
              </a:spcAft>
              <a:buNone/>
            </a:pPr>
            <a:r>
              <a:rPr lang="en"/>
              <a:t>Subject headings can change, but it’s authority control that makes those changes local. </a:t>
            </a:r>
            <a:endParaRPr/>
          </a:p>
          <a:p>
            <a:pPr marL="0" lvl="0" indent="0" algn="l" rtl="0">
              <a:spcBef>
                <a:spcPts val="0"/>
              </a:spcBef>
              <a:spcAft>
                <a:spcPts val="0"/>
              </a:spcAft>
              <a:buNone/>
            </a:pPr>
            <a:r>
              <a:rPr lang="en"/>
              <a:t>Two things are accomplished with authority control </a:t>
            </a:r>
            <a:endParaRPr/>
          </a:p>
          <a:p>
            <a:pPr marL="0" lvl="0" indent="0" algn="l" rtl="0">
              <a:spcBef>
                <a:spcPts val="0"/>
              </a:spcBef>
              <a:spcAft>
                <a:spcPts val="0"/>
              </a:spcAft>
              <a:buNone/>
            </a:pPr>
            <a:r>
              <a:rPr lang="en"/>
              <a:t>One.  names are standardized </a:t>
            </a:r>
            <a:endParaRPr/>
          </a:p>
          <a:p>
            <a:pPr marL="0" lvl="0" indent="0" algn="l" rtl="0">
              <a:spcBef>
                <a:spcPts val="0"/>
              </a:spcBef>
              <a:spcAft>
                <a:spcPts val="0"/>
              </a:spcAft>
              <a:buNone/>
            </a:pPr>
            <a:r>
              <a:rPr lang="en"/>
              <a:t>Two.  subject headings are updated.   </a:t>
            </a:r>
            <a:endParaRPr/>
          </a:p>
          <a:p>
            <a:pPr marL="0" lvl="0" indent="0" algn="l" rtl="0">
              <a:spcBef>
                <a:spcPts val="0"/>
              </a:spcBef>
              <a:spcAft>
                <a:spcPts val="0"/>
              </a:spcAft>
              <a:buNone/>
            </a:pPr>
            <a:endParaRPr/>
          </a:p>
          <a:p>
            <a:pPr marL="0" lvl="0" indent="0" algn="l" rtl="0">
              <a:spcBef>
                <a:spcPts val="0"/>
              </a:spcBef>
              <a:spcAft>
                <a:spcPts val="0"/>
              </a:spcAft>
              <a:buNone/>
            </a:pPr>
            <a:r>
              <a:rPr lang="en"/>
              <a:t>On the left side of the screen is the authority record for Diddy, 1969- and all the approved variations of his name.</a:t>
            </a:r>
            <a:endParaRPr/>
          </a:p>
          <a:p>
            <a:pPr marL="0" lvl="0" indent="0" algn="l" rtl="0">
              <a:spcBef>
                <a:spcPts val="0"/>
              </a:spcBef>
              <a:spcAft>
                <a:spcPts val="0"/>
              </a:spcAft>
              <a:buNone/>
            </a:pPr>
            <a:r>
              <a:rPr lang="en"/>
              <a:t>When authority control is done it makes sure all the representations listed above are linked.  If you search for ‘puffy’, all items association with ‘diddy’ will appear.  </a:t>
            </a:r>
            <a:endParaRPr/>
          </a:p>
          <a:p>
            <a:pPr marL="0" lvl="0" indent="0" algn="l" rtl="0">
              <a:spcBef>
                <a:spcPts val="0"/>
              </a:spcBef>
              <a:spcAft>
                <a:spcPts val="0"/>
              </a:spcAft>
              <a:buNone/>
            </a:pPr>
            <a:endParaRPr/>
          </a:p>
          <a:p>
            <a:pPr marL="0" lvl="0" indent="0" algn="l" rtl="0">
              <a:spcBef>
                <a:spcPts val="0"/>
              </a:spcBef>
              <a:spcAft>
                <a:spcPts val="0"/>
              </a:spcAft>
              <a:buNone/>
            </a:pPr>
            <a:r>
              <a:rPr lang="en"/>
              <a:t>The column on the right represents subject heading suggestions that are still in the evaluation process.</a:t>
            </a:r>
            <a:endParaRPr/>
          </a:p>
          <a:p>
            <a:pPr marL="0" lvl="0" indent="0" algn="l" rtl="0">
              <a:spcBef>
                <a:spcPts val="0"/>
              </a:spcBef>
              <a:spcAft>
                <a:spcPts val="0"/>
              </a:spcAft>
              <a:buNone/>
            </a:pPr>
            <a:r>
              <a:rPr lang="en">
                <a:solidFill>
                  <a:schemeClr val="dk1"/>
                </a:solidFill>
              </a:rPr>
              <a:t>New subject headings are approved monthly.  Authority control is a way to import those changes into local catalogs.  </a:t>
            </a:r>
            <a:endParaRPr>
              <a:solidFill>
                <a:srgbClr val="999999"/>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7cd16ff3b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7cd16ff3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SUSAN</a:t>
            </a:r>
            <a:endParaRPr>
              <a:solidFill>
                <a:schemeClr val="dk1"/>
              </a:solidFill>
            </a:endParaRPr>
          </a:p>
          <a:p>
            <a:pPr marL="0" lvl="0" indent="0" algn="l" rtl="0">
              <a:lnSpc>
                <a:spcPct val="115000"/>
              </a:lnSpc>
              <a:spcBef>
                <a:spcPts val="0"/>
              </a:spcBef>
              <a:spcAft>
                <a:spcPts val="0"/>
              </a:spcAft>
              <a:buNone/>
            </a:pPr>
            <a:r>
              <a:rPr lang="en">
                <a:solidFill>
                  <a:srgbClr val="999999"/>
                </a:solidFill>
              </a:rPr>
              <a:t>Experience: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Like Sandy Berman, Violet Fox is an active and public critical cataloger.  She created and maintains The Cataloging Lab; a Wordpress space that makes the business of subject headings more transparent.  And It’s a tool anyone can use.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 used The Cataloging Lab when asked by a Women and Gender Studies faculty member to come up with a project for her 400 level independent research class.  Ideally she wanted a project that would accommodate multiple students and require approximately 60 hours per student.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To me, the ‘proof of need’ step in the subject heading proposal process provided a great research opportunity - AND it met the project requirements.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 also used this idea to write a proposal for a roundtable discussion for the Creative Ideas in Technical Services Interest Group at ALA Midwinter 2019 even though I couldn’t attend.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Submissions were allowed in absentia and IG chairs said they would help find a facilitator if proposals were accepted.  My proposal was called ‘Critical Cataloging and Faculty Engagement’</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7cd16ff3b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7cd16ff3b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999999"/>
                </a:solidFill>
              </a:rPr>
              <a:t>SUSAN</a:t>
            </a:r>
            <a:endParaRPr>
              <a:solidFill>
                <a:srgbClr val="999999"/>
              </a:solidFill>
            </a:endParaRPr>
          </a:p>
          <a:p>
            <a:pPr marL="0" lvl="0" indent="0" algn="l" rtl="0">
              <a:lnSpc>
                <a:spcPct val="115000"/>
              </a:lnSpc>
              <a:spcBef>
                <a:spcPts val="0"/>
              </a:spcBef>
              <a:spcAft>
                <a:spcPts val="0"/>
              </a:spcAft>
              <a:buClr>
                <a:schemeClr val="dk1"/>
              </a:buClr>
              <a:buSzPts val="1100"/>
              <a:buFont typeface="Arial"/>
              <a:buNone/>
            </a:pPr>
            <a:r>
              <a:rPr lang="en">
                <a:solidFill>
                  <a:srgbClr val="999999"/>
                </a:solidFill>
              </a:rPr>
              <a:t>Application [example[s] of practical application]</a:t>
            </a:r>
            <a:endParaRPr>
              <a:solidFill>
                <a:srgbClr val="999999"/>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Well, my proposal was accepted.  Here is the session description.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And guess who facilitated the discussion</a:t>
            </a:r>
            <a:endParaRPr>
              <a:solidFill>
                <a:srgbClr val="FF0000"/>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Violet Fox!  I’d struck a chord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813a048d9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813a048d9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92e76a3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92e76a3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73fa18fa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73fa18f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73fa18fa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73fa18f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73fa18fa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73fa18fa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9b6ab378a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9b6ab378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 [10 minutes]</a:t>
            </a:r>
            <a:endParaRPr/>
          </a:p>
          <a:p>
            <a:pPr marL="0" lvl="0" indent="0" algn="l" rtl="0">
              <a:spcBef>
                <a:spcPts val="0"/>
              </a:spcBef>
              <a:spcAft>
                <a:spcPts val="0"/>
              </a:spcAft>
              <a:buNone/>
            </a:pPr>
            <a:endParaRPr/>
          </a:p>
          <a:p>
            <a:pPr marL="0" lvl="0" indent="0" algn="l" rtl="0">
              <a:spcBef>
                <a:spcPts val="0"/>
              </a:spcBef>
              <a:spcAft>
                <a:spcPts val="0"/>
              </a:spcAft>
              <a:buNone/>
            </a:pPr>
            <a:r>
              <a:rPr lang="en"/>
              <a:t>Ask audience if they have questions.</a:t>
            </a:r>
            <a:endParaRPr/>
          </a:p>
          <a:p>
            <a:pPr marL="0" lvl="0" indent="0" algn="l" rtl="0">
              <a:spcBef>
                <a:spcPts val="0"/>
              </a:spcBef>
              <a:spcAft>
                <a:spcPts val="0"/>
              </a:spcAft>
              <a:buNone/>
            </a:pPr>
            <a:r>
              <a:rPr lang="en"/>
              <a:t>Take microphone around for questions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9e8f2ab8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9e8f2ab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a:t>
            </a:r>
            <a:endParaRPr/>
          </a:p>
          <a:p>
            <a:pPr marL="0" lvl="0" indent="0" algn="l" rtl="0">
              <a:spcBef>
                <a:spcPts val="0"/>
              </a:spcBef>
              <a:spcAft>
                <a:spcPts val="0"/>
              </a:spcAft>
              <a:buNone/>
            </a:pPr>
            <a:endParaRPr/>
          </a:p>
          <a:p>
            <a:pPr marL="0" lvl="0" indent="0" algn="l" rtl="0">
              <a:spcBef>
                <a:spcPts val="0"/>
              </a:spcBef>
              <a:spcAft>
                <a:spcPts val="0"/>
              </a:spcAft>
              <a:buNone/>
            </a:pPr>
            <a:r>
              <a:rPr lang="en"/>
              <a:t>I’d like to thank our presenters, Mary Kickham-Samy, Joshua Neds-Fox, Susan Ponischil, and Virginia C. Thomas.  </a:t>
            </a:r>
            <a:endParaRPr/>
          </a:p>
          <a:p>
            <a:pPr marL="0" lvl="0" indent="0" algn="l" rtl="0">
              <a:spcBef>
                <a:spcPts val="0"/>
              </a:spcBef>
              <a:spcAft>
                <a:spcPts val="0"/>
              </a:spcAft>
              <a:buNone/>
            </a:pPr>
            <a:r>
              <a:rPr lang="en"/>
              <a:t>Slides will be made available after the Conference.  </a:t>
            </a:r>
            <a:endParaRPr/>
          </a:p>
          <a:p>
            <a:pPr marL="0" lvl="0" indent="0" algn="l" rtl="0">
              <a:spcBef>
                <a:spcPts val="0"/>
              </a:spcBef>
              <a:spcAft>
                <a:spcPts val="0"/>
              </a:spcAft>
              <a:buNone/>
            </a:pPr>
            <a:r>
              <a:rPr lang="en"/>
              <a:t>I’m Zoe McLaughlin, thank you for coming.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8071dfff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8071dff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ZOE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begin the discussion we’d like to provide you with a definition.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Critlib is short for “critical librarianship”, a conscious effort to approach librarianship through the lens of Critical Theory. This framework examines social systems for their impact on oppression vs. liberation, whether they bind or free people. Critical librarianship seeks transformation and empowerment, to be a direct challenge to power and privilege: disrupting systems of oppression and enacting systems of liberation.</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rPr>
              <a:t>These slides will be available after the conference.  </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We ask that you save any questions you may have until the end.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Let’s begin the discussion with Mary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[Zoe will manage slide transitions - panelists will use the word ‘next’ as a prompt if needed]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1ec9e53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1ec9e53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a:t>
            </a:r>
            <a:endParaRPr/>
          </a:p>
          <a:p>
            <a:pPr marL="0" lvl="0" indent="0" algn="l" rtl="0">
              <a:spcBef>
                <a:spcPts val="0"/>
              </a:spcBef>
              <a:spcAft>
                <a:spcPts val="0"/>
              </a:spcAft>
              <a:buNone/>
            </a:pPr>
            <a:endParaRPr/>
          </a:p>
          <a:p>
            <a:pPr marL="0" lvl="0" indent="0" algn="l" rtl="0">
              <a:spcBef>
                <a:spcPts val="0"/>
              </a:spcBef>
              <a:spcAft>
                <a:spcPts val="0"/>
              </a:spcAft>
              <a:buNone/>
            </a:pPr>
            <a:r>
              <a:rPr lang="en"/>
              <a:t>I’d like to thank our presenters, Mary Kickham-Samy, Joshua Neds-Fox, Susan Ponischil, and Virginia C. Thomas.  </a:t>
            </a:r>
            <a:endParaRPr/>
          </a:p>
          <a:p>
            <a:pPr marL="0" lvl="0" indent="0" algn="l" rtl="0">
              <a:spcBef>
                <a:spcPts val="0"/>
              </a:spcBef>
              <a:spcAft>
                <a:spcPts val="0"/>
              </a:spcAft>
              <a:buNone/>
            </a:pPr>
            <a:r>
              <a:rPr lang="en"/>
              <a:t>Slides will be made available after the Conference.  </a:t>
            </a:r>
            <a:endParaRPr/>
          </a:p>
          <a:p>
            <a:pPr marL="0" lvl="0" indent="0" algn="l" rtl="0">
              <a:spcBef>
                <a:spcPts val="0"/>
              </a:spcBef>
              <a:spcAft>
                <a:spcPts val="0"/>
              </a:spcAft>
              <a:buNone/>
            </a:pPr>
            <a:r>
              <a:rPr lang="en"/>
              <a:t>I’m Zoe McLaughlin, thank you for coming.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9e8f2ab8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9e8f2ab8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a:t>
            </a:r>
            <a:endParaRPr/>
          </a:p>
          <a:p>
            <a:pPr marL="0" lvl="0" indent="0" algn="l" rtl="0">
              <a:spcBef>
                <a:spcPts val="0"/>
              </a:spcBef>
              <a:spcAft>
                <a:spcPts val="0"/>
              </a:spcAft>
              <a:buNone/>
            </a:pPr>
            <a:endParaRPr/>
          </a:p>
          <a:p>
            <a:pPr marL="0" lvl="0" indent="0" algn="l" rtl="0">
              <a:spcBef>
                <a:spcPts val="0"/>
              </a:spcBef>
              <a:spcAft>
                <a:spcPts val="0"/>
              </a:spcAft>
              <a:buNone/>
            </a:pPr>
            <a:r>
              <a:rPr lang="en"/>
              <a:t>I’d like to thank our presenters, Mary Kickham-Samy, Joshua Neds-Fox, Susan Ponischil, and Virginia C. Thomas.  </a:t>
            </a:r>
            <a:endParaRPr/>
          </a:p>
          <a:p>
            <a:pPr marL="0" lvl="0" indent="0" algn="l" rtl="0">
              <a:spcBef>
                <a:spcPts val="0"/>
              </a:spcBef>
              <a:spcAft>
                <a:spcPts val="0"/>
              </a:spcAft>
              <a:buNone/>
            </a:pPr>
            <a:r>
              <a:rPr lang="en"/>
              <a:t>Slides will be made available after the Conference.  </a:t>
            </a:r>
            <a:endParaRPr/>
          </a:p>
          <a:p>
            <a:pPr marL="0" lvl="0" indent="0" algn="l" rtl="0">
              <a:spcBef>
                <a:spcPts val="0"/>
              </a:spcBef>
              <a:spcAft>
                <a:spcPts val="0"/>
              </a:spcAft>
              <a:buNone/>
            </a:pPr>
            <a:r>
              <a:rPr lang="en"/>
              <a:t>I’m Zoe McLaughlin, thank you for coming.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9e8f2ab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9e8f2ab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a:t>
            </a:r>
            <a:endParaRPr/>
          </a:p>
          <a:p>
            <a:pPr marL="0" lvl="0" indent="0" algn="l" rtl="0">
              <a:spcBef>
                <a:spcPts val="0"/>
              </a:spcBef>
              <a:spcAft>
                <a:spcPts val="0"/>
              </a:spcAft>
              <a:buNone/>
            </a:pPr>
            <a:endParaRPr/>
          </a:p>
          <a:p>
            <a:pPr marL="0" lvl="0" indent="0" algn="l" rtl="0">
              <a:spcBef>
                <a:spcPts val="0"/>
              </a:spcBef>
              <a:spcAft>
                <a:spcPts val="0"/>
              </a:spcAft>
              <a:buNone/>
            </a:pPr>
            <a:r>
              <a:rPr lang="en"/>
              <a:t>I’d like to thank our presenters, Mary Kickham-Samy, Joshua Neds-Fox, Susan Ponischil, and Virginia C. Thomas.  </a:t>
            </a:r>
            <a:endParaRPr/>
          </a:p>
          <a:p>
            <a:pPr marL="0" lvl="0" indent="0" algn="l" rtl="0">
              <a:spcBef>
                <a:spcPts val="0"/>
              </a:spcBef>
              <a:spcAft>
                <a:spcPts val="0"/>
              </a:spcAft>
              <a:buNone/>
            </a:pPr>
            <a:r>
              <a:rPr lang="en"/>
              <a:t>Slides will be made available after the Conference.  </a:t>
            </a:r>
            <a:endParaRPr/>
          </a:p>
          <a:p>
            <a:pPr marL="0" lvl="0" indent="0" algn="l" rtl="0">
              <a:spcBef>
                <a:spcPts val="0"/>
              </a:spcBef>
              <a:spcAft>
                <a:spcPts val="0"/>
              </a:spcAft>
              <a:buNone/>
            </a:pPr>
            <a:r>
              <a:rPr lang="en"/>
              <a:t>I’m Zoe McLaughlin, thank you for coming.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9e8f2ab84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9e8f2ab8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a:t>
            </a:r>
            <a:endParaRPr/>
          </a:p>
          <a:p>
            <a:pPr marL="0" lvl="0" indent="0" algn="l" rtl="0">
              <a:spcBef>
                <a:spcPts val="0"/>
              </a:spcBef>
              <a:spcAft>
                <a:spcPts val="0"/>
              </a:spcAft>
              <a:buNone/>
            </a:pPr>
            <a:endParaRPr/>
          </a:p>
          <a:p>
            <a:pPr marL="0" lvl="0" indent="0" algn="l" rtl="0">
              <a:spcBef>
                <a:spcPts val="0"/>
              </a:spcBef>
              <a:spcAft>
                <a:spcPts val="0"/>
              </a:spcAft>
              <a:buNone/>
            </a:pPr>
            <a:r>
              <a:rPr lang="en"/>
              <a:t>I’d like to thank our presenters, Mary Kickham-Samy, Joshua Neds-Fox, Susan Ponischil, and Virginia C. Thomas.  </a:t>
            </a:r>
            <a:endParaRPr/>
          </a:p>
          <a:p>
            <a:pPr marL="0" lvl="0" indent="0" algn="l" rtl="0">
              <a:spcBef>
                <a:spcPts val="0"/>
              </a:spcBef>
              <a:spcAft>
                <a:spcPts val="0"/>
              </a:spcAft>
              <a:buNone/>
            </a:pPr>
            <a:r>
              <a:rPr lang="en"/>
              <a:t>Slides will be made available after the Conference.  </a:t>
            </a:r>
            <a:endParaRPr/>
          </a:p>
          <a:p>
            <a:pPr marL="0" lvl="0" indent="0" algn="l" rtl="0">
              <a:spcBef>
                <a:spcPts val="0"/>
              </a:spcBef>
              <a:spcAft>
                <a:spcPts val="0"/>
              </a:spcAft>
              <a:buNone/>
            </a:pPr>
            <a:r>
              <a:rPr lang="en"/>
              <a:t>I’m Zoe McLaughlin, thank you for coming.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9e8f2ab8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9e8f2ab8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a:t>
            </a:r>
            <a:endParaRPr/>
          </a:p>
          <a:p>
            <a:pPr marL="0" lvl="0" indent="0" algn="l" rtl="0">
              <a:spcBef>
                <a:spcPts val="0"/>
              </a:spcBef>
              <a:spcAft>
                <a:spcPts val="0"/>
              </a:spcAft>
              <a:buNone/>
            </a:pPr>
            <a:endParaRPr/>
          </a:p>
          <a:p>
            <a:pPr marL="0" lvl="0" indent="0" algn="l" rtl="0">
              <a:spcBef>
                <a:spcPts val="0"/>
              </a:spcBef>
              <a:spcAft>
                <a:spcPts val="0"/>
              </a:spcAft>
              <a:buNone/>
            </a:pPr>
            <a:r>
              <a:rPr lang="en"/>
              <a:t>I’d like to thank our presenters, Mary Kickham-Samy, Joshua Neds-Fox, Susan Ponischil, and Virginia C. Thomas.  </a:t>
            </a:r>
            <a:endParaRPr/>
          </a:p>
          <a:p>
            <a:pPr marL="0" lvl="0" indent="0" algn="l" rtl="0">
              <a:spcBef>
                <a:spcPts val="0"/>
              </a:spcBef>
              <a:spcAft>
                <a:spcPts val="0"/>
              </a:spcAft>
              <a:buNone/>
            </a:pPr>
            <a:r>
              <a:rPr lang="en"/>
              <a:t>Slides will be made available after the Conference.  </a:t>
            </a:r>
            <a:endParaRPr/>
          </a:p>
          <a:p>
            <a:pPr marL="0" lvl="0" indent="0" algn="l" rtl="0">
              <a:spcBef>
                <a:spcPts val="0"/>
              </a:spcBef>
              <a:spcAft>
                <a:spcPts val="0"/>
              </a:spcAft>
              <a:buNone/>
            </a:pPr>
            <a:r>
              <a:rPr lang="en"/>
              <a:t>I’m Zoe McLaughlin, thank you for coming.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9e8f2ab84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9e8f2ab8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a:t>
            </a:r>
            <a:endParaRPr/>
          </a:p>
          <a:p>
            <a:pPr marL="0" lvl="0" indent="0" algn="l" rtl="0">
              <a:spcBef>
                <a:spcPts val="0"/>
              </a:spcBef>
              <a:spcAft>
                <a:spcPts val="0"/>
              </a:spcAft>
              <a:buNone/>
            </a:pPr>
            <a:endParaRPr/>
          </a:p>
          <a:p>
            <a:pPr marL="0" lvl="0" indent="0" algn="l" rtl="0">
              <a:spcBef>
                <a:spcPts val="0"/>
              </a:spcBef>
              <a:spcAft>
                <a:spcPts val="0"/>
              </a:spcAft>
              <a:buNone/>
            </a:pPr>
            <a:r>
              <a:rPr lang="en"/>
              <a:t>I’d like to thank our presenters, Mary Kickham-Samy, Joshua Neds-Fox, Susan Ponischil, and Virginia C. Thomas.  </a:t>
            </a:r>
            <a:endParaRPr/>
          </a:p>
          <a:p>
            <a:pPr marL="0" lvl="0" indent="0" algn="l" rtl="0">
              <a:spcBef>
                <a:spcPts val="0"/>
              </a:spcBef>
              <a:spcAft>
                <a:spcPts val="0"/>
              </a:spcAft>
              <a:buNone/>
            </a:pPr>
            <a:r>
              <a:rPr lang="en"/>
              <a:t>Slides will be made available after the Conference.  </a:t>
            </a:r>
            <a:endParaRPr/>
          </a:p>
          <a:p>
            <a:pPr marL="0" lvl="0" indent="0" algn="l" rtl="0">
              <a:spcBef>
                <a:spcPts val="0"/>
              </a:spcBef>
              <a:spcAft>
                <a:spcPts val="0"/>
              </a:spcAft>
              <a:buNone/>
            </a:pPr>
            <a:r>
              <a:rPr lang="en"/>
              <a:t>I’m Zoe McLaughlin, thank you for coming.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9e8f2ab84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9e8f2ab8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a:t>
            </a:r>
            <a:endParaRPr/>
          </a:p>
          <a:p>
            <a:pPr marL="0" lvl="0" indent="0" algn="l" rtl="0">
              <a:spcBef>
                <a:spcPts val="0"/>
              </a:spcBef>
              <a:spcAft>
                <a:spcPts val="0"/>
              </a:spcAft>
              <a:buNone/>
            </a:pPr>
            <a:endParaRPr/>
          </a:p>
          <a:p>
            <a:pPr marL="0" lvl="0" indent="0" algn="l" rtl="0">
              <a:spcBef>
                <a:spcPts val="0"/>
              </a:spcBef>
              <a:spcAft>
                <a:spcPts val="0"/>
              </a:spcAft>
              <a:buNone/>
            </a:pPr>
            <a:r>
              <a:rPr lang="en"/>
              <a:t>I’d like to thank our presenters, Mary Kickham-Samy, Joshua Neds-Fox, Susan Ponischil, and Virginia C. Thomas.  </a:t>
            </a:r>
            <a:endParaRPr/>
          </a:p>
          <a:p>
            <a:pPr marL="0" lvl="0" indent="0" algn="l" rtl="0">
              <a:spcBef>
                <a:spcPts val="0"/>
              </a:spcBef>
              <a:spcAft>
                <a:spcPts val="0"/>
              </a:spcAft>
              <a:buNone/>
            </a:pPr>
            <a:r>
              <a:rPr lang="en"/>
              <a:t>Slides will be made available after the Conference.  </a:t>
            </a:r>
            <a:endParaRPr/>
          </a:p>
          <a:p>
            <a:pPr marL="0" lvl="0" indent="0" algn="l" rtl="0">
              <a:spcBef>
                <a:spcPts val="0"/>
              </a:spcBef>
              <a:spcAft>
                <a:spcPts val="0"/>
              </a:spcAft>
              <a:buNone/>
            </a:pPr>
            <a:r>
              <a:rPr lang="en"/>
              <a:t>I’m Zoe McLaughlin, thank you for coming.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686abcd0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686abcd0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 </a:t>
            </a:r>
            <a:endParaRPr/>
          </a:p>
          <a:p>
            <a:pPr marL="0" lvl="0" indent="0" algn="l" rtl="0">
              <a:spcBef>
                <a:spcPts val="0"/>
              </a:spcBef>
              <a:spcAft>
                <a:spcPts val="0"/>
              </a:spcAft>
              <a:buClr>
                <a:schemeClr val="dk1"/>
              </a:buClr>
              <a:buSzPts val="1100"/>
              <a:buFont typeface="Arial"/>
              <a:buNone/>
            </a:pPr>
            <a:r>
              <a:rPr lang="en"/>
              <a:t>Critical information literacy is an approach to library instruction that generates student awareness of the powers that control information, and prompts students to question assumptions about how information is produced, distributed and consumed.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7cd16ff3b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7cd16ff3b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a:solidFill>
                  <a:schemeClr val="dk1"/>
                </a:solidFill>
              </a:rPr>
              <a:t>MARY</a:t>
            </a:r>
            <a:endParaRPr>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Among the Scholars who influenced my understanding and perspective on Critical Information Literacy are: Lev Vygotsky, known for Social Constructivist Learning Theory and for the expression “Zone of Proximal Development,” and James Paul Gee, who developed the concept of critical discourse theory.  Among the librarian scholars that influenced my thinking is James Elmborg.  These scholars and theorists share the notion that learning takes place when knowledge is co-constructed.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686abcd0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686abcd0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a:solidFill>
                  <a:schemeClr val="dk1"/>
                </a:solidFill>
              </a:rPr>
              <a:t>MARY</a:t>
            </a:r>
            <a:endParaRPr>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2008-9, I conducted a quantitative study, based on 250 virtual reference transcripts in order to look at how the librarian and the student interacted and who controlled the learning environment. I counted the number of turns the librarian and the student each took, the number of questions each asked, and the number of emoticons each used.  On average, the librarian, with a mean of 23 actions per session, had a much stronger presence during the interaction than the student, with a mean of 15 actions per session.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686abcd0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686abcd0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chemeClr val="dk1"/>
                </a:solidFill>
              </a:rPr>
              <a:t>MARY</a:t>
            </a:r>
            <a:endParaRPr>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scatter plot shows that, although the librarian had a stronger presence, both the student and the librarian took turns asking and answering questions in an effort to solve a problem.</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However, when I looked at how the librarian assessed the success of the session, I observed that the librarian did not appear to evaluate the success of the session based on how engaged the student was or what knowledge the student gained during the interaction. I hypothesized that the librarian focused on one factor -whether or not she was able to answer the student’s question.</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686abcd03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686abcd0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MARY</a:t>
            </a:r>
            <a:endParaRPr>
              <a:solidFill>
                <a:schemeClr val="dk1"/>
              </a:solidFill>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2010-11, I continued my interest in VR as a learning environment by turning to the literature on tutoring for insight.  Graesser, Person, and Magliano (1995) observed that “normal” tutors who lacked experience, formal training, and expertise in the subject matter made greater academic gains with students than classroom teachers, who were subject-matter experts, experienced and professionally trained.  From this, these researchers hypothesized that tutoring was successful not because of superior teaching strategies, but rather because of the natural “conversational dialogue patterns” embedded in the interaction.</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686abcd03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686abcd0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a:solidFill>
                  <a:schemeClr val="dk1"/>
                </a:solidFill>
              </a:rPr>
              <a:t>MARY</a:t>
            </a: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Gee says that we conduct our daily lives using two discourses.  The first is the one that we learn in our homes and the second is the one we acquire from the surrounding community. Whether or not a student succeeds in school largely depends on how well these discourses align with the academic discourse of the school environment.</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gradFill>
          <a:gsLst>
            <a:gs pos="0">
              <a:srgbClr val="F2F2F2"/>
            </a:gs>
            <a:gs pos="100000">
              <a:srgbClr val="A6A6A6"/>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doi.org/10.1629/uksg.296"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escholarship.org/uc/item/5cb040z6" TargetMode="External"/><Relationship Id="rId4" Type="http://schemas.openxmlformats.org/officeDocument/2006/relationships/hyperlink" Target="https://crln.acrl.org/index.php/crlnews/article/view/9446/1068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librarypublishing.org/wp-content/uploads/2016/05/lpc_lpforum16_slides_roh-inefuku-drabinski.pdf" TargetMode="External"/><Relationship Id="rId4" Type="http://schemas.openxmlformats.org/officeDocument/2006/relationships/hyperlink" Target="https://www.periscope.tv/w/1yNGaPXEjXbKj?t=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publishing.org/resources/ethical-framewor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publicationethics.org/core-practices"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loc.gov/aba/cataloging/subject/lcsh-proces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anfordberman.org/cityp/ber1t.htm" TargetMode="External"/><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betterlibraryleaders.com/2016/05/19/why-library-leaders-should-care-about-critical-librarianshi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ataloginglab.org/kb/mass-incarceration/" TargetMode="External"/><Relationship Id="rId7" Type="http://schemas.openxmlformats.org/officeDocument/2006/relationships/hyperlink" Target="http://cataloginglab.org/kbtopic/subjec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ac.bslw.com/community/blog/2010/05/why-is-authority-control-important" TargetMode="External"/><Relationship Id="rId5" Type="http://schemas.openxmlformats.org/officeDocument/2006/relationships/hyperlink" Target="http://cataloginglab.org/kb/cultural-appropriation/" TargetMode="External"/><Relationship Id="rId4" Type="http://schemas.openxmlformats.org/officeDocument/2006/relationships/hyperlink" Target="http://cataloginglab.org/kb/barn-quilt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ataloginglab.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twitter.com/violetbfox" TargetMode="External"/><Relationship Id="rId5" Type="http://schemas.openxmlformats.org/officeDocument/2006/relationships/image" Target="../media/image16.png"/><Relationship Id="rId4" Type="http://schemas.openxmlformats.org/officeDocument/2006/relationships/hyperlink" Target="https://www.eventscribe.com/2019/ALA-Midwinter/fsPopup.asp?Mode=presInfo&amp;PresentationID=47012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4xGivz3CrDxiglX6W80L76Vog6a5Mcjk/view"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critlib.org/abou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ala.org/acrl/publications/keeping_up_with/critlib" TargetMode="External"/><Relationship Id="rId4" Type="http://schemas.openxmlformats.org/officeDocument/2006/relationships/hyperlink" Target="https://commons.pacificu.edu/cgi/viewcontent.cgi?article=1898&amp;context=olaq"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311700" y="88380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4800" b="1">
                <a:latin typeface="Calibri"/>
                <a:ea typeface="Calibri"/>
                <a:cs typeface="Calibri"/>
                <a:sym typeface="Calibri"/>
              </a:rPr>
              <a:t>Sharing our Value through Critical Librarianship</a:t>
            </a:r>
            <a:endParaRPr sz="4800" b="1">
              <a:latin typeface="Calibri"/>
              <a:ea typeface="Calibri"/>
              <a:cs typeface="Calibri"/>
              <a:sym typeface="Calibri"/>
            </a:endParaRPr>
          </a:p>
        </p:txBody>
      </p:sp>
      <p:sp>
        <p:nvSpPr>
          <p:cNvPr id="63" name="Google Shape;63;p13"/>
          <p:cNvSpPr txBox="1">
            <a:spLocks noGrp="1"/>
          </p:cNvSpPr>
          <p:nvPr>
            <p:ph type="body" idx="1"/>
          </p:nvPr>
        </p:nvSpPr>
        <p:spPr>
          <a:xfrm>
            <a:off x="64350" y="1794750"/>
            <a:ext cx="9015300" cy="30987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 sz="2200">
                <a:solidFill>
                  <a:srgbClr val="434343"/>
                </a:solidFill>
                <a:latin typeface="Calibri"/>
                <a:ea typeface="Calibri"/>
                <a:cs typeface="Calibri"/>
                <a:sym typeface="Calibri"/>
              </a:rPr>
              <a:t>Mary Kickham-Samy, Marygrove College</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Joshua Neds-Fox, Wayne State University</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Susan Ponischil, Grand Valley State University</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Virginia C. Thomas, Wayne State University</a:t>
            </a:r>
            <a:br>
              <a:rPr lang="en" sz="2200">
                <a:solidFill>
                  <a:srgbClr val="434343"/>
                </a:solidFill>
                <a:latin typeface="Calibri"/>
                <a:ea typeface="Calibri"/>
                <a:cs typeface="Calibri"/>
                <a:sym typeface="Calibri"/>
              </a:rPr>
            </a:br>
            <a:r>
              <a:rPr lang="en" sz="2200" i="1">
                <a:solidFill>
                  <a:srgbClr val="434343"/>
                </a:solidFill>
                <a:latin typeface="Calibri"/>
                <a:ea typeface="Calibri"/>
                <a:cs typeface="Calibri"/>
                <a:sym typeface="Calibri"/>
              </a:rPr>
              <a:t>Zoë McLaughlin, Moderator</a:t>
            </a:r>
            <a:br>
              <a:rPr lang="en" sz="2200" i="1">
                <a:solidFill>
                  <a:srgbClr val="434343"/>
                </a:solidFill>
                <a:latin typeface="Calibri"/>
                <a:ea typeface="Calibri"/>
                <a:cs typeface="Calibri"/>
                <a:sym typeface="Calibri"/>
              </a:rPr>
            </a:br>
            <a:r>
              <a:rPr lang="en" sz="700">
                <a:solidFill>
                  <a:srgbClr val="434343"/>
                </a:solidFill>
                <a:latin typeface="Calibri"/>
                <a:ea typeface="Calibri"/>
                <a:cs typeface="Calibri"/>
                <a:sym typeface="Calibri"/>
              </a:rPr>
              <a:t/>
            </a:r>
            <a:br>
              <a:rPr lang="en" sz="700">
                <a:solidFill>
                  <a:srgbClr val="434343"/>
                </a:solidFill>
                <a:latin typeface="Calibri"/>
                <a:ea typeface="Calibri"/>
                <a:cs typeface="Calibri"/>
                <a:sym typeface="Calibri"/>
              </a:rPr>
            </a:br>
            <a:r>
              <a:rPr lang="en" sz="1600">
                <a:solidFill>
                  <a:srgbClr val="434343"/>
                </a:solidFill>
                <a:latin typeface="Calibri"/>
                <a:ea typeface="Calibri"/>
                <a:cs typeface="Calibri"/>
                <a:sym typeface="Calibri"/>
              </a:rPr>
              <a:t>Michigan Academic Library Association Annual Conference</a:t>
            </a:r>
            <a:br>
              <a:rPr lang="en" sz="1600">
                <a:solidFill>
                  <a:srgbClr val="434343"/>
                </a:solidFill>
                <a:latin typeface="Calibri"/>
                <a:ea typeface="Calibri"/>
                <a:cs typeface="Calibri"/>
                <a:sym typeface="Calibri"/>
              </a:rPr>
            </a:br>
            <a:r>
              <a:rPr lang="en" sz="1600">
                <a:solidFill>
                  <a:srgbClr val="434343"/>
                </a:solidFill>
                <a:latin typeface="Calibri"/>
                <a:ea typeface="Calibri"/>
                <a:cs typeface="Calibri"/>
                <a:sym typeface="Calibri"/>
              </a:rPr>
              <a:t>Saginaw Valley State University</a:t>
            </a:r>
            <a:br>
              <a:rPr lang="en" sz="1600">
                <a:solidFill>
                  <a:srgbClr val="434343"/>
                </a:solidFill>
                <a:latin typeface="Calibri"/>
                <a:ea typeface="Calibri"/>
                <a:cs typeface="Calibri"/>
                <a:sym typeface="Calibri"/>
              </a:rPr>
            </a:br>
            <a:r>
              <a:rPr lang="en" sz="1600">
                <a:solidFill>
                  <a:srgbClr val="434343"/>
                </a:solidFill>
                <a:latin typeface="Calibri"/>
                <a:ea typeface="Calibri"/>
                <a:cs typeface="Calibri"/>
                <a:sym typeface="Calibri"/>
              </a:rPr>
              <a:t>May 2019</a:t>
            </a:r>
            <a:endParaRPr sz="1600">
              <a:solidFill>
                <a:srgbClr val="43434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body" idx="1"/>
          </p:nvPr>
        </p:nvSpPr>
        <p:spPr>
          <a:xfrm>
            <a:off x="454275" y="1500575"/>
            <a:ext cx="8220600" cy="22473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3200">
                <a:latin typeface="Calibri"/>
                <a:ea typeface="Calibri"/>
                <a:cs typeface="Calibri"/>
                <a:sym typeface="Calibri"/>
              </a:rPr>
              <a:t>Student: ty</a:t>
            </a:r>
            <a:endParaRPr sz="3200">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3200">
                <a:latin typeface="Calibri"/>
                <a:ea typeface="Calibri"/>
                <a:cs typeface="Calibri"/>
                <a:sym typeface="Calibri"/>
              </a:rPr>
              <a:t>Student: Thank you</a:t>
            </a:r>
            <a:endParaRPr sz="3200">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endParaRPr sz="600">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 sz="2400">
                <a:latin typeface="Calibri"/>
                <a:ea typeface="Calibri"/>
                <a:cs typeface="Calibri"/>
                <a:sym typeface="Calibri"/>
              </a:rPr>
              <a:t>(Student aligning her discourse with with what she perceives as the librarian’s more formal, academic expectations.)</a:t>
            </a:r>
            <a:endParaRPr>
              <a:latin typeface="Calibri"/>
              <a:ea typeface="Calibri"/>
              <a:cs typeface="Calibri"/>
              <a:sym typeface="Calibri"/>
            </a:endParaRPr>
          </a:p>
        </p:txBody>
      </p:sp>
      <p:sp>
        <p:nvSpPr>
          <p:cNvPr id="125" name="Google Shape;125;p22"/>
          <p:cNvSpPr txBox="1"/>
          <p:nvPr/>
        </p:nvSpPr>
        <p:spPr>
          <a:xfrm>
            <a:off x="454275" y="4121250"/>
            <a:ext cx="8220600" cy="6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Kickham-Samy, M. (2012). The tutorial dialogue and problem solving in virtual reference interactions. In M. L. Radford (Ed.). </a:t>
            </a:r>
            <a:r>
              <a:rPr lang="en" i="1">
                <a:solidFill>
                  <a:schemeClr val="dk1"/>
                </a:solidFill>
                <a:latin typeface="Calibri"/>
                <a:ea typeface="Calibri"/>
                <a:cs typeface="Calibri"/>
                <a:sym typeface="Calibri"/>
              </a:rPr>
              <a:t>Leading the reference renaissance: Today’s ideas for tomorrow’s cutting edge services</a:t>
            </a:r>
            <a:r>
              <a:rPr lang="en">
                <a:solidFill>
                  <a:schemeClr val="dk1"/>
                </a:solidFill>
                <a:latin typeface="Calibri"/>
                <a:ea typeface="Calibri"/>
                <a:cs typeface="Calibri"/>
                <a:sym typeface="Calibri"/>
              </a:rPr>
              <a:t> (pp. 47-61). New York: Neal-Schuman.</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126" name="Google Shape;126;p22"/>
          <p:cNvSpPr txBox="1">
            <a:spLocks noGrp="1"/>
          </p:cNvSpPr>
          <p:nvPr>
            <p:ph type="title"/>
          </p:nvPr>
        </p:nvSpPr>
        <p:spPr>
          <a:xfrm>
            <a:off x="311700" y="4632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Calibri"/>
                <a:ea typeface="Calibri"/>
                <a:cs typeface="Calibri"/>
                <a:sym typeface="Calibri"/>
              </a:rPr>
              <a:t>Critical Information Literacy and Empowering Our Students: My Experience</a:t>
            </a:r>
            <a:endParaRPr sz="30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311700" y="1359825"/>
            <a:ext cx="8520600" cy="29907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3000">
                <a:latin typeface="Calibri"/>
                <a:ea typeface="Calibri"/>
                <a:cs typeface="Calibri"/>
                <a:sym typeface="Calibri"/>
              </a:rPr>
              <a:t>Information Literacy Instruction: A New Landscape</a:t>
            </a:r>
            <a:endParaRPr sz="3000">
              <a:latin typeface="Calibri"/>
              <a:ea typeface="Calibri"/>
              <a:cs typeface="Calibri"/>
              <a:sym typeface="Calibri"/>
            </a:endParaRPr>
          </a:p>
          <a:p>
            <a:pPr marL="457200" lvl="0" indent="-419100" algn="l" rtl="0">
              <a:lnSpc>
                <a:spcPct val="90000"/>
              </a:lnSpc>
              <a:spcBef>
                <a:spcPts val="800"/>
              </a:spcBef>
              <a:spcAft>
                <a:spcPts val="0"/>
              </a:spcAft>
              <a:buSzPts val="3000"/>
              <a:buFont typeface="Calibri"/>
              <a:buAutoNum type="arabicPeriod"/>
            </a:pPr>
            <a:r>
              <a:rPr lang="en" sz="3000">
                <a:latin typeface="Calibri"/>
                <a:ea typeface="Calibri"/>
                <a:cs typeface="Calibri"/>
                <a:sym typeface="Calibri"/>
              </a:rPr>
              <a:t>The reference interview =&gt; tutorial dialogue. </a:t>
            </a:r>
            <a:endParaRPr sz="300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AutoNum type="arabicPeriod"/>
            </a:pPr>
            <a:r>
              <a:rPr lang="en" sz="3000">
                <a:latin typeface="Calibri"/>
                <a:ea typeface="Calibri"/>
                <a:cs typeface="Calibri"/>
                <a:sym typeface="Calibri"/>
              </a:rPr>
              <a:t>The “one-shot” =&gt; self-instructional, self-paced, web-based modules</a:t>
            </a:r>
            <a:endParaRPr sz="300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AutoNum type="arabicPeriod"/>
            </a:pPr>
            <a:r>
              <a:rPr lang="en" sz="3000">
                <a:latin typeface="Calibri"/>
                <a:ea typeface="Calibri"/>
                <a:cs typeface="Calibri"/>
                <a:sym typeface="Calibri"/>
              </a:rPr>
              <a:t>Three-credit courses in critical information literacy</a:t>
            </a:r>
            <a:endParaRPr sz="3000">
              <a:latin typeface="Calibri"/>
              <a:ea typeface="Calibri"/>
              <a:cs typeface="Calibri"/>
              <a:sym typeface="Calibri"/>
            </a:endParaRPr>
          </a:p>
        </p:txBody>
      </p:sp>
      <p:sp>
        <p:nvSpPr>
          <p:cNvPr id="132" name="Google Shape;132;p23"/>
          <p:cNvSpPr txBox="1">
            <a:spLocks noGrp="1"/>
          </p:cNvSpPr>
          <p:nvPr>
            <p:ph type="title"/>
          </p:nvPr>
        </p:nvSpPr>
        <p:spPr>
          <a:xfrm>
            <a:off x="311700" y="4632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Calibri"/>
                <a:ea typeface="Calibri"/>
                <a:cs typeface="Calibri"/>
                <a:sym typeface="Calibri"/>
              </a:rPr>
              <a:t>Critical Information Literacy and Empowering Our Students: Application</a:t>
            </a:r>
            <a:endParaRPr sz="30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p:nvPr/>
        </p:nvSpPr>
        <p:spPr>
          <a:xfrm>
            <a:off x="480825" y="2881925"/>
            <a:ext cx="82551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Lippincott, S. K. (2016). The Library Publishing Coalition: Organizing Libraries to Enhance Scholarly Publishing. </a:t>
            </a:r>
            <a:r>
              <a:rPr lang="en" i="1">
                <a:latin typeface="Calibri"/>
                <a:ea typeface="Calibri"/>
                <a:cs typeface="Calibri"/>
                <a:sym typeface="Calibri"/>
              </a:rPr>
              <a:t>Insights 29</a:t>
            </a:r>
            <a:r>
              <a:rPr lang="en">
                <a:latin typeface="Calibri"/>
                <a:ea typeface="Calibri"/>
                <a:cs typeface="Calibri"/>
                <a:sym typeface="Calibri"/>
              </a:rPr>
              <a:t>(2): 186–91. DOI: </a:t>
            </a:r>
            <a:r>
              <a:rPr lang="en" u="sng">
                <a:latin typeface="Calibri"/>
                <a:ea typeface="Calibri"/>
                <a:cs typeface="Calibri"/>
                <a:sym typeface="Calibri"/>
                <a:hlinkClick r:id="rId3"/>
              </a:rPr>
              <a:t>http://doi.org/10.1629/uksg.296</a:t>
            </a:r>
            <a:endParaRPr u="sng">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Roh, C. (2016). Library publishing and diversity values: Changing scholarly publishing through policy and scholarly communication education. </a:t>
            </a:r>
            <a:r>
              <a:rPr lang="en" i="1">
                <a:latin typeface="Calibri"/>
                <a:ea typeface="Calibri"/>
                <a:cs typeface="Calibri"/>
                <a:sym typeface="Calibri"/>
              </a:rPr>
              <a:t>College &amp; Research Libraries News</a:t>
            </a:r>
            <a:r>
              <a:rPr lang="en">
                <a:latin typeface="Calibri"/>
                <a:ea typeface="Calibri"/>
                <a:cs typeface="Calibri"/>
                <a:sym typeface="Calibri"/>
              </a:rPr>
              <a:t>, </a:t>
            </a:r>
            <a:r>
              <a:rPr lang="en" i="1">
                <a:latin typeface="Calibri"/>
                <a:ea typeface="Calibri"/>
                <a:cs typeface="Calibri"/>
                <a:sym typeface="Calibri"/>
              </a:rPr>
              <a:t>77</a:t>
            </a:r>
            <a:r>
              <a:rPr lang="en">
                <a:latin typeface="Calibri"/>
                <a:ea typeface="Calibri"/>
                <a:cs typeface="Calibri"/>
                <a:sym typeface="Calibri"/>
              </a:rPr>
              <a:t>(2). Available at </a:t>
            </a:r>
            <a:r>
              <a:rPr lang="en" u="sng">
                <a:latin typeface="Calibri"/>
                <a:ea typeface="Calibri"/>
                <a:cs typeface="Calibri"/>
                <a:sym typeface="Calibri"/>
                <a:hlinkClick r:id="rId4"/>
              </a:rPr>
              <a:t>https://crln.acrl.org/index.php/crlnews/article/view/9446/10680</a:t>
            </a:r>
            <a:r>
              <a:rPr lang="en">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Brown, J., Ferretti, J. A., Leung, S. &amp; Menéndez-Brady, M. (2018). We here: Speaking our truth. </a:t>
            </a:r>
            <a:r>
              <a:rPr lang="en" i="1">
                <a:latin typeface="Calibri"/>
                <a:ea typeface="Calibri"/>
                <a:cs typeface="Calibri"/>
                <a:sym typeface="Calibri"/>
              </a:rPr>
              <a:t>Library Trends, 67</a:t>
            </a:r>
            <a:r>
              <a:rPr lang="en">
                <a:latin typeface="Calibri"/>
                <a:ea typeface="Calibri"/>
                <a:cs typeface="Calibri"/>
                <a:sym typeface="Calibri"/>
              </a:rPr>
              <a:t>(1). Available at </a:t>
            </a:r>
            <a:r>
              <a:rPr lang="en" u="sng">
                <a:latin typeface="Calibri"/>
                <a:ea typeface="Calibri"/>
                <a:cs typeface="Calibri"/>
                <a:sym typeface="Calibri"/>
                <a:hlinkClick r:id="rId5"/>
              </a:rPr>
              <a:t>https://escholarship.org/uc/item/5cb040z6</a:t>
            </a:r>
            <a:r>
              <a:rPr lang="en">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38" name="Google Shape;138;p24"/>
          <p:cNvSpPr txBox="1">
            <a:spLocks noGrp="1"/>
          </p:cNvSpPr>
          <p:nvPr>
            <p:ph type="body" idx="1"/>
          </p:nvPr>
        </p:nvSpPr>
        <p:spPr>
          <a:xfrm>
            <a:off x="311700" y="1827975"/>
            <a:ext cx="8520600" cy="127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a:solidFill>
                  <a:srgbClr val="434343"/>
                </a:solidFill>
                <a:latin typeface="Calibri"/>
                <a:ea typeface="Calibri"/>
                <a:cs typeface="Calibri"/>
                <a:sym typeface="Calibri"/>
              </a:rPr>
              <a:t>Joshua Neds-Fox</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Wayne State University, Detroit</a:t>
            </a:r>
            <a:br>
              <a:rPr lang="en" sz="2200">
                <a:solidFill>
                  <a:srgbClr val="434343"/>
                </a:solidFill>
                <a:latin typeface="Calibri"/>
                <a:ea typeface="Calibri"/>
                <a:cs typeface="Calibri"/>
                <a:sym typeface="Calibri"/>
              </a:rPr>
            </a:br>
            <a:endParaRPr/>
          </a:p>
        </p:txBody>
      </p:sp>
      <p:sp>
        <p:nvSpPr>
          <p:cNvPr id="139" name="Google Shape;139;p24"/>
          <p:cNvSpPr txBox="1">
            <a:spLocks noGrp="1"/>
          </p:cNvSpPr>
          <p:nvPr>
            <p:ph type="title"/>
          </p:nvPr>
        </p:nvSpPr>
        <p:spPr>
          <a:xfrm>
            <a:off x="311700" y="9800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b="1">
                <a:latin typeface="Calibri"/>
                <a:ea typeface="Calibri"/>
                <a:cs typeface="Calibri"/>
                <a:sym typeface="Calibri"/>
              </a:rPr>
              <a:t>Critical Librarianship and Library Publishing</a:t>
            </a:r>
            <a:endParaRPr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5"/>
          <p:cNvPicPr preferRelativeResize="0"/>
          <p:nvPr/>
        </p:nvPicPr>
        <p:blipFill>
          <a:blip r:embed="rId3">
            <a:alphaModFix/>
          </a:blip>
          <a:stretch>
            <a:fillRect/>
          </a:stretch>
        </p:blipFill>
        <p:spPr>
          <a:xfrm>
            <a:off x="1473088" y="-253725"/>
            <a:ext cx="6197825" cy="3563751"/>
          </a:xfrm>
          <a:prstGeom prst="rect">
            <a:avLst/>
          </a:prstGeom>
          <a:noFill/>
          <a:ln>
            <a:noFill/>
          </a:ln>
        </p:spPr>
      </p:pic>
      <p:sp>
        <p:nvSpPr>
          <p:cNvPr id="145" name="Google Shape;145;p25"/>
          <p:cNvSpPr txBox="1"/>
          <p:nvPr/>
        </p:nvSpPr>
        <p:spPr>
          <a:xfrm>
            <a:off x="584200" y="3479800"/>
            <a:ext cx="82551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Noble, S. (2017, March 21). </a:t>
            </a:r>
            <a:r>
              <a:rPr lang="en" i="1">
                <a:latin typeface="Calibri"/>
                <a:ea typeface="Calibri"/>
                <a:cs typeface="Calibri"/>
                <a:sym typeface="Calibri"/>
              </a:rPr>
              <a:t>Social justice and library publishing</a:t>
            </a:r>
            <a:r>
              <a:rPr lang="en">
                <a:latin typeface="Calibri"/>
                <a:ea typeface="Calibri"/>
                <a:cs typeface="Calibri"/>
                <a:sym typeface="Calibri"/>
              </a:rPr>
              <a:t>. Keynote presented at the 2017 Library Publishing Forum, Baltimore, MD. Available at </a:t>
            </a:r>
            <a:r>
              <a:rPr lang="en" u="sng">
                <a:latin typeface="Calibri"/>
                <a:ea typeface="Calibri"/>
                <a:cs typeface="Calibri"/>
                <a:sym typeface="Calibri"/>
                <a:hlinkClick r:id="rId4"/>
              </a:rPr>
              <a:t>https://www.periscope.tv/w/1yNGaPXEjXbKj?t=1</a:t>
            </a:r>
            <a:r>
              <a:rPr lang="en">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Roh, C., Drabinski, E., &amp; Inefuku, H. (2016, May 18). </a:t>
            </a:r>
            <a:r>
              <a:rPr lang="en" i="1">
                <a:latin typeface="Calibri"/>
                <a:ea typeface="Calibri"/>
                <a:cs typeface="Calibri"/>
                <a:sym typeface="Calibri"/>
              </a:rPr>
              <a:t>Librarian engagement and social justice in publishing</a:t>
            </a:r>
            <a:r>
              <a:rPr lang="en">
                <a:latin typeface="Calibri"/>
                <a:ea typeface="Calibri"/>
                <a:cs typeface="Calibri"/>
                <a:sym typeface="Calibri"/>
              </a:rPr>
              <a:t>. Plenary session presented at the 2016 Library Publishing Forum, Denton, TX. Available at </a:t>
            </a:r>
            <a:r>
              <a:rPr lang="en" u="sng">
                <a:latin typeface="Calibri"/>
                <a:ea typeface="Calibri"/>
                <a:cs typeface="Calibri"/>
                <a:sym typeface="Calibri"/>
                <a:hlinkClick r:id="rId5"/>
              </a:rPr>
              <a:t>https://librarypublishing.org/wp-content/uploads/2016/05/lpc_lpforum16_slides_roh-inefuku-drabinski.pdf</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p:nvPr/>
        </p:nvSpPr>
        <p:spPr>
          <a:xfrm>
            <a:off x="340375" y="557625"/>
            <a:ext cx="8463300" cy="249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Calibri"/>
                <a:ea typeface="Calibri"/>
                <a:cs typeface="Calibri"/>
                <a:sym typeface="Calibri"/>
              </a:rPr>
              <a:t>An Ethical Framework for Library Publishing 1.0</a:t>
            </a:r>
            <a:endParaRPr sz="3000" b="1">
              <a:latin typeface="Calibri"/>
              <a:ea typeface="Calibri"/>
              <a:cs typeface="Calibri"/>
              <a:sym typeface="Calibri"/>
            </a:endParaRPr>
          </a:p>
          <a:p>
            <a:pPr marL="0" lvl="0" indent="0" algn="ctr" rtl="0">
              <a:spcBef>
                <a:spcPts val="0"/>
              </a:spcBef>
              <a:spcAft>
                <a:spcPts val="0"/>
              </a:spcAft>
              <a:buNone/>
            </a:pPr>
            <a:r>
              <a:rPr lang="en" sz="2400" u="sng">
                <a:latin typeface="Calibri"/>
                <a:ea typeface="Calibri"/>
                <a:cs typeface="Calibri"/>
                <a:sym typeface="Calibri"/>
                <a:hlinkClick r:id="rId3"/>
              </a:rPr>
              <a:t>https://librarypublishing.org/resources/ethical-framework/</a:t>
            </a:r>
            <a:r>
              <a:rPr lang="en" sz="2400">
                <a:latin typeface="Calibri"/>
                <a:ea typeface="Calibri"/>
                <a:cs typeface="Calibri"/>
                <a:sym typeface="Calibri"/>
              </a:rPr>
              <a:t> </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This document supports libraries and other mission-driven publishers by providing resources and guidance in a number of ethical areas. The framework provides high-level topic overviews, highlights existing resources, and identifies areas where further research or support is needed.</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7"/>
          <p:cNvPicPr preferRelativeResize="0"/>
          <p:nvPr/>
        </p:nvPicPr>
        <p:blipFill>
          <a:blip r:embed="rId3">
            <a:alphaModFix/>
          </a:blip>
          <a:stretch>
            <a:fillRect/>
          </a:stretch>
        </p:blipFill>
        <p:spPr>
          <a:xfrm>
            <a:off x="508150" y="313500"/>
            <a:ext cx="3683800" cy="4079300"/>
          </a:xfrm>
          <a:prstGeom prst="rect">
            <a:avLst/>
          </a:prstGeom>
          <a:noFill/>
          <a:ln>
            <a:noFill/>
          </a:ln>
        </p:spPr>
      </p:pic>
      <p:pic>
        <p:nvPicPr>
          <p:cNvPr id="156" name="Google Shape;156;p27"/>
          <p:cNvPicPr preferRelativeResize="0"/>
          <p:nvPr/>
        </p:nvPicPr>
        <p:blipFill>
          <a:blip r:embed="rId4">
            <a:alphaModFix/>
          </a:blip>
          <a:stretch>
            <a:fillRect/>
          </a:stretch>
        </p:blipFill>
        <p:spPr>
          <a:xfrm>
            <a:off x="4494122" y="1403275"/>
            <a:ext cx="4317202" cy="2336947"/>
          </a:xfrm>
          <a:prstGeom prst="rect">
            <a:avLst/>
          </a:prstGeom>
          <a:noFill/>
          <a:ln>
            <a:noFill/>
          </a:ln>
        </p:spPr>
      </p:pic>
      <p:sp>
        <p:nvSpPr>
          <p:cNvPr id="157" name="Google Shape;157;p27"/>
          <p:cNvSpPr txBox="1"/>
          <p:nvPr/>
        </p:nvSpPr>
        <p:spPr>
          <a:xfrm>
            <a:off x="365875" y="4432025"/>
            <a:ext cx="8445600" cy="30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chemeClr val="dk1"/>
                </a:solidFill>
                <a:latin typeface="Calibri"/>
                <a:ea typeface="Calibri"/>
                <a:cs typeface="Calibri"/>
                <a:sym typeface="Calibri"/>
              </a:rPr>
              <a:t>Coalition on Publication Ethics. (2017). </a:t>
            </a:r>
            <a:r>
              <a:rPr lang="en" b="1" i="1">
                <a:solidFill>
                  <a:schemeClr val="dk1"/>
                </a:solidFill>
                <a:latin typeface="Calibri"/>
                <a:ea typeface="Calibri"/>
                <a:cs typeface="Calibri"/>
                <a:sym typeface="Calibri"/>
              </a:rPr>
              <a:t>Core practices. </a:t>
            </a:r>
            <a:r>
              <a:rPr lang="en">
                <a:solidFill>
                  <a:schemeClr val="dk1"/>
                </a:solidFill>
                <a:latin typeface="Calibri"/>
                <a:ea typeface="Calibri"/>
                <a:cs typeface="Calibri"/>
                <a:sym typeface="Calibri"/>
              </a:rPr>
              <a:t>Retrieved from </a:t>
            </a:r>
            <a:r>
              <a:rPr lang="en" u="sng">
                <a:solidFill>
                  <a:schemeClr val="dk1"/>
                </a:solidFill>
                <a:latin typeface="Calibri"/>
                <a:ea typeface="Calibri"/>
                <a:cs typeface="Calibri"/>
                <a:sym typeface="Calibri"/>
                <a:hlinkClick r:id="rId5"/>
              </a:rPr>
              <a:t>https://publicationethics.org/core-practices</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body" idx="1"/>
          </p:nvPr>
        </p:nvSpPr>
        <p:spPr>
          <a:xfrm>
            <a:off x="311700" y="2437575"/>
            <a:ext cx="8520600" cy="127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a:solidFill>
                  <a:srgbClr val="434343"/>
                </a:solidFill>
                <a:latin typeface="Calibri"/>
                <a:ea typeface="Calibri"/>
                <a:cs typeface="Calibri"/>
                <a:sym typeface="Calibri"/>
              </a:rPr>
              <a:t>Susan Ponischil</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Grand Valley State University, Grand Rapids</a:t>
            </a:r>
            <a:br>
              <a:rPr lang="en" sz="2200">
                <a:solidFill>
                  <a:srgbClr val="434343"/>
                </a:solidFill>
                <a:latin typeface="Calibri"/>
                <a:ea typeface="Calibri"/>
                <a:cs typeface="Calibri"/>
                <a:sym typeface="Calibri"/>
              </a:rPr>
            </a:br>
            <a:endParaRPr/>
          </a:p>
        </p:txBody>
      </p:sp>
      <p:sp>
        <p:nvSpPr>
          <p:cNvPr id="163" name="Google Shape;163;p28"/>
          <p:cNvSpPr txBox="1">
            <a:spLocks noGrp="1"/>
          </p:cNvSpPr>
          <p:nvPr>
            <p:ph type="title"/>
          </p:nvPr>
        </p:nvSpPr>
        <p:spPr>
          <a:xfrm>
            <a:off x="311700" y="15134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b="1">
                <a:latin typeface="Calibri"/>
                <a:ea typeface="Calibri"/>
                <a:cs typeface="Calibri"/>
                <a:sym typeface="Calibri"/>
              </a:rPr>
              <a:t>Critical Librarianship and Critical Cataloging</a:t>
            </a:r>
            <a:endParaRPr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0" y="3117"/>
            <a:ext cx="9144000" cy="5137266"/>
          </a:xfrm>
          <a:prstGeom prst="rect">
            <a:avLst/>
          </a:prstGeom>
          <a:noFill/>
          <a:ln>
            <a:noFill/>
          </a:ln>
        </p:spPr>
      </p:pic>
      <p:sp>
        <p:nvSpPr>
          <p:cNvPr id="169" name="Google Shape;169;p29"/>
          <p:cNvSpPr txBox="1">
            <a:spLocks noGrp="1"/>
          </p:cNvSpPr>
          <p:nvPr>
            <p:ph type="title"/>
          </p:nvPr>
        </p:nvSpPr>
        <p:spPr>
          <a:xfrm>
            <a:off x="311700" y="3125"/>
            <a:ext cx="8520600" cy="494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latin typeface="Calibri"/>
                <a:ea typeface="Calibri"/>
                <a:cs typeface="Calibri"/>
                <a:sym typeface="Calibri"/>
              </a:rPr>
              <a:t>Policy and Standards Division [PSD]</a:t>
            </a:r>
            <a:endParaRPr sz="40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3000">
                <a:uFill>
                  <a:noFill/>
                </a:uFill>
                <a:latin typeface="Calibri"/>
                <a:ea typeface="Calibri"/>
                <a:cs typeface="Calibri"/>
                <a:sym typeface="Calibri"/>
                <a:hlinkClick r:id="rId4"/>
              </a:rPr>
              <a:t>Process for Adding and Revising </a:t>
            </a:r>
            <a:endParaRPr sz="3000">
              <a:latin typeface="Calibri"/>
              <a:ea typeface="Calibri"/>
              <a:cs typeface="Calibri"/>
              <a:sym typeface="Calibri"/>
            </a:endParaRPr>
          </a:p>
          <a:p>
            <a:pPr marL="0" lvl="0" indent="0" algn="l" rtl="0">
              <a:spcBef>
                <a:spcPts val="0"/>
              </a:spcBef>
              <a:spcAft>
                <a:spcPts val="0"/>
              </a:spcAft>
              <a:buNone/>
            </a:pPr>
            <a:r>
              <a:rPr lang="en" sz="3000">
                <a:uFill>
                  <a:noFill/>
                </a:uFill>
                <a:latin typeface="Calibri"/>
                <a:ea typeface="Calibri"/>
                <a:cs typeface="Calibri"/>
                <a:sym typeface="Calibri"/>
                <a:hlinkClick r:id="rId4"/>
              </a:rPr>
              <a:t>Library of Congress Subject Headings</a:t>
            </a:r>
            <a:endParaRPr sz="3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p:nvPr/>
        </p:nvSpPr>
        <p:spPr>
          <a:xfrm>
            <a:off x="166275" y="3957650"/>
            <a:ext cx="8884200" cy="10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latin typeface="Calibri"/>
              <a:ea typeface="Calibri"/>
              <a:cs typeface="Calibri"/>
              <a:sym typeface="Calibri"/>
            </a:endParaRPr>
          </a:p>
          <a:p>
            <a:pPr marL="0" lvl="0" indent="0" algn="ctr" rtl="0">
              <a:spcBef>
                <a:spcPts val="0"/>
              </a:spcBef>
              <a:spcAft>
                <a:spcPts val="0"/>
              </a:spcAft>
              <a:buNone/>
            </a:pPr>
            <a:endParaRPr sz="3600">
              <a:latin typeface="Calibri"/>
              <a:ea typeface="Calibri"/>
              <a:cs typeface="Calibri"/>
              <a:sym typeface="Calibri"/>
            </a:endParaRPr>
          </a:p>
          <a:p>
            <a:pPr marL="2286000" lvl="0" indent="457200" algn="r" rtl="0">
              <a:spcBef>
                <a:spcPts val="0"/>
              </a:spcBef>
              <a:spcAft>
                <a:spcPts val="0"/>
              </a:spcAft>
              <a:buNone/>
            </a:pPr>
            <a:endParaRPr sz="3600">
              <a:latin typeface="Calibri"/>
              <a:ea typeface="Calibri"/>
              <a:cs typeface="Calibri"/>
              <a:sym typeface="Calibri"/>
            </a:endParaRPr>
          </a:p>
          <a:p>
            <a:pPr marL="0" lvl="0" indent="0" algn="ctr" rtl="0">
              <a:spcBef>
                <a:spcPts val="0"/>
              </a:spcBef>
              <a:spcAft>
                <a:spcPts val="0"/>
              </a:spcAft>
              <a:buNone/>
            </a:pPr>
            <a:endParaRPr sz="3600">
              <a:latin typeface="Calibri"/>
              <a:ea typeface="Calibri"/>
              <a:cs typeface="Calibri"/>
              <a:sym typeface="Calibri"/>
            </a:endParaRPr>
          </a:p>
          <a:p>
            <a:pPr marL="0" lvl="0" indent="0" algn="ctr" rtl="0">
              <a:spcBef>
                <a:spcPts val="0"/>
              </a:spcBef>
              <a:spcAft>
                <a:spcPts val="0"/>
              </a:spcAft>
              <a:buNone/>
            </a:pPr>
            <a:endParaRPr sz="3600">
              <a:latin typeface="Calibri"/>
              <a:ea typeface="Calibri"/>
              <a:cs typeface="Calibri"/>
              <a:sym typeface="Calibri"/>
            </a:endParaRPr>
          </a:p>
          <a:p>
            <a:pPr marL="0" lvl="0" indent="0" algn="ctr" rtl="0">
              <a:spcBef>
                <a:spcPts val="0"/>
              </a:spcBef>
              <a:spcAft>
                <a:spcPts val="0"/>
              </a:spcAft>
              <a:buNone/>
            </a:pPr>
            <a:endParaRPr sz="3600">
              <a:latin typeface="Calibri"/>
              <a:ea typeface="Calibri"/>
              <a:cs typeface="Calibri"/>
              <a:sym typeface="Calibri"/>
            </a:endParaRPr>
          </a:p>
          <a:p>
            <a:pPr marL="0" lvl="0" indent="0" algn="ctr" rtl="0">
              <a:spcBef>
                <a:spcPts val="0"/>
              </a:spcBef>
              <a:spcAft>
                <a:spcPts val="0"/>
              </a:spcAft>
              <a:buNone/>
            </a:pPr>
            <a:endParaRPr sz="3600">
              <a:latin typeface="Calibri"/>
              <a:ea typeface="Calibri"/>
              <a:cs typeface="Calibri"/>
              <a:sym typeface="Calibri"/>
            </a:endParaRPr>
          </a:p>
          <a:p>
            <a:pPr marL="0" lvl="0" indent="0" algn="ctr" rtl="0">
              <a:spcBef>
                <a:spcPts val="0"/>
              </a:spcBef>
              <a:spcAft>
                <a:spcPts val="0"/>
              </a:spcAft>
              <a:buNone/>
            </a:pPr>
            <a:endParaRPr sz="3000">
              <a:solidFill>
                <a:srgbClr val="434343"/>
              </a:solidFill>
              <a:latin typeface="Calibri"/>
              <a:ea typeface="Calibri"/>
              <a:cs typeface="Calibri"/>
              <a:sym typeface="Calibri"/>
            </a:endParaRPr>
          </a:p>
        </p:txBody>
      </p:sp>
      <p:sp>
        <p:nvSpPr>
          <p:cNvPr id="175" name="Google Shape;175;p30"/>
          <p:cNvSpPr txBox="1"/>
          <p:nvPr/>
        </p:nvSpPr>
        <p:spPr>
          <a:xfrm rot="-5400000">
            <a:off x="7325763" y="3171000"/>
            <a:ext cx="31647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u="sng">
                <a:latin typeface="Calibri"/>
                <a:ea typeface="Calibri"/>
                <a:cs typeface="Calibri"/>
                <a:sym typeface="Calibri"/>
                <a:hlinkClick r:id="rId3"/>
              </a:rPr>
              <a:t>http://www.sanfordberman.org/cityp/ber1t.htm</a:t>
            </a:r>
            <a:r>
              <a:rPr lang="en" sz="900">
                <a:latin typeface="Calibri"/>
                <a:ea typeface="Calibri"/>
                <a:cs typeface="Calibri"/>
                <a:sym typeface="Calibri"/>
              </a:rPr>
              <a:t> </a:t>
            </a:r>
            <a:endParaRPr sz="900">
              <a:latin typeface="Calibri"/>
              <a:ea typeface="Calibri"/>
              <a:cs typeface="Calibri"/>
              <a:sym typeface="Calibri"/>
            </a:endParaRPr>
          </a:p>
        </p:txBody>
      </p:sp>
      <p:sp>
        <p:nvSpPr>
          <p:cNvPr id="176" name="Google Shape;176;p30"/>
          <p:cNvSpPr txBox="1"/>
          <p:nvPr/>
        </p:nvSpPr>
        <p:spPr>
          <a:xfrm>
            <a:off x="99075" y="3715300"/>
            <a:ext cx="9018600" cy="13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666666"/>
                </a:solidFill>
                <a:highlight>
                  <a:srgbClr val="EEEEEE"/>
                </a:highlight>
                <a:latin typeface="Calibri"/>
                <a:ea typeface="Calibri"/>
                <a:cs typeface="Calibri"/>
                <a:sym typeface="Calibri"/>
              </a:rPr>
              <a:t>Cover Story · Vol 20 · Issue 971 · 7/14/99</a:t>
            </a:r>
            <a:endParaRPr sz="1600" b="1">
              <a:solidFill>
                <a:srgbClr val="666666"/>
              </a:solidFill>
              <a:highlight>
                <a:srgbClr val="FFFFFF"/>
              </a:highlight>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900" b="1" i="1">
                <a:latin typeface="Calibri"/>
                <a:ea typeface="Calibri"/>
                <a:cs typeface="Calibri"/>
                <a:sym typeface="Calibri"/>
              </a:rPr>
              <a:t>“</a:t>
            </a:r>
            <a:r>
              <a:rPr lang="en" sz="1900" i="1">
                <a:latin typeface="Calibri"/>
                <a:ea typeface="Calibri"/>
                <a:cs typeface="Calibri"/>
                <a:sym typeface="Calibri"/>
              </a:rPr>
              <a:t>For 26 years Hennepin County’s </a:t>
            </a:r>
            <a:r>
              <a:rPr lang="en" sz="1900" b="1" i="1">
                <a:latin typeface="Calibri"/>
                <a:ea typeface="Calibri"/>
                <a:cs typeface="Calibri"/>
                <a:sym typeface="Calibri"/>
              </a:rPr>
              <a:t>head cataloger led the charge for libraries of, by, and for the people</a:t>
            </a:r>
            <a:r>
              <a:rPr lang="en" sz="1900" i="1">
                <a:latin typeface="Calibri"/>
                <a:ea typeface="Calibri"/>
                <a:cs typeface="Calibri"/>
                <a:sym typeface="Calibri"/>
              </a:rPr>
              <a:t>.  When he took aim at a new target this spring, his boss fired back.”</a:t>
            </a:r>
            <a:r>
              <a:rPr lang="en" sz="1800">
                <a:latin typeface="Calibri"/>
                <a:ea typeface="Calibri"/>
                <a:cs typeface="Calibri"/>
                <a:sym typeface="Calibri"/>
              </a:rPr>
              <a:t>  </a:t>
            </a:r>
            <a:endParaRPr sz="1800">
              <a:latin typeface="Calibri"/>
              <a:ea typeface="Calibri"/>
              <a:cs typeface="Calibri"/>
              <a:sym typeface="Calibri"/>
            </a:endParaRPr>
          </a:p>
        </p:txBody>
      </p:sp>
      <p:pic>
        <p:nvPicPr>
          <p:cNvPr id="177" name="Google Shape;177;p30"/>
          <p:cNvPicPr preferRelativeResize="0"/>
          <p:nvPr/>
        </p:nvPicPr>
        <p:blipFill>
          <a:blip r:embed="rId4">
            <a:alphaModFix amt="41000"/>
          </a:blip>
          <a:stretch>
            <a:fillRect/>
          </a:stretch>
        </p:blipFill>
        <p:spPr>
          <a:xfrm>
            <a:off x="99077" y="0"/>
            <a:ext cx="1486575" cy="720775"/>
          </a:xfrm>
          <a:prstGeom prst="rect">
            <a:avLst/>
          </a:prstGeom>
          <a:noFill/>
          <a:ln>
            <a:noFill/>
          </a:ln>
        </p:spPr>
      </p:pic>
      <p:pic>
        <p:nvPicPr>
          <p:cNvPr id="178" name="Google Shape;178;p30">
            <a:hlinkClick r:id="rId3"/>
          </p:cNvPr>
          <p:cNvPicPr preferRelativeResize="0"/>
          <p:nvPr/>
        </p:nvPicPr>
        <p:blipFill>
          <a:blip r:embed="rId5">
            <a:alphaModFix/>
          </a:blip>
          <a:stretch>
            <a:fillRect/>
          </a:stretch>
        </p:blipFill>
        <p:spPr>
          <a:xfrm>
            <a:off x="2346775" y="1114426"/>
            <a:ext cx="4450450" cy="2712175"/>
          </a:xfrm>
          <a:prstGeom prst="rect">
            <a:avLst/>
          </a:prstGeom>
          <a:noFill/>
          <a:ln>
            <a:noFill/>
          </a:ln>
        </p:spPr>
      </p:pic>
      <p:pic>
        <p:nvPicPr>
          <p:cNvPr id="179" name="Google Shape;179;p30"/>
          <p:cNvPicPr preferRelativeResize="0"/>
          <p:nvPr/>
        </p:nvPicPr>
        <p:blipFill>
          <a:blip r:embed="rId6">
            <a:alphaModFix amt="58999"/>
          </a:blip>
          <a:stretch>
            <a:fillRect/>
          </a:stretch>
        </p:blipFill>
        <p:spPr>
          <a:xfrm rot="-15">
            <a:off x="652903" y="720775"/>
            <a:ext cx="4178042" cy="440425"/>
          </a:xfrm>
          <a:prstGeom prst="rect">
            <a:avLst/>
          </a:prstGeom>
          <a:noFill/>
          <a:ln>
            <a:noFill/>
          </a:ln>
        </p:spPr>
      </p:pic>
      <p:pic>
        <p:nvPicPr>
          <p:cNvPr id="180" name="Google Shape;180;p30"/>
          <p:cNvPicPr preferRelativeResize="0"/>
          <p:nvPr/>
        </p:nvPicPr>
        <p:blipFill>
          <a:blip r:embed="rId7">
            <a:alphaModFix amt="58999"/>
          </a:blip>
          <a:stretch>
            <a:fillRect/>
          </a:stretch>
        </p:blipFill>
        <p:spPr>
          <a:xfrm rot="-18">
            <a:off x="3781650" y="720784"/>
            <a:ext cx="3476225" cy="3714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575700" y="0"/>
            <a:ext cx="10295400" cy="59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a:latin typeface="Calibri"/>
                <a:ea typeface="Calibri"/>
                <a:cs typeface="Calibri"/>
                <a:sym typeface="Calibri"/>
              </a:rPr>
              <a:t>Sandy Berman Subject Heading Suggestions</a:t>
            </a:r>
            <a:endParaRPr sz="2600" b="1">
              <a:latin typeface="Calibri"/>
              <a:ea typeface="Calibri"/>
              <a:cs typeface="Calibri"/>
              <a:sym typeface="Calibri"/>
            </a:endParaRPr>
          </a:p>
        </p:txBody>
      </p:sp>
      <p:sp>
        <p:nvSpPr>
          <p:cNvPr id="186" name="Google Shape;186;p31"/>
          <p:cNvSpPr txBox="1">
            <a:spLocks noGrp="1"/>
          </p:cNvSpPr>
          <p:nvPr>
            <p:ph type="body" idx="1"/>
          </p:nvPr>
        </p:nvSpPr>
        <p:spPr>
          <a:xfrm>
            <a:off x="4455050" y="690025"/>
            <a:ext cx="4689000" cy="367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MASS INCARCERATION </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DEMOCRATIC SOCIALISM </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CLIMATE CHANGE DENIALISM </a:t>
            </a:r>
            <a:endParaRPr>
              <a:latin typeface="Calibri"/>
              <a:ea typeface="Calibri"/>
              <a:cs typeface="Calibri"/>
              <a:sym typeface="Calibri"/>
            </a:endParaRPr>
          </a:p>
          <a:p>
            <a:pPr marL="0" lvl="0" indent="0" algn="l" rtl="0">
              <a:spcBef>
                <a:spcPts val="1600"/>
              </a:spcBef>
              <a:spcAft>
                <a:spcPts val="0"/>
              </a:spcAft>
              <a:buNone/>
            </a:pPr>
            <a:r>
              <a:rPr lang="en" b="1">
                <a:latin typeface="Calibri"/>
                <a:ea typeface="Calibri"/>
                <a:cs typeface="Calibri"/>
                <a:sym typeface="Calibri"/>
              </a:rPr>
              <a:t>ANTIVACCINE MOVEMENT </a:t>
            </a:r>
            <a:endParaRPr b="1">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NATIVE AMERICAN HOLOCAUST (1492-1900) </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CLASSISM IN LENDING</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CRITICAL LIBRARIANSHIP </a:t>
            </a:r>
            <a:endParaRPr>
              <a:latin typeface="Calibri"/>
              <a:ea typeface="Calibri"/>
              <a:cs typeface="Calibri"/>
              <a:sym typeface="Calibri"/>
            </a:endParaRPr>
          </a:p>
          <a:p>
            <a:pPr marL="0" lvl="0" indent="0" algn="l" rtl="0">
              <a:spcBef>
                <a:spcPts val="1600"/>
              </a:spcBef>
              <a:spcAft>
                <a:spcPts val="0"/>
              </a:spcAft>
              <a:buClr>
                <a:schemeClr val="dk1"/>
              </a:buClr>
              <a:buSzPts val="1100"/>
              <a:buFont typeface="Arial"/>
              <a:buNone/>
            </a:pPr>
            <a:endParaRPr sz="1400" b="1">
              <a:latin typeface="Calibri"/>
              <a:ea typeface="Calibri"/>
              <a:cs typeface="Calibri"/>
              <a:sym typeface="Calibri"/>
            </a:endParaRPr>
          </a:p>
          <a:p>
            <a:pPr marL="0" lvl="0" indent="0" algn="l" rtl="0">
              <a:spcBef>
                <a:spcPts val="1600"/>
              </a:spcBef>
              <a:spcAft>
                <a:spcPts val="1600"/>
              </a:spcAft>
              <a:buNone/>
            </a:pPr>
            <a:endParaRPr sz="1100">
              <a:latin typeface="Calibri"/>
              <a:ea typeface="Calibri"/>
              <a:cs typeface="Calibri"/>
              <a:sym typeface="Calibri"/>
            </a:endParaRPr>
          </a:p>
        </p:txBody>
      </p:sp>
      <p:sp>
        <p:nvSpPr>
          <p:cNvPr id="187" name="Google Shape;187;p31"/>
          <p:cNvSpPr txBox="1"/>
          <p:nvPr/>
        </p:nvSpPr>
        <p:spPr>
          <a:xfrm>
            <a:off x="735600" y="721225"/>
            <a:ext cx="2486700" cy="360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WHITE PRIVILEGE </a:t>
            </a:r>
            <a:endParaRPr sz="18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800" b="1">
                <a:solidFill>
                  <a:schemeClr val="dk1"/>
                </a:solidFill>
                <a:latin typeface="Calibri"/>
                <a:ea typeface="Calibri"/>
                <a:cs typeface="Calibri"/>
                <a:sym typeface="Calibri"/>
              </a:rPr>
              <a:t>SEX WORKERS </a:t>
            </a:r>
            <a:endParaRPr sz="1800" b="1">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chemeClr val="dk1"/>
                </a:solidFill>
                <a:latin typeface="Calibri"/>
                <a:ea typeface="Calibri"/>
                <a:cs typeface="Calibri"/>
                <a:sym typeface="Calibri"/>
              </a:rPr>
              <a:t>INDUSTRIAL POLLUTION </a:t>
            </a:r>
            <a:endParaRPr sz="18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chemeClr val="dk1"/>
                </a:solidFill>
                <a:latin typeface="Calibri"/>
                <a:ea typeface="Calibri"/>
                <a:cs typeface="Calibri"/>
                <a:sym typeface="Calibri"/>
              </a:rPr>
              <a:t>DRONE WARFARE</a:t>
            </a:r>
            <a:endParaRPr sz="18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chemeClr val="dk1"/>
                </a:solidFill>
                <a:latin typeface="Calibri"/>
                <a:ea typeface="Calibri"/>
                <a:cs typeface="Calibri"/>
                <a:sym typeface="Calibri"/>
              </a:rPr>
              <a:t>REVENGE PORN  </a:t>
            </a:r>
            <a:endParaRPr sz="18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chemeClr val="dk1"/>
                </a:solidFill>
                <a:latin typeface="Calibri"/>
                <a:ea typeface="Calibri"/>
                <a:cs typeface="Calibri"/>
                <a:sym typeface="Calibri"/>
              </a:rPr>
              <a:t>ANARCHA-FEMINISM</a:t>
            </a:r>
            <a:endParaRPr sz="1800">
              <a:solidFill>
                <a:schemeClr val="dk1"/>
              </a:solidFill>
              <a:latin typeface="Calibri"/>
              <a:ea typeface="Calibri"/>
              <a:cs typeface="Calibri"/>
              <a:sym typeface="Calibri"/>
            </a:endParaRPr>
          </a:p>
          <a:p>
            <a:pPr marL="0" lvl="0" indent="0" algn="l" rtl="0">
              <a:lnSpc>
                <a:spcPct val="115000"/>
              </a:lnSpc>
              <a:spcBef>
                <a:spcPts val="1600"/>
              </a:spcBef>
              <a:spcAft>
                <a:spcPts val="1600"/>
              </a:spcAft>
              <a:buClr>
                <a:schemeClr val="dk1"/>
              </a:buClr>
              <a:buSzPts val="1100"/>
              <a:buFont typeface="Arial"/>
              <a:buNone/>
            </a:pPr>
            <a:r>
              <a:rPr lang="en" sz="1800">
                <a:solidFill>
                  <a:schemeClr val="dk1"/>
                </a:solidFill>
                <a:latin typeface="Calibri"/>
                <a:ea typeface="Calibri"/>
                <a:cs typeface="Calibri"/>
                <a:sym typeface="Calibri"/>
              </a:rPr>
              <a:t>WAR PROFITEERING </a:t>
            </a:r>
            <a:endParaRPr sz="1800">
              <a:solidFill>
                <a:schemeClr val="dk1"/>
              </a:solidFill>
              <a:latin typeface="Calibri"/>
              <a:ea typeface="Calibri"/>
              <a:cs typeface="Calibri"/>
              <a:sym typeface="Calibri"/>
            </a:endParaRPr>
          </a:p>
        </p:txBody>
      </p:sp>
      <p:cxnSp>
        <p:nvCxnSpPr>
          <p:cNvPr id="188" name="Google Shape;188;p31"/>
          <p:cNvCxnSpPr/>
          <p:nvPr/>
        </p:nvCxnSpPr>
        <p:spPr>
          <a:xfrm>
            <a:off x="4455050" y="721225"/>
            <a:ext cx="0" cy="3528300"/>
          </a:xfrm>
          <a:prstGeom prst="straightConnector1">
            <a:avLst/>
          </a:prstGeom>
          <a:noFill/>
          <a:ln w="9525" cap="flat" cmpd="sng">
            <a:solidFill>
              <a:srgbClr val="666666"/>
            </a:solidFill>
            <a:prstDash val="solid"/>
            <a:round/>
            <a:headEnd type="none" w="med" len="med"/>
            <a:tailEnd type="none" w="med" len="med"/>
          </a:ln>
        </p:spPr>
      </p:cxnSp>
      <p:cxnSp>
        <p:nvCxnSpPr>
          <p:cNvPr id="189" name="Google Shape;189;p31"/>
          <p:cNvCxnSpPr/>
          <p:nvPr/>
        </p:nvCxnSpPr>
        <p:spPr>
          <a:xfrm>
            <a:off x="547900" y="762025"/>
            <a:ext cx="0" cy="3528300"/>
          </a:xfrm>
          <a:prstGeom prst="straightConnector1">
            <a:avLst/>
          </a:prstGeom>
          <a:noFill/>
          <a:ln w="9525" cap="flat" cmpd="sng">
            <a:solidFill>
              <a:srgbClr val="666666"/>
            </a:solidFill>
            <a:prstDash val="solid"/>
            <a:round/>
            <a:headEnd type="none" w="med" len="med"/>
            <a:tailEnd type="none" w="med" len="med"/>
          </a:ln>
        </p:spPr>
      </p:cxnSp>
      <p:sp>
        <p:nvSpPr>
          <p:cNvPr id="190" name="Google Shape;190;p31"/>
          <p:cNvSpPr txBox="1"/>
          <p:nvPr/>
        </p:nvSpPr>
        <p:spPr>
          <a:xfrm>
            <a:off x="454275" y="4273650"/>
            <a:ext cx="8220600" cy="6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Gross, T., &amp; Berman, S. (2017). Expand, humanize, simplify: an interview with Sandy Berman. St. Cloud State University Repository. Retrieved from https://repository.stcloudstate.edu/cgi/viewcontent.cgi?article=1061&amp;context=lrs_facpubs</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3">
            <a:alphaModFix amt="14000"/>
          </a:blip>
          <a:srcRect/>
          <a:stretch/>
        </p:blipFill>
        <p:spPr>
          <a:xfrm>
            <a:off x="914400" y="533325"/>
            <a:ext cx="7315200" cy="3657600"/>
          </a:xfrm>
          <a:prstGeom prst="rect">
            <a:avLst/>
          </a:prstGeom>
          <a:noFill/>
          <a:ln>
            <a:noFill/>
          </a:ln>
        </p:spPr>
      </p:pic>
      <p:sp>
        <p:nvSpPr>
          <p:cNvPr id="69" name="Google Shape;69;p14"/>
          <p:cNvSpPr txBox="1">
            <a:spLocks noGrp="1"/>
          </p:cNvSpPr>
          <p:nvPr>
            <p:ph type="body" idx="1"/>
          </p:nvPr>
        </p:nvSpPr>
        <p:spPr>
          <a:xfrm>
            <a:off x="311700" y="533325"/>
            <a:ext cx="8520600" cy="4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6000">
              <a:latin typeface="Calibri"/>
              <a:ea typeface="Calibri"/>
              <a:cs typeface="Calibri"/>
              <a:sym typeface="Calibri"/>
            </a:endParaRPr>
          </a:p>
          <a:p>
            <a:pPr marL="0" lvl="0" indent="0" algn="ctr" rtl="0">
              <a:lnSpc>
                <a:spcPct val="100000"/>
              </a:lnSpc>
              <a:spcBef>
                <a:spcPts val="1600"/>
              </a:spcBef>
              <a:spcAft>
                <a:spcPts val="0"/>
              </a:spcAft>
              <a:buClr>
                <a:schemeClr val="dk1"/>
              </a:buClr>
              <a:buSzPts val="1100"/>
              <a:buFont typeface="Arial"/>
              <a:buNone/>
            </a:pPr>
            <a:r>
              <a:rPr lang="en" sz="6000" b="1">
                <a:latin typeface="Calibri"/>
                <a:ea typeface="Calibri"/>
                <a:cs typeface="Calibri"/>
                <a:sym typeface="Calibri"/>
              </a:rPr>
              <a:t>Welcome</a:t>
            </a:r>
            <a:endParaRPr sz="6000" b="1">
              <a:latin typeface="Calibri"/>
              <a:ea typeface="Calibri"/>
              <a:cs typeface="Calibri"/>
              <a:sym typeface="Calibri"/>
            </a:endParaRPr>
          </a:p>
          <a:p>
            <a:pPr marL="0" lvl="0" indent="0" algn="ctr" rtl="0">
              <a:spcBef>
                <a:spcPts val="0"/>
              </a:spcBef>
              <a:spcAft>
                <a:spcPts val="0"/>
              </a:spcAft>
              <a:buNone/>
            </a:pPr>
            <a:endParaRPr sz="6000">
              <a:latin typeface="Calibri"/>
              <a:ea typeface="Calibri"/>
              <a:cs typeface="Calibri"/>
              <a:sym typeface="Calibri"/>
            </a:endParaRPr>
          </a:p>
          <a:p>
            <a:pPr marL="0" lvl="0" indent="0" algn="l" rtl="0">
              <a:spcBef>
                <a:spcPts val="1600"/>
              </a:spcBef>
              <a:spcAft>
                <a:spcPts val="0"/>
              </a:spcAft>
              <a:buNone/>
            </a:pPr>
            <a:endParaRPr sz="2400">
              <a:latin typeface="Calibri"/>
              <a:ea typeface="Calibri"/>
              <a:cs typeface="Calibri"/>
              <a:sym typeface="Calibri"/>
            </a:endParaRPr>
          </a:p>
          <a:p>
            <a:pPr marL="0" lvl="0" indent="0" algn="l" rtl="0">
              <a:spcBef>
                <a:spcPts val="1600"/>
              </a:spcBef>
              <a:spcAft>
                <a:spcPts val="1600"/>
              </a:spcAft>
              <a:buNone/>
            </a:pPr>
            <a:endParaRPr sz="2400">
              <a:latin typeface="Calibri"/>
              <a:ea typeface="Calibri"/>
              <a:cs typeface="Calibri"/>
              <a:sym typeface="Calibri"/>
            </a:endParaRPr>
          </a:p>
        </p:txBody>
      </p:sp>
      <p:sp>
        <p:nvSpPr>
          <p:cNvPr id="70" name="Google Shape;70;p14"/>
          <p:cNvSpPr txBox="1"/>
          <p:nvPr/>
        </p:nvSpPr>
        <p:spPr>
          <a:xfrm>
            <a:off x="567300" y="4271925"/>
            <a:ext cx="8009400" cy="30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i="1"/>
              <a:t>Image credit: </a:t>
            </a:r>
            <a:r>
              <a:rPr lang="en" sz="1100" u="sng">
                <a:hlinkClick r:id="rId4"/>
              </a:rPr>
              <a:t>http://betterlibraryleaders.com/2016/05/19/why-library-leaders-should-care-about-critical-librarianship/</a:t>
            </a:r>
            <a:r>
              <a:rPr lang="en">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6507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alibri"/>
                <a:ea typeface="Calibri"/>
                <a:cs typeface="Calibri"/>
                <a:sym typeface="Calibri"/>
              </a:rPr>
              <a:t>Authority Control</a:t>
            </a:r>
            <a:endParaRPr sz="3000" b="1">
              <a:latin typeface="Calibri"/>
              <a:ea typeface="Calibri"/>
              <a:cs typeface="Calibri"/>
              <a:sym typeface="Calibri"/>
            </a:endParaRPr>
          </a:p>
        </p:txBody>
      </p:sp>
      <p:sp>
        <p:nvSpPr>
          <p:cNvPr id="196" name="Google Shape;196;p32"/>
          <p:cNvSpPr txBox="1">
            <a:spLocks noGrp="1"/>
          </p:cNvSpPr>
          <p:nvPr>
            <p:ph type="body" idx="1"/>
          </p:nvPr>
        </p:nvSpPr>
        <p:spPr>
          <a:xfrm>
            <a:off x="1261325" y="692250"/>
            <a:ext cx="3063600" cy="335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333333"/>
                </a:solidFill>
                <a:latin typeface="Calibri"/>
                <a:ea typeface="Calibri"/>
                <a:cs typeface="Calibri"/>
                <a:sym typeface="Calibri"/>
              </a:rPr>
              <a:t>NAME AUTHORITY</a:t>
            </a:r>
            <a:endParaRPr u="sng">
              <a:solidFill>
                <a:srgbClr val="333333"/>
              </a:solidFill>
              <a:latin typeface="Calibri"/>
              <a:ea typeface="Calibri"/>
              <a:cs typeface="Calibri"/>
              <a:sym typeface="Calibri"/>
            </a:endParaRPr>
          </a:p>
          <a:p>
            <a:pPr marL="0" lvl="0" indent="0" algn="just" rtl="0">
              <a:spcBef>
                <a:spcPts val="0"/>
              </a:spcBef>
              <a:spcAft>
                <a:spcPts val="0"/>
              </a:spcAft>
              <a:buNone/>
            </a:pPr>
            <a:r>
              <a:rPr lang="en">
                <a:solidFill>
                  <a:srgbClr val="333333"/>
                </a:solidFill>
                <a:latin typeface="Calibri"/>
                <a:ea typeface="Calibri"/>
                <a:cs typeface="Calibri"/>
                <a:sym typeface="Calibri"/>
              </a:rPr>
              <a:t>100 $a Diddy, $d 1969-</a:t>
            </a:r>
            <a:endParaRPr>
              <a:solidFill>
                <a:srgbClr val="333333"/>
              </a:solidFill>
              <a:latin typeface="Calibri"/>
              <a:ea typeface="Calibri"/>
              <a:cs typeface="Calibri"/>
              <a:sym typeface="Calibri"/>
            </a:endParaRPr>
          </a:p>
          <a:p>
            <a:pPr marL="0" lvl="0" indent="0" algn="just" rtl="0">
              <a:spcBef>
                <a:spcPts val="0"/>
              </a:spcBef>
              <a:spcAft>
                <a:spcPts val="0"/>
              </a:spcAft>
              <a:buNone/>
            </a:pPr>
            <a:r>
              <a:rPr lang="en">
                <a:solidFill>
                  <a:srgbClr val="333333"/>
                </a:solidFill>
                <a:latin typeface="Calibri"/>
                <a:ea typeface="Calibri"/>
                <a:cs typeface="Calibri"/>
                <a:sym typeface="Calibri"/>
              </a:rPr>
              <a:t>400 $a Puff Daddy, $d 1969-</a:t>
            </a:r>
            <a:endParaRPr>
              <a:solidFill>
                <a:srgbClr val="333333"/>
              </a:solidFill>
              <a:latin typeface="Calibri"/>
              <a:ea typeface="Calibri"/>
              <a:cs typeface="Calibri"/>
              <a:sym typeface="Calibri"/>
            </a:endParaRPr>
          </a:p>
          <a:p>
            <a:pPr marL="0" lvl="0" indent="0" algn="just" rtl="0">
              <a:spcBef>
                <a:spcPts val="0"/>
              </a:spcBef>
              <a:spcAft>
                <a:spcPts val="0"/>
              </a:spcAft>
              <a:buNone/>
            </a:pPr>
            <a:r>
              <a:rPr lang="en">
                <a:solidFill>
                  <a:srgbClr val="333333"/>
                </a:solidFill>
                <a:latin typeface="Calibri"/>
                <a:ea typeface="Calibri"/>
                <a:cs typeface="Calibri"/>
                <a:sym typeface="Calibri"/>
              </a:rPr>
              <a:t>400 $a P. Diddy, $d 1969-</a:t>
            </a:r>
            <a:endParaRPr>
              <a:solidFill>
                <a:srgbClr val="333333"/>
              </a:solidFill>
              <a:latin typeface="Calibri"/>
              <a:ea typeface="Calibri"/>
              <a:cs typeface="Calibri"/>
              <a:sym typeface="Calibri"/>
            </a:endParaRPr>
          </a:p>
          <a:p>
            <a:pPr marL="0" lvl="0" indent="0" algn="just" rtl="0">
              <a:spcBef>
                <a:spcPts val="0"/>
              </a:spcBef>
              <a:spcAft>
                <a:spcPts val="0"/>
              </a:spcAft>
              <a:buNone/>
            </a:pPr>
            <a:r>
              <a:rPr lang="en">
                <a:solidFill>
                  <a:srgbClr val="333333"/>
                </a:solidFill>
                <a:latin typeface="Calibri"/>
                <a:ea typeface="Calibri"/>
                <a:cs typeface="Calibri"/>
                <a:sym typeface="Calibri"/>
              </a:rPr>
              <a:t>400 $a Combs, Sean, $d 1969-</a:t>
            </a:r>
            <a:endParaRPr>
              <a:solidFill>
                <a:srgbClr val="333333"/>
              </a:solidFill>
              <a:latin typeface="Calibri"/>
              <a:ea typeface="Calibri"/>
              <a:cs typeface="Calibri"/>
              <a:sym typeface="Calibri"/>
            </a:endParaRPr>
          </a:p>
          <a:p>
            <a:pPr marL="0" lvl="0" indent="0" algn="just" rtl="0">
              <a:spcBef>
                <a:spcPts val="0"/>
              </a:spcBef>
              <a:spcAft>
                <a:spcPts val="0"/>
              </a:spcAft>
              <a:buNone/>
            </a:pPr>
            <a:r>
              <a:rPr lang="en">
                <a:solidFill>
                  <a:srgbClr val="333333"/>
                </a:solidFill>
                <a:latin typeface="Calibri"/>
                <a:ea typeface="Calibri"/>
                <a:cs typeface="Calibri"/>
                <a:sym typeface="Calibri"/>
              </a:rPr>
              <a:t>400 $a Combs, Puffy, $d 1969-</a:t>
            </a:r>
            <a:endParaRPr>
              <a:solidFill>
                <a:srgbClr val="333333"/>
              </a:solidFill>
              <a:latin typeface="Calibri"/>
              <a:ea typeface="Calibri"/>
              <a:cs typeface="Calibri"/>
              <a:sym typeface="Calibri"/>
            </a:endParaRPr>
          </a:p>
          <a:p>
            <a:pPr marL="0" lvl="0" indent="0" algn="just" rtl="0">
              <a:spcBef>
                <a:spcPts val="0"/>
              </a:spcBef>
              <a:spcAft>
                <a:spcPts val="0"/>
              </a:spcAft>
              <a:buNone/>
            </a:pPr>
            <a:r>
              <a:rPr lang="en">
                <a:solidFill>
                  <a:srgbClr val="333333"/>
                </a:solidFill>
                <a:latin typeface="Calibri"/>
                <a:ea typeface="Calibri"/>
                <a:cs typeface="Calibri"/>
                <a:sym typeface="Calibri"/>
              </a:rPr>
              <a:t>400 $a Puffy, $d 1969-</a:t>
            </a:r>
            <a:endParaRPr>
              <a:solidFill>
                <a:srgbClr val="333333"/>
              </a:solidFill>
              <a:latin typeface="Calibri"/>
              <a:ea typeface="Calibri"/>
              <a:cs typeface="Calibri"/>
              <a:sym typeface="Calibri"/>
            </a:endParaRPr>
          </a:p>
          <a:p>
            <a:pPr marL="0" lvl="0" indent="0" algn="just" rtl="0">
              <a:spcBef>
                <a:spcPts val="0"/>
              </a:spcBef>
              <a:spcAft>
                <a:spcPts val="0"/>
              </a:spcAft>
              <a:buNone/>
            </a:pPr>
            <a:r>
              <a:rPr lang="en">
                <a:solidFill>
                  <a:srgbClr val="333333"/>
                </a:solidFill>
                <a:latin typeface="Calibri"/>
                <a:ea typeface="Calibri"/>
                <a:cs typeface="Calibri"/>
                <a:sym typeface="Calibri"/>
              </a:rPr>
              <a:t>400 $a Diddy, P., $d 1969-</a:t>
            </a:r>
            <a:endParaRPr>
              <a:solidFill>
                <a:srgbClr val="333333"/>
              </a:solidFill>
              <a:latin typeface="Calibri"/>
              <a:ea typeface="Calibri"/>
              <a:cs typeface="Calibri"/>
              <a:sym typeface="Calibri"/>
            </a:endParaRPr>
          </a:p>
          <a:p>
            <a:pPr marL="0" lvl="0" indent="0" algn="just" rtl="0">
              <a:spcBef>
                <a:spcPts val="0"/>
              </a:spcBef>
              <a:spcAft>
                <a:spcPts val="0"/>
              </a:spcAft>
              <a:buNone/>
            </a:pPr>
            <a:r>
              <a:rPr lang="en">
                <a:solidFill>
                  <a:srgbClr val="333333"/>
                </a:solidFill>
                <a:latin typeface="Calibri"/>
                <a:ea typeface="Calibri"/>
                <a:cs typeface="Calibri"/>
                <a:sym typeface="Calibri"/>
              </a:rPr>
              <a:t>400 $a Combs, $d 1969-</a:t>
            </a:r>
            <a:endParaRPr>
              <a:solidFill>
                <a:srgbClr val="333333"/>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
                <a:solidFill>
                  <a:srgbClr val="333333"/>
                </a:solidFill>
                <a:latin typeface="Calibri"/>
                <a:ea typeface="Calibri"/>
                <a:cs typeface="Calibri"/>
                <a:sym typeface="Calibri"/>
              </a:rPr>
              <a:t>400 $a Combs, Diddy, $d 1969-</a:t>
            </a:r>
            <a:endParaRPr>
              <a:solidFill>
                <a:srgbClr val="333333"/>
              </a:solidFill>
              <a:latin typeface="Calibri"/>
              <a:ea typeface="Calibri"/>
              <a:cs typeface="Calibri"/>
              <a:sym typeface="Calibri"/>
            </a:endParaRPr>
          </a:p>
          <a:p>
            <a:pPr marL="0" lvl="0" indent="0" algn="l" rtl="0">
              <a:spcBef>
                <a:spcPts val="0"/>
              </a:spcBef>
              <a:spcAft>
                <a:spcPts val="1600"/>
              </a:spcAft>
              <a:buNone/>
            </a:pPr>
            <a:endParaRPr>
              <a:latin typeface="Calibri"/>
              <a:ea typeface="Calibri"/>
              <a:cs typeface="Calibri"/>
              <a:sym typeface="Calibri"/>
            </a:endParaRPr>
          </a:p>
        </p:txBody>
      </p:sp>
      <p:sp>
        <p:nvSpPr>
          <p:cNvPr id="197" name="Google Shape;197;p32"/>
          <p:cNvSpPr txBox="1"/>
          <p:nvPr/>
        </p:nvSpPr>
        <p:spPr>
          <a:xfrm>
            <a:off x="4984825" y="729025"/>
            <a:ext cx="3558300" cy="34320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u="sng">
                <a:solidFill>
                  <a:srgbClr val="333333"/>
                </a:solidFill>
                <a:latin typeface="Calibri"/>
                <a:ea typeface="Calibri"/>
                <a:cs typeface="Calibri"/>
                <a:sym typeface="Calibri"/>
              </a:rPr>
              <a:t>SUBJECT AUTHORITY</a:t>
            </a:r>
            <a:endParaRPr sz="1800" u="sng">
              <a:solidFill>
                <a:srgbClr val="333333"/>
              </a:solidFill>
              <a:latin typeface="Calibri"/>
              <a:ea typeface="Calibri"/>
              <a:cs typeface="Calibri"/>
              <a:sym typeface="Calibri"/>
            </a:endParaRPr>
          </a:p>
          <a:p>
            <a:pPr marL="0" lvl="0" indent="0" algn="l" rtl="0">
              <a:lnSpc>
                <a:spcPct val="150000"/>
              </a:lnSpc>
              <a:spcBef>
                <a:spcPts val="0"/>
              </a:spcBef>
              <a:spcAft>
                <a:spcPts val="0"/>
              </a:spcAft>
              <a:buNone/>
            </a:pPr>
            <a:r>
              <a:rPr lang="en" sz="1800">
                <a:solidFill>
                  <a:srgbClr val="333333"/>
                </a:solidFill>
                <a:latin typeface="Calibri"/>
                <a:ea typeface="Calibri"/>
                <a:cs typeface="Calibri"/>
                <a:sym typeface="Calibri"/>
              </a:rPr>
              <a:t>Gender-nonconforming people</a:t>
            </a:r>
            <a:endParaRPr sz="1800">
              <a:solidFill>
                <a:srgbClr val="333333"/>
              </a:solidFill>
              <a:latin typeface="Calibri"/>
              <a:ea typeface="Calibri"/>
              <a:cs typeface="Calibri"/>
              <a:sym typeface="Calibri"/>
            </a:endParaRPr>
          </a:p>
          <a:p>
            <a:pPr marL="0" lvl="0" indent="0" algn="l" rtl="0">
              <a:lnSpc>
                <a:spcPct val="150000"/>
              </a:lnSpc>
              <a:spcBef>
                <a:spcPts val="0"/>
              </a:spcBef>
              <a:spcAft>
                <a:spcPts val="0"/>
              </a:spcAft>
              <a:buNone/>
            </a:pPr>
            <a:r>
              <a:rPr lang="en" sz="1800">
                <a:solidFill>
                  <a:srgbClr val="333333"/>
                </a:solidFill>
                <a:latin typeface="Calibri"/>
                <a:ea typeface="Calibri"/>
                <a:cs typeface="Calibri"/>
                <a:sym typeface="Calibri"/>
              </a:rPr>
              <a:t>Sex change (revision)</a:t>
            </a:r>
            <a:endParaRPr sz="1800">
              <a:solidFill>
                <a:srgbClr val="333333"/>
              </a:solidFill>
              <a:latin typeface="Calibri"/>
              <a:ea typeface="Calibri"/>
              <a:cs typeface="Calibri"/>
              <a:sym typeface="Calibri"/>
            </a:endParaRPr>
          </a:p>
          <a:p>
            <a:pPr marL="0" lvl="0" indent="0" algn="l" rtl="0">
              <a:lnSpc>
                <a:spcPct val="150000"/>
              </a:lnSpc>
              <a:spcBef>
                <a:spcPts val="0"/>
              </a:spcBef>
              <a:spcAft>
                <a:spcPts val="0"/>
              </a:spcAft>
              <a:buNone/>
            </a:pPr>
            <a:r>
              <a:rPr lang="en" sz="1800">
                <a:solidFill>
                  <a:srgbClr val="333333"/>
                </a:solidFill>
                <a:latin typeface="Calibri"/>
                <a:ea typeface="Calibri"/>
                <a:cs typeface="Calibri"/>
                <a:sym typeface="Calibri"/>
              </a:rPr>
              <a:t>Female impersonators (revision)</a:t>
            </a:r>
            <a:endParaRPr sz="1800">
              <a:solidFill>
                <a:srgbClr val="333333"/>
              </a:solidFill>
              <a:latin typeface="Calibri"/>
              <a:ea typeface="Calibri"/>
              <a:cs typeface="Calibri"/>
              <a:sym typeface="Calibri"/>
            </a:endParaRPr>
          </a:p>
          <a:p>
            <a:pPr marL="0" lvl="0" indent="0" algn="l" rtl="0">
              <a:lnSpc>
                <a:spcPct val="150000"/>
              </a:lnSpc>
              <a:spcBef>
                <a:spcPts val="0"/>
              </a:spcBef>
              <a:spcAft>
                <a:spcPts val="0"/>
              </a:spcAft>
              <a:buNone/>
            </a:pPr>
            <a:r>
              <a:rPr lang="en" sz="1800">
                <a:solidFill>
                  <a:srgbClr val="333333"/>
                </a:solidFill>
                <a:latin typeface="Calibri"/>
                <a:ea typeface="Calibri"/>
                <a:cs typeface="Calibri"/>
                <a:sym typeface="Calibri"/>
              </a:rPr>
              <a:t>Cultural appropriation</a:t>
            </a:r>
            <a:endParaRPr sz="1800">
              <a:solidFill>
                <a:srgbClr val="333333"/>
              </a:solidFill>
              <a:latin typeface="Calibri"/>
              <a:ea typeface="Calibri"/>
              <a:cs typeface="Calibri"/>
              <a:sym typeface="Calibri"/>
            </a:endParaRPr>
          </a:p>
          <a:p>
            <a:pPr marL="0" lvl="0" indent="0" algn="l" rtl="0">
              <a:lnSpc>
                <a:spcPct val="150000"/>
              </a:lnSpc>
              <a:spcBef>
                <a:spcPts val="0"/>
              </a:spcBef>
              <a:spcAft>
                <a:spcPts val="0"/>
              </a:spcAft>
              <a:buNone/>
            </a:pPr>
            <a:r>
              <a:rPr lang="en" sz="1800">
                <a:solidFill>
                  <a:srgbClr val="333333"/>
                </a:solidFill>
                <a:latin typeface="Calibri"/>
                <a:ea typeface="Calibri"/>
                <a:cs typeface="Calibri"/>
                <a:sym typeface="Calibri"/>
              </a:rPr>
              <a:t>Afrofuturism</a:t>
            </a:r>
            <a:endParaRPr sz="1800">
              <a:solidFill>
                <a:srgbClr val="333333"/>
              </a:solidFill>
              <a:latin typeface="Calibri"/>
              <a:ea typeface="Calibri"/>
              <a:cs typeface="Calibri"/>
              <a:sym typeface="Calibri"/>
            </a:endParaRPr>
          </a:p>
          <a:p>
            <a:pPr marL="0" lvl="0" indent="0" algn="l" rtl="0">
              <a:lnSpc>
                <a:spcPct val="150000"/>
              </a:lnSpc>
              <a:spcBef>
                <a:spcPts val="0"/>
              </a:spcBef>
              <a:spcAft>
                <a:spcPts val="0"/>
              </a:spcAft>
              <a:buNone/>
            </a:pPr>
            <a:r>
              <a:rPr lang="en" sz="1800">
                <a:solidFill>
                  <a:srgbClr val="333333"/>
                </a:solidFill>
                <a:latin typeface="Calibri"/>
                <a:ea typeface="Calibri"/>
                <a:cs typeface="Calibri"/>
                <a:sym typeface="Calibri"/>
              </a:rPr>
              <a:t>Ableism (cross reference)</a:t>
            </a:r>
            <a:endParaRPr sz="1800">
              <a:solidFill>
                <a:srgbClr val="333333"/>
              </a:solidFill>
              <a:latin typeface="Calibri"/>
              <a:ea typeface="Calibri"/>
              <a:cs typeface="Calibri"/>
              <a:sym typeface="Calibri"/>
            </a:endParaRPr>
          </a:p>
          <a:p>
            <a:pPr marL="0" lvl="0" indent="0" algn="l" rtl="0">
              <a:lnSpc>
                <a:spcPct val="150000"/>
              </a:lnSpc>
              <a:spcBef>
                <a:spcPts val="0"/>
              </a:spcBef>
              <a:spcAft>
                <a:spcPts val="0"/>
              </a:spcAft>
              <a:buNone/>
            </a:pPr>
            <a:r>
              <a:rPr lang="en" sz="1800">
                <a:solidFill>
                  <a:srgbClr val="333333"/>
                </a:solidFill>
                <a:latin typeface="Calibri"/>
                <a:ea typeface="Calibri"/>
                <a:cs typeface="Calibri"/>
                <a:sym typeface="Calibri"/>
              </a:rPr>
              <a:t>Mass incarceration</a:t>
            </a:r>
            <a:endParaRPr sz="1800" u="sng">
              <a:solidFill>
                <a:srgbClr val="888888"/>
              </a:solidFill>
              <a:latin typeface="Calibri"/>
              <a:ea typeface="Calibri"/>
              <a:cs typeface="Calibri"/>
              <a:sym typeface="Calibri"/>
              <a:hlinkClick r:id="rId3"/>
            </a:endParaRPr>
          </a:p>
          <a:p>
            <a:pPr marL="0" lvl="0" indent="0" algn="l" rtl="0">
              <a:lnSpc>
                <a:spcPct val="150000"/>
              </a:lnSpc>
              <a:spcBef>
                <a:spcPts val="0"/>
              </a:spcBef>
              <a:spcAft>
                <a:spcPts val="0"/>
              </a:spcAft>
              <a:buNone/>
            </a:pPr>
            <a:endParaRPr sz="1700" u="sng">
              <a:solidFill>
                <a:srgbClr val="888888"/>
              </a:solidFill>
              <a:latin typeface="Roboto"/>
              <a:ea typeface="Roboto"/>
              <a:cs typeface="Roboto"/>
              <a:sym typeface="Roboto"/>
              <a:hlinkClick r:id="rId4"/>
            </a:endParaRPr>
          </a:p>
          <a:p>
            <a:pPr marL="0" lvl="0" indent="0" algn="l" rtl="0">
              <a:lnSpc>
                <a:spcPct val="150000"/>
              </a:lnSpc>
              <a:spcBef>
                <a:spcPts val="0"/>
              </a:spcBef>
              <a:spcAft>
                <a:spcPts val="0"/>
              </a:spcAft>
              <a:buClr>
                <a:schemeClr val="dk1"/>
              </a:buClr>
              <a:buSzPts val="1100"/>
              <a:buFont typeface="Arial"/>
              <a:buNone/>
            </a:pPr>
            <a:endParaRPr sz="1700" u="sng">
              <a:solidFill>
                <a:srgbClr val="888888"/>
              </a:solidFill>
              <a:latin typeface="Roboto"/>
              <a:ea typeface="Roboto"/>
              <a:cs typeface="Roboto"/>
              <a:sym typeface="Roboto"/>
              <a:hlinkClick r:id="rId5"/>
            </a:endParaRPr>
          </a:p>
          <a:p>
            <a:pPr marL="0" lvl="0" indent="0" algn="l" rtl="0">
              <a:spcBef>
                <a:spcPts val="0"/>
              </a:spcBef>
              <a:spcAft>
                <a:spcPts val="0"/>
              </a:spcAft>
              <a:buNone/>
            </a:pPr>
            <a:endParaRPr>
              <a:latin typeface="Open Sans"/>
              <a:ea typeface="Open Sans"/>
              <a:cs typeface="Open Sans"/>
              <a:sym typeface="Open Sans"/>
            </a:endParaRPr>
          </a:p>
        </p:txBody>
      </p:sp>
      <p:cxnSp>
        <p:nvCxnSpPr>
          <p:cNvPr id="198" name="Google Shape;198;p32"/>
          <p:cNvCxnSpPr/>
          <p:nvPr/>
        </p:nvCxnSpPr>
        <p:spPr>
          <a:xfrm flipH="1">
            <a:off x="4641900" y="821850"/>
            <a:ext cx="21600" cy="3094800"/>
          </a:xfrm>
          <a:prstGeom prst="straightConnector1">
            <a:avLst/>
          </a:prstGeom>
          <a:noFill/>
          <a:ln w="9525" cap="flat" cmpd="sng">
            <a:solidFill>
              <a:srgbClr val="666666"/>
            </a:solidFill>
            <a:prstDash val="solid"/>
            <a:round/>
            <a:headEnd type="none" w="med" len="med"/>
            <a:tailEnd type="none" w="med" len="med"/>
          </a:ln>
        </p:spPr>
      </p:cxnSp>
      <p:sp>
        <p:nvSpPr>
          <p:cNvPr id="199" name="Google Shape;199;p32"/>
          <p:cNvSpPr txBox="1"/>
          <p:nvPr/>
        </p:nvSpPr>
        <p:spPr>
          <a:xfrm>
            <a:off x="454275" y="4197450"/>
            <a:ext cx="8220600" cy="6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Why is authority control important? (2010, May 20). MARS authority control: Automated services for libraries, authority control, machine matching, and marcadia. Retrieved from </a:t>
            </a:r>
            <a:r>
              <a:rPr lang="en" sz="1200" u="sng">
                <a:latin typeface="Calibri"/>
                <a:ea typeface="Calibri"/>
                <a:cs typeface="Calibri"/>
                <a:sym typeface="Calibri"/>
                <a:hlinkClick r:id="rId6"/>
              </a:rPr>
              <a:t>https://ac.bslw.com/community/blog/2010/05/why-is-authority-control-importan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Topics: subjects. (n.d.). The Cataloging Lab. Retrieved fro</a:t>
            </a:r>
            <a:r>
              <a:rPr lang="en" sz="1200">
                <a:latin typeface="Calibri"/>
                <a:ea typeface="Calibri"/>
                <a:cs typeface="Calibri"/>
                <a:sym typeface="Calibri"/>
              </a:rPr>
              <a:t>m </a:t>
            </a:r>
            <a:r>
              <a:rPr lang="en" sz="1200" u="sng">
                <a:latin typeface="Calibri"/>
                <a:ea typeface="Calibri"/>
                <a:cs typeface="Calibri"/>
                <a:sym typeface="Calibri"/>
                <a:hlinkClick r:id="rId7"/>
              </a:rPr>
              <a:t>http://cataloginglab.org/kbtopic/subjects/</a:t>
            </a:r>
            <a:endParaRPr sz="1200">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05" name="Google Shape;205;p33">
            <a:hlinkClick r:id="rId3"/>
          </p:cNvPr>
          <p:cNvPicPr preferRelativeResize="0"/>
          <p:nvPr/>
        </p:nvPicPr>
        <p:blipFill rotWithShape="1">
          <a:blip r:embed="rId4">
            <a:alphaModFix/>
          </a:blip>
          <a:srcRect t="7209"/>
          <a:stretch/>
        </p:blipFill>
        <p:spPr>
          <a:xfrm>
            <a:off x="311700" y="0"/>
            <a:ext cx="8520600" cy="4891575"/>
          </a:xfrm>
          <a:prstGeom prst="rect">
            <a:avLst/>
          </a:prstGeom>
          <a:noFill/>
          <a:ln>
            <a:noFill/>
          </a:ln>
        </p:spPr>
      </p:pic>
      <p:sp>
        <p:nvSpPr>
          <p:cNvPr id="206" name="Google Shape;206;p33"/>
          <p:cNvSpPr txBox="1"/>
          <p:nvPr/>
        </p:nvSpPr>
        <p:spPr>
          <a:xfrm>
            <a:off x="3972150" y="4831600"/>
            <a:ext cx="1199700" cy="22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u="sng">
                <a:solidFill>
                  <a:schemeClr val="hlink"/>
                </a:solidFill>
                <a:latin typeface="Calibri"/>
                <a:ea typeface="Calibri"/>
                <a:cs typeface="Calibri"/>
                <a:sym typeface="Calibri"/>
                <a:hlinkClick r:id="rId3"/>
              </a:rPr>
              <a:t>http://Cataloginglab.org</a:t>
            </a:r>
            <a:r>
              <a:rPr lang="en" sz="800">
                <a:latin typeface="Calibri"/>
                <a:ea typeface="Calibri"/>
                <a:cs typeface="Calibri"/>
                <a:sym typeface="Calibri"/>
              </a:rPr>
              <a:t>  </a:t>
            </a:r>
            <a:endParaRPr sz="800">
              <a:latin typeface="Calibri"/>
              <a:ea typeface="Calibri"/>
              <a:cs typeface="Calibri"/>
              <a:sym typeface="Calibri"/>
            </a:endParaRPr>
          </a:p>
          <a:p>
            <a:pPr marL="0" lvl="0" indent="0" algn="ctr" rtl="0">
              <a:spcBef>
                <a:spcPts val="0"/>
              </a:spcBef>
              <a:spcAft>
                <a:spcPts val="0"/>
              </a:spcAft>
              <a:buNone/>
            </a:pPr>
            <a:endParaRPr sz="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11700" y="1181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alibri"/>
                <a:ea typeface="Calibri"/>
                <a:cs typeface="Calibri"/>
                <a:sym typeface="Calibri"/>
              </a:rPr>
              <a:t>ALA Midwinter</a:t>
            </a:r>
            <a:endParaRPr sz="3000" b="1">
              <a:latin typeface="Calibri"/>
              <a:ea typeface="Calibri"/>
              <a:cs typeface="Calibri"/>
              <a:sym typeface="Calibri"/>
            </a:endParaRPr>
          </a:p>
        </p:txBody>
      </p:sp>
      <p:pic>
        <p:nvPicPr>
          <p:cNvPr id="212" name="Google Shape;212;p34"/>
          <p:cNvPicPr preferRelativeResize="0"/>
          <p:nvPr/>
        </p:nvPicPr>
        <p:blipFill>
          <a:blip r:embed="rId3">
            <a:alphaModFix/>
          </a:blip>
          <a:stretch>
            <a:fillRect/>
          </a:stretch>
        </p:blipFill>
        <p:spPr>
          <a:xfrm>
            <a:off x="2100000" y="996625"/>
            <a:ext cx="6815400" cy="3702600"/>
          </a:xfrm>
          <a:prstGeom prst="rect">
            <a:avLst/>
          </a:prstGeom>
          <a:noFill/>
          <a:ln>
            <a:noFill/>
          </a:ln>
        </p:spPr>
      </p:pic>
      <p:sp>
        <p:nvSpPr>
          <p:cNvPr id="213" name="Google Shape;213;p34"/>
          <p:cNvSpPr txBox="1"/>
          <p:nvPr/>
        </p:nvSpPr>
        <p:spPr>
          <a:xfrm>
            <a:off x="2956950" y="4862700"/>
            <a:ext cx="61008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u="sng">
                <a:solidFill>
                  <a:schemeClr val="hlink"/>
                </a:solidFill>
                <a:latin typeface="Calibri"/>
                <a:ea typeface="Calibri"/>
                <a:cs typeface="Calibri"/>
                <a:sym typeface="Calibri"/>
                <a:hlinkClick r:id="rId4"/>
              </a:rPr>
              <a:t>https://www.eventscribe.com/2019/ALA-Midwinter/fsPopup.asp?Mode=presInfo&amp;PresentationID=470124</a:t>
            </a:r>
            <a:r>
              <a:rPr lang="en" sz="800">
                <a:latin typeface="Calibri"/>
                <a:ea typeface="Calibri"/>
                <a:cs typeface="Calibri"/>
                <a:sym typeface="Calibri"/>
              </a:rPr>
              <a:t> </a:t>
            </a:r>
            <a:endParaRPr sz="800">
              <a:latin typeface="Calibri"/>
              <a:ea typeface="Calibri"/>
              <a:cs typeface="Calibri"/>
              <a:sym typeface="Calibri"/>
            </a:endParaRPr>
          </a:p>
        </p:txBody>
      </p:sp>
      <p:pic>
        <p:nvPicPr>
          <p:cNvPr id="214" name="Google Shape;214;p34"/>
          <p:cNvPicPr preferRelativeResize="0"/>
          <p:nvPr/>
        </p:nvPicPr>
        <p:blipFill>
          <a:blip r:embed="rId5">
            <a:alphaModFix/>
          </a:blip>
          <a:stretch>
            <a:fillRect/>
          </a:stretch>
        </p:blipFill>
        <p:spPr>
          <a:xfrm>
            <a:off x="387900" y="996625"/>
            <a:ext cx="1712100" cy="1712100"/>
          </a:xfrm>
          <a:prstGeom prst="rect">
            <a:avLst/>
          </a:prstGeom>
          <a:noFill/>
          <a:ln>
            <a:noFill/>
          </a:ln>
        </p:spPr>
      </p:pic>
      <p:sp>
        <p:nvSpPr>
          <p:cNvPr id="215" name="Google Shape;215;p34"/>
          <p:cNvSpPr txBox="1"/>
          <p:nvPr/>
        </p:nvSpPr>
        <p:spPr>
          <a:xfrm>
            <a:off x="387900" y="2746550"/>
            <a:ext cx="1760700" cy="949500"/>
          </a:xfrm>
          <a:prstGeom prst="rect">
            <a:avLst/>
          </a:prstGeom>
          <a:noFill/>
          <a:ln>
            <a:noFill/>
          </a:ln>
        </p:spPr>
        <p:txBody>
          <a:bodyPr spcFirstLastPara="1" wrap="square" lIns="91425" tIns="91425" rIns="91425" bIns="91425" anchor="t" anchorCtr="0">
            <a:noAutofit/>
          </a:bodyPr>
          <a:lstStyle/>
          <a:p>
            <a:pPr marL="0" marR="50800" lvl="0" indent="0" algn="l" rtl="0">
              <a:lnSpc>
                <a:spcPct val="131250"/>
              </a:lnSpc>
              <a:spcBef>
                <a:spcPts val="0"/>
              </a:spcBef>
              <a:spcAft>
                <a:spcPts val="0"/>
              </a:spcAft>
              <a:buNone/>
            </a:pPr>
            <a:r>
              <a:rPr lang="en" sz="1600" b="1" u="sng">
                <a:solidFill>
                  <a:srgbClr val="694489"/>
                </a:solidFill>
                <a:hlinkClick r:id="rId6"/>
              </a:rPr>
              <a:t>Violet Fox  🦊</a:t>
            </a:r>
            <a:endParaRPr sz="1600" b="1" u="sng">
              <a:solidFill>
                <a:srgbClr val="694489"/>
              </a:solidFill>
              <a:hlinkClick r:id="rId6"/>
            </a:endParaRPr>
          </a:p>
          <a:p>
            <a:pPr marL="0" lvl="0" indent="0" algn="l" rtl="0">
              <a:spcBef>
                <a:spcPts val="0"/>
              </a:spcBef>
              <a:spcAft>
                <a:spcPts val="0"/>
              </a:spcAft>
              <a:buNone/>
            </a:pPr>
            <a:r>
              <a:rPr lang="en" sz="1050" b="1" u="sng">
                <a:solidFill>
                  <a:srgbClr val="657786"/>
                </a:solidFill>
                <a:hlinkClick r:id="rId6"/>
              </a:rPr>
              <a:t>@</a:t>
            </a:r>
            <a:r>
              <a:rPr lang="en" sz="1050" u="sng">
                <a:solidFill>
                  <a:srgbClr val="657786"/>
                </a:solidFill>
                <a:hlinkClick r:id="rId6"/>
              </a:rPr>
              <a:t>violetbfox</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5"/>
          <p:cNvPicPr preferRelativeResize="0"/>
          <p:nvPr/>
        </p:nvPicPr>
        <p:blipFill>
          <a:blip r:embed="rId3">
            <a:alphaModFix/>
          </a:blip>
          <a:stretch>
            <a:fillRect/>
          </a:stretch>
        </p:blipFill>
        <p:spPr>
          <a:xfrm>
            <a:off x="3616025" y="1420900"/>
            <a:ext cx="5417149" cy="3722600"/>
          </a:xfrm>
          <a:prstGeom prst="rect">
            <a:avLst/>
          </a:prstGeom>
          <a:noFill/>
          <a:ln>
            <a:noFill/>
          </a:ln>
        </p:spPr>
      </p:pic>
      <p:sp>
        <p:nvSpPr>
          <p:cNvPr id="221" name="Google Shape;221;p35"/>
          <p:cNvSpPr txBox="1">
            <a:spLocks noGrp="1"/>
          </p:cNvSpPr>
          <p:nvPr>
            <p:ph type="title"/>
          </p:nvPr>
        </p:nvSpPr>
        <p:spPr>
          <a:xfrm>
            <a:off x="850950" y="599025"/>
            <a:ext cx="74421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b="1">
                <a:latin typeface="Calibri"/>
                <a:ea typeface="Calibri"/>
                <a:cs typeface="Calibri"/>
                <a:sym typeface="Calibri"/>
              </a:rPr>
              <a:t>Library Administration and Collection Management</a:t>
            </a:r>
            <a:endParaRPr b="1">
              <a:latin typeface="Calibri"/>
              <a:ea typeface="Calibri"/>
              <a:cs typeface="Calibri"/>
              <a:sym typeface="Calibri"/>
            </a:endParaRPr>
          </a:p>
        </p:txBody>
      </p:sp>
      <p:sp>
        <p:nvSpPr>
          <p:cNvPr id="222" name="Google Shape;222;p35"/>
          <p:cNvSpPr txBox="1">
            <a:spLocks noGrp="1"/>
          </p:cNvSpPr>
          <p:nvPr>
            <p:ph type="body" idx="1"/>
          </p:nvPr>
        </p:nvSpPr>
        <p:spPr>
          <a:xfrm>
            <a:off x="311700" y="1586650"/>
            <a:ext cx="8520600" cy="127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434343"/>
                </a:solidFill>
                <a:latin typeface="Calibri"/>
                <a:ea typeface="Calibri"/>
                <a:cs typeface="Calibri"/>
                <a:sym typeface="Calibri"/>
              </a:rPr>
              <a:t>Virginia C. Thomas</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Wayne State University</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Arthur Neef Law Library,</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Detroit</a:t>
            </a:r>
            <a:br>
              <a:rPr lang="en" sz="2200">
                <a:solidFill>
                  <a:srgbClr val="434343"/>
                </a:solidFill>
                <a:latin typeface="Calibri"/>
                <a:ea typeface="Calibri"/>
                <a:cs typeface="Calibri"/>
                <a:sym typeface="Calibri"/>
              </a:rPr>
            </a:b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3600" b="1">
                <a:latin typeface="Calibri"/>
                <a:ea typeface="Calibri"/>
                <a:cs typeface="Calibri"/>
                <a:sym typeface="Calibri"/>
              </a:rPr>
              <a:t>The Public</a:t>
            </a:r>
            <a:endParaRPr sz="3600" b="1">
              <a:latin typeface="Calibri"/>
              <a:ea typeface="Calibri"/>
              <a:cs typeface="Calibri"/>
              <a:sym typeface="Calibri"/>
            </a:endParaRPr>
          </a:p>
        </p:txBody>
      </p:sp>
      <p:pic>
        <p:nvPicPr>
          <p:cNvPr id="228" name="Google Shape;228;p36" title="The Public Trailer Edited 2 (2).mp4">
            <a:hlinkClick r:id="rId3"/>
          </p:cNvPr>
          <p:cNvPicPr preferRelativeResize="0"/>
          <p:nvPr/>
        </p:nvPicPr>
        <p:blipFill>
          <a:blip r:embed="rId4">
            <a:alphaModFix/>
          </a:blip>
          <a:stretch>
            <a:fillRect/>
          </a:stretch>
        </p:blipFill>
        <p:spPr>
          <a:xfrm>
            <a:off x="2607975" y="304800"/>
            <a:ext cx="6536026"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6000" b="1">
                <a:latin typeface="Calibri"/>
                <a:ea typeface="Calibri"/>
                <a:cs typeface="Calibri"/>
                <a:sym typeface="Calibri"/>
              </a:rPr>
              <a:t>Who is “</a:t>
            </a:r>
            <a:r>
              <a:rPr lang="en" sz="6000" b="1" i="1">
                <a:latin typeface="Calibri"/>
                <a:ea typeface="Calibri"/>
                <a:cs typeface="Calibri"/>
                <a:sym typeface="Calibri"/>
              </a:rPr>
              <a:t>us</a:t>
            </a:r>
            <a:r>
              <a:rPr lang="en" sz="6000" b="1">
                <a:latin typeface="Calibri"/>
                <a:ea typeface="Calibri"/>
                <a:cs typeface="Calibri"/>
                <a:sym typeface="Calibri"/>
              </a:rPr>
              <a:t>”?</a:t>
            </a:r>
            <a:endParaRPr sz="6000" b="1">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body" idx="1"/>
          </p:nvPr>
        </p:nvSpPr>
        <p:spPr>
          <a:xfrm>
            <a:off x="1399325" y="1225225"/>
            <a:ext cx="6345300" cy="3354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6000" b="1">
                <a:latin typeface="Calibri"/>
                <a:ea typeface="Calibri"/>
                <a:cs typeface="Calibri"/>
                <a:sym typeface="Calibri"/>
              </a:rPr>
              <a:t>“How do you know what I need?”</a:t>
            </a:r>
            <a:endParaRPr sz="6000" b="1">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a:latin typeface="Calibri"/>
                <a:ea typeface="Calibri"/>
                <a:cs typeface="Calibri"/>
                <a:sym typeface="Calibri"/>
              </a:rPr>
              <a:t>Closing Thought ...</a:t>
            </a:r>
            <a:endParaRPr sz="4800" b="1">
              <a:latin typeface="Calibri"/>
              <a:ea typeface="Calibri"/>
              <a:cs typeface="Calibri"/>
              <a:sym typeface="Calibri"/>
            </a:endParaRPr>
          </a:p>
        </p:txBody>
      </p:sp>
      <p:sp>
        <p:nvSpPr>
          <p:cNvPr id="244" name="Google Shape;244;p39"/>
          <p:cNvSpPr txBox="1">
            <a:spLocks noGrp="1"/>
          </p:cNvSpPr>
          <p:nvPr>
            <p:ph type="body" idx="1"/>
          </p:nvPr>
        </p:nvSpPr>
        <p:spPr>
          <a:xfrm>
            <a:off x="311700" y="1225225"/>
            <a:ext cx="8520600" cy="2329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a:latin typeface="Calibri"/>
                <a:ea typeface="Calibri"/>
                <a:cs typeface="Calibri"/>
                <a:sym typeface="Calibri"/>
              </a:rPr>
              <a:t/>
            </a:r>
            <a:br>
              <a:rPr lang="en" sz="3600">
                <a:latin typeface="Calibri"/>
                <a:ea typeface="Calibri"/>
                <a:cs typeface="Calibri"/>
                <a:sym typeface="Calibri"/>
              </a:rPr>
            </a:br>
            <a:r>
              <a:rPr lang="en" sz="3600">
                <a:latin typeface="Calibri"/>
                <a:ea typeface="Calibri"/>
                <a:cs typeface="Calibri"/>
                <a:sym typeface="Calibri"/>
              </a:rPr>
              <a:t>“You don’t need a weatherman to know which way the wind blows”</a:t>
            </a:r>
            <a:endParaRPr sz="3600"/>
          </a:p>
        </p:txBody>
      </p:sp>
      <p:sp>
        <p:nvSpPr>
          <p:cNvPr id="245" name="Google Shape;245;p39"/>
          <p:cNvSpPr txBox="1"/>
          <p:nvPr/>
        </p:nvSpPr>
        <p:spPr>
          <a:xfrm>
            <a:off x="454275" y="4121250"/>
            <a:ext cx="8378100" cy="6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Dylan, B. (1965). Subterranean Homesick Blues. In </a:t>
            </a:r>
            <a:r>
              <a:rPr lang="en" i="1">
                <a:solidFill>
                  <a:schemeClr val="dk1"/>
                </a:solidFill>
                <a:latin typeface="Calibri"/>
                <a:ea typeface="Calibri"/>
                <a:cs typeface="Calibri"/>
                <a:sym typeface="Calibri"/>
              </a:rPr>
              <a:t>New Left Notes, 4</a:t>
            </a:r>
            <a:r>
              <a:rPr lang="en">
                <a:solidFill>
                  <a:schemeClr val="dk1"/>
                </a:solidFill>
                <a:latin typeface="Calibri"/>
                <a:ea typeface="Calibri"/>
                <a:cs typeface="Calibri"/>
                <a:sym typeface="Calibri"/>
              </a:rPr>
              <a:t>(22) (June 19, 1969, pp. 3-8 at p.3). Retrieved from</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https://archive.org/stream/NewLeftNotesJune181969#page/n1/mode/2up.</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Mary | Information Literacy and Reference</a:t>
            </a:r>
            <a:endParaRPr sz="3000">
              <a:latin typeface="Calibri"/>
              <a:ea typeface="Calibri"/>
              <a:cs typeface="Calibri"/>
              <a:sym typeface="Calibri"/>
            </a:endParaRPr>
          </a:p>
          <a:p>
            <a:pPr marL="0" lvl="0" indent="0" algn="l" rtl="0">
              <a:spcBef>
                <a:spcPts val="1600"/>
              </a:spcBef>
              <a:spcAft>
                <a:spcPts val="0"/>
              </a:spcAft>
              <a:buNone/>
            </a:pPr>
            <a:r>
              <a:rPr lang="en" sz="3000">
                <a:latin typeface="Calibri"/>
                <a:ea typeface="Calibri"/>
                <a:cs typeface="Calibri"/>
                <a:sym typeface="Calibri"/>
              </a:rPr>
              <a:t>Joshua | Library Publishing</a:t>
            </a:r>
            <a:endParaRPr sz="3000">
              <a:latin typeface="Calibri"/>
              <a:ea typeface="Calibri"/>
              <a:cs typeface="Calibri"/>
              <a:sym typeface="Calibri"/>
            </a:endParaRPr>
          </a:p>
          <a:p>
            <a:pPr marL="0" lvl="0" indent="0" algn="l" rtl="0">
              <a:spcBef>
                <a:spcPts val="1600"/>
              </a:spcBef>
              <a:spcAft>
                <a:spcPts val="0"/>
              </a:spcAft>
              <a:buNone/>
            </a:pPr>
            <a:r>
              <a:rPr lang="en" sz="3000">
                <a:latin typeface="Calibri"/>
                <a:ea typeface="Calibri"/>
                <a:cs typeface="Calibri"/>
                <a:sym typeface="Calibri"/>
              </a:rPr>
              <a:t>Susan | Cataloging</a:t>
            </a:r>
            <a:endParaRPr sz="3000">
              <a:latin typeface="Calibri"/>
              <a:ea typeface="Calibri"/>
              <a:cs typeface="Calibri"/>
              <a:sym typeface="Calibri"/>
            </a:endParaRPr>
          </a:p>
          <a:p>
            <a:pPr marL="0" lvl="0" indent="0" algn="l" rtl="0">
              <a:spcBef>
                <a:spcPts val="1600"/>
              </a:spcBef>
              <a:spcAft>
                <a:spcPts val="1600"/>
              </a:spcAft>
              <a:buNone/>
            </a:pPr>
            <a:r>
              <a:rPr lang="en" sz="3000">
                <a:latin typeface="Calibri"/>
                <a:ea typeface="Calibri"/>
                <a:cs typeface="Calibri"/>
                <a:sym typeface="Calibri"/>
              </a:rPr>
              <a:t>Virginia | Administration and Collection Development</a:t>
            </a:r>
            <a:endParaRPr sz="3000">
              <a:latin typeface="Calibri"/>
              <a:ea typeface="Calibri"/>
              <a:cs typeface="Calibri"/>
              <a:sym typeface="Calibri"/>
            </a:endParaRPr>
          </a:p>
        </p:txBody>
      </p:sp>
      <p:sp>
        <p:nvSpPr>
          <p:cNvPr id="251" name="Google Shape;251;p40"/>
          <p:cNvSpPr txBox="1">
            <a:spLocks noGrp="1"/>
          </p:cNvSpPr>
          <p:nvPr>
            <p:ph type="title"/>
          </p:nvPr>
        </p:nvSpPr>
        <p:spPr>
          <a:xfrm>
            <a:off x="1947725" y="315925"/>
            <a:ext cx="52485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Calibri"/>
                <a:ea typeface="Calibri"/>
                <a:cs typeface="Calibri"/>
                <a:sym typeface="Calibri"/>
              </a:rPr>
              <a:t>Questions?</a:t>
            </a:r>
            <a:endParaRPr b="1">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alibri"/>
                <a:ea typeface="Calibri"/>
                <a:cs typeface="Calibri"/>
                <a:sym typeface="Calibri"/>
              </a:rPr>
              <a:t>Bibliography: General</a:t>
            </a:r>
            <a:endParaRPr>
              <a:latin typeface="Calibri"/>
              <a:ea typeface="Calibri"/>
              <a:cs typeface="Calibri"/>
              <a:sym typeface="Calibri"/>
            </a:endParaRPr>
          </a:p>
        </p:txBody>
      </p:sp>
      <p:sp>
        <p:nvSpPr>
          <p:cNvPr id="257" name="Google Shape;257;p41"/>
          <p:cNvSpPr txBox="1">
            <a:spLocks noGrp="1"/>
          </p:cNvSpPr>
          <p:nvPr>
            <p:ph type="body" idx="1"/>
          </p:nvPr>
        </p:nvSpPr>
        <p:spPr>
          <a:xfrm>
            <a:off x="311700" y="1225225"/>
            <a:ext cx="8520600" cy="3354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Branum, C., &amp; Masland, T. (2017). Critical library management: Administrating for equity. </a:t>
            </a:r>
            <a:r>
              <a:rPr lang="en" i="1">
                <a:latin typeface="Calibri"/>
                <a:ea typeface="Calibri"/>
                <a:cs typeface="Calibri"/>
                <a:sym typeface="Calibri"/>
              </a:rPr>
              <a:t>Critical Librarianship, 23</a:t>
            </a:r>
            <a:r>
              <a:rPr lang="en">
                <a:latin typeface="Calibri"/>
                <a:ea typeface="Calibri"/>
                <a:cs typeface="Calibri"/>
                <a:sym typeface="Calibri"/>
              </a:rPr>
              <a:t>(2), 28-36. Retrieved from https://commons.pacificu.edu/cgi/viewcontent.cgi?article=1898&amp;context=olaq</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Clark, S. (2016, May 19). Why library leaders should care about critical librarianship. </a:t>
            </a:r>
            <a:r>
              <a:rPr lang="en" i="1">
                <a:latin typeface="Calibri"/>
                <a:ea typeface="Calibri"/>
                <a:cs typeface="Calibri"/>
                <a:sym typeface="Calibri"/>
              </a:rPr>
              <a:t>Better Library Leaders</a:t>
            </a:r>
            <a:r>
              <a:rPr lang="en">
                <a:latin typeface="Calibri"/>
                <a:ea typeface="Calibri"/>
                <a:cs typeface="Calibri"/>
                <a:sym typeface="Calibri"/>
              </a:rPr>
              <a:t>. Retrieved from http://betterlibraryleaders.com/2016/05/19/why-library-leaders-should-care-about-critical-librarianship/</a:t>
            </a:r>
            <a:endParaRPr>
              <a:latin typeface="Calibri"/>
              <a:ea typeface="Calibri"/>
              <a:cs typeface="Calibri"/>
              <a:sym typeface="Calibri"/>
            </a:endParaRPr>
          </a:p>
          <a:p>
            <a:pPr marL="0" lvl="0" indent="0" algn="l" rtl="0">
              <a:spcBef>
                <a:spcPts val="1000"/>
              </a:spcBef>
              <a:spcAft>
                <a:spcPts val="1000"/>
              </a:spcAft>
              <a:buNone/>
            </a:pPr>
            <a:r>
              <a:rPr lang="en">
                <a:latin typeface="Calibri"/>
                <a:ea typeface="Calibri"/>
                <a:cs typeface="Calibri"/>
                <a:sym typeface="Calibri"/>
              </a:rPr>
              <a:t>critlib. (n.d.) about/join the discussion. Retrieved from http://critlib.org/about </a:t>
            </a:r>
            <a:endParaRPr>
              <a:solidFill>
                <a:srgbClr val="333333"/>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Calibri"/>
                <a:ea typeface="Calibri"/>
                <a:cs typeface="Calibri"/>
                <a:sym typeface="Calibri"/>
              </a:rPr>
              <a:t>Critical Librarianship</a:t>
            </a:r>
            <a:endParaRPr b="1">
              <a:latin typeface="Calibri"/>
              <a:ea typeface="Calibri"/>
              <a:cs typeface="Calibri"/>
              <a:sym typeface="Calibri"/>
            </a:endParaRPr>
          </a:p>
        </p:txBody>
      </p:sp>
      <p:sp>
        <p:nvSpPr>
          <p:cNvPr id="76" name="Google Shape;76;p15"/>
          <p:cNvSpPr txBox="1"/>
          <p:nvPr/>
        </p:nvSpPr>
        <p:spPr>
          <a:xfrm>
            <a:off x="311700" y="1206875"/>
            <a:ext cx="8520600" cy="37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“Critlib is short for “critical librarianship”, a movement of library workers dedicated to bringing social justice principles into our work in libraries.  We aim to engage in discussion about critical perspectives on library practice.  Recognizing that we all work under regimes of white supremacy, capitalism, and a range of structural inequalities, how can our work as librarians intervene in and disrupt those systems?”</a:t>
            </a:r>
            <a:endParaRPr>
              <a:latin typeface="Calibri"/>
              <a:ea typeface="Calibri"/>
              <a:cs typeface="Calibri"/>
              <a:sym typeface="Calibri"/>
            </a:endParaRPr>
          </a:p>
          <a:p>
            <a:pPr marL="0" lvl="0" indent="0" algn="r" rtl="0">
              <a:lnSpc>
                <a:spcPct val="115000"/>
              </a:lnSpc>
              <a:spcBef>
                <a:spcPts val="0"/>
              </a:spcBef>
              <a:spcAft>
                <a:spcPts val="0"/>
              </a:spcAft>
              <a:buNone/>
            </a:pPr>
            <a:r>
              <a:rPr lang="en" sz="1100">
                <a:solidFill>
                  <a:schemeClr val="dk1"/>
                </a:solidFill>
                <a:latin typeface="Calibri"/>
                <a:ea typeface="Calibri"/>
                <a:cs typeface="Calibri"/>
                <a:sym typeface="Calibri"/>
              </a:rPr>
              <a:t>critlib. (n.d.) about/join the discussion. Retrie</a:t>
            </a:r>
            <a:r>
              <a:rPr lang="en" sz="1100">
                <a:latin typeface="Calibri"/>
                <a:ea typeface="Calibri"/>
                <a:cs typeface="Calibri"/>
                <a:sym typeface="Calibri"/>
              </a:rPr>
              <a:t>ved from </a:t>
            </a:r>
            <a:r>
              <a:rPr lang="en" sz="1100" u="sng">
                <a:latin typeface="Calibri"/>
                <a:ea typeface="Calibri"/>
                <a:cs typeface="Calibri"/>
                <a:sym typeface="Calibri"/>
                <a:hlinkClick r:id="rId3"/>
              </a:rPr>
              <a:t>http://critlib.org/about</a:t>
            </a:r>
            <a:r>
              <a:rPr lang="en">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
            </a:r>
            <a:br>
              <a:rPr lang="en">
                <a:latin typeface="Calibri"/>
                <a:ea typeface="Calibri"/>
                <a:cs typeface="Calibri"/>
                <a:sym typeface="Calibri"/>
              </a:rPr>
            </a:br>
            <a:r>
              <a:rPr lang="en">
                <a:latin typeface="Calibri"/>
                <a:ea typeface="Calibri"/>
                <a:cs typeface="Calibri"/>
                <a:sym typeface="Calibri"/>
              </a:rPr>
              <a:t>“Critical theory is a framework for understanding social structures and social phenomena by examining struggles between domination and liberation. It is a critical way of looking at the world through the lens of power: who has the power, who doesn’t have power, and what are the consequences of this dynamic.”</a:t>
            </a:r>
            <a:endParaRPr>
              <a:latin typeface="Calibri"/>
              <a:ea typeface="Calibri"/>
              <a:cs typeface="Calibri"/>
              <a:sym typeface="Calibri"/>
            </a:endParaRPr>
          </a:p>
          <a:p>
            <a:pPr marL="0" lvl="0" indent="0" algn="r" rtl="0">
              <a:spcBef>
                <a:spcPts val="0"/>
              </a:spcBef>
              <a:spcAft>
                <a:spcPts val="0"/>
              </a:spcAft>
              <a:buNone/>
            </a:pPr>
            <a:r>
              <a:rPr lang="en" sz="1100">
                <a:latin typeface="Calibri"/>
                <a:ea typeface="Calibri"/>
                <a:cs typeface="Calibri"/>
                <a:sym typeface="Calibri"/>
              </a:rPr>
              <a:t>Branum, C., &amp; Masland, T. (2017). Critical library management: Administrating for equity. </a:t>
            </a:r>
            <a:r>
              <a:rPr lang="en" sz="1100" i="1">
                <a:latin typeface="Calibri"/>
                <a:ea typeface="Calibri"/>
                <a:cs typeface="Calibri"/>
                <a:sym typeface="Calibri"/>
              </a:rPr>
              <a:t>Critical Librarianship, 23</a:t>
            </a:r>
            <a:r>
              <a:rPr lang="en" sz="1100">
                <a:latin typeface="Calibri"/>
                <a:ea typeface="Calibri"/>
                <a:cs typeface="Calibri"/>
                <a:sym typeface="Calibri"/>
              </a:rPr>
              <a:t>(2), 28-36. Retrieved from </a:t>
            </a:r>
            <a:r>
              <a:rPr lang="en" sz="1100" u="sng">
                <a:latin typeface="Calibri"/>
                <a:ea typeface="Calibri"/>
                <a:cs typeface="Calibri"/>
                <a:sym typeface="Calibri"/>
                <a:hlinkClick r:id="rId4"/>
              </a:rPr>
              <a:t>https://commons.pacificu.edu/cgi/viewcontent.cgi?article=1898&amp;context=olaq</a:t>
            </a:r>
            <a:r>
              <a:rPr lang="en" sz="1100">
                <a:latin typeface="Calibri"/>
                <a:ea typeface="Calibri"/>
                <a:cs typeface="Calibri"/>
                <a:sym typeface="Calibri"/>
              </a:rPr>
              <a:t> </a:t>
            </a:r>
            <a:endParaRPr sz="11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latin typeface="Calibri"/>
                <a:ea typeface="Calibri"/>
                <a:cs typeface="Calibri"/>
                <a:sym typeface="Calibri"/>
              </a:rPr>
              <a:t>“According to Elaine Harger, librarians that practice critical librarianship strive to communicate the ways in which libraries and librarians consciously and unconsciously support systems of oppression. Critical librarianship seeks to be transformative, empowering, and a direct challenge to power and privilege.”</a:t>
            </a:r>
            <a:endParaRPr>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en" sz="1100">
                <a:latin typeface="Calibri"/>
                <a:ea typeface="Calibri"/>
                <a:cs typeface="Calibri"/>
                <a:sym typeface="Calibri"/>
              </a:rPr>
              <a:t>Garcia, K. (2015, June 19). Keeping up with… Critical librarianship. Retrieved from </a:t>
            </a:r>
            <a:r>
              <a:rPr lang="en" sz="1100" u="sng">
                <a:latin typeface="Calibri"/>
                <a:ea typeface="Calibri"/>
                <a:cs typeface="Calibri"/>
                <a:sym typeface="Calibri"/>
                <a:hlinkClick r:id="rId5"/>
              </a:rPr>
              <a:t>http://www.ala.org/acrl/publications/keeping_up_with/critlib</a:t>
            </a:r>
            <a:r>
              <a:rPr lang="en" sz="1100">
                <a:latin typeface="Calibri"/>
                <a:ea typeface="Calibri"/>
                <a:cs typeface="Calibri"/>
                <a:sym typeface="Calibri"/>
              </a:rPr>
              <a:t>  </a:t>
            </a:r>
            <a:endParaRPr sz="1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alibri"/>
                <a:ea typeface="Calibri"/>
                <a:cs typeface="Calibri"/>
                <a:sym typeface="Calibri"/>
              </a:rPr>
              <a:t>Bibliography: M. Kickham-Samy (1/2)	</a:t>
            </a:r>
            <a:endParaRPr>
              <a:latin typeface="Calibri"/>
              <a:ea typeface="Calibri"/>
              <a:cs typeface="Calibri"/>
              <a:sym typeface="Calibri"/>
            </a:endParaRPr>
          </a:p>
        </p:txBody>
      </p:sp>
      <p:sp>
        <p:nvSpPr>
          <p:cNvPr id="263" name="Google Shape;263;p42"/>
          <p:cNvSpPr txBox="1">
            <a:spLocks noGrp="1"/>
          </p:cNvSpPr>
          <p:nvPr>
            <p:ph type="body" idx="1"/>
          </p:nvPr>
        </p:nvSpPr>
        <p:spPr>
          <a:xfrm>
            <a:off x="311700" y="1225225"/>
            <a:ext cx="8520600" cy="3354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Elmborg, J. (2006). Critical information literacy: Implications for instructional practice. </a:t>
            </a:r>
            <a:r>
              <a:rPr lang="en" i="1">
                <a:latin typeface="Calibri"/>
                <a:ea typeface="Calibri"/>
                <a:cs typeface="Calibri"/>
                <a:sym typeface="Calibri"/>
              </a:rPr>
              <a:t>The Journal of Academic Librarianship, 32</a:t>
            </a:r>
            <a:r>
              <a:rPr lang="en">
                <a:latin typeface="Calibri"/>
                <a:ea typeface="Calibri"/>
                <a:cs typeface="Calibri"/>
                <a:sym typeface="Calibri"/>
              </a:rPr>
              <a:t>(2), 192-199.</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Gee, J. P. (2005). </a:t>
            </a:r>
            <a:r>
              <a:rPr lang="en" i="1">
                <a:latin typeface="Calibri"/>
                <a:ea typeface="Calibri"/>
                <a:cs typeface="Calibri"/>
                <a:sym typeface="Calibri"/>
              </a:rPr>
              <a:t>An introduction to discourse analysis: Theory and method</a:t>
            </a:r>
            <a:r>
              <a:rPr lang="en">
                <a:latin typeface="Calibri"/>
                <a:ea typeface="Calibri"/>
                <a:cs typeface="Calibri"/>
                <a:sym typeface="Calibri"/>
              </a:rPr>
              <a:t> (2nd ed.). London: Routledge.</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Gee, J. P. (2008).</a:t>
            </a:r>
            <a:r>
              <a:rPr lang="en" i="1">
                <a:latin typeface="Calibri"/>
                <a:ea typeface="Calibri"/>
                <a:cs typeface="Calibri"/>
                <a:sym typeface="Calibri"/>
              </a:rPr>
              <a:t> Social linguistics and literacies: Ideology in discourses</a:t>
            </a:r>
            <a:r>
              <a:rPr lang="en">
                <a:latin typeface="Calibri"/>
                <a:ea typeface="Calibri"/>
                <a:cs typeface="Calibri"/>
                <a:sym typeface="Calibri"/>
              </a:rPr>
              <a:t> (3rd ed.). New York: Routledge.</a:t>
            </a:r>
            <a:endParaRPr>
              <a:latin typeface="Calibri"/>
              <a:ea typeface="Calibri"/>
              <a:cs typeface="Calibri"/>
              <a:sym typeface="Calibri"/>
            </a:endParaRPr>
          </a:p>
          <a:p>
            <a:pPr marL="0" lvl="0" indent="0" algn="l" rtl="0">
              <a:spcBef>
                <a:spcPts val="1000"/>
              </a:spcBef>
              <a:spcAft>
                <a:spcPts val="1000"/>
              </a:spcAft>
              <a:buNone/>
            </a:pPr>
            <a:r>
              <a:rPr lang="en">
                <a:latin typeface="Calibri"/>
                <a:ea typeface="Calibri"/>
                <a:cs typeface="Calibri"/>
                <a:sym typeface="Calibri"/>
              </a:rPr>
              <a:t>Graesser, A. C., Person, N. K., &amp; Magliano, J. P. (1995). Collaborative dialogue patterns in naturalistic one-to-one tutoring. </a:t>
            </a:r>
            <a:r>
              <a:rPr lang="en" i="1">
                <a:latin typeface="Calibri"/>
                <a:ea typeface="Calibri"/>
                <a:cs typeface="Calibri"/>
                <a:sym typeface="Calibri"/>
              </a:rPr>
              <a:t>Applied Cognitive Psychology, 9</a:t>
            </a:r>
            <a:r>
              <a:rPr lang="en">
                <a:latin typeface="Calibri"/>
                <a:ea typeface="Calibri"/>
                <a:cs typeface="Calibri"/>
                <a:sym typeface="Calibri"/>
              </a:rPr>
              <a:t>, 495-522.</a:t>
            </a:r>
            <a:endParaRPr>
              <a:solidFill>
                <a:srgbClr val="333333"/>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alibri"/>
                <a:ea typeface="Calibri"/>
                <a:cs typeface="Calibri"/>
                <a:sym typeface="Calibri"/>
              </a:rPr>
              <a:t>Bibliography: M. Kickham-Samy (2/2)	</a:t>
            </a:r>
            <a:endParaRPr>
              <a:latin typeface="Calibri"/>
              <a:ea typeface="Calibri"/>
              <a:cs typeface="Calibri"/>
              <a:sym typeface="Calibri"/>
            </a:endParaRPr>
          </a:p>
        </p:txBody>
      </p:sp>
      <p:sp>
        <p:nvSpPr>
          <p:cNvPr id="269" name="Google Shape;269;p43"/>
          <p:cNvSpPr txBox="1">
            <a:spLocks noGrp="1"/>
          </p:cNvSpPr>
          <p:nvPr>
            <p:ph type="body" idx="1"/>
          </p:nvPr>
        </p:nvSpPr>
        <p:spPr>
          <a:xfrm>
            <a:off x="311700" y="1225225"/>
            <a:ext cx="8520600" cy="3354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Kickham-Samy, M. (2010). Balance of power and negotiation of meaning in virtual reference learning environments. In M. L. Radford &amp; R. D. Lankes (Eds.), </a:t>
            </a:r>
            <a:r>
              <a:rPr lang="en" i="1">
                <a:latin typeface="Calibri"/>
                <a:ea typeface="Calibri"/>
                <a:cs typeface="Calibri"/>
                <a:sym typeface="Calibri"/>
              </a:rPr>
              <a:t>Reference renaissance: Current &amp; future trends.</a:t>
            </a:r>
            <a:r>
              <a:rPr lang="en">
                <a:latin typeface="Calibri"/>
                <a:ea typeface="Calibri"/>
                <a:cs typeface="Calibri"/>
                <a:sym typeface="Calibri"/>
              </a:rPr>
              <a:t> (pp. 55-70). New York : Neal-Schuman.</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Kickham-Samy, M. (2012). The tutorial dialogue and problem solving in virtual reference interactions. In M. L. Radford (Ed.). </a:t>
            </a:r>
            <a:r>
              <a:rPr lang="en" i="1">
                <a:latin typeface="Calibri"/>
                <a:ea typeface="Calibri"/>
                <a:cs typeface="Calibri"/>
                <a:sym typeface="Calibri"/>
              </a:rPr>
              <a:t>Leading the reference renaissance: Today’s ideas for tomorrow’s cutting edge services</a:t>
            </a:r>
            <a:r>
              <a:rPr lang="en">
                <a:latin typeface="Calibri"/>
                <a:ea typeface="Calibri"/>
                <a:cs typeface="Calibri"/>
                <a:sym typeface="Calibri"/>
              </a:rPr>
              <a:t> (pp. 47-61). New York: Neal-Schuman.</a:t>
            </a:r>
            <a:endParaRPr>
              <a:latin typeface="Calibri"/>
              <a:ea typeface="Calibri"/>
              <a:cs typeface="Calibri"/>
              <a:sym typeface="Calibri"/>
            </a:endParaRPr>
          </a:p>
          <a:p>
            <a:pPr marL="0" lvl="0" indent="0" algn="l" rtl="0">
              <a:spcBef>
                <a:spcPts val="1000"/>
              </a:spcBef>
              <a:spcAft>
                <a:spcPts val="1000"/>
              </a:spcAft>
              <a:buNone/>
            </a:pPr>
            <a:r>
              <a:rPr lang="en">
                <a:latin typeface="Calibri"/>
                <a:ea typeface="Calibri"/>
                <a:cs typeface="Calibri"/>
                <a:sym typeface="Calibri"/>
              </a:rPr>
              <a:t>Vygotsky, L. S. (1962). </a:t>
            </a:r>
            <a:r>
              <a:rPr lang="en" i="1">
                <a:latin typeface="Calibri"/>
                <a:ea typeface="Calibri"/>
                <a:cs typeface="Calibri"/>
                <a:sym typeface="Calibri"/>
              </a:rPr>
              <a:t>Mind in society: The development of higher psychological processes. </a:t>
            </a:r>
            <a:r>
              <a:rPr lang="en">
                <a:latin typeface="Calibri"/>
                <a:ea typeface="Calibri"/>
                <a:cs typeface="Calibri"/>
                <a:sym typeface="Calibri"/>
              </a:rPr>
              <a:t>Cambridge, MA: Harvard University Press.</a:t>
            </a: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alibri"/>
                <a:ea typeface="Calibri"/>
                <a:cs typeface="Calibri"/>
                <a:sym typeface="Calibri"/>
              </a:rPr>
              <a:t>Bibliography: J. Neds-Fox (1/2)	</a:t>
            </a:r>
            <a:endParaRPr>
              <a:latin typeface="Calibri"/>
              <a:ea typeface="Calibri"/>
              <a:cs typeface="Calibri"/>
              <a:sym typeface="Calibri"/>
            </a:endParaRPr>
          </a:p>
        </p:txBody>
      </p:sp>
      <p:sp>
        <p:nvSpPr>
          <p:cNvPr id="275" name="Google Shape;275;p44"/>
          <p:cNvSpPr txBox="1">
            <a:spLocks noGrp="1"/>
          </p:cNvSpPr>
          <p:nvPr>
            <p:ph type="body" idx="1"/>
          </p:nvPr>
        </p:nvSpPr>
        <p:spPr>
          <a:xfrm>
            <a:off x="311700" y="1225225"/>
            <a:ext cx="8520600" cy="3354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Brown, J., Ferretti, J. A., Leung, S. &amp; Menendez-Brady, M. (2018). We here: Speaking our truth. </a:t>
            </a:r>
            <a:r>
              <a:rPr lang="en" i="1">
                <a:latin typeface="Calibri"/>
                <a:ea typeface="Calibri"/>
                <a:cs typeface="Calibri"/>
                <a:sym typeface="Calibri"/>
              </a:rPr>
              <a:t>Library Trends, 67</a:t>
            </a:r>
            <a:r>
              <a:rPr lang="en">
                <a:latin typeface="Calibri"/>
                <a:ea typeface="Calibri"/>
                <a:cs typeface="Calibri"/>
                <a:sym typeface="Calibri"/>
              </a:rPr>
              <a:t>(1). Available at https://escholarship.org/uc/item/5cb040z6 </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Coalition on Publication Ethics. (2017). Core practices. Retrieved from https://publicationethics.org/core-practices</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Library Publishing Coalition Ethical Framework Task Force. (2018) An Ethical Framework for Library Publishing, Version 1.0. Atlanta, GA: Educopia. http://dx.doi.org/10.5703/1288284316777.</a:t>
            </a:r>
            <a:endParaRPr>
              <a:latin typeface="Calibri"/>
              <a:ea typeface="Calibri"/>
              <a:cs typeface="Calibri"/>
              <a:sym typeface="Calibri"/>
            </a:endParaRPr>
          </a:p>
          <a:p>
            <a:pPr marL="0" lvl="0" indent="0" algn="l" rtl="0">
              <a:spcBef>
                <a:spcPts val="1000"/>
              </a:spcBef>
              <a:spcAft>
                <a:spcPts val="1000"/>
              </a:spcAft>
              <a:buNone/>
            </a:pPr>
            <a:r>
              <a:rPr lang="en">
                <a:latin typeface="Calibri"/>
                <a:ea typeface="Calibri"/>
                <a:cs typeface="Calibri"/>
                <a:sym typeface="Calibri"/>
              </a:rPr>
              <a:t>Lippincott, S. K. (2016). The Library Publishing Coalition: Organizing Libraries to Enhance Scholarly Publishing. </a:t>
            </a:r>
            <a:r>
              <a:rPr lang="en" i="1">
                <a:latin typeface="Calibri"/>
                <a:ea typeface="Calibri"/>
                <a:cs typeface="Calibri"/>
                <a:sym typeface="Calibri"/>
              </a:rPr>
              <a:t>Insights 29</a:t>
            </a:r>
            <a:r>
              <a:rPr lang="en">
                <a:latin typeface="Calibri"/>
                <a:ea typeface="Calibri"/>
                <a:cs typeface="Calibri"/>
                <a:sym typeface="Calibri"/>
              </a:rPr>
              <a:t>(2): 186-91. DOI: http://doi.org/10.1629/uksg.296</a:t>
            </a:r>
            <a:endParaRPr>
              <a:solidFill>
                <a:srgbClr val="333333"/>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alibri"/>
                <a:ea typeface="Calibri"/>
                <a:cs typeface="Calibri"/>
                <a:sym typeface="Calibri"/>
              </a:rPr>
              <a:t>Bibliography: J. Neds-Fox (2/2)	</a:t>
            </a:r>
            <a:endParaRPr>
              <a:latin typeface="Calibri"/>
              <a:ea typeface="Calibri"/>
              <a:cs typeface="Calibri"/>
              <a:sym typeface="Calibri"/>
            </a:endParaRPr>
          </a:p>
        </p:txBody>
      </p:sp>
      <p:sp>
        <p:nvSpPr>
          <p:cNvPr id="281" name="Google Shape;281;p45"/>
          <p:cNvSpPr txBox="1">
            <a:spLocks noGrp="1"/>
          </p:cNvSpPr>
          <p:nvPr>
            <p:ph type="body" idx="1"/>
          </p:nvPr>
        </p:nvSpPr>
        <p:spPr>
          <a:xfrm>
            <a:off x="311700" y="1225225"/>
            <a:ext cx="8832300" cy="3354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Noble, S. (2017, March 21). Social justice and library publishing. Keynote presented at the 2017 Library Publishing Forum, Baltimore, MD. Available at https://www.periscope.tv/w/1yNGaPXEjXbKj?t=1 </a:t>
            </a:r>
            <a:endParaRPr>
              <a:solidFill>
                <a:srgbClr val="333333"/>
              </a:solidFill>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Roh, C. (2016). Library publishing and diversity values: Changing scholarly publishing through policy and scholarly communication education. </a:t>
            </a:r>
            <a:r>
              <a:rPr lang="en" i="1">
                <a:latin typeface="Calibri"/>
                <a:ea typeface="Calibri"/>
                <a:cs typeface="Calibri"/>
                <a:sym typeface="Calibri"/>
              </a:rPr>
              <a:t>College &amp; Research Libraries News, 77</a:t>
            </a:r>
            <a:r>
              <a:rPr lang="en">
                <a:latin typeface="Calibri"/>
                <a:ea typeface="Calibri"/>
                <a:cs typeface="Calibri"/>
                <a:sym typeface="Calibri"/>
              </a:rPr>
              <a:t>(2). Available at https://crln.acrl.org/index.php/crlnews/article/view/9446/10680 </a:t>
            </a:r>
            <a:endParaRPr>
              <a:latin typeface="Calibri"/>
              <a:ea typeface="Calibri"/>
              <a:cs typeface="Calibri"/>
              <a:sym typeface="Calibri"/>
            </a:endParaRPr>
          </a:p>
          <a:p>
            <a:pPr marL="0" lvl="0" indent="0" algn="l" rtl="0">
              <a:spcBef>
                <a:spcPts val="1000"/>
              </a:spcBef>
              <a:spcAft>
                <a:spcPts val="1000"/>
              </a:spcAft>
              <a:buNone/>
            </a:pPr>
            <a:r>
              <a:rPr lang="en">
                <a:latin typeface="Calibri"/>
                <a:ea typeface="Calibri"/>
                <a:cs typeface="Calibri"/>
                <a:sym typeface="Calibri"/>
              </a:rPr>
              <a:t>Roh, C., Drabinski, E., &amp; Inefuku, H. (2016, May 18). Librarian engagement and social justice in publishing. Plenary session presented at the 2016 Library Publishing Forum, Denton, TX. Available at https://librarypublishing.org/wp-content/uploads/2016/05/lpc_lpforum16_slides_roh-inefuku-drabinski.pdf </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alibri"/>
                <a:ea typeface="Calibri"/>
                <a:cs typeface="Calibri"/>
                <a:sym typeface="Calibri"/>
              </a:rPr>
              <a:t>Bibliography: S. Ponischil (1/2)	</a:t>
            </a:r>
            <a:endParaRPr>
              <a:latin typeface="Calibri"/>
              <a:ea typeface="Calibri"/>
              <a:cs typeface="Calibri"/>
              <a:sym typeface="Calibri"/>
            </a:endParaRPr>
          </a:p>
        </p:txBody>
      </p:sp>
      <p:sp>
        <p:nvSpPr>
          <p:cNvPr id="287" name="Google Shape;287;p46"/>
          <p:cNvSpPr txBox="1">
            <a:spLocks noGrp="1"/>
          </p:cNvSpPr>
          <p:nvPr>
            <p:ph type="body" idx="1"/>
          </p:nvPr>
        </p:nvSpPr>
        <p:spPr>
          <a:xfrm>
            <a:off x="311700" y="1225225"/>
            <a:ext cx="8520600" cy="3354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Gilyard, B. (1999, Jul 14). Sandy Berman's Last Stand. City Pages Minneapolis / St. Paul, 20(971). Retrieved from http://www.sanfordberman.org/cityp/ber1t.htm</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Gross, T., &amp; Berman, S. (2017). Expand, humanize, simplify: an interview with Sandy Berman. St. Cloud State University Repository. Retrieved from https://repository.stcloudstate.edu/cgi/viewcontent.cgi?article=1061&amp;context=lrs_facpubs</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Process for adding and revising Library of Congress subject headings. (n.d.). Retrieved from https://www.loc.gov/aba/cataloging/subject/lcsh-process.html</a:t>
            </a:r>
            <a:endParaRPr>
              <a:latin typeface="Calibri"/>
              <a:ea typeface="Calibri"/>
              <a:cs typeface="Calibri"/>
              <a:sym typeface="Calibri"/>
            </a:endParaRPr>
          </a:p>
          <a:p>
            <a:pPr marL="0" lvl="0" indent="0" algn="l" rtl="0">
              <a:spcBef>
                <a:spcPts val="1000"/>
              </a:spcBef>
              <a:spcAft>
                <a:spcPts val="1000"/>
              </a:spcAft>
              <a:buNone/>
            </a:pPr>
            <a:r>
              <a:rPr lang="en">
                <a:latin typeface="Calibri"/>
                <a:ea typeface="Calibri"/>
                <a:cs typeface="Calibri"/>
                <a:sym typeface="Calibri"/>
              </a:rPr>
              <a:t>Topics: subjects. (n.d.). The Cataloging Lab. Retrieved from cataloginglab.org</a:t>
            </a:r>
            <a:endParaRPr>
              <a:solidFill>
                <a:srgbClr val="333333"/>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alibri"/>
                <a:ea typeface="Calibri"/>
                <a:cs typeface="Calibri"/>
                <a:sym typeface="Calibri"/>
              </a:rPr>
              <a:t>Bibliography: S. Ponischil (2/2)	</a:t>
            </a:r>
            <a:endParaRPr>
              <a:latin typeface="Calibri"/>
              <a:ea typeface="Calibri"/>
              <a:cs typeface="Calibri"/>
              <a:sym typeface="Calibri"/>
            </a:endParaRPr>
          </a:p>
        </p:txBody>
      </p:sp>
      <p:sp>
        <p:nvSpPr>
          <p:cNvPr id="293" name="Google Shape;293;p47"/>
          <p:cNvSpPr txBox="1">
            <a:spLocks noGrp="1"/>
          </p:cNvSpPr>
          <p:nvPr>
            <p:ph type="body" idx="1"/>
          </p:nvPr>
        </p:nvSpPr>
        <p:spPr>
          <a:xfrm>
            <a:off x="311700" y="1225225"/>
            <a:ext cx="8520600" cy="3354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Wamsley, L. (2017, Dec 26). Library of Congress Will No Longer Archive Every Tweet. NPR: The Two Way. Retrieved from https://www.npr.org/sections/thetwo-way/2017/12/26/573609499/library-of-congress-will-no-longer-archive-every-tweet</a:t>
            </a:r>
            <a:endParaRPr>
              <a:latin typeface="Calibri"/>
              <a:ea typeface="Calibri"/>
              <a:cs typeface="Calibri"/>
              <a:sym typeface="Calibri"/>
            </a:endParaRPr>
          </a:p>
          <a:p>
            <a:pPr marL="0" lvl="0" indent="0" algn="l" rtl="0">
              <a:spcBef>
                <a:spcPts val="1000"/>
              </a:spcBef>
              <a:spcAft>
                <a:spcPts val="1000"/>
              </a:spcAft>
              <a:buNone/>
            </a:pPr>
            <a:r>
              <a:rPr lang="en">
                <a:latin typeface="Calibri"/>
                <a:ea typeface="Calibri"/>
                <a:cs typeface="Calibri"/>
                <a:sym typeface="Calibri"/>
              </a:rPr>
              <a:t>Why is authority control important? (2010, May 20). MARS authority control: Automated services for libraries, authority control, machine matching, and marcadia. Retrieved from https://ac.bslw.com/community/blog/2010/05/why-is-authority-control-important/</a:t>
            </a: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alibri"/>
                <a:ea typeface="Calibri"/>
                <a:cs typeface="Calibri"/>
                <a:sym typeface="Calibri"/>
              </a:rPr>
              <a:t>Bibliography: V. C. Thomas</a:t>
            </a:r>
            <a:endParaRPr>
              <a:latin typeface="Calibri"/>
              <a:ea typeface="Calibri"/>
              <a:cs typeface="Calibri"/>
              <a:sym typeface="Calibri"/>
            </a:endParaRPr>
          </a:p>
        </p:txBody>
      </p:sp>
      <p:sp>
        <p:nvSpPr>
          <p:cNvPr id="299" name="Google Shape;299;p48"/>
          <p:cNvSpPr txBox="1">
            <a:spLocks noGrp="1"/>
          </p:cNvSpPr>
          <p:nvPr>
            <p:ph type="body" idx="1"/>
          </p:nvPr>
        </p:nvSpPr>
        <p:spPr>
          <a:xfrm>
            <a:off x="311700" y="1225225"/>
            <a:ext cx="8520600" cy="3354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Doherty, John J. (1998). The academic librarian and the hegemony of the canon.</a:t>
            </a:r>
            <a:r>
              <a:rPr lang="en" i="1">
                <a:latin typeface="Calibri"/>
                <a:ea typeface="Calibri"/>
                <a:cs typeface="Calibri"/>
                <a:sym typeface="Calibri"/>
              </a:rPr>
              <a:t> Journal of Academic Librarianship 24</a:t>
            </a:r>
            <a:r>
              <a:rPr lang="en">
                <a:latin typeface="Calibri"/>
                <a:ea typeface="Calibri"/>
                <a:cs typeface="Calibri"/>
                <a:sym typeface="Calibri"/>
              </a:rPr>
              <a:t>(5), 403-406.</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Dylan, B. (1965). Subterranean Homesick Blues. In </a:t>
            </a:r>
            <a:r>
              <a:rPr lang="en" i="1">
                <a:latin typeface="Calibri"/>
                <a:ea typeface="Calibri"/>
                <a:cs typeface="Calibri"/>
                <a:sym typeface="Calibri"/>
              </a:rPr>
              <a:t>New Left Notes, 4</a:t>
            </a:r>
            <a:r>
              <a:rPr lang="en">
                <a:latin typeface="Calibri"/>
                <a:ea typeface="Calibri"/>
                <a:cs typeface="Calibri"/>
                <a:sym typeface="Calibri"/>
              </a:rPr>
              <a:t>(22) (June 19, 1969, pp. 3-8 at p.3). Retrieved from https://archive.org/stream/NewLeftNotesJune181969#page/n1/mode/2up</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Niedenthal, L., Estevez, E., Lebovici, A., &amp; Ponce, S. (Producers), &amp; Estevez, E. (Director). (2018). </a:t>
            </a:r>
            <a:r>
              <a:rPr lang="en" i="1">
                <a:latin typeface="Calibri"/>
                <a:ea typeface="Calibri"/>
                <a:cs typeface="Calibri"/>
                <a:sym typeface="Calibri"/>
              </a:rPr>
              <a:t>The Public </a:t>
            </a:r>
            <a:r>
              <a:rPr lang="en">
                <a:latin typeface="Calibri"/>
                <a:ea typeface="Calibri"/>
                <a:cs typeface="Calibri"/>
                <a:sym typeface="Calibri"/>
              </a:rPr>
              <a:t>[Motion Picture] United States: Universal Pictures.</a:t>
            </a:r>
            <a:endParaRPr>
              <a:latin typeface="Calibri"/>
              <a:ea typeface="Calibri"/>
              <a:cs typeface="Calibri"/>
              <a:sym typeface="Calibri"/>
            </a:endParaRPr>
          </a:p>
          <a:p>
            <a:pPr marL="0" lvl="0" indent="0" algn="l" rtl="0">
              <a:spcBef>
                <a:spcPts val="1000"/>
              </a:spcBef>
              <a:spcAft>
                <a:spcPts val="1000"/>
              </a:spcAft>
              <a:buNone/>
            </a:pPr>
            <a:r>
              <a:rPr lang="en">
                <a:latin typeface="Calibri"/>
                <a:ea typeface="Calibri"/>
                <a:cs typeface="Calibri"/>
                <a:sym typeface="Calibri"/>
              </a:rPr>
              <a:t>Wadas, Linda R. (2017). Mission statements in academic libraries: a discourse analysis.  </a:t>
            </a:r>
            <a:r>
              <a:rPr lang="en" i="1">
                <a:latin typeface="Calibri"/>
                <a:ea typeface="Calibri"/>
                <a:cs typeface="Calibri"/>
                <a:sym typeface="Calibri"/>
              </a:rPr>
              <a:t>Library Management 38</a:t>
            </a:r>
            <a:r>
              <a:rPr lang="en">
                <a:latin typeface="Calibri"/>
                <a:ea typeface="Calibri"/>
                <a:cs typeface="Calibri"/>
                <a:sym typeface="Calibri"/>
              </a:rPr>
              <a:t>(2/3), 108-116.</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body" idx="1"/>
          </p:nvPr>
        </p:nvSpPr>
        <p:spPr>
          <a:xfrm>
            <a:off x="311700" y="1904175"/>
            <a:ext cx="8520600" cy="127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2200">
                <a:solidFill>
                  <a:srgbClr val="434343"/>
                </a:solidFill>
                <a:latin typeface="Calibri"/>
                <a:ea typeface="Calibri"/>
                <a:cs typeface="Calibri"/>
                <a:sym typeface="Calibri"/>
              </a:rPr>
              <a:t>Mary Kickham-Samy</a:t>
            </a:r>
            <a:br>
              <a:rPr lang="en" sz="2200">
                <a:solidFill>
                  <a:srgbClr val="434343"/>
                </a:solidFill>
                <a:latin typeface="Calibri"/>
                <a:ea typeface="Calibri"/>
                <a:cs typeface="Calibri"/>
                <a:sym typeface="Calibri"/>
              </a:rPr>
            </a:br>
            <a:r>
              <a:rPr lang="en" sz="2200">
                <a:solidFill>
                  <a:srgbClr val="434343"/>
                </a:solidFill>
                <a:latin typeface="Calibri"/>
                <a:ea typeface="Calibri"/>
                <a:cs typeface="Calibri"/>
                <a:sym typeface="Calibri"/>
              </a:rPr>
              <a:t>Marygrove College, Detroit</a:t>
            </a:r>
            <a:br>
              <a:rPr lang="en" sz="2200">
                <a:solidFill>
                  <a:srgbClr val="434343"/>
                </a:solidFill>
                <a:latin typeface="Calibri"/>
                <a:ea typeface="Calibri"/>
                <a:cs typeface="Calibri"/>
                <a:sym typeface="Calibri"/>
              </a:rPr>
            </a:br>
            <a:endParaRPr/>
          </a:p>
        </p:txBody>
      </p:sp>
      <p:sp>
        <p:nvSpPr>
          <p:cNvPr id="82" name="Google Shape;82;p16"/>
          <p:cNvSpPr txBox="1">
            <a:spLocks noGrp="1"/>
          </p:cNvSpPr>
          <p:nvPr>
            <p:ph type="title"/>
          </p:nvPr>
        </p:nvSpPr>
        <p:spPr>
          <a:xfrm>
            <a:off x="311700" y="9800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b="1">
                <a:latin typeface="Calibri"/>
                <a:ea typeface="Calibri"/>
                <a:cs typeface="Calibri"/>
                <a:sym typeface="Calibri"/>
              </a:rPr>
              <a:t>Critical Information Literacy</a:t>
            </a:r>
            <a:endParaRPr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body" idx="1"/>
          </p:nvPr>
        </p:nvSpPr>
        <p:spPr>
          <a:xfrm>
            <a:off x="311700" y="1446925"/>
            <a:ext cx="8520600" cy="27510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2200">
                <a:latin typeface="Calibri"/>
                <a:ea typeface="Calibri"/>
                <a:cs typeface="Calibri"/>
                <a:sym typeface="Calibri"/>
              </a:rPr>
              <a:t>Elmborg, J. (2006). Critical information literacy: Implications for instructional practice. </a:t>
            </a:r>
            <a:r>
              <a:rPr lang="en" sz="2200" i="1">
                <a:latin typeface="Calibri"/>
                <a:ea typeface="Calibri"/>
                <a:cs typeface="Calibri"/>
                <a:sym typeface="Calibri"/>
              </a:rPr>
              <a:t>The Journal of Academic Librarianship, 32</a:t>
            </a:r>
            <a:r>
              <a:rPr lang="en" sz="2200">
                <a:latin typeface="Calibri"/>
                <a:ea typeface="Calibri"/>
                <a:cs typeface="Calibri"/>
                <a:sym typeface="Calibri"/>
              </a:rPr>
              <a:t>(2), 192-199.</a:t>
            </a:r>
            <a:endParaRPr sz="2200">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2200">
                <a:latin typeface="Calibri"/>
                <a:ea typeface="Calibri"/>
                <a:cs typeface="Calibri"/>
                <a:sym typeface="Calibri"/>
              </a:rPr>
              <a:t>Gee, J. P. (2008). </a:t>
            </a:r>
            <a:r>
              <a:rPr lang="en" sz="2200" i="1">
                <a:latin typeface="Calibri"/>
                <a:ea typeface="Calibri"/>
                <a:cs typeface="Calibri"/>
                <a:sym typeface="Calibri"/>
              </a:rPr>
              <a:t>Social linguistics and literacies: Ideology in discourses</a:t>
            </a:r>
            <a:r>
              <a:rPr lang="en" sz="2200">
                <a:latin typeface="Calibri"/>
                <a:ea typeface="Calibri"/>
                <a:cs typeface="Calibri"/>
                <a:sym typeface="Calibri"/>
              </a:rPr>
              <a:t> (3rd ed.). New York: Routledge.</a:t>
            </a:r>
            <a:endParaRPr sz="2200">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2200">
                <a:latin typeface="Calibri"/>
                <a:ea typeface="Calibri"/>
                <a:cs typeface="Calibri"/>
                <a:sym typeface="Calibri"/>
              </a:rPr>
              <a:t>Vygotsky, L.S. (1962). </a:t>
            </a:r>
            <a:r>
              <a:rPr lang="en" sz="2200" i="1">
                <a:latin typeface="Calibri"/>
                <a:ea typeface="Calibri"/>
                <a:cs typeface="Calibri"/>
                <a:sym typeface="Calibri"/>
              </a:rPr>
              <a:t>Mind in society: The development of higher psychological processes.</a:t>
            </a:r>
            <a:r>
              <a:rPr lang="en" sz="2200">
                <a:latin typeface="Calibri"/>
                <a:ea typeface="Calibri"/>
                <a:cs typeface="Calibri"/>
                <a:sym typeface="Calibri"/>
              </a:rPr>
              <a:t> Cambridge, MA: Harvard University Press.</a:t>
            </a:r>
            <a:endParaRPr sz="2200">
              <a:latin typeface="Calibri"/>
              <a:ea typeface="Calibri"/>
              <a:cs typeface="Calibri"/>
              <a:sym typeface="Calibri"/>
            </a:endParaRPr>
          </a:p>
        </p:txBody>
      </p:sp>
      <p:sp>
        <p:nvSpPr>
          <p:cNvPr id="88" name="Google Shape;88;p17"/>
          <p:cNvSpPr txBox="1">
            <a:spLocks noGrp="1"/>
          </p:cNvSpPr>
          <p:nvPr>
            <p:ph type="title"/>
          </p:nvPr>
        </p:nvSpPr>
        <p:spPr>
          <a:xfrm>
            <a:off x="311700" y="4632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Calibri"/>
                <a:ea typeface="Calibri"/>
                <a:cs typeface="Calibri"/>
                <a:sym typeface="Calibri"/>
              </a:rPr>
              <a:t>Critical Information Literacy and Empowering Our Students: My Perspective</a:t>
            </a:r>
            <a:endParaRPr sz="30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900025" y="1489325"/>
            <a:ext cx="7343950" cy="2553400"/>
          </a:xfrm>
          <a:prstGeom prst="rect">
            <a:avLst/>
          </a:prstGeom>
          <a:noFill/>
          <a:ln>
            <a:noFill/>
          </a:ln>
        </p:spPr>
      </p:pic>
      <p:sp>
        <p:nvSpPr>
          <p:cNvPr id="94" name="Google Shape;94;p18"/>
          <p:cNvSpPr txBox="1"/>
          <p:nvPr/>
        </p:nvSpPr>
        <p:spPr>
          <a:xfrm>
            <a:off x="494400" y="4085125"/>
            <a:ext cx="81552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Kickham-Samy, M (2010). Balance of power and negotiation of meaning in virtual veference learning environments. In M. L. Radford &amp; R. D. Lankes (Eds.), </a:t>
            </a:r>
            <a:r>
              <a:rPr lang="en" i="1">
                <a:latin typeface="Calibri"/>
                <a:ea typeface="Calibri"/>
                <a:cs typeface="Calibri"/>
                <a:sym typeface="Calibri"/>
              </a:rPr>
              <a:t>Reference renaissance: Current &amp; future trends</a:t>
            </a:r>
            <a:r>
              <a:rPr lang="en">
                <a:latin typeface="Calibri"/>
                <a:ea typeface="Calibri"/>
                <a:cs typeface="Calibri"/>
                <a:sym typeface="Calibri"/>
              </a:rPr>
              <a:t>. (pp. 55-70). New York : Neal-Schuman.</a:t>
            </a:r>
            <a:endParaRPr>
              <a:latin typeface="Calibri"/>
              <a:ea typeface="Calibri"/>
              <a:cs typeface="Calibri"/>
              <a:sym typeface="Calibri"/>
            </a:endParaRPr>
          </a:p>
        </p:txBody>
      </p:sp>
      <p:sp>
        <p:nvSpPr>
          <p:cNvPr id="95" name="Google Shape;95;p18"/>
          <p:cNvSpPr txBox="1">
            <a:spLocks noGrp="1"/>
          </p:cNvSpPr>
          <p:nvPr>
            <p:ph type="title"/>
          </p:nvPr>
        </p:nvSpPr>
        <p:spPr>
          <a:xfrm>
            <a:off x="311700" y="4632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Calibri"/>
                <a:ea typeface="Calibri"/>
                <a:cs typeface="Calibri"/>
                <a:sym typeface="Calibri"/>
              </a:rPr>
              <a:t>Critical Information Literacy and Empowering Our Students: My Experience</a:t>
            </a:r>
            <a:endParaRPr sz="30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1"/>
          </p:nvPr>
        </p:nvSpPr>
        <p:spPr>
          <a:xfrm>
            <a:off x="1624875" y="1225225"/>
            <a:ext cx="5514000" cy="245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1" name="Google Shape;101;p19"/>
          <p:cNvPicPr preferRelativeResize="0"/>
          <p:nvPr/>
        </p:nvPicPr>
        <p:blipFill>
          <a:blip r:embed="rId3">
            <a:alphaModFix/>
          </a:blip>
          <a:stretch>
            <a:fillRect/>
          </a:stretch>
        </p:blipFill>
        <p:spPr>
          <a:xfrm>
            <a:off x="622300" y="1225225"/>
            <a:ext cx="7519150" cy="3562849"/>
          </a:xfrm>
          <a:prstGeom prst="rect">
            <a:avLst/>
          </a:prstGeom>
          <a:noFill/>
          <a:ln>
            <a:noFill/>
          </a:ln>
        </p:spPr>
      </p:pic>
      <p:sp>
        <p:nvSpPr>
          <p:cNvPr id="102" name="Google Shape;102;p19"/>
          <p:cNvSpPr txBox="1">
            <a:spLocks noGrp="1"/>
          </p:cNvSpPr>
          <p:nvPr>
            <p:ph type="title"/>
          </p:nvPr>
        </p:nvSpPr>
        <p:spPr>
          <a:xfrm>
            <a:off x="311700" y="4632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Calibri"/>
                <a:ea typeface="Calibri"/>
                <a:cs typeface="Calibri"/>
                <a:sym typeface="Calibri"/>
              </a:rPr>
              <a:t>Critical Information Literacy and Empowering Our Students: My Experience</a:t>
            </a:r>
            <a:endParaRPr sz="30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286325" y="1147225"/>
            <a:ext cx="8520600" cy="35130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sz="3200">
              <a:latin typeface="Calibri"/>
              <a:ea typeface="Calibri"/>
              <a:cs typeface="Calibri"/>
              <a:sym typeface="Calibri"/>
            </a:endParaRPr>
          </a:p>
          <a:p>
            <a:pPr marL="0" lvl="0" indent="0" algn="l" rtl="0">
              <a:lnSpc>
                <a:spcPct val="90000"/>
              </a:lnSpc>
              <a:spcBef>
                <a:spcPts val="800"/>
              </a:spcBef>
              <a:spcAft>
                <a:spcPts val="0"/>
              </a:spcAft>
              <a:buNone/>
            </a:pPr>
            <a:r>
              <a:rPr lang="en" sz="3200">
                <a:latin typeface="Calibri"/>
                <a:ea typeface="Calibri"/>
                <a:cs typeface="Calibri"/>
                <a:sym typeface="Calibri"/>
              </a:rPr>
              <a:t>  </a:t>
            </a:r>
            <a:endParaRPr sz="3200">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a:p>
        </p:txBody>
      </p:sp>
      <p:pic>
        <p:nvPicPr>
          <p:cNvPr id="108" name="Google Shape;108;p20"/>
          <p:cNvPicPr preferRelativeResize="0"/>
          <p:nvPr/>
        </p:nvPicPr>
        <p:blipFill rotWithShape="1">
          <a:blip r:embed="rId3">
            <a:alphaModFix/>
          </a:blip>
          <a:srcRect l="-5518" t="-9087" r="-12656" b="-9087"/>
          <a:stretch/>
        </p:blipFill>
        <p:spPr>
          <a:xfrm>
            <a:off x="505024" y="1446925"/>
            <a:ext cx="3040550" cy="2286000"/>
          </a:xfrm>
          <a:prstGeom prst="rect">
            <a:avLst/>
          </a:prstGeom>
          <a:noFill/>
          <a:ln>
            <a:noFill/>
          </a:ln>
        </p:spPr>
      </p:pic>
      <p:pic>
        <p:nvPicPr>
          <p:cNvPr id="109" name="Google Shape;109;p20"/>
          <p:cNvPicPr preferRelativeResize="0"/>
          <p:nvPr/>
        </p:nvPicPr>
        <p:blipFill rotWithShape="1">
          <a:blip r:embed="rId4">
            <a:alphaModFix/>
          </a:blip>
          <a:srcRect l="-17501" t="-6946" r="-5228" b="-15783"/>
          <a:stretch/>
        </p:blipFill>
        <p:spPr>
          <a:xfrm>
            <a:off x="5446023" y="1523125"/>
            <a:ext cx="3228975" cy="2286000"/>
          </a:xfrm>
          <a:prstGeom prst="rect">
            <a:avLst/>
          </a:prstGeom>
          <a:noFill/>
          <a:ln>
            <a:noFill/>
          </a:ln>
        </p:spPr>
      </p:pic>
      <p:sp>
        <p:nvSpPr>
          <p:cNvPr id="110" name="Google Shape;110;p20"/>
          <p:cNvSpPr txBox="1"/>
          <p:nvPr/>
        </p:nvSpPr>
        <p:spPr>
          <a:xfrm>
            <a:off x="3263025" y="1697125"/>
            <a:ext cx="2618100" cy="167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Calibri"/>
                <a:ea typeface="Calibri"/>
                <a:cs typeface="Calibri"/>
                <a:sym typeface="Calibri"/>
              </a:rPr>
              <a:t>Lecture </a:t>
            </a:r>
            <a:endParaRPr sz="3600">
              <a:latin typeface="Calibri"/>
              <a:ea typeface="Calibri"/>
              <a:cs typeface="Calibri"/>
              <a:sym typeface="Calibri"/>
            </a:endParaRPr>
          </a:p>
          <a:p>
            <a:pPr marL="0" lvl="0" indent="0" algn="ctr" rtl="0">
              <a:spcBef>
                <a:spcPts val="0"/>
              </a:spcBef>
              <a:spcAft>
                <a:spcPts val="0"/>
              </a:spcAft>
              <a:buNone/>
            </a:pPr>
            <a:r>
              <a:rPr lang="en" sz="3600">
                <a:latin typeface="Calibri"/>
                <a:ea typeface="Calibri"/>
                <a:cs typeface="Calibri"/>
                <a:sym typeface="Calibri"/>
              </a:rPr>
              <a:t>vs.</a:t>
            </a:r>
            <a:endParaRPr sz="3600">
              <a:latin typeface="Calibri"/>
              <a:ea typeface="Calibri"/>
              <a:cs typeface="Calibri"/>
              <a:sym typeface="Calibri"/>
            </a:endParaRPr>
          </a:p>
          <a:p>
            <a:pPr marL="0" lvl="0" indent="0" algn="ctr" rtl="0">
              <a:spcBef>
                <a:spcPts val="0"/>
              </a:spcBef>
              <a:spcAft>
                <a:spcPts val="0"/>
              </a:spcAft>
              <a:buNone/>
            </a:pPr>
            <a:r>
              <a:rPr lang="en" sz="3600">
                <a:latin typeface="Calibri"/>
                <a:ea typeface="Calibri"/>
                <a:cs typeface="Calibri"/>
                <a:sym typeface="Calibri"/>
              </a:rPr>
              <a:t>Tutoring</a:t>
            </a:r>
            <a:endParaRPr sz="3600">
              <a:latin typeface="Calibri"/>
              <a:ea typeface="Calibri"/>
              <a:cs typeface="Calibri"/>
              <a:sym typeface="Calibri"/>
            </a:endParaRPr>
          </a:p>
        </p:txBody>
      </p:sp>
      <p:sp>
        <p:nvSpPr>
          <p:cNvPr id="111" name="Google Shape;111;p20"/>
          <p:cNvSpPr txBox="1"/>
          <p:nvPr/>
        </p:nvSpPr>
        <p:spPr>
          <a:xfrm>
            <a:off x="454275" y="4121250"/>
            <a:ext cx="8220600" cy="6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Graesser, A.C., Person, N.K., &amp; Magliano, J.P. (1995). Collaborative dialogue patterns in naturalistic one-to-one tutoring. </a:t>
            </a:r>
            <a:r>
              <a:rPr lang="en" i="1">
                <a:latin typeface="Calibri"/>
                <a:ea typeface="Calibri"/>
                <a:cs typeface="Calibri"/>
                <a:sym typeface="Calibri"/>
              </a:rPr>
              <a:t>Applied Cognitive Psychology, 9</a:t>
            </a:r>
            <a:r>
              <a:rPr lang="en">
                <a:latin typeface="Calibri"/>
                <a:ea typeface="Calibri"/>
                <a:cs typeface="Calibri"/>
                <a:sym typeface="Calibri"/>
              </a:rPr>
              <a:t>, 495-522.</a:t>
            </a:r>
            <a:endParaRPr>
              <a:latin typeface="Calibri"/>
              <a:ea typeface="Calibri"/>
              <a:cs typeface="Calibri"/>
              <a:sym typeface="Calibri"/>
            </a:endParaRPr>
          </a:p>
        </p:txBody>
      </p:sp>
      <p:sp>
        <p:nvSpPr>
          <p:cNvPr id="112" name="Google Shape;112;p20"/>
          <p:cNvSpPr txBox="1">
            <a:spLocks noGrp="1"/>
          </p:cNvSpPr>
          <p:nvPr>
            <p:ph type="title"/>
          </p:nvPr>
        </p:nvSpPr>
        <p:spPr>
          <a:xfrm>
            <a:off x="311700" y="4632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Calibri"/>
                <a:ea typeface="Calibri"/>
                <a:cs typeface="Calibri"/>
                <a:sym typeface="Calibri"/>
              </a:rPr>
              <a:t>Critical Information Literacy and Empowering Our Students: My Experience</a:t>
            </a:r>
            <a:endParaRPr sz="3000"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body" idx="1"/>
          </p:nvPr>
        </p:nvSpPr>
        <p:spPr>
          <a:xfrm>
            <a:off x="311700" y="1588425"/>
            <a:ext cx="8520600" cy="1890900"/>
          </a:xfrm>
          <a:prstGeom prst="rect">
            <a:avLst/>
          </a:prstGeom>
        </p:spPr>
        <p:txBody>
          <a:bodyPr spcFirstLastPara="1" wrap="square" lIns="91425" tIns="91425" rIns="91425" bIns="91425" anchor="t" anchorCtr="0">
            <a:noAutofit/>
          </a:bodyPr>
          <a:lstStyle/>
          <a:p>
            <a:pPr marL="914400" lvl="0" indent="0" algn="l" rtl="0">
              <a:lnSpc>
                <a:spcPct val="90000"/>
              </a:lnSpc>
              <a:spcBef>
                <a:spcPts val="800"/>
              </a:spcBef>
              <a:spcAft>
                <a:spcPts val="0"/>
              </a:spcAft>
              <a:buClr>
                <a:schemeClr val="dk1"/>
              </a:buClr>
              <a:buSzPts val="1100"/>
              <a:buFont typeface="Arial"/>
              <a:buNone/>
            </a:pPr>
            <a:r>
              <a:rPr lang="en" sz="3600">
                <a:latin typeface="Calibri"/>
                <a:ea typeface="Calibri"/>
                <a:cs typeface="Calibri"/>
                <a:sym typeface="Calibri"/>
              </a:rPr>
              <a:t>Two discourses: </a:t>
            </a:r>
            <a:endParaRPr sz="3600">
              <a:latin typeface="Calibri"/>
              <a:ea typeface="Calibri"/>
              <a:cs typeface="Calibri"/>
              <a:sym typeface="Calibri"/>
            </a:endParaRPr>
          </a:p>
          <a:p>
            <a:pPr marL="1371600" lvl="0" indent="0" algn="l" rtl="0">
              <a:lnSpc>
                <a:spcPct val="90000"/>
              </a:lnSpc>
              <a:spcBef>
                <a:spcPts val="400"/>
              </a:spcBef>
              <a:spcAft>
                <a:spcPts val="0"/>
              </a:spcAft>
              <a:buClr>
                <a:schemeClr val="dk1"/>
              </a:buClr>
              <a:buSzPts val="1100"/>
              <a:buFont typeface="Arial"/>
              <a:buNone/>
            </a:pPr>
            <a:r>
              <a:rPr lang="en" sz="3600">
                <a:latin typeface="Calibri"/>
                <a:ea typeface="Calibri"/>
                <a:cs typeface="Calibri"/>
                <a:sym typeface="Calibri"/>
              </a:rPr>
              <a:t>•our native discourse, and</a:t>
            </a:r>
            <a:endParaRPr sz="3600">
              <a:latin typeface="Calibri"/>
              <a:ea typeface="Calibri"/>
              <a:cs typeface="Calibri"/>
              <a:sym typeface="Calibri"/>
            </a:endParaRPr>
          </a:p>
          <a:p>
            <a:pPr marL="1371600" lvl="0" indent="0" algn="l" rtl="0">
              <a:lnSpc>
                <a:spcPct val="90000"/>
              </a:lnSpc>
              <a:spcBef>
                <a:spcPts val="400"/>
              </a:spcBef>
              <a:spcAft>
                <a:spcPts val="0"/>
              </a:spcAft>
              <a:buClr>
                <a:schemeClr val="dk1"/>
              </a:buClr>
              <a:buSzPts val="1100"/>
              <a:buFont typeface="Arial"/>
              <a:buNone/>
            </a:pPr>
            <a:r>
              <a:rPr lang="en" sz="3600">
                <a:latin typeface="Calibri"/>
                <a:ea typeface="Calibri"/>
                <a:cs typeface="Calibri"/>
                <a:sym typeface="Calibri"/>
              </a:rPr>
              <a:t>•our acquired discourses</a:t>
            </a:r>
            <a:endParaRPr sz="3600">
              <a:latin typeface="Calibri"/>
              <a:ea typeface="Calibri"/>
              <a:cs typeface="Calibri"/>
              <a:sym typeface="Calibri"/>
            </a:endParaRPr>
          </a:p>
        </p:txBody>
      </p:sp>
      <p:sp>
        <p:nvSpPr>
          <p:cNvPr id="118" name="Google Shape;118;p21"/>
          <p:cNvSpPr txBox="1">
            <a:spLocks noGrp="1"/>
          </p:cNvSpPr>
          <p:nvPr>
            <p:ph type="title"/>
          </p:nvPr>
        </p:nvSpPr>
        <p:spPr>
          <a:xfrm>
            <a:off x="311700" y="4632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Calibri"/>
                <a:ea typeface="Calibri"/>
                <a:cs typeface="Calibri"/>
                <a:sym typeface="Calibri"/>
              </a:rPr>
              <a:t>Critical Information Literacy and Empowering Our Students: My Experience</a:t>
            </a:r>
            <a:endParaRPr sz="3000" b="1">
              <a:latin typeface="Calibri"/>
              <a:ea typeface="Calibri"/>
              <a:cs typeface="Calibri"/>
              <a:sym typeface="Calibri"/>
            </a:endParaRPr>
          </a:p>
        </p:txBody>
      </p:sp>
      <p:sp>
        <p:nvSpPr>
          <p:cNvPr id="119" name="Google Shape;119;p21"/>
          <p:cNvSpPr txBox="1"/>
          <p:nvPr/>
        </p:nvSpPr>
        <p:spPr>
          <a:xfrm>
            <a:off x="454275" y="4121250"/>
            <a:ext cx="8220600" cy="6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Gee, J. P. (2005).</a:t>
            </a:r>
            <a:r>
              <a:rPr lang="en" i="1">
                <a:solidFill>
                  <a:schemeClr val="dk1"/>
                </a:solidFill>
                <a:latin typeface="Calibri"/>
                <a:ea typeface="Calibri"/>
                <a:cs typeface="Calibri"/>
                <a:sym typeface="Calibri"/>
              </a:rPr>
              <a:t> An introduction to discourse analysis: Theory and method</a:t>
            </a:r>
            <a:r>
              <a:rPr lang="en">
                <a:solidFill>
                  <a:schemeClr val="dk1"/>
                </a:solidFill>
                <a:latin typeface="Calibri"/>
                <a:ea typeface="Calibri"/>
                <a:cs typeface="Calibri"/>
                <a:sym typeface="Calibri"/>
              </a:rPr>
              <a:t> (2nd ed.). London: Routledge.</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4064</Words>
  <Application>Microsoft Office PowerPoint</Application>
  <PresentationFormat>On-screen Show (16:9)</PresentationFormat>
  <Paragraphs>357</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Open Sans</vt:lpstr>
      <vt:lpstr>Roboto</vt:lpstr>
      <vt:lpstr>Arial</vt:lpstr>
      <vt:lpstr>Times New Roman</vt:lpstr>
      <vt:lpstr>Economica</vt:lpstr>
      <vt:lpstr>Calibri</vt:lpstr>
      <vt:lpstr>Luxe</vt:lpstr>
      <vt:lpstr>Sharing our Value through Critical Librarianship</vt:lpstr>
      <vt:lpstr>PowerPoint Presentation</vt:lpstr>
      <vt:lpstr>Critical Librarianship</vt:lpstr>
      <vt:lpstr>Critical Information Literacy</vt:lpstr>
      <vt:lpstr>Critical Information Literacy and Empowering Our Students: My Perspective</vt:lpstr>
      <vt:lpstr>Critical Information Literacy and Empowering Our Students: My Experience</vt:lpstr>
      <vt:lpstr>Critical Information Literacy and Empowering Our Students: My Experience</vt:lpstr>
      <vt:lpstr>Critical Information Literacy and Empowering Our Students: My Experience</vt:lpstr>
      <vt:lpstr>Critical Information Literacy and Empowering Our Students: My Experience</vt:lpstr>
      <vt:lpstr>Critical Information Literacy and Empowering Our Students: My Experience</vt:lpstr>
      <vt:lpstr>Critical Information Literacy and Empowering Our Students: Application</vt:lpstr>
      <vt:lpstr>Critical Librarianship and Library Publishing</vt:lpstr>
      <vt:lpstr>PowerPoint Presentation</vt:lpstr>
      <vt:lpstr>PowerPoint Presentation</vt:lpstr>
      <vt:lpstr>PowerPoint Presentation</vt:lpstr>
      <vt:lpstr>Critical Librarianship and Critical Cataloging</vt:lpstr>
      <vt:lpstr>Policy and Standards Division [PSD]      Process for Adding and Revising  Library of Congress Subject Headings</vt:lpstr>
      <vt:lpstr>PowerPoint Presentation</vt:lpstr>
      <vt:lpstr>Sandy Berman Subject Heading Suggestions</vt:lpstr>
      <vt:lpstr>Authority Control</vt:lpstr>
      <vt:lpstr>PowerPoint Presentation</vt:lpstr>
      <vt:lpstr>ALA Midwinter</vt:lpstr>
      <vt:lpstr>Library Administration and Collection Management</vt:lpstr>
      <vt:lpstr>  The Public</vt:lpstr>
      <vt:lpstr>PowerPoint Presentation</vt:lpstr>
      <vt:lpstr>PowerPoint Presentation</vt:lpstr>
      <vt:lpstr>Closing Thought ...</vt:lpstr>
      <vt:lpstr>Questions?</vt:lpstr>
      <vt:lpstr>Bibliography: General</vt:lpstr>
      <vt:lpstr>Bibliography: M. Kickham-Samy (1/2) </vt:lpstr>
      <vt:lpstr>Bibliography: M. Kickham-Samy (2/2) </vt:lpstr>
      <vt:lpstr>Bibliography: J. Neds-Fox (1/2) </vt:lpstr>
      <vt:lpstr>Bibliography: J. Neds-Fox (2/2) </vt:lpstr>
      <vt:lpstr>Bibliography: S. Ponischil (1/2) </vt:lpstr>
      <vt:lpstr>Bibliography: S. Ponischil (2/2) </vt:lpstr>
      <vt:lpstr>Bibliography: V. C. Thomas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our Value through Critical Librarianship</dc:title>
  <dc:creator>Susan Ponischil</dc:creator>
  <cp:lastModifiedBy>Susan Ponischil</cp:lastModifiedBy>
  <cp:revision>1</cp:revision>
  <dcterms:modified xsi:type="dcterms:W3CDTF">2019-05-17T13:23:31Z</dcterms:modified>
</cp:coreProperties>
</file>