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embeddedFontLst>
    <p:embeddedFont>
      <p:font typeface="Roboto" panose="020B060402020202020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65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journals.sagepub.com/doi/full/10.1177/152102511561140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7b92326a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7b92326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Opening slide</a:t>
            </a:r>
            <a:endParaRPr/>
          </a:p>
          <a:p>
            <a:pPr marL="0" lvl="0" indent="0" algn="l" rtl="0">
              <a:spcBef>
                <a:spcPts val="0"/>
              </a:spcBef>
              <a:spcAft>
                <a:spcPts val="0"/>
              </a:spcAft>
              <a:buNone/>
            </a:pPr>
            <a:endParaRPr/>
          </a:p>
          <a:p>
            <a:pPr marL="0" lvl="0" indent="0" algn="l" rtl="0">
              <a:spcBef>
                <a:spcPts val="0"/>
              </a:spcBef>
              <a:spcAft>
                <a:spcPts val="0"/>
              </a:spcAft>
              <a:buNone/>
            </a:pPr>
            <a:r>
              <a:rPr lang="en" sz="1000" i="1">
                <a:solidFill>
                  <a:srgbClr val="222222"/>
                </a:solidFill>
              </a:rPr>
              <a:t>Somewhere over the rainbow w/ukelele guy</a:t>
            </a:r>
            <a:endParaRPr sz="1000" i="1">
              <a:solidFill>
                <a:srgbClr val="222222"/>
              </a:solidFill>
            </a:endParaRPr>
          </a:p>
          <a:p>
            <a:pPr marL="0" lvl="0" indent="0" algn="l" rtl="0">
              <a:spcBef>
                <a:spcPts val="0"/>
              </a:spcBef>
              <a:spcAft>
                <a:spcPts val="0"/>
              </a:spcAft>
              <a:buNone/>
            </a:pPr>
            <a:endParaRPr sz="1000" i="1">
              <a:solidFill>
                <a:srgbClr val="222222"/>
              </a:solidFill>
            </a:endParaRPr>
          </a:p>
          <a:p>
            <a:pPr marL="0" lvl="0" indent="0" algn="l" rtl="0">
              <a:spcBef>
                <a:spcPts val="0"/>
              </a:spcBef>
              <a:spcAft>
                <a:spcPts val="0"/>
              </a:spcAft>
              <a:buNone/>
            </a:pPr>
            <a:r>
              <a:rPr lang="en" sz="1000" i="1">
                <a:solidFill>
                  <a:srgbClr val="222222"/>
                </a:solidFill>
              </a:rPr>
              <a:t>and Follow the yellow brick road playing on a loop quietly in the background as people come in? </a:t>
            </a:r>
            <a:endParaRPr sz="1000" i="1">
              <a:solidFill>
                <a:srgbClr val="222222"/>
              </a:solidFill>
            </a:endParaRPr>
          </a:p>
          <a:p>
            <a:pPr marL="0" lvl="0" indent="0" algn="l" rtl="0">
              <a:spcBef>
                <a:spcPts val="0"/>
              </a:spcBef>
              <a:spcAft>
                <a:spcPts val="0"/>
              </a:spcAft>
              <a:buNone/>
            </a:pPr>
            <a:endParaRPr sz="1000" i="1">
              <a:solidFill>
                <a:srgbClr val="222222"/>
              </a:solidFill>
            </a:endParaRPr>
          </a:p>
          <a:p>
            <a:pPr marL="0" lvl="0" indent="0" algn="l" rtl="0">
              <a:spcBef>
                <a:spcPts val="0"/>
              </a:spcBef>
              <a:spcAft>
                <a:spcPts val="0"/>
              </a:spcAft>
              <a:buNone/>
            </a:pPr>
            <a:r>
              <a:rPr lang="en" sz="1000" i="1">
                <a:solidFill>
                  <a:srgbClr val="222222"/>
                </a:solidFill>
              </a:rPr>
              <a:t>Two cellos  </a:t>
            </a:r>
            <a:endParaRPr sz="1000" i="1">
              <a:solidFill>
                <a:srgbClr val="222222"/>
              </a:solidFill>
            </a:endParaRPr>
          </a:p>
          <a:p>
            <a:pPr marL="0" lvl="0" indent="0" algn="l" rtl="0">
              <a:spcBef>
                <a:spcPts val="0"/>
              </a:spcBef>
              <a:spcAft>
                <a:spcPts val="0"/>
              </a:spcAft>
              <a:buNone/>
            </a:pPr>
            <a:endParaRPr sz="1000" i="1">
              <a:solidFill>
                <a:srgbClr val="222222"/>
              </a:solidFill>
            </a:endParaRPr>
          </a:p>
          <a:p>
            <a:pPr marL="0" lvl="0" indent="0" algn="l" rtl="0">
              <a:spcBef>
                <a:spcPts val="0"/>
              </a:spcBef>
              <a:spcAft>
                <a:spcPts val="0"/>
              </a:spcAft>
              <a:buNone/>
            </a:pPr>
            <a:endParaRPr sz="1000" i="1">
              <a:solidFill>
                <a:srgbClr val="222222"/>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0ff0873f5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0ff0873f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am Beth Johns, electronic resources librarian at Saginaw Valley State University.  I’ve been in this position for about 3 years, but before that I was in a 50/50 position of Reference/E-Resources. </a:t>
            </a:r>
            <a:endParaRPr/>
          </a:p>
          <a:p>
            <a:pPr marL="0" lvl="0" indent="0" algn="l" rtl="0">
              <a:spcBef>
                <a:spcPts val="0"/>
              </a:spcBef>
              <a:spcAft>
                <a:spcPts val="0"/>
              </a:spcAft>
              <a:buNone/>
            </a:pPr>
            <a:r>
              <a:rPr lang="en"/>
              <a:t>We sent out a short survey to 75 academic libraries in MI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8df3b233b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8df3b233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found there is a pretty good split between public and private university respondents. </a:t>
            </a:r>
            <a:endParaRPr/>
          </a:p>
          <a:p>
            <a:pPr marL="0" lvl="0" indent="0" algn="l" rtl="0">
              <a:spcBef>
                <a:spcPts val="0"/>
              </a:spcBef>
              <a:spcAft>
                <a:spcPts val="0"/>
              </a:spcAft>
              <a:buNone/>
            </a:pPr>
            <a:r>
              <a:rPr lang="en"/>
              <a:t>Most are from small universities.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8c104631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8c10463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Range from 1 to 75. </a:t>
            </a:r>
            <a:endParaRPr/>
          </a:p>
          <a:p>
            <a:pPr marL="0" lvl="0" indent="0" algn="l" rtl="0">
              <a:spcBef>
                <a:spcPts val="0"/>
              </a:spcBef>
              <a:spcAft>
                <a:spcPts val="0"/>
              </a:spcAft>
              <a:buNone/>
            </a:pPr>
            <a:r>
              <a:rPr lang="en"/>
              <a:t>Average number of full time staff -- 12</a:t>
            </a:r>
            <a:endParaRPr/>
          </a:p>
          <a:p>
            <a:pPr marL="0" lvl="0" indent="0" algn="l" rtl="0">
              <a:spcBef>
                <a:spcPts val="0"/>
              </a:spcBef>
              <a:spcAft>
                <a:spcPts val="0"/>
              </a:spcAft>
              <a:buNone/>
            </a:pPr>
            <a:endParaRPr/>
          </a:p>
          <a:p>
            <a:pPr marL="0" lvl="0" indent="0" algn="l" rtl="0">
              <a:spcBef>
                <a:spcPts val="0"/>
              </a:spcBef>
              <a:spcAft>
                <a:spcPts val="0"/>
              </a:spcAft>
              <a:buNone/>
            </a:pPr>
            <a:r>
              <a:rPr lang="en"/>
              <a:t>Range of FT TS staff is 0 to 18</a:t>
            </a:r>
            <a:endParaRPr/>
          </a:p>
          <a:p>
            <a:pPr marL="0" lvl="0" indent="0" algn="l" rtl="0">
              <a:spcBef>
                <a:spcPts val="0"/>
              </a:spcBef>
              <a:spcAft>
                <a:spcPts val="0"/>
              </a:spcAft>
              <a:buNone/>
            </a:pPr>
            <a:r>
              <a:rPr lang="en"/>
              <a:t>Average number of TS - 3</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0ff0873f5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50ff0873f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highlight>
                  <a:schemeClr val="lt1"/>
                </a:highlight>
                <a:latin typeface="Roboto"/>
                <a:ea typeface="Roboto"/>
                <a:cs typeface="Roboto"/>
                <a:sym typeface="Roboto"/>
              </a:rPr>
              <a:t>how staff positions have changed over the last five years.</a:t>
            </a:r>
            <a:endParaRPr sz="1500">
              <a:solidFill>
                <a:schemeClr val="dk1"/>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500">
              <a:solidFill>
                <a:schemeClr val="dk1"/>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500">
                <a:solidFill>
                  <a:schemeClr val="dk1"/>
                </a:solidFill>
                <a:highlight>
                  <a:schemeClr val="lt1"/>
                </a:highlight>
                <a:latin typeface="Roboto"/>
                <a:ea typeface="Roboto"/>
                <a:cs typeface="Roboto"/>
                <a:sym typeface="Roboto"/>
              </a:rPr>
              <a:t>Most responded that roles and job descriptions have changed.</a:t>
            </a:r>
            <a:endParaRPr sz="1500">
              <a:solidFill>
                <a:schemeClr val="dk1"/>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500">
                <a:solidFill>
                  <a:schemeClr val="dk1"/>
                </a:solidFill>
                <a:highlight>
                  <a:schemeClr val="lt1"/>
                </a:highlight>
                <a:latin typeface="Roboto"/>
                <a:ea typeface="Roboto"/>
                <a:cs typeface="Roboto"/>
                <a:sym typeface="Roboto"/>
              </a:rPr>
              <a:t>Much of this due to the growth of electronic resources now bypassing print</a:t>
            </a:r>
            <a:endParaRPr sz="1500">
              <a:solidFill>
                <a:schemeClr val="dk1"/>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500">
                <a:solidFill>
                  <a:schemeClr val="dk1"/>
                </a:solidFill>
                <a:highlight>
                  <a:schemeClr val="lt1"/>
                </a:highlight>
                <a:latin typeface="Roboto"/>
                <a:ea typeface="Roboto"/>
                <a:cs typeface="Roboto"/>
                <a:sym typeface="Roboto"/>
              </a:rPr>
              <a:t>Some had additional responsibilities added to their original role - some without salary increase</a:t>
            </a:r>
            <a:endParaRPr sz="1500">
              <a:solidFill>
                <a:schemeClr val="dk1"/>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500">
                <a:solidFill>
                  <a:schemeClr val="dk1"/>
                </a:solidFill>
                <a:highlight>
                  <a:schemeClr val="lt1"/>
                </a:highlight>
                <a:latin typeface="Roboto"/>
                <a:ea typeface="Roboto"/>
                <a:cs typeface="Roboto"/>
                <a:sym typeface="Roboto"/>
              </a:rPr>
              <a:t>Departments re-envisioned to accommodate new roles and priorities</a:t>
            </a:r>
            <a:endParaRPr sz="1500">
              <a:solidFill>
                <a:schemeClr val="dk1"/>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500">
                <a:solidFill>
                  <a:schemeClr val="dk1"/>
                </a:solidFill>
                <a:highlight>
                  <a:schemeClr val="lt1"/>
                </a:highlight>
                <a:latin typeface="Roboto"/>
                <a:ea typeface="Roboto"/>
                <a:cs typeface="Roboto"/>
                <a:sym typeface="Roboto"/>
              </a:rPr>
              <a:t>Some moved from TS to Systems</a:t>
            </a:r>
            <a:endParaRPr sz="1500">
              <a:solidFill>
                <a:schemeClr val="dk1"/>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500">
              <a:solidFill>
                <a:schemeClr val="dk1"/>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500">
              <a:solidFill>
                <a:schemeClr val="dk1"/>
              </a:solidFill>
              <a:highlight>
                <a:schemeClr val="lt1"/>
              </a:highlight>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0ff0873f5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50ff0873f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Though we did not define the types of budgets, we were considering staff budget = amount for recruitment, hiring, training of staff, salaries</a:t>
            </a:r>
            <a:endParaRPr/>
          </a:p>
          <a:p>
            <a:pPr marL="0" lvl="0" indent="0" algn="l" rtl="0">
              <a:spcBef>
                <a:spcPts val="0"/>
              </a:spcBef>
              <a:spcAft>
                <a:spcPts val="0"/>
              </a:spcAft>
              <a:buNone/>
            </a:pPr>
            <a:r>
              <a:rPr lang="en"/>
              <a:t>Operational budget = amount for doing the work of technical services (equipment, resources)</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sz="1400">
                <a:solidFill>
                  <a:schemeClr val="dk2"/>
                </a:solidFill>
              </a:rPr>
              <a:t>No change in the budget = 38%  </a:t>
            </a:r>
            <a:endParaRPr sz="1400">
              <a:solidFill>
                <a:schemeClr val="dk2"/>
              </a:solidFill>
            </a:endParaRPr>
          </a:p>
          <a:p>
            <a:pPr marL="0" lvl="0" indent="0" algn="l" rtl="0">
              <a:spcBef>
                <a:spcPts val="1600"/>
              </a:spcBef>
              <a:spcAft>
                <a:spcPts val="0"/>
              </a:spcAft>
              <a:buNone/>
            </a:pPr>
            <a:endParaRPr sz="1500">
              <a:solidFill>
                <a:schemeClr val="dk1"/>
              </a:solidFill>
              <a:highlight>
                <a:schemeClr val="lt1"/>
              </a:highlight>
              <a:latin typeface="Roboto"/>
              <a:ea typeface="Roboto"/>
              <a:cs typeface="Roboto"/>
              <a:sym typeface="Roboto"/>
            </a:endParaRPr>
          </a:p>
          <a:p>
            <a:pPr marL="0" lvl="0" indent="0" algn="l" rtl="0">
              <a:spcBef>
                <a:spcPts val="0"/>
              </a:spcBef>
              <a:spcAft>
                <a:spcPts val="0"/>
              </a:spcAft>
              <a:buNone/>
            </a:pPr>
            <a:r>
              <a:rPr lang="en" sz="1500">
                <a:solidFill>
                  <a:schemeClr val="dk1"/>
                </a:solidFill>
                <a:highlight>
                  <a:schemeClr val="lt1"/>
                </a:highlight>
                <a:latin typeface="Roboto"/>
                <a:ea typeface="Roboto"/>
                <a:cs typeface="Roboto"/>
                <a:sym typeface="Roboto"/>
              </a:rPr>
              <a:t>Some comments re: budgets. </a:t>
            </a:r>
            <a:endParaRPr sz="1500">
              <a:solidFill>
                <a:schemeClr val="dk1"/>
              </a:solidFill>
              <a:highlight>
                <a:schemeClr val="lt1"/>
              </a:highlight>
              <a:latin typeface="Roboto"/>
              <a:ea typeface="Roboto"/>
              <a:cs typeface="Roboto"/>
              <a:sym typeface="Roboto"/>
            </a:endParaRPr>
          </a:p>
          <a:p>
            <a:pPr marL="0" lvl="0" indent="0" algn="l" rtl="0">
              <a:spcBef>
                <a:spcPts val="0"/>
              </a:spcBef>
              <a:spcAft>
                <a:spcPts val="0"/>
              </a:spcAft>
              <a:buNone/>
            </a:pPr>
            <a:r>
              <a:rPr lang="en" sz="1500">
                <a:solidFill>
                  <a:schemeClr val="dk1"/>
                </a:solidFill>
                <a:highlight>
                  <a:schemeClr val="lt1"/>
                </a:highlight>
                <a:latin typeface="Roboto"/>
                <a:ea typeface="Roboto"/>
                <a:cs typeface="Roboto"/>
                <a:sym typeface="Roboto"/>
              </a:rPr>
              <a:t>Some tech services staff moved to systems</a:t>
            </a:r>
            <a:endParaRPr sz="1400">
              <a:solidFill>
                <a:schemeClr val="dk2"/>
              </a:solidFill>
            </a:endParaRPr>
          </a:p>
          <a:p>
            <a:pPr marL="457200" lvl="0" indent="-317500" algn="l" rtl="0">
              <a:lnSpc>
                <a:spcPct val="115000"/>
              </a:lnSpc>
              <a:spcBef>
                <a:spcPts val="1000"/>
              </a:spcBef>
              <a:spcAft>
                <a:spcPts val="0"/>
              </a:spcAft>
              <a:buClr>
                <a:schemeClr val="dk1"/>
              </a:buClr>
              <a:buSzPts val="1400"/>
              <a:buChar char="●"/>
            </a:pPr>
            <a:r>
              <a:rPr lang="en" sz="1400">
                <a:solidFill>
                  <a:schemeClr val="dk1"/>
                </a:solidFill>
              </a:rPr>
              <a:t>“Staff budget has really gone down since losing a Tech Services position.”</a:t>
            </a:r>
            <a:endParaRPr sz="1400">
              <a:solidFill>
                <a:schemeClr val="dk1"/>
              </a:solidFill>
            </a:endParaRPr>
          </a:p>
          <a:p>
            <a:pPr marL="457200" lvl="0" indent="-317500" algn="l" rtl="0">
              <a:lnSpc>
                <a:spcPct val="115000"/>
              </a:lnSpc>
              <a:spcBef>
                <a:spcPts val="1000"/>
              </a:spcBef>
              <a:spcAft>
                <a:spcPts val="0"/>
              </a:spcAft>
              <a:buClr>
                <a:schemeClr val="dk1"/>
              </a:buClr>
              <a:buSzPts val="1400"/>
              <a:buChar char="●"/>
            </a:pPr>
            <a:r>
              <a:rPr lang="en" sz="1400">
                <a:solidFill>
                  <a:schemeClr val="dk1"/>
                </a:solidFill>
              </a:rPr>
              <a:t>“No specific budget for Technical Services.”</a:t>
            </a: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7dd26f3d2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57dd26f3d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200"/>
              <a:t>Responses could indicate that the size of the library doesn’t justify a full time staff member in the positions.</a:t>
            </a:r>
            <a:endParaRPr sz="1200"/>
          </a:p>
          <a:p>
            <a:pPr marL="0" lvl="0" indent="0" algn="l" rtl="0">
              <a:lnSpc>
                <a:spcPct val="115000"/>
              </a:lnSpc>
              <a:spcBef>
                <a:spcPts val="0"/>
              </a:spcBef>
              <a:spcAft>
                <a:spcPts val="0"/>
              </a:spcAft>
              <a:buClr>
                <a:schemeClr val="dk1"/>
              </a:buClr>
              <a:buSzPts val="1100"/>
              <a:buFont typeface="Arial"/>
              <a:buNone/>
            </a:pPr>
            <a:endParaRPr sz="1200"/>
          </a:p>
          <a:p>
            <a:pPr marL="0" lvl="0" indent="0" algn="l" rtl="0">
              <a:lnSpc>
                <a:spcPct val="115000"/>
              </a:lnSpc>
              <a:spcBef>
                <a:spcPts val="0"/>
              </a:spcBef>
              <a:spcAft>
                <a:spcPts val="0"/>
              </a:spcAft>
              <a:buClr>
                <a:schemeClr val="dk1"/>
              </a:buClr>
              <a:buSzPts val="1100"/>
              <a:buFont typeface="Arial"/>
              <a:buNone/>
            </a:pPr>
            <a:r>
              <a:rPr lang="en" sz="1200"/>
              <a:t>Cataloging is still regarded as vital -- most libraries have that if nothing else in Technical Services</a:t>
            </a:r>
            <a:endParaRPr sz="1200"/>
          </a:p>
          <a:p>
            <a:pPr marL="0" lvl="0" indent="0" algn="l" rtl="0">
              <a:lnSpc>
                <a:spcPct val="115000"/>
              </a:lnSpc>
              <a:spcBef>
                <a:spcPts val="0"/>
              </a:spcBef>
              <a:spcAft>
                <a:spcPts val="0"/>
              </a:spcAft>
              <a:buClr>
                <a:schemeClr val="dk1"/>
              </a:buClr>
              <a:buSzPts val="1100"/>
              <a:buFont typeface="Arial"/>
              <a:buNone/>
            </a:pPr>
            <a:endParaRPr sz="1200"/>
          </a:p>
          <a:p>
            <a:pPr marL="0" lvl="0" indent="0" algn="l" rtl="0">
              <a:lnSpc>
                <a:spcPct val="115000"/>
              </a:lnSpc>
              <a:spcBef>
                <a:spcPts val="0"/>
              </a:spcBef>
              <a:spcAft>
                <a:spcPts val="0"/>
              </a:spcAft>
              <a:buClr>
                <a:schemeClr val="dk1"/>
              </a:buClr>
              <a:buSzPts val="1100"/>
              <a:buFont typeface="Arial"/>
              <a:buNone/>
            </a:pPr>
            <a:r>
              <a:rPr lang="en" sz="1200">
                <a:solidFill>
                  <a:schemeClr val="dk2"/>
                </a:solidFill>
              </a:rPr>
              <a:t>Collection Management = most do not have FT collection managers; 4 have 1</a:t>
            </a:r>
            <a:endParaRPr sz="120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2"/>
                </a:solidFill>
              </a:rPr>
              <a:t>Serials/Periodicals = Most do not have FT serials staff; 6 have 1</a:t>
            </a:r>
            <a:endParaRPr sz="120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2"/>
                </a:solidFill>
              </a:rPr>
              <a:t>E-Resources = most do not have FT e-resources staff; 5 have 1 or more</a:t>
            </a:r>
            <a:endParaRPr sz="120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2"/>
                </a:solidFill>
              </a:rPr>
              <a:t>Acquisitions = most do not have FT acquisitions staff; 7 have 1 or more</a:t>
            </a:r>
            <a:endParaRPr sz="120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2"/>
                </a:solidFill>
              </a:rPr>
              <a:t>Systems = most do not have FT acquisitions staff; 5 have 1</a:t>
            </a:r>
            <a:endParaRPr sz="120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2"/>
                </a:solidFill>
              </a:rPr>
              <a:t>Department manager = most do not have FT department managers; 4 have 1 or more</a:t>
            </a:r>
            <a:endParaRPr sz="1200">
              <a:solidFill>
                <a:schemeClr val="dk2"/>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2"/>
                </a:solidFill>
              </a:rPr>
              <a:t>Other = 7</a:t>
            </a:r>
            <a:endParaRPr sz="1200">
              <a:solidFill>
                <a:schemeClr val="dk2"/>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575b2ed4a5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575b2ed4a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highlight>
                  <a:schemeClr val="lt1"/>
                </a:highlight>
                <a:latin typeface="Roboto"/>
                <a:ea typeface="Roboto"/>
                <a:cs typeface="Roboto"/>
                <a:sym typeface="Roboto"/>
              </a:rPr>
              <a:t>8. If you answered Other to Question 7, please indicate other areas of full-time Technical Services employment.</a:t>
            </a:r>
            <a:endParaRPr sz="1500">
              <a:solidFill>
                <a:schemeClr val="dk1"/>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500">
              <a:solidFill>
                <a:schemeClr val="dk1"/>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500">
                <a:solidFill>
                  <a:schemeClr val="dk1"/>
                </a:solidFill>
                <a:highlight>
                  <a:schemeClr val="lt1"/>
                </a:highlight>
                <a:latin typeface="Roboto"/>
                <a:ea typeface="Roboto"/>
                <a:cs typeface="Roboto"/>
                <a:sym typeface="Roboto"/>
              </a:rPr>
              <a:t>One respondent said there are 3 full time librarians and each does multiple jobs. </a:t>
            </a:r>
            <a:r>
              <a:rPr lang="en" sz="1000">
                <a:solidFill>
                  <a:schemeClr val="dk1"/>
                </a:solidFill>
                <a:highlight>
                  <a:schemeClr val="lt1"/>
                </a:highlight>
                <a:latin typeface="Roboto"/>
                <a:ea typeface="Roboto"/>
                <a:cs typeface="Roboto"/>
                <a:sym typeface="Roboto"/>
              </a:rPr>
              <a:t>We only have 3 librarians, One Head Librarian who does Collection, Management,reference, e-resources, One Reference who does Collection, Serials, Special Cataloging and one Technical Services who does Collection, Acquisitions, Serials, Cataloging</a:t>
            </a:r>
            <a:endParaRPr sz="1500">
              <a:solidFill>
                <a:schemeClr val="dk1"/>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400">
              <a:solidFill>
                <a:schemeClr val="dk1"/>
              </a:solidFill>
              <a:highlight>
                <a:schemeClr val="lt1"/>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There really aren’t “other” FT Technical Services staff descriptions.</a:t>
            </a:r>
            <a:endParaRPr sz="1400">
              <a:solidFill>
                <a:schemeClr val="dk1"/>
              </a:solidFill>
              <a:highlight>
                <a:schemeClr val="lt1"/>
              </a:highlight>
              <a:latin typeface="Roboto"/>
              <a:ea typeface="Roboto"/>
              <a:cs typeface="Roboto"/>
              <a:sym typeface="Roboto"/>
            </a:endParaRPr>
          </a:p>
          <a:p>
            <a:pPr marL="0" lvl="0" indent="0" algn="l" rtl="0">
              <a:spcBef>
                <a:spcPts val="10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66dd8fb70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566dd8fb7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key statement; actually no one other than librarians really understands this. This is particularly true of technical services -- we aren’t seen, our work isn’t in their faces</a:t>
            </a:r>
            <a:endParaRPr/>
          </a:p>
          <a:p>
            <a:pPr marL="0" lvl="0" indent="0" algn="l" rtl="0">
              <a:spcBef>
                <a:spcPts val="0"/>
              </a:spcBef>
              <a:spcAft>
                <a:spcPts val="0"/>
              </a:spcAft>
              <a:buNone/>
            </a:pPr>
            <a:r>
              <a:rPr lang="en"/>
              <a:t>Introduce Francene</a:t>
            </a:r>
            <a:endParaRPr/>
          </a:p>
          <a:p>
            <a:pPr marL="0" lvl="0" indent="0" algn="l" rtl="0">
              <a:lnSpc>
                <a:spcPct val="115000"/>
              </a:lnSpc>
              <a:spcBef>
                <a:spcPts val="1000"/>
              </a:spcBef>
              <a:spcAft>
                <a:spcPts val="1600"/>
              </a:spcAft>
              <a:buClr>
                <a:schemeClr val="dk1"/>
              </a:buClr>
              <a:buSzPts val="1100"/>
              <a:buFont typeface="Arial"/>
              <a:buNone/>
            </a:pPr>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57dd26f3d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57dd26f3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 Francene Lewis, Head of Collection Management at the Hekman Library, Calvin College and Calvin Theological Seminary. I’ve worked there as the Cataloging librarian and Head of the Department for the past 32 years. Now more than ever, we need to be able to communicate the value of the work we do, to a wide variety of audiences.</a:t>
            </a:r>
            <a:endParaRPr/>
          </a:p>
          <a:p>
            <a:pPr marL="0" lvl="0" indent="0" algn="l" rtl="0">
              <a:spcBef>
                <a:spcPts val="0"/>
              </a:spcBef>
              <a:spcAft>
                <a:spcPts val="0"/>
              </a:spcAft>
              <a:buNone/>
            </a:pPr>
            <a:endParaRPr/>
          </a:p>
          <a:p>
            <a:pPr marL="0" lvl="0" indent="0" algn="l" rtl="0">
              <a:spcBef>
                <a:spcPts val="0"/>
              </a:spcBef>
              <a:spcAft>
                <a:spcPts val="0"/>
              </a:spcAft>
              <a:buNone/>
            </a:pPr>
            <a:r>
              <a:rPr lang="en"/>
              <a:t>From the ACRL report, “The value of academic libraries. P. 29.</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Libraries are often seen across higher education as support organizations rather than as instructional partners. Within the library, technical services departments are often viewed in this same way. We are the support structures and not partners. If people do not know what you do, and how it adds value and worth to the things they care about, support structures are easily ignored and overlooked.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We are like the air you breathe, the water you drink, or the invisible power of electricity, easily ignored until something drastic happens. Our work provides the foundation and building blocks of ILSs and discovery systems, the access to resources both physical and virtual. Until researcher’s results become unreliable and URLs lead nowhere, our work is not much considered. Users don’t know or think about our work, until the collection materials are all over 10 years old, professors are calling the department because their name is incorrect in the catalog, and the discovery layer has some weird results no one can explain. The use of a library and its resources is based upon the fact that you can find and access what a user needs in a relatively fast and efficient manner.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6629ffa3f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56629ffa3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past, Technical services were told that we needed to focus on how many items were purchased, how many were cataloged and added to the collection, how long did it take to get materials ordered, received, and out on the shelves. We assess our value through productivity and efficiency studies, workflow analysis, and Return on investment studies if we are  really on the ball. We still need to do these things. IPEDS, NCES, and ACRL still collect statistics on collection size, number of FTE, amount spent per student, and so on.</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605b4d7ef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605b4d7ef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22222"/>
                </a:solidFill>
              </a:rPr>
              <a:t>Welcome:</a:t>
            </a:r>
            <a:endParaRPr sz="1200">
              <a:solidFill>
                <a:srgbClr val="222222"/>
              </a:solidFill>
            </a:endParaRPr>
          </a:p>
          <a:p>
            <a:pPr marL="457200" lvl="0" indent="-304800" algn="l" rtl="0">
              <a:spcBef>
                <a:spcPts val="0"/>
              </a:spcBef>
              <a:spcAft>
                <a:spcPts val="0"/>
              </a:spcAft>
              <a:buClr>
                <a:srgbClr val="222222"/>
              </a:buClr>
              <a:buSzPts val="1200"/>
              <a:buChar char="●"/>
            </a:pPr>
            <a:r>
              <a:rPr lang="en" sz="1200">
                <a:solidFill>
                  <a:srgbClr val="222222"/>
                </a:solidFill>
              </a:rPr>
              <a:t>Purpose of this presentation is to give us all an opportunity to talk about the work we do in technical services and think about how we can communicate the value of our work to others. </a:t>
            </a:r>
            <a:endParaRPr sz="1200">
              <a:solidFill>
                <a:srgbClr val="222222"/>
              </a:solidFill>
            </a:endParaRPr>
          </a:p>
          <a:p>
            <a:pPr marL="457200" lvl="0" indent="-304800" algn="l" rtl="0">
              <a:spcBef>
                <a:spcPts val="0"/>
              </a:spcBef>
              <a:spcAft>
                <a:spcPts val="0"/>
              </a:spcAft>
              <a:buClr>
                <a:srgbClr val="222222"/>
              </a:buClr>
              <a:buSzPts val="1200"/>
              <a:buChar char="●"/>
            </a:pPr>
            <a:r>
              <a:rPr lang="en" sz="1200">
                <a:solidFill>
                  <a:srgbClr val="222222"/>
                </a:solidFill>
              </a:rPr>
              <a:t>Please feel free to use the note cards on the table to capture words that resonate. </a:t>
            </a:r>
            <a:endParaRPr sz="1200">
              <a:solidFill>
                <a:srgbClr val="222222"/>
              </a:solidFill>
            </a:endParaRPr>
          </a:p>
          <a:p>
            <a:pPr marL="457200" lvl="0" indent="-304800" algn="l" rtl="0">
              <a:spcBef>
                <a:spcPts val="0"/>
              </a:spcBef>
              <a:spcAft>
                <a:spcPts val="0"/>
              </a:spcAft>
              <a:buClr>
                <a:srgbClr val="222222"/>
              </a:buClr>
              <a:buSzPts val="1200"/>
              <a:buChar char="●"/>
            </a:pPr>
            <a:r>
              <a:rPr lang="en" sz="1200">
                <a:solidFill>
                  <a:srgbClr val="222222"/>
                </a:solidFill>
              </a:rPr>
              <a:t>Beth, Francene and I will be your facilitators in this process</a:t>
            </a:r>
            <a:endParaRPr sz="1200">
              <a:solidFill>
                <a:srgbClr val="222222"/>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70503d34a_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70503d34a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BUT our academic organizations have moved on and now judge our value and worth by a different set of rules. Most academic departments and institutions of higher education now look for outcomes, not quantitative measurements. They center value on things like faculty research productivity, institutional prestige and ranking, student learning experiences, etc.</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Key performance indicators such as student recruitment, retention, or graduation rates.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Outcomes based around faculty recruitment, research productivity or grant applications and grants obtained.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Values around positive alumni relationships, institutional rankings and prestige, student and faculty success.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is difficult enough to connect outcomes like these to library services such as information literacy and research assistance due to one-off literacy sessions and ideals of research privacy. It is even harder to connect these values to the background work of technical services.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57dd26f3d2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57dd26f3d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333333"/>
                </a:solidFill>
              </a:rPr>
              <a:t>Begin by looking at your work and position. Attempt to draw connections between it and the things your organization values. What is its mission and vision? What are the strategic plan goals that your work supports and builds up?  </a:t>
            </a:r>
            <a:endParaRPr sz="1000">
              <a:solidFill>
                <a:srgbClr val="333333"/>
              </a:solidFill>
            </a:endParaRPr>
          </a:p>
          <a:p>
            <a:pPr marL="0" lvl="0" indent="0" algn="l" rtl="0">
              <a:spcBef>
                <a:spcPts val="0"/>
              </a:spcBef>
              <a:spcAft>
                <a:spcPts val="0"/>
              </a:spcAft>
              <a:buNone/>
            </a:pPr>
            <a:endParaRPr sz="1000">
              <a:solidFill>
                <a:srgbClr val="333333"/>
              </a:solidFill>
            </a:endParaRPr>
          </a:p>
          <a:p>
            <a:pPr marL="0" lvl="0" indent="0" algn="l" rtl="0">
              <a:spcBef>
                <a:spcPts val="0"/>
              </a:spcBef>
              <a:spcAft>
                <a:spcPts val="0"/>
              </a:spcAft>
              <a:buNone/>
            </a:pPr>
            <a:r>
              <a:rPr lang="en" sz="1000">
                <a:solidFill>
                  <a:srgbClr val="333333"/>
                </a:solidFill>
              </a:rPr>
              <a:t>Read through the report to your Board of Trustees, the strategic plan of your university. Be part of the library assessment work.</a:t>
            </a:r>
            <a:endParaRPr sz="1000">
              <a:solidFill>
                <a:srgbClr val="333333"/>
              </a:solidFill>
            </a:endParaRPr>
          </a:p>
          <a:p>
            <a:pPr marL="0" lvl="0" indent="0" algn="l" rtl="0">
              <a:spcBef>
                <a:spcPts val="0"/>
              </a:spcBef>
              <a:spcAft>
                <a:spcPts val="0"/>
              </a:spcAft>
              <a:buNone/>
            </a:pPr>
            <a:endParaRPr sz="1000">
              <a:solidFill>
                <a:srgbClr val="333333"/>
              </a:solidFill>
            </a:endParaRPr>
          </a:p>
          <a:p>
            <a:pPr marL="0" lvl="0" indent="0" algn="l" rtl="0">
              <a:spcBef>
                <a:spcPts val="0"/>
              </a:spcBef>
              <a:spcAft>
                <a:spcPts val="0"/>
              </a:spcAft>
              <a:buNone/>
            </a:pPr>
            <a:r>
              <a:rPr lang="en" sz="1000">
                <a:solidFill>
                  <a:srgbClr val="333333"/>
                </a:solidFill>
              </a:rPr>
              <a:t>What is your impact on the organization? </a:t>
            </a:r>
            <a:endParaRPr sz="1000">
              <a:solidFill>
                <a:srgbClr val="333333"/>
              </a:solidFill>
            </a:endParaRPr>
          </a:p>
          <a:p>
            <a:pPr marL="0" lvl="0" indent="0" algn="l" rtl="0">
              <a:spcBef>
                <a:spcPts val="0"/>
              </a:spcBef>
              <a:spcAft>
                <a:spcPts val="0"/>
              </a:spcAft>
              <a:buNone/>
            </a:pPr>
            <a:r>
              <a:rPr lang="en" sz="1000">
                <a:solidFill>
                  <a:srgbClr val="333333"/>
                </a:solidFill>
              </a:rPr>
              <a:t>Can you say we are aligning our journal collection to the research and study curriculum of the college by focusing on the core periodicals of each department.</a:t>
            </a:r>
            <a:endParaRPr sz="1000">
              <a:solidFill>
                <a:srgbClr val="333333"/>
              </a:solidFill>
            </a:endParaRPr>
          </a:p>
          <a:p>
            <a:pPr marL="0" lvl="0" indent="0" algn="l" rtl="0">
              <a:spcBef>
                <a:spcPts val="0"/>
              </a:spcBef>
              <a:spcAft>
                <a:spcPts val="0"/>
              </a:spcAft>
              <a:buNone/>
            </a:pPr>
            <a:r>
              <a:rPr lang="en" sz="1000">
                <a:solidFill>
                  <a:srgbClr val="333333"/>
                </a:solidFill>
              </a:rPr>
              <a:t> Or</a:t>
            </a:r>
            <a:endParaRPr sz="1000">
              <a:solidFill>
                <a:srgbClr val="333333"/>
              </a:solidFill>
            </a:endParaRPr>
          </a:p>
          <a:p>
            <a:pPr marL="0" lvl="0" indent="0" algn="l" rtl="0">
              <a:spcBef>
                <a:spcPts val="0"/>
              </a:spcBef>
              <a:spcAft>
                <a:spcPts val="0"/>
              </a:spcAft>
              <a:buNone/>
            </a:pPr>
            <a:r>
              <a:rPr lang="en" sz="1000">
                <a:solidFill>
                  <a:srgbClr val="333333"/>
                </a:solidFill>
              </a:rPr>
              <a:t>Students’ learning experience and achievements are directly and indirectly impacted by the work the technical services department does to enhance discovery and access to library resources.</a:t>
            </a:r>
            <a:endParaRPr sz="1000">
              <a:solidFill>
                <a:srgbClr val="333333"/>
              </a:solidFill>
            </a:endParaRPr>
          </a:p>
          <a:p>
            <a:pPr marL="0" lvl="0" indent="0" algn="l" rtl="0">
              <a:spcBef>
                <a:spcPts val="0"/>
              </a:spcBef>
              <a:spcAft>
                <a:spcPts val="0"/>
              </a:spcAft>
              <a:buNone/>
            </a:pPr>
            <a:r>
              <a:rPr lang="en" sz="1000">
                <a:solidFill>
                  <a:srgbClr val="333333"/>
                </a:solidFill>
              </a:rPr>
              <a:t>Or </a:t>
            </a:r>
            <a:endParaRPr sz="1000">
              <a:solidFill>
                <a:srgbClr val="333333"/>
              </a:solidFill>
            </a:endParaRPr>
          </a:p>
          <a:p>
            <a:pPr marL="0" lvl="0" indent="0" algn="l" rtl="0">
              <a:spcBef>
                <a:spcPts val="0"/>
              </a:spcBef>
              <a:spcAft>
                <a:spcPts val="0"/>
              </a:spcAft>
              <a:buNone/>
            </a:pPr>
            <a:r>
              <a:rPr lang="en" sz="1000">
                <a:solidFill>
                  <a:srgbClr val="333333"/>
                </a:solidFill>
              </a:rPr>
              <a:t>The research reputation of the university is enhanced by the special collections housed in the library and made available by technical services staff. </a:t>
            </a:r>
            <a:endParaRPr sz="1000">
              <a:solidFill>
                <a:srgbClr val="333333"/>
              </a:solidFill>
            </a:endParaRPr>
          </a:p>
          <a:p>
            <a:pPr marL="0" lvl="0" indent="0" algn="l" rtl="0">
              <a:spcBef>
                <a:spcPts val="0"/>
              </a:spcBef>
              <a:spcAft>
                <a:spcPts val="0"/>
              </a:spcAft>
              <a:buNone/>
            </a:pPr>
            <a:endParaRPr sz="1000">
              <a:solidFill>
                <a:srgbClr val="333333"/>
              </a:solidFill>
            </a:endParaRPr>
          </a:p>
          <a:p>
            <a:pPr marL="0" lvl="0" indent="0" algn="l" rtl="0">
              <a:spcBef>
                <a:spcPts val="0"/>
              </a:spcBef>
              <a:spcAft>
                <a:spcPts val="0"/>
              </a:spcAft>
              <a:buClr>
                <a:schemeClr val="dk1"/>
              </a:buClr>
              <a:buSzPts val="1100"/>
              <a:buFont typeface="Arial"/>
              <a:buNone/>
            </a:pPr>
            <a:r>
              <a:rPr lang="en" b="1">
                <a:solidFill>
                  <a:schemeClr val="dk1"/>
                </a:solidFill>
              </a:rPr>
              <a:t>Question for the audience</a:t>
            </a:r>
            <a:r>
              <a:rPr lang="en">
                <a:solidFill>
                  <a:schemeClr val="dk1"/>
                </a:solidFill>
              </a:rPr>
              <a:t>: How many of you in Technical Services have had a conversation or discussed Student Learning Outcomes, or student retention, or other value outcomes like this in connection to your work in technical services? Quick show of hands?</a:t>
            </a:r>
            <a:endParaRPr>
              <a:solidFill>
                <a:schemeClr val="dk1"/>
              </a:solidFill>
            </a:endParaRPr>
          </a:p>
          <a:p>
            <a:pPr marL="0" lvl="0" indent="0" algn="l" rtl="0">
              <a:spcBef>
                <a:spcPts val="0"/>
              </a:spcBef>
              <a:spcAft>
                <a:spcPts val="0"/>
              </a:spcAft>
              <a:buNone/>
            </a:pPr>
            <a:endParaRPr sz="1000">
              <a:solidFill>
                <a:srgbClr val="333333"/>
              </a:solidFill>
            </a:endParaRPr>
          </a:p>
          <a:p>
            <a:pPr marL="0" lvl="0" indent="0" algn="l" rtl="0">
              <a:spcBef>
                <a:spcPts val="0"/>
              </a:spcBef>
              <a:spcAft>
                <a:spcPts val="0"/>
              </a:spcAft>
              <a:buNone/>
            </a:pPr>
            <a:endParaRPr sz="1000">
              <a:solidFill>
                <a:srgbClr val="333333"/>
              </a:solidFill>
            </a:endParaRPr>
          </a:p>
          <a:p>
            <a:pPr marL="0" lvl="0" indent="0" algn="l" rtl="0">
              <a:spcBef>
                <a:spcPts val="0"/>
              </a:spcBef>
              <a:spcAft>
                <a:spcPts val="0"/>
              </a:spcAft>
              <a:buNone/>
            </a:pPr>
            <a:endParaRPr sz="1000">
              <a:solidFill>
                <a:srgbClr val="333333"/>
              </a:solidFill>
              <a:highlight>
                <a:srgbClr val="F9CB9C"/>
              </a:highlight>
            </a:endParaRPr>
          </a:p>
          <a:p>
            <a:pPr marL="0" lvl="0" indent="0" algn="l" rtl="0">
              <a:spcBef>
                <a:spcPts val="0"/>
              </a:spcBef>
              <a:spcAft>
                <a:spcPts val="0"/>
              </a:spcAft>
              <a:buNone/>
            </a:pPr>
            <a:endParaRPr sz="1000">
              <a:solidFill>
                <a:srgbClr val="333333"/>
              </a:solidFill>
              <a:highlight>
                <a:srgbClr val="F9CB9C"/>
              </a:highlight>
            </a:endParaRPr>
          </a:p>
          <a:p>
            <a:pPr marL="0" lvl="0" indent="0" algn="l" rtl="0">
              <a:spcBef>
                <a:spcPts val="0"/>
              </a:spcBef>
              <a:spcAft>
                <a:spcPts val="0"/>
              </a:spcAft>
              <a:buNone/>
            </a:pPr>
            <a:endParaRPr sz="1000">
              <a:solidFill>
                <a:srgbClr val="333333"/>
              </a:solidFill>
              <a:highlight>
                <a:srgbClr val="F9CB9C"/>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6629ffa3f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6629ffa3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As Beth mentioned in her section on data, the overall trend in technical services is to cut staffing, cut the materials budget and cut operations. It’s easier to cut services when you don’t know or see the impact immediately.  When your value isn’t acknowledged or even known.</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Make sure your library administration and others in the organization know the value of your work. You have to advocate for yourself. Susan told us that we need to have a pitch ready for those important moments when you have the ear of a student, college administrator, or faculty member.</a:t>
            </a:r>
            <a:endParaRPr/>
          </a:p>
          <a:p>
            <a:pPr marL="0" lvl="0" indent="0" algn="l" rtl="0">
              <a:spcBef>
                <a:spcPts val="0"/>
              </a:spcBef>
              <a:spcAft>
                <a:spcPts val="0"/>
              </a:spcAft>
              <a:buNone/>
            </a:pPr>
            <a:endParaRPr/>
          </a:p>
          <a:p>
            <a:pPr marL="0" lvl="0" indent="0" algn="l" rtl="0">
              <a:spcBef>
                <a:spcPts val="0"/>
              </a:spcBef>
              <a:spcAft>
                <a:spcPts val="0"/>
              </a:spcAft>
              <a:buNone/>
            </a:pPr>
            <a:r>
              <a:rPr lang="en"/>
              <a:t>Be able to articulate your work and worth in ways that resonate with the values important to your institution.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7dd26f3d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7dd26f3d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as we look at writing our own elevator pitches and try to succinctly describe our value and impact to our institutions, here are some phrases or ideas you might use to talk about various technical services work. </a:t>
            </a:r>
            <a:endParaRPr/>
          </a:p>
          <a:p>
            <a:pPr marL="0" lvl="0" indent="0" algn="l" rtl="0">
              <a:spcBef>
                <a:spcPts val="0"/>
              </a:spcBef>
              <a:spcAft>
                <a:spcPts val="0"/>
              </a:spcAft>
              <a:buNone/>
            </a:pPr>
            <a:endParaRPr/>
          </a:p>
          <a:p>
            <a:pPr marL="0" lvl="0" indent="0" algn="l" rtl="0">
              <a:spcBef>
                <a:spcPts val="0"/>
              </a:spcBef>
              <a:spcAft>
                <a:spcPts val="0"/>
              </a:spcAft>
              <a:buNone/>
            </a:pPr>
            <a:r>
              <a:rPr lang="en"/>
              <a:t>Use action verbs to describe what you do to your audience. Get excited about your job. Connect it with the library’s work or the university or the faculty or student’s research need depending on your audience.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66dd8fb70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66dd8fb7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start putting pen to paper.</a:t>
            </a:r>
            <a:endParaRPr/>
          </a:p>
          <a:p>
            <a:pPr marL="0" lvl="0" indent="0" algn="l" rtl="0">
              <a:spcBef>
                <a:spcPts val="0"/>
              </a:spcBef>
              <a:spcAft>
                <a:spcPts val="0"/>
              </a:spcAft>
              <a:buNone/>
            </a:pPr>
            <a:r>
              <a:rPr lang="en"/>
              <a:t>Consider this question.</a:t>
            </a:r>
            <a:endParaRPr/>
          </a:p>
          <a:p>
            <a:pPr marL="0" lvl="0" indent="0" algn="l" rtl="0">
              <a:spcBef>
                <a:spcPts val="0"/>
              </a:spcBef>
              <a:spcAft>
                <a:spcPts val="0"/>
              </a:spcAft>
              <a:buNone/>
            </a:pPr>
            <a:r>
              <a:rPr lang="en"/>
              <a:t>Then take a minute to write down individual words or maybe a short phrase in response, “How does your work impact students?”  </a:t>
            </a:r>
            <a:endParaRPr/>
          </a:p>
          <a:p>
            <a:pPr marL="0" lvl="0" indent="0" algn="l" rtl="0">
              <a:spcBef>
                <a:spcPts val="0"/>
              </a:spcBef>
              <a:spcAft>
                <a:spcPts val="0"/>
              </a:spcAft>
              <a:buNone/>
            </a:pPr>
            <a:endParaRPr/>
          </a:p>
          <a:p>
            <a:pPr marL="0" lvl="0" indent="0" algn="l" rtl="0">
              <a:spcBef>
                <a:spcPts val="0"/>
              </a:spcBef>
              <a:spcAft>
                <a:spcPts val="0"/>
              </a:spcAft>
              <a:buNone/>
            </a:pPr>
            <a:r>
              <a:rPr lang="en" i="1"/>
              <a:t>……...Give them a minute or two…….</a:t>
            </a:r>
            <a:endParaRPr i="1"/>
          </a:p>
          <a:p>
            <a:pPr marL="0" lvl="0" indent="0" algn="l" rtl="0">
              <a:spcBef>
                <a:spcPts val="0"/>
              </a:spcBef>
              <a:spcAft>
                <a:spcPts val="0"/>
              </a:spcAft>
              <a:buNone/>
            </a:pPr>
            <a:endParaRPr i="1"/>
          </a:p>
          <a:p>
            <a:pPr marL="0" lvl="0" indent="0" algn="l" rtl="0">
              <a:spcBef>
                <a:spcPts val="0"/>
              </a:spcBef>
              <a:spcAft>
                <a:spcPts val="0"/>
              </a:spcAft>
              <a:buClr>
                <a:schemeClr val="dk1"/>
              </a:buClr>
              <a:buSzPts val="1100"/>
              <a:buFont typeface="Arial"/>
              <a:buNone/>
            </a:pPr>
            <a:r>
              <a:rPr lang="en">
                <a:solidFill>
                  <a:schemeClr val="dk1"/>
                </a:solidFill>
              </a:rPr>
              <a:t>Let’s regroup.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Would anyone like to share a word you wrote identifying how your work impacts students?</a:t>
            </a:r>
            <a:endParaRPr>
              <a:solidFill>
                <a:schemeClr val="dk1"/>
              </a:solidFill>
            </a:endParaRPr>
          </a:p>
          <a:p>
            <a:pPr marL="0" lvl="0" indent="0" algn="l" rtl="0">
              <a:spcBef>
                <a:spcPts val="0"/>
              </a:spcBef>
              <a:spcAft>
                <a:spcPts val="0"/>
              </a:spcAft>
              <a:buClr>
                <a:schemeClr val="dk1"/>
              </a:buClr>
              <a:buSzPts val="1100"/>
              <a:buFont typeface="Arial"/>
              <a:buNone/>
            </a:pPr>
            <a:r>
              <a:rPr lang="en" i="1">
                <a:solidFill>
                  <a:schemeClr val="dk1"/>
                </a:solidFill>
              </a:rPr>
              <a:t>……...select maybe 3…….depends how short they keep it</a:t>
            </a:r>
            <a:endParaRPr>
              <a:solidFill>
                <a:schemeClr val="dk1"/>
              </a:solidFill>
            </a:endParaRPr>
          </a:p>
          <a:p>
            <a:pPr marL="0" lvl="0" indent="0" algn="l" rtl="0">
              <a:spcBef>
                <a:spcPts val="0"/>
              </a:spcBef>
              <a:spcAft>
                <a:spcPts val="0"/>
              </a:spcAft>
              <a:buNone/>
            </a:pPr>
            <a:endParaRPr i="1"/>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70503d34a_6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570503d34a_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Here’s a word cloud for inspiration……...</a:t>
            </a:r>
            <a:endParaRPr>
              <a:solidFill>
                <a:schemeClr val="dk1"/>
              </a:solidFill>
            </a:endParaRPr>
          </a:p>
          <a:p>
            <a:pPr marL="0" lvl="0" indent="0" algn="l" rtl="0">
              <a:spcBef>
                <a:spcPts val="0"/>
              </a:spcBef>
              <a:spcAft>
                <a:spcPts val="0"/>
              </a:spcAft>
              <a:buNone/>
            </a:pPr>
            <a:r>
              <a:rPr lang="en">
                <a:solidFill>
                  <a:schemeClr val="dk1"/>
                </a:solidFill>
              </a:rPr>
              <a:t>Show of hands.  </a:t>
            </a:r>
            <a:endParaRPr>
              <a:solidFill>
                <a:schemeClr val="dk1"/>
              </a:solidFill>
            </a:endParaRPr>
          </a:p>
          <a:p>
            <a:pPr marL="0" lvl="0" indent="0" algn="l" rtl="0">
              <a:spcBef>
                <a:spcPts val="0"/>
              </a:spcBef>
              <a:spcAft>
                <a:spcPts val="0"/>
              </a:spcAft>
              <a:buNone/>
            </a:pPr>
            <a:r>
              <a:rPr lang="en">
                <a:solidFill>
                  <a:schemeClr val="dk1"/>
                </a:solidFill>
              </a:rPr>
              <a:t>Any words here you could use?  Jot those down.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Now that you have a few building blocks….</a:t>
            </a:r>
            <a:r>
              <a:rPr lang="en" i="1">
                <a:solidFill>
                  <a:schemeClr val="dk1"/>
                </a:solidFill>
              </a:rPr>
              <a:t>.next slide</a:t>
            </a:r>
            <a:endParaRPr i="1">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566dd8fb70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566dd8fb7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It’s time to work on our pitches!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66dd8fb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66dd8fb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Beth will identify her audience and read her pitch as tribute :)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566dd8fb70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566dd8fb7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Beth and Susan are passing out handouts.  There’s a template with tips on one side, and value statements for technical services categories on the other.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At this time we’d like you to pair up at your tables and take turns talking about how you would answer questions raised on the template.  Be sure to take time to consider the following questions,</a:t>
            </a:r>
            <a:endParaRPr>
              <a:solidFill>
                <a:schemeClr val="dk1"/>
              </a:solidFill>
            </a:endParaRPr>
          </a:p>
          <a:p>
            <a:pPr marL="0" lvl="0" indent="0" algn="l" rtl="0">
              <a:spcBef>
                <a:spcPts val="0"/>
              </a:spcBef>
              <a:spcAft>
                <a:spcPts val="0"/>
              </a:spcAft>
              <a:buNone/>
            </a:pPr>
            <a:r>
              <a:rPr lang="en">
                <a:solidFill>
                  <a:schemeClr val="dk1"/>
                </a:solidFill>
              </a:rPr>
              <a:t>Who will the audience be for your elevator pitch?</a:t>
            </a:r>
            <a:endParaRPr>
              <a:solidFill>
                <a:schemeClr val="dk1"/>
              </a:solidFill>
            </a:endParaRPr>
          </a:p>
          <a:p>
            <a:pPr marL="0" lvl="0" indent="0" algn="l" rtl="0">
              <a:spcBef>
                <a:spcPts val="0"/>
              </a:spcBef>
              <a:spcAft>
                <a:spcPts val="0"/>
              </a:spcAft>
              <a:buNone/>
            </a:pPr>
            <a:r>
              <a:rPr lang="en">
                <a:solidFill>
                  <a:schemeClr val="dk1"/>
                </a:solidFill>
              </a:rPr>
              <a:t>How does your work add value to the organization?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We’ll give you about 5 minutes, then we’ll have you work individually.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i="1">
                <a:solidFill>
                  <a:schemeClr val="dk1"/>
                </a:solidFill>
              </a:rPr>
              <a:t>…….we will meander to make ourselves available for questions……...</a:t>
            </a: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575b2ed4a5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575b2ed4a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u="sng">
                <a:solidFill>
                  <a:srgbClr val="222222"/>
                </a:solidFill>
              </a:rPr>
              <a:t>Practice: [10 minutes]</a:t>
            </a:r>
            <a:endParaRPr sz="1000" u="sng">
              <a:solidFill>
                <a:srgbClr val="222222"/>
              </a:solidFill>
            </a:endParaRPr>
          </a:p>
          <a:p>
            <a:pPr marL="0" lvl="0" indent="0" algn="l" rtl="0">
              <a:lnSpc>
                <a:spcPct val="115000"/>
              </a:lnSpc>
              <a:spcBef>
                <a:spcPts val="0"/>
              </a:spcBef>
              <a:spcAft>
                <a:spcPts val="0"/>
              </a:spcAft>
              <a:buNone/>
            </a:pPr>
            <a:r>
              <a:rPr lang="en" sz="900" i="1">
                <a:solidFill>
                  <a:srgbClr val="222222"/>
                </a:solidFill>
              </a:rPr>
              <a:t>Individual Work</a:t>
            </a:r>
            <a:endParaRPr sz="900" i="1">
              <a:solidFill>
                <a:srgbClr val="222222"/>
              </a:solidFill>
            </a:endParaRPr>
          </a:p>
          <a:p>
            <a:pPr marL="0" lvl="0" indent="0" algn="l" rtl="0">
              <a:lnSpc>
                <a:spcPct val="115000"/>
              </a:lnSpc>
              <a:spcBef>
                <a:spcPts val="0"/>
              </a:spcBef>
              <a:spcAft>
                <a:spcPts val="0"/>
              </a:spcAft>
              <a:buNone/>
            </a:pPr>
            <a:r>
              <a:rPr lang="en" sz="1000">
                <a:solidFill>
                  <a:srgbClr val="222222"/>
                </a:solidFill>
              </a:rPr>
              <a:t>@ table [individual work] </a:t>
            </a:r>
            <a:endParaRPr sz="1000">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a:solidFill>
                  <a:srgbClr val="222222"/>
                </a:solidFill>
              </a:rPr>
              <a:t>Francene:</a:t>
            </a:r>
            <a:endParaRPr>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a:solidFill>
                  <a:srgbClr val="222222"/>
                </a:solidFill>
              </a:rPr>
              <a:t>Now that you have some tools in your toolbox we’d like you to take some time to work individually.  Creating an elevator pitch takes time.  But you have to start somewhere so you will have an opportunity to take about 10 minutes to start your process.  </a:t>
            </a:r>
            <a:endParaRPr>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a:solidFill>
                  <a:srgbClr val="222222"/>
                </a:solidFill>
              </a:rPr>
              <a:t>At the very least </a:t>
            </a:r>
            <a:endParaRPr>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a:solidFill>
                  <a:srgbClr val="222222"/>
                </a:solidFill>
              </a:rPr>
              <a:t>1.	Identify your audience</a:t>
            </a:r>
            <a:endParaRPr>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a:solidFill>
                  <a:srgbClr val="222222"/>
                </a:solidFill>
              </a:rPr>
              <a:t>2.	Document what your audience values</a:t>
            </a:r>
            <a:endParaRPr>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a:solidFill>
                  <a:srgbClr val="222222"/>
                </a:solidFill>
              </a:rPr>
              <a:t>3.	Connect what your audience values to your work,  </a:t>
            </a:r>
            <a:endParaRPr>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a:solidFill>
                  <a:srgbClr val="222222"/>
                </a:solidFill>
              </a:rPr>
              <a:t>Answers to these questions will provide a good foundation for any elevator pitch</a:t>
            </a:r>
            <a:endParaRPr>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a:solidFill>
                  <a:srgbClr val="222222"/>
                </a:solidFill>
              </a:rPr>
              <a:t>We’ll give you about 10 minutes.  </a:t>
            </a:r>
            <a:endParaRPr sz="1000">
              <a:solidFill>
                <a:srgbClr val="222222"/>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58605dbdc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58605dbdc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FRANCENE:		</a:t>
            </a:r>
            <a:endParaRPr/>
          </a:p>
          <a:p>
            <a:pPr marL="457200" lvl="0" indent="-298450" algn="l" rtl="0">
              <a:spcBef>
                <a:spcPts val="0"/>
              </a:spcBef>
              <a:spcAft>
                <a:spcPts val="0"/>
              </a:spcAft>
              <a:buSzPts val="1100"/>
              <a:buChar char="●"/>
            </a:pPr>
            <a:r>
              <a:rPr lang="en"/>
              <a:t>This presentation is a facilitated discussion.</a:t>
            </a:r>
            <a:endParaRPr/>
          </a:p>
          <a:p>
            <a:pPr marL="457200" lvl="0" indent="-298450" algn="l" rtl="0">
              <a:spcBef>
                <a:spcPts val="0"/>
              </a:spcBef>
              <a:spcAft>
                <a:spcPts val="0"/>
              </a:spcAft>
              <a:buSzPts val="1100"/>
              <a:buChar char="●"/>
            </a:pPr>
            <a:r>
              <a:rPr lang="en"/>
              <a:t>You will hear about elevator pitches from Susan, Beth will tell you about data she collected, and I will talk about </a:t>
            </a:r>
            <a:r>
              <a:rPr lang="en">
                <a:solidFill>
                  <a:schemeClr val="dk1"/>
                </a:solidFill>
              </a:rPr>
              <a:t>the value of technical services</a:t>
            </a:r>
            <a:r>
              <a:rPr lang="en"/>
              <a:t>.</a:t>
            </a:r>
            <a:endParaRPr/>
          </a:p>
          <a:p>
            <a:pPr marL="457200" lvl="0" indent="-298450" algn="l" rtl="0">
              <a:spcBef>
                <a:spcPts val="0"/>
              </a:spcBef>
              <a:spcAft>
                <a:spcPts val="0"/>
              </a:spcAft>
              <a:buSzPts val="1100"/>
              <a:buChar char="●"/>
            </a:pPr>
            <a:r>
              <a:rPr lang="en"/>
              <a:t>Then we’ll brainstorm </a:t>
            </a:r>
            <a:endParaRPr/>
          </a:p>
          <a:p>
            <a:pPr marL="457200" lvl="0" indent="-298450" algn="l" rtl="0">
              <a:spcBef>
                <a:spcPts val="0"/>
              </a:spcBef>
              <a:spcAft>
                <a:spcPts val="0"/>
              </a:spcAft>
              <a:buSzPts val="1100"/>
              <a:buChar char="●"/>
            </a:pPr>
            <a:r>
              <a:rPr lang="en"/>
              <a:t>Then you’ll have an opportunity to begin creating your own elevator pitch</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575b2ed4a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575b2ed4a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222222"/>
                </a:solidFill>
              </a:rPr>
              <a:t>Let’s regroup [10 minutes]</a:t>
            </a:r>
            <a:endParaRPr sz="1000">
              <a:solidFill>
                <a:srgbClr val="222222"/>
              </a:solidFill>
            </a:endParaRPr>
          </a:p>
          <a:p>
            <a:pPr marL="0" lvl="0" indent="0" algn="l" rtl="0">
              <a:lnSpc>
                <a:spcPct val="115000"/>
              </a:lnSpc>
              <a:spcBef>
                <a:spcPts val="0"/>
              </a:spcBef>
              <a:spcAft>
                <a:spcPts val="0"/>
              </a:spcAft>
              <a:buNone/>
            </a:pPr>
            <a:endParaRPr sz="1000" u="sng">
              <a:solidFill>
                <a:srgbClr val="222222"/>
              </a:solidFill>
            </a:endParaRPr>
          </a:p>
          <a:p>
            <a:pPr marL="0" lvl="0" indent="0" algn="l" rtl="0">
              <a:lnSpc>
                <a:spcPct val="115000"/>
              </a:lnSpc>
              <a:spcBef>
                <a:spcPts val="0"/>
              </a:spcBef>
              <a:spcAft>
                <a:spcPts val="0"/>
              </a:spcAft>
              <a:buNone/>
            </a:pPr>
            <a:r>
              <a:rPr lang="en" sz="1000">
                <a:solidFill>
                  <a:srgbClr val="222222"/>
                </a:solidFill>
              </a:rPr>
              <a:t>how was that experience? </a:t>
            </a:r>
            <a:endParaRPr sz="1000">
              <a:solidFill>
                <a:srgbClr val="222222"/>
              </a:solidFill>
            </a:endParaRPr>
          </a:p>
          <a:p>
            <a:pPr marL="0" lvl="0" indent="0" algn="l" rtl="0">
              <a:lnSpc>
                <a:spcPct val="115000"/>
              </a:lnSpc>
              <a:spcBef>
                <a:spcPts val="0"/>
              </a:spcBef>
              <a:spcAft>
                <a:spcPts val="0"/>
              </a:spcAft>
              <a:buNone/>
            </a:pPr>
            <a:r>
              <a:rPr lang="en" sz="1000">
                <a:solidFill>
                  <a:srgbClr val="222222"/>
                </a:solidFill>
              </a:rPr>
              <a:t>Was it challenging? </a:t>
            </a:r>
            <a:endParaRPr sz="1000">
              <a:solidFill>
                <a:srgbClr val="222222"/>
              </a:solidFill>
            </a:endParaRPr>
          </a:p>
          <a:p>
            <a:pPr marL="0" lvl="0" indent="0" algn="l" rtl="0">
              <a:lnSpc>
                <a:spcPct val="115000"/>
              </a:lnSpc>
              <a:spcBef>
                <a:spcPts val="0"/>
              </a:spcBef>
              <a:spcAft>
                <a:spcPts val="0"/>
              </a:spcAft>
              <a:buNone/>
            </a:pPr>
            <a:r>
              <a:rPr lang="en" sz="1000">
                <a:solidFill>
                  <a:srgbClr val="222222"/>
                </a:solidFill>
              </a:rPr>
              <a:t>Did it make you think about your work</a:t>
            </a:r>
            <a:endParaRPr sz="1000">
              <a:solidFill>
                <a:srgbClr val="222222"/>
              </a:solidFill>
            </a:endParaRPr>
          </a:p>
          <a:p>
            <a:pPr marL="0" lvl="0" indent="0" algn="l" rtl="0">
              <a:lnSpc>
                <a:spcPct val="115000"/>
              </a:lnSpc>
              <a:spcBef>
                <a:spcPts val="0"/>
              </a:spcBef>
              <a:spcAft>
                <a:spcPts val="0"/>
              </a:spcAft>
              <a:buNone/>
            </a:pPr>
            <a:r>
              <a:rPr lang="en" sz="1000">
                <a:solidFill>
                  <a:srgbClr val="222222"/>
                </a:solidFill>
              </a:rPr>
              <a:t>differently? </a:t>
            </a:r>
            <a:endParaRPr sz="1000">
              <a:solidFill>
                <a:srgbClr val="222222"/>
              </a:solidFill>
            </a:endParaRPr>
          </a:p>
          <a:p>
            <a:pPr marL="0" lvl="0" indent="0" algn="l" rtl="0">
              <a:lnSpc>
                <a:spcPct val="115000"/>
              </a:lnSpc>
              <a:spcBef>
                <a:spcPts val="0"/>
              </a:spcBef>
              <a:spcAft>
                <a:spcPts val="0"/>
              </a:spcAft>
              <a:buNone/>
            </a:pPr>
            <a:r>
              <a:rPr lang="en" sz="1000">
                <a:solidFill>
                  <a:srgbClr val="222222"/>
                </a:solidFill>
              </a:rPr>
              <a:t>Do you feel empowered?</a:t>
            </a:r>
            <a:endParaRPr sz="1000">
              <a:solidFill>
                <a:srgbClr val="222222"/>
              </a:solidFill>
            </a:endParaRPr>
          </a:p>
          <a:p>
            <a:pPr marL="0" lvl="0" indent="0" algn="l" rtl="0">
              <a:lnSpc>
                <a:spcPct val="115000"/>
              </a:lnSpc>
              <a:spcBef>
                <a:spcPts val="0"/>
              </a:spcBef>
              <a:spcAft>
                <a:spcPts val="0"/>
              </a:spcAft>
              <a:buNone/>
            </a:pPr>
            <a:r>
              <a:rPr lang="en" sz="1000">
                <a:solidFill>
                  <a:srgbClr val="222222"/>
                </a:solidFill>
              </a:rPr>
              <a:t>Q&amp;A</a:t>
            </a:r>
            <a:endParaRPr sz="1000">
              <a:solidFill>
                <a:srgbClr val="222222"/>
              </a:solidFill>
            </a:endParaRPr>
          </a:p>
          <a:p>
            <a:pPr marL="0" lvl="0" indent="0" algn="l" rtl="0">
              <a:lnSpc>
                <a:spcPct val="115000"/>
              </a:lnSpc>
              <a:spcBef>
                <a:spcPts val="0"/>
              </a:spcBef>
              <a:spcAft>
                <a:spcPts val="0"/>
              </a:spcAft>
              <a:buNone/>
            </a:pPr>
            <a:r>
              <a:rPr lang="en" sz="1000">
                <a:solidFill>
                  <a:srgbClr val="222222"/>
                </a:solidFill>
              </a:rPr>
              <a:t>Call for volunteers to read their pitch</a:t>
            </a:r>
            <a:endParaRPr sz="1000">
              <a:solidFill>
                <a:srgbClr val="222222"/>
              </a:solidFill>
            </a:endParaRPr>
          </a:p>
          <a:p>
            <a:pPr marL="0" lvl="0" indent="0" algn="l" rtl="0">
              <a:lnSpc>
                <a:spcPct val="115000"/>
              </a:lnSpc>
              <a:spcBef>
                <a:spcPts val="0"/>
              </a:spcBef>
              <a:spcAft>
                <a:spcPts val="0"/>
              </a:spcAft>
              <a:buNone/>
            </a:pPr>
            <a:endParaRPr sz="1000">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222222"/>
                </a:solidFill>
              </a:rPr>
              <a:t>Francene reads her pitch</a:t>
            </a:r>
            <a:endParaRPr sz="1000">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222222"/>
                </a:solidFill>
              </a:rPr>
              <a:t>Susan reads her pitch.</a:t>
            </a:r>
            <a:endParaRPr sz="1000">
              <a:solidFill>
                <a:srgbClr val="222222"/>
              </a:solidFill>
            </a:endParaRPr>
          </a:p>
          <a:p>
            <a:pPr marL="0" lvl="0" indent="0" algn="l" rtl="0">
              <a:lnSpc>
                <a:spcPct val="115000"/>
              </a:lnSpc>
              <a:spcBef>
                <a:spcPts val="0"/>
              </a:spcBef>
              <a:spcAft>
                <a:spcPts val="0"/>
              </a:spcAft>
              <a:buNone/>
            </a:pPr>
            <a:endParaRPr sz="1000">
              <a:solidFill>
                <a:srgbClr val="222222"/>
              </a:solidFill>
            </a:endParaRPr>
          </a:p>
          <a:p>
            <a:pPr marL="0" lvl="0" indent="0" algn="l" rtl="0">
              <a:lnSpc>
                <a:spcPct val="115000"/>
              </a:lnSpc>
              <a:spcBef>
                <a:spcPts val="0"/>
              </a:spcBef>
              <a:spcAft>
                <a:spcPts val="0"/>
              </a:spcAft>
              <a:buNone/>
            </a:pPr>
            <a:r>
              <a:rPr lang="en" sz="1000">
                <a:solidFill>
                  <a:srgbClr val="222222"/>
                </a:solidFill>
              </a:rPr>
              <a:t>Thank participants</a:t>
            </a:r>
            <a:endParaRPr sz="1000">
              <a:solidFill>
                <a:srgbClr val="222222"/>
              </a:solidFill>
            </a:endParaRPr>
          </a:p>
          <a:p>
            <a:pPr marL="0" lvl="0" indent="0" algn="l" rtl="0">
              <a:lnSpc>
                <a:spcPct val="115000"/>
              </a:lnSpc>
              <a:spcBef>
                <a:spcPts val="0"/>
              </a:spcBef>
              <a:spcAft>
                <a:spcPts val="0"/>
              </a:spcAft>
              <a:buNone/>
            </a:pPr>
            <a:endParaRPr sz="1000">
              <a:solidFill>
                <a:srgbClr val="222222"/>
              </a:solidFill>
            </a:endParaRPr>
          </a:p>
          <a:p>
            <a:pPr marL="0" lvl="0" indent="0" algn="l" rtl="0">
              <a:lnSpc>
                <a:spcPct val="115000"/>
              </a:lnSpc>
              <a:spcBef>
                <a:spcPts val="0"/>
              </a:spcBef>
              <a:spcAft>
                <a:spcPts val="0"/>
              </a:spcAft>
              <a:buNone/>
            </a:pPr>
            <a:r>
              <a:rPr lang="en" sz="1000">
                <a:solidFill>
                  <a:srgbClr val="222222"/>
                </a:solidFill>
              </a:rPr>
              <a:t>Point to handouts / takeaways - 50 paper handouts / link to MiALA</a:t>
            </a:r>
            <a:endParaRPr sz="1000">
              <a:solidFill>
                <a:srgbClr val="222222"/>
              </a:solidFill>
            </a:endParaRPr>
          </a:p>
          <a:p>
            <a:pPr marL="0" lvl="0" indent="0" algn="l" rtl="0">
              <a:lnSpc>
                <a:spcPct val="115000"/>
              </a:lnSpc>
              <a:spcBef>
                <a:spcPts val="0"/>
              </a:spcBef>
              <a:spcAft>
                <a:spcPts val="0"/>
              </a:spcAft>
              <a:buNone/>
            </a:pPr>
            <a:r>
              <a:rPr lang="en" sz="1000">
                <a:solidFill>
                  <a:srgbClr val="222222"/>
                </a:solidFill>
              </a:rPr>
              <a:t>Presentation slides w/Bibliography and Outline of things to consider for elevator pitch and Template</a:t>
            </a:r>
            <a:endParaRPr sz="1000">
              <a:solidFill>
                <a:srgbClr val="222222"/>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9fc1d9bcc_0_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9fc1d9bcc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Francene and Susan share their audience and pitches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58605dbdc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58605dbdc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5a05e221e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5a05e221e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605b4d7ef_0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605b4d7ef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58605dbdc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558605dbdc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There’s no place like home to queue the end of the presentation.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58605dbdc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58605dbdc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222222"/>
                </a:solidFill>
              </a:rPr>
              <a:t>I’m Susan Ponischil.  I work at Grand Valley State University as the Metadata and Resource Discovery Librarian.  </a:t>
            </a:r>
            <a:endParaRPr>
              <a:solidFill>
                <a:srgbClr val="222222"/>
              </a:solidFill>
            </a:endParaRPr>
          </a:p>
          <a:p>
            <a:pPr marL="0" lvl="0" indent="0" algn="l" rtl="0">
              <a:spcBef>
                <a:spcPts val="0"/>
              </a:spcBef>
              <a:spcAft>
                <a:spcPts val="0"/>
              </a:spcAft>
              <a:buClr>
                <a:schemeClr val="dk1"/>
              </a:buClr>
              <a:buSzPts val="1100"/>
              <a:buFont typeface="Arial"/>
              <a:buNone/>
            </a:pPr>
            <a:r>
              <a:rPr lang="en">
                <a:solidFill>
                  <a:srgbClr val="222222"/>
                </a:solidFill>
              </a:rPr>
              <a:t>I’m here to talk about elevator pitches.  What they are and how to start thinking about creating one. </a:t>
            </a:r>
            <a:endParaRPr>
              <a:solidFill>
                <a:srgbClr val="222222"/>
              </a:solidFill>
            </a:endParaRPr>
          </a:p>
          <a:p>
            <a:pPr marL="0" lvl="0" indent="0" algn="l" rtl="0">
              <a:spcBef>
                <a:spcPts val="0"/>
              </a:spcBef>
              <a:spcAft>
                <a:spcPts val="0"/>
              </a:spcAft>
              <a:buClr>
                <a:schemeClr val="dk1"/>
              </a:buClr>
              <a:buSzPts val="1100"/>
              <a:buFont typeface="Arial"/>
              <a:buNone/>
            </a:pPr>
            <a:r>
              <a:rPr lang="en">
                <a:solidFill>
                  <a:schemeClr val="dk1"/>
                </a:solidFill>
              </a:rPr>
              <a:t>I chose this picture because I find the cowardly lion relatable.  I think the lion is misunderstood.  I don’t think he lacks courage……..….I think he lacks confidence.  He roars but his roar doesn’t communicate a sense of power or influence.  </a:t>
            </a:r>
            <a:endParaRPr>
              <a:solidFill>
                <a:srgbClr val="222222"/>
              </a:solidFill>
            </a:endParaRPr>
          </a:p>
          <a:p>
            <a:pPr marL="0" lvl="0" indent="0" algn="l" rtl="0">
              <a:spcBef>
                <a:spcPts val="0"/>
              </a:spcBef>
              <a:spcAft>
                <a:spcPts val="0"/>
              </a:spcAft>
              <a:buClr>
                <a:schemeClr val="dk1"/>
              </a:buClr>
              <a:buSzPts val="1100"/>
              <a:buFont typeface="Arial"/>
              <a:buNone/>
            </a:pPr>
            <a:r>
              <a:rPr lang="en">
                <a:solidFill>
                  <a:srgbClr val="222222"/>
                </a:solidFill>
              </a:rPr>
              <a:t>If he only had an elevator pitch!  That might give him some confidence!</a:t>
            </a:r>
            <a:endParaRPr>
              <a:solidFill>
                <a:srgbClr val="222222"/>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9fc1d9bc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9fc1d9bc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 what’s an elevator pitch.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According to the literature, and by literature I mean magazines like Forbes, Business Insider &amp; Toastmaster magazine, the purpose of a pitch varies.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a Toastmaster article titled </a:t>
            </a:r>
            <a:r>
              <a:rPr lang="en" i="1">
                <a:solidFill>
                  <a:schemeClr val="dk1"/>
                </a:solidFill>
              </a:rPr>
              <a:t>Reel ‘em in:  the anti-elevator pitch, </a:t>
            </a:r>
            <a:r>
              <a:rPr lang="en">
                <a:solidFill>
                  <a:schemeClr val="dk1"/>
                </a:solidFill>
              </a:rPr>
              <a:t>the author writes “This speech is not a pitch or a commercial but an invitation to start a conversation”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Another example comes from Entrepreneur magazine and states simply, “it’s important to always be prepared”.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girl scout motto.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Q:  Who can relate? </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9fc1d9bcc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59fc1d9bc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let’s talk for a minute about why would you want to create an elevator pitch.  </a:t>
            </a:r>
            <a:endParaRPr/>
          </a:p>
          <a:p>
            <a:pPr marL="0" lvl="0" indent="0" algn="l" rtl="0">
              <a:spcBef>
                <a:spcPts val="0"/>
              </a:spcBef>
              <a:spcAft>
                <a:spcPts val="0"/>
              </a:spcAft>
              <a:buNone/>
            </a:pPr>
            <a:endParaRPr/>
          </a:p>
          <a:p>
            <a:pPr marL="0" lvl="0" indent="0" algn="l" rtl="0">
              <a:spcBef>
                <a:spcPts val="0"/>
              </a:spcBef>
              <a:spcAft>
                <a:spcPts val="0"/>
              </a:spcAft>
              <a:buNone/>
            </a:pPr>
            <a:r>
              <a:rPr lang="en"/>
              <a:t>let’s say you’re at a conference and you’re mingling with other attendees and they ask what you do.</a:t>
            </a:r>
            <a:endParaRPr/>
          </a:p>
          <a:p>
            <a:pPr marL="0" lvl="0" indent="0" algn="l" rtl="0">
              <a:spcBef>
                <a:spcPts val="0"/>
              </a:spcBef>
              <a:spcAft>
                <a:spcPts val="0"/>
              </a:spcAft>
              <a:buNone/>
            </a:pPr>
            <a:r>
              <a:rPr lang="en"/>
              <a:t>-Or you’re at lunch during a job interview.</a:t>
            </a:r>
            <a:endParaRPr/>
          </a:p>
          <a:p>
            <a:pPr marL="0" lvl="0" indent="0" algn="l" rtl="0">
              <a:spcBef>
                <a:spcPts val="0"/>
              </a:spcBef>
              <a:spcAft>
                <a:spcPts val="0"/>
              </a:spcAft>
              <a:buNone/>
            </a:pPr>
            <a:r>
              <a:rPr lang="en"/>
              <a:t>-Or you want to ask your boss for money to do projects like authority control…….</a:t>
            </a:r>
            <a:endParaRPr/>
          </a:p>
          <a:p>
            <a:pPr marL="0" lvl="0" indent="0" algn="l" rtl="0">
              <a:spcBef>
                <a:spcPts val="0"/>
              </a:spcBef>
              <a:spcAft>
                <a:spcPts val="0"/>
              </a:spcAft>
              <a:buNone/>
            </a:pPr>
            <a:endParaRPr/>
          </a:p>
          <a:p>
            <a:pPr marL="0" lvl="0" indent="0" algn="l" rtl="0">
              <a:spcBef>
                <a:spcPts val="0"/>
              </a:spcBef>
              <a:spcAft>
                <a:spcPts val="0"/>
              </a:spcAft>
              <a:buNone/>
            </a:pPr>
            <a:r>
              <a:rPr lang="en"/>
              <a:t>Wouldn’t it be great if you had an elevator pitch in your back pocket!.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Planning a pitch takes time.  </a:t>
            </a:r>
            <a:endParaRPr>
              <a:solidFill>
                <a:schemeClr val="dk1"/>
              </a:solidFill>
            </a:endParaRPr>
          </a:p>
          <a:p>
            <a:pPr marL="0" lvl="0" indent="0" algn="l" rtl="0">
              <a:spcBef>
                <a:spcPts val="0"/>
              </a:spcBef>
              <a:spcAft>
                <a:spcPts val="0"/>
              </a:spcAft>
              <a:buNone/>
            </a:pPr>
            <a:r>
              <a:rPr lang="en">
                <a:solidFill>
                  <a:schemeClr val="dk1"/>
                </a:solidFill>
              </a:rPr>
              <a:t>But it’s time well spent as the process </a:t>
            </a:r>
            <a:r>
              <a:rPr lang="en"/>
              <a:t>reveals the value of your work.  That’s empowering.  </a:t>
            </a:r>
            <a:endParaRPr/>
          </a:p>
          <a:p>
            <a:pPr marL="0" lvl="0" indent="0" algn="l" rtl="0">
              <a:spcBef>
                <a:spcPts val="0"/>
              </a:spcBef>
              <a:spcAft>
                <a:spcPts val="0"/>
              </a:spcAft>
              <a:buNone/>
            </a:pPr>
            <a:endParaRPr/>
          </a:p>
          <a:p>
            <a:pPr marL="0" lvl="0" indent="0" algn="l" rtl="0">
              <a:spcBef>
                <a:spcPts val="0"/>
              </a:spcBef>
              <a:spcAft>
                <a:spcPts val="0"/>
              </a:spcAft>
              <a:buNone/>
            </a:pPr>
            <a:r>
              <a:rPr lang="en"/>
              <a:t>To get started, here are some things to consider.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59fc1d9bcc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59fc1d9bcc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There are 3 things to consider about pitches and i’ll address them individually:  time, length and audience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Time: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What is the average attention span?  According to a highly cited 2015 Microsoft report its 8 seconds, though an article written that same year in The Journal of College Student Retention states it’s 22 seconds.  </a:t>
            </a:r>
            <a:r>
              <a:rPr lang="en" u="sng">
                <a:solidFill>
                  <a:schemeClr val="accent5"/>
                </a:solidFill>
                <a:hlinkClick r:id="rId3"/>
              </a:rPr>
              <a:t>https://journals.sagepub.com/doi/full/10.1177/1521025115611404</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what about first impressions?  According to Forbes and many other sources it’s 7 seconds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how long should the pitch be?  Sources vary on this topic.  It really depends on the purpose.  Determining audience will help to determine length.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9fc1d9bcc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9fc1d9bcc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Length.</a:t>
            </a:r>
            <a:endParaRPr>
              <a:solidFill>
                <a:schemeClr val="dk1"/>
              </a:solidFill>
            </a:endParaRPr>
          </a:p>
          <a:p>
            <a:pPr marL="0" lvl="0" indent="0" algn="l" rtl="0">
              <a:spcBef>
                <a:spcPts val="0"/>
              </a:spcBef>
              <a:spcAft>
                <a:spcPts val="0"/>
              </a:spcAft>
              <a:buNone/>
            </a:pPr>
            <a:r>
              <a:rPr lang="en">
                <a:solidFill>
                  <a:schemeClr val="dk1"/>
                </a:solidFill>
              </a:rPr>
              <a:t>In the previous slide you saw data about the average length of an elevator pitch - anywhere from 20 words to 2 minutes.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Translation = the average length of an elevator pitch is 20 to 120 words.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Here is an example of 20 words.  </a:t>
            </a:r>
            <a:r>
              <a:rPr lang="en" i="1">
                <a:solidFill>
                  <a:schemeClr val="dk1"/>
                </a:solidFill>
              </a:rPr>
              <a:t>…….pause...</a:t>
            </a:r>
            <a:endParaRPr>
              <a:solidFill>
                <a:schemeClr val="dk1"/>
              </a:solidFill>
            </a:endParaRPr>
          </a:p>
          <a:p>
            <a:pPr marL="0" lvl="0" indent="0" algn="l" rtl="0">
              <a:spcBef>
                <a:spcPts val="0"/>
              </a:spcBef>
              <a:spcAft>
                <a:spcPts val="0"/>
              </a:spcAft>
              <a:buNone/>
            </a:pPr>
            <a:r>
              <a:rPr lang="en" b="1"/>
              <a:t> </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614792e78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614792e7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When thinking about creating a pitch, the first thing you’ll want to do is consider your audience.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Focus on audience.  Who do you want your audience to be?  colleagues, administrators, potential employers, prospective in-law, who?</a:t>
            </a:r>
            <a:endParaRPr/>
          </a:p>
          <a:p>
            <a:pPr marL="0" lvl="0" indent="0" algn="l" rtl="0">
              <a:spcBef>
                <a:spcPts val="0"/>
              </a:spcBef>
              <a:spcAft>
                <a:spcPts val="0"/>
              </a:spcAft>
              <a:buClr>
                <a:schemeClr val="dk1"/>
              </a:buClr>
              <a:buSzPts val="1100"/>
              <a:buFont typeface="Arial"/>
              <a:buNone/>
            </a:pPr>
            <a:r>
              <a:rPr lang="en"/>
              <a:t>Impact of your work on your audience.  Why would they care about what you do, what do you do that has [or can have] a direct impact on them?</a:t>
            </a:r>
            <a:endParaRPr/>
          </a:p>
          <a:p>
            <a:pPr marL="0" lvl="0" indent="0" algn="l" rtl="0">
              <a:spcBef>
                <a:spcPts val="0"/>
              </a:spcBef>
              <a:spcAft>
                <a:spcPts val="0"/>
              </a:spcAft>
              <a:buClr>
                <a:schemeClr val="dk1"/>
              </a:buClr>
              <a:buSzPts val="1100"/>
              <a:buFont typeface="Arial"/>
              <a:buNone/>
            </a:pPr>
            <a:r>
              <a:rPr lang="en"/>
              <a:t>Terminology - What terminology will your audience understand, will they know the difference between ILS and ILL?</a:t>
            </a:r>
            <a:endParaRPr/>
          </a:p>
          <a:p>
            <a:pPr marL="0" lvl="0" indent="0" algn="l" rtl="0">
              <a:spcBef>
                <a:spcPts val="0"/>
              </a:spcBef>
              <a:spcAft>
                <a:spcPts val="0"/>
              </a:spcAft>
              <a:buClr>
                <a:schemeClr val="dk1"/>
              </a:buClr>
              <a:buSzPts val="1100"/>
              <a:buFont typeface="Arial"/>
              <a:buNone/>
            </a:pPr>
            <a:r>
              <a:rPr lang="en"/>
              <a:t>Tone - How formal or informal will your pitch be; is your tone appropriate considering the intended audience………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Determining audience is really key.  </a:t>
            </a:r>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r>
              <a:rPr lang="en">
                <a:highlight>
                  <a:srgbClr val="D9EAD3"/>
                </a:highlight>
              </a:rPr>
              <a:t>Next up is Beth to talk about the landscape of Technical Services in Michigan.</a:t>
            </a:r>
            <a:endParaRPr>
              <a:highlight>
                <a:srgbClr val="D9EAD3"/>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DCECD5">
                <a:alpha val="85882"/>
              </a:srgbClr>
            </a:gs>
            <a:gs pos="100000">
              <a:srgbClr val="93BC81"/>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30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spd="slow" p14:dur="30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media.giphy.com/media/o59mueTI2hnQQ/giphy.gi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groups/161813927168408/permalink/2638297586186684/"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docs.google.com/spreadsheets/d/1guvgzwtSHJE3ymiR23013F_9cWoeMCmQFKmDG9wF8AU/edit?usp=sharing" TargetMode="External"/><Relationship Id="rId5" Type="http://schemas.openxmlformats.org/officeDocument/2006/relationships/hyperlink" Target="https://doi.org/10.1108/00907321311326165" TargetMode="External"/><Relationship Id="rId4" Type="http://schemas.openxmlformats.org/officeDocument/2006/relationships/hyperlink" Target="https://www.fastcompany.com/3028656/the-proven-ideal-length-of-every-tweet-facebook-post-and-headline-onlin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ala.org/acrl/sites/ala.org.acrl/files/content/issues/value/val_report.pdf"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issuu.com/losangelestoastmasters/docs/august_2012_toastmasters_-district5"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hollywoodlife.com/2014/11/24/cowardly-lion-original-costume-from-wizard-of-oz-up-for-auction/"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issuu.com/losangelestoastmasters/docs/august_2012_toastmasters_-district5"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www.entrepreneur.com/article/249750"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everypixel.com/image-8468825718372161222" TargetMode="External"/><Relationship Id="rId3" Type="http://schemas.openxmlformats.org/officeDocument/2006/relationships/hyperlink" Target="https://www.thespruce.com/etiquette-tips-for-business-conference-attendees-1216801" TargetMode="External"/><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themuse.com/advice/lets-do-lunch-how-to-prepare-for-a-job-interview-over-a-meal"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s://www.shiftcomm.com/blog/10-to-20-to-30-an-elevator-pitch-framework/"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s://www.entrepreneur.com/article/249750"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jeezjon.typepad.com/jeez_jon_an_almost_workin/2015/05/if-the-wizard-of-oz-got-a-round-of-reality-tv-network-notes.html"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txBox="1">
            <a:spLocks noGrp="1"/>
          </p:cNvSpPr>
          <p:nvPr>
            <p:ph type="title"/>
          </p:nvPr>
        </p:nvSpPr>
        <p:spPr>
          <a:xfrm>
            <a:off x="1388100" y="526350"/>
            <a:ext cx="63678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222222"/>
                </a:solidFill>
              </a:rPr>
              <a:t>I am Oz the great and powerful:  </a:t>
            </a:r>
            <a:endParaRPr sz="2400" dirty="0">
              <a:solidFill>
                <a:srgbClr val="222222"/>
              </a:solidFill>
            </a:endParaRPr>
          </a:p>
          <a:p>
            <a:pPr marL="0" lvl="0" indent="0" algn="ctr" rtl="0">
              <a:spcBef>
                <a:spcPts val="0"/>
              </a:spcBef>
              <a:spcAft>
                <a:spcPts val="0"/>
              </a:spcAft>
              <a:buNone/>
            </a:pPr>
            <a:r>
              <a:rPr lang="en" sz="2400" dirty="0">
                <a:solidFill>
                  <a:srgbClr val="222222"/>
                </a:solidFill>
              </a:rPr>
              <a:t>Elevator pitches to pull back the curtain on the Value of Technical Services</a:t>
            </a:r>
            <a:endParaRPr sz="2400" dirty="0">
              <a:solidFill>
                <a:srgbClr val="222222"/>
              </a:solidFill>
            </a:endParaRPr>
          </a:p>
          <a:p>
            <a:pPr marL="0" lvl="0" indent="0" algn="ctr" rtl="0">
              <a:spcBef>
                <a:spcPts val="0"/>
              </a:spcBef>
              <a:spcAft>
                <a:spcPts val="0"/>
              </a:spcAft>
              <a:buNone/>
            </a:pPr>
            <a:endParaRPr sz="2400" dirty="0">
              <a:solidFill>
                <a:srgbClr val="222222"/>
              </a:solidFill>
            </a:endParaRPr>
          </a:p>
          <a:p>
            <a:pPr marL="0" lvl="0" indent="0" algn="ctr" rtl="0">
              <a:spcBef>
                <a:spcPts val="0"/>
              </a:spcBef>
              <a:spcAft>
                <a:spcPts val="0"/>
              </a:spcAft>
              <a:buNone/>
            </a:pPr>
            <a:endParaRPr sz="2000" dirty="0">
              <a:solidFill>
                <a:srgbClr val="222222"/>
              </a:solidFill>
            </a:endParaRPr>
          </a:p>
          <a:p>
            <a:pPr marL="0" lvl="0" indent="0" algn="ctr" rtl="0">
              <a:spcBef>
                <a:spcPts val="0"/>
              </a:spcBef>
              <a:spcAft>
                <a:spcPts val="0"/>
              </a:spcAft>
              <a:buNone/>
            </a:pPr>
            <a:endParaRPr sz="1800" dirty="0">
              <a:solidFill>
                <a:srgbClr val="434343"/>
              </a:solidFill>
            </a:endParaRPr>
          </a:p>
          <a:p>
            <a:pPr marL="0" lvl="0" indent="0" algn="ctr" rtl="0">
              <a:spcBef>
                <a:spcPts val="0"/>
              </a:spcBef>
              <a:spcAft>
                <a:spcPts val="0"/>
              </a:spcAft>
              <a:buNone/>
            </a:pPr>
            <a:r>
              <a:rPr lang="en" sz="1800" dirty="0">
                <a:solidFill>
                  <a:srgbClr val="434343"/>
                </a:solidFill>
              </a:rPr>
              <a:t>Susan Ponischil  |  Beth Johns  |  Francene Lewis</a:t>
            </a:r>
            <a:endParaRPr sz="1800" dirty="0">
              <a:solidFill>
                <a:srgbClr val="434343"/>
              </a:solidFill>
            </a:endParaRPr>
          </a:p>
          <a:p>
            <a:pPr marL="0" lvl="0" indent="0" algn="ctr" rtl="0">
              <a:spcBef>
                <a:spcPts val="0"/>
              </a:spcBef>
              <a:spcAft>
                <a:spcPts val="0"/>
              </a:spcAft>
              <a:buNone/>
            </a:pPr>
            <a:r>
              <a:rPr lang="en" sz="1800" dirty="0">
                <a:solidFill>
                  <a:srgbClr val="434343"/>
                </a:solidFill>
              </a:rPr>
              <a:t>Michigan Academic Library Association</a:t>
            </a:r>
            <a:endParaRPr sz="1800" dirty="0">
              <a:solidFill>
                <a:srgbClr val="434343"/>
              </a:solidFill>
            </a:endParaRPr>
          </a:p>
          <a:p>
            <a:pPr marL="0" lvl="0" indent="0" algn="ctr" rtl="0">
              <a:spcBef>
                <a:spcPts val="0"/>
              </a:spcBef>
              <a:spcAft>
                <a:spcPts val="0"/>
              </a:spcAft>
              <a:buNone/>
            </a:pPr>
            <a:r>
              <a:rPr lang="en" sz="1800" dirty="0">
                <a:solidFill>
                  <a:srgbClr val="434343"/>
                </a:solidFill>
              </a:rPr>
              <a:t>Annual Conference</a:t>
            </a:r>
            <a:endParaRPr sz="1800" dirty="0">
              <a:solidFill>
                <a:srgbClr val="434343"/>
              </a:solidFill>
            </a:endParaRPr>
          </a:p>
          <a:p>
            <a:pPr marL="0" lvl="0" indent="0" algn="ctr" rtl="0">
              <a:spcBef>
                <a:spcPts val="0"/>
              </a:spcBef>
              <a:spcAft>
                <a:spcPts val="0"/>
              </a:spcAft>
              <a:buNone/>
            </a:pPr>
            <a:r>
              <a:rPr lang="en" sz="1800" dirty="0">
                <a:solidFill>
                  <a:srgbClr val="434343"/>
                </a:solidFill>
              </a:rPr>
              <a:t>Saginaw Valley State University</a:t>
            </a:r>
            <a:endParaRPr sz="1800" dirty="0">
              <a:solidFill>
                <a:srgbClr val="434343"/>
              </a:solidFill>
            </a:endParaRPr>
          </a:p>
          <a:p>
            <a:pPr marL="0" lvl="0" indent="0" algn="ctr" rtl="0">
              <a:spcBef>
                <a:spcPts val="0"/>
              </a:spcBef>
              <a:spcAft>
                <a:spcPts val="0"/>
              </a:spcAft>
              <a:buClr>
                <a:schemeClr val="dk1"/>
              </a:buClr>
              <a:buSzPts val="1100"/>
              <a:buFont typeface="Arial"/>
              <a:buNone/>
            </a:pPr>
            <a:r>
              <a:rPr lang="en" sz="1800" dirty="0">
                <a:solidFill>
                  <a:srgbClr val="434343"/>
                </a:solidFill>
              </a:rPr>
              <a:t>May 2019</a:t>
            </a:r>
            <a:endParaRPr sz="1800" dirty="0">
              <a:solidFill>
                <a:srgbClr val="434343"/>
              </a:solidFill>
            </a:endParaRPr>
          </a:p>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Data -- what the Michigan landscape looks like</a:t>
            </a:r>
            <a:endParaRPr/>
          </a:p>
        </p:txBody>
      </p:sp>
      <p:pic>
        <p:nvPicPr>
          <p:cNvPr id="172" name="Google Shape;172;p34"/>
          <p:cNvPicPr preferRelativeResize="0"/>
          <p:nvPr/>
        </p:nvPicPr>
        <p:blipFill>
          <a:blip r:embed="rId3">
            <a:alphaModFix/>
          </a:blip>
          <a:stretch>
            <a:fillRect/>
          </a:stretch>
        </p:blipFill>
        <p:spPr>
          <a:xfrm>
            <a:off x="4288524" y="1411825"/>
            <a:ext cx="4207869" cy="2800096"/>
          </a:xfrm>
          <a:prstGeom prst="rect">
            <a:avLst/>
          </a:prstGeom>
          <a:noFill/>
          <a:ln>
            <a:noFill/>
          </a:ln>
        </p:spPr>
      </p:pic>
      <p:sp>
        <p:nvSpPr>
          <p:cNvPr id="173" name="Google Shape;173;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Survey sent to 75 academic </a:t>
            </a:r>
            <a:br>
              <a:rPr lang="en" sz="2400"/>
            </a:br>
            <a:r>
              <a:rPr lang="en" sz="2400"/>
              <a:t>library deans and directors </a:t>
            </a:r>
            <a:br>
              <a:rPr lang="en" sz="2400"/>
            </a:br>
            <a:r>
              <a:rPr lang="en" sz="2400"/>
              <a:t>in Michigan.</a:t>
            </a:r>
            <a:endParaRPr sz="2400"/>
          </a:p>
          <a:p>
            <a:pPr marL="457200" lvl="0" indent="-381000" algn="l" rtl="0">
              <a:spcBef>
                <a:spcPts val="1600"/>
              </a:spcBef>
              <a:spcAft>
                <a:spcPts val="0"/>
              </a:spcAft>
              <a:buSzPts val="2400"/>
              <a:buChar char="●"/>
            </a:pPr>
            <a:r>
              <a:rPr lang="en" sz="2400"/>
              <a:t>Public and private </a:t>
            </a:r>
            <a:br>
              <a:rPr lang="en" sz="2400"/>
            </a:br>
            <a:r>
              <a:rPr lang="en" sz="2400"/>
              <a:t>universities</a:t>
            </a:r>
            <a:endParaRPr sz="2400"/>
          </a:p>
          <a:p>
            <a:pPr marL="457200" lvl="0" indent="-381000" algn="l" rtl="0">
              <a:spcBef>
                <a:spcPts val="0"/>
              </a:spcBef>
              <a:spcAft>
                <a:spcPts val="0"/>
              </a:spcAft>
              <a:buSzPts val="2400"/>
              <a:buChar char="●"/>
            </a:pPr>
            <a:r>
              <a:rPr lang="en" sz="2400"/>
              <a:t>45% response rate</a:t>
            </a:r>
            <a:endParaRPr sz="2400"/>
          </a:p>
          <a:p>
            <a:pPr marL="457200" lvl="0" indent="0" algn="l" rtl="0">
              <a:spcBef>
                <a:spcPts val="1600"/>
              </a:spcBef>
              <a:spcAft>
                <a:spcPts val="0"/>
              </a:spcAft>
              <a:buNone/>
            </a:pPr>
            <a:endParaRPr sz="2400"/>
          </a:p>
          <a:p>
            <a:pPr marL="0" lvl="0" indent="0" algn="l" rtl="0">
              <a:spcBef>
                <a:spcPts val="1600"/>
              </a:spcBef>
              <a:spcAft>
                <a:spcPts val="0"/>
              </a:spcAft>
              <a:buNone/>
            </a:pPr>
            <a:endParaRPr sz="2400"/>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lin ang="5400012" scaled="0"/>
        </a:gradFill>
        <a:effectLst/>
      </p:bgPr>
    </p:bg>
    <p:spTree>
      <p:nvGrpSpPr>
        <p:cNvPr id="1" name="Shape 177"/>
        <p:cNvGrpSpPr/>
        <p:nvPr/>
      </p:nvGrpSpPr>
      <p:grpSpPr>
        <a:xfrm>
          <a:off x="0" y="0"/>
          <a:ext cx="0" cy="0"/>
          <a:chOff x="0" y="0"/>
          <a:chExt cx="0" cy="0"/>
        </a:xfrm>
      </p:grpSpPr>
      <p:sp>
        <p:nvSpPr>
          <p:cNvPr id="178" name="Google Shape;178;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 and Size of Responding Libraries</a:t>
            </a:r>
            <a:endParaRPr/>
          </a:p>
        </p:txBody>
      </p:sp>
      <p:pic>
        <p:nvPicPr>
          <p:cNvPr id="179" name="Google Shape;179;p35" descr="Forms response chart. Question title: 10. Is your institution: . Number of responses: 34 responses."/>
          <p:cNvPicPr preferRelativeResize="0"/>
          <p:nvPr/>
        </p:nvPicPr>
        <p:blipFill rotWithShape="1">
          <a:blip r:embed="rId3">
            <a:alphaModFix/>
          </a:blip>
          <a:srcRect l="15733" t="22618" r="36917"/>
          <a:stretch/>
        </p:blipFill>
        <p:spPr>
          <a:xfrm>
            <a:off x="96854" y="1152475"/>
            <a:ext cx="4092821" cy="3086575"/>
          </a:xfrm>
          <a:prstGeom prst="rect">
            <a:avLst/>
          </a:prstGeom>
          <a:noFill/>
          <a:ln>
            <a:noFill/>
          </a:ln>
        </p:spPr>
      </p:pic>
      <p:sp>
        <p:nvSpPr>
          <p:cNvPr id="180" name="Google Shape;180;p35"/>
          <p:cNvSpPr txBox="1"/>
          <p:nvPr/>
        </p:nvSpPr>
        <p:spPr>
          <a:xfrm>
            <a:off x="2753075" y="3216200"/>
            <a:ext cx="1213800" cy="7803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
              <a:t>Public</a:t>
            </a:r>
            <a:endParaRPr/>
          </a:p>
          <a:p>
            <a:pPr marL="0" lvl="0" indent="457200" algn="l" rtl="0">
              <a:spcBef>
                <a:spcPts val="0"/>
              </a:spcBef>
              <a:spcAft>
                <a:spcPts val="0"/>
              </a:spcAft>
              <a:buNone/>
            </a:pPr>
            <a:endParaRPr/>
          </a:p>
          <a:p>
            <a:pPr marL="0" lvl="0" indent="457200" algn="l" rtl="0">
              <a:spcBef>
                <a:spcPts val="0"/>
              </a:spcBef>
              <a:spcAft>
                <a:spcPts val="0"/>
              </a:spcAft>
              <a:buNone/>
            </a:pPr>
            <a:r>
              <a:rPr lang="en"/>
              <a:t>Private</a:t>
            </a:r>
            <a:endParaRPr/>
          </a:p>
        </p:txBody>
      </p:sp>
      <p:sp>
        <p:nvSpPr>
          <p:cNvPr id="181" name="Google Shape;181;p35"/>
          <p:cNvSpPr/>
          <p:nvPr/>
        </p:nvSpPr>
        <p:spPr>
          <a:xfrm>
            <a:off x="2945475" y="3337725"/>
            <a:ext cx="162900" cy="1701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5"/>
          <p:cNvSpPr/>
          <p:nvPr/>
        </p:nvSpPr>
        <p:spPr>
          <a:xfrm>
            <a:off x="2945475" y="3749050"/>
            <a:ext cx="162900" cy="1701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 name="Google Shape;183;p35"/>
          <p:cNvPicPr preferRelativeResize="0"/>
          <p:nvPr/>
        </p:nvPicPr>
        <p:blipFill rotWithShape="1">
          <a:blip r:embed="rId4">
            <a:alphaModFix/>
          </a:blip>
          <a:srcRect l="17323" t="24568" r="28046"/>
          <a:stretch/>
        </p:blipFill>
        <p:spPr>
          <a:xfrm>
            <a:off x="4136650" y="1152475"/>
            <a:ext cx="4846953" cy="3086574"/>
          </a:xfrm>
          <a:prstGeom prst="rect">
            <a:avLst/>
          </a:prstGeom>
          <a:noFill/>
          <a:ln>
            <a:noFill/>
          </a:ln>
        </p:spPr>
      </p:pic>
      <p:sp>
        <p:nvSpPr>
          <p:cNvPr id="184" name="Google Shape;184;p35"/>
          <p:cNvSpPr txBox="1"/>
          <p:nvPr/>
        </p:nvSpPr>
        <p:spPr>
          <a:xfrm>
            <a:off x="6686100" y="2973650"/>
            <a:ext cx="2146200" cy="12654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
              <a:t>Less than 5,000 </a:t>
            </a:r>
            <a:endParaRPr/>
          </a:p>
          <a:p>
            <a:pPr marL="0" lvl="0" indent="0" algn="l" rtl="0">
              <a:spcBef>
                <a:spcPts val="0"/>
              </a:spcBef>
              <a:spcAft>
                <a:spcPts val="0"/>
              </a:spcAft>
              <a:buNone/>
            </a:pPr>
            <a:endParaRPr/>
          </a:p>
          <a:p>
            <a:pPr marL="0" lvl="0" indent="457200" algn="l" rtl="0">
              <a:spcBef>
                <a:spcPts val="0"/>
              </a:spcBef>
              <a:spcAft>
                <a:spcPts val="0"/>
              </a:spcAft>
              <a:buNone/>
            </a:pPr>
            <a:r>
              <a:rPr lang="en"/>
              <a:t>5,000 - 15,000</a:t>
            </a:r>
            <a:endParaRPr/>
          </a:p>
          <a:p>
            <a:pPr marL="0" lvl="0" indent="457200" algn="l" rtl="0">
              <a:spcBef>
                <a:spcPts val="0"/>
              </a:spcBef>
              <a:spcAft>
                <a:spcPts val="0"/>
              </a:spcAft>
              <a:buNone/>
            </a:pPr>
            <a:endParaRPr/>
          </a:p>
          <a:p>
            <a:pPr marL="0" lvl="0" indent="457200" algn="l" rtl="0">
              <a:spcBef>
                <a:spcPts val="0"/>
              </a:spcBef>
              <a:spcAft>
                <a:spcPts val="0"/>
              </a:spcAft>
              <a:buNone/>
            </a:pPr>
            <a:r>
              <a:rPr lang="en"/>
              <a:t>More than 15,000</a:t>
            </a:r>
            <a:endParaRPr/>
          </a:p>
          <a:p>
            <a:pPr marL="0" lvl="0" indent="0" algn="l" rtl="0">
              <a:spcBef>
                <a:spcPts val="0"/>
              </a:spcBef>
              <a:spcAft>
                <a:spcPts val="0"/>
              </a:spcAft>
              <a:buNone/>
            </a:pPr>
            <a:endParaRPr/>
          </a:p>
        </p:txBody>
      </p:sp>
      <p:sp>
        <p:nvSpPr>
          <p:cNvPr id="185" name="Google Shape;185;p35"/>
          <p:cNvSpPr/>
          <p:nvPr/>
        </p:nvSpPr>
        <p:spPr>
          <a:xfrm>
            <a:off x="6904875" y="3112575"/>
            <a:ext cx="162900" cy="1701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5"/>
          <p:cNvSpPr/>
          <p:nvPr/>
        </p:nvSpPr>
        <p:spPr>
          <a:xfrm>
            <a:off x="6904875" y="3521300"/>
            <a:ext cx="162900" cy="1701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5"/>
          <p:cNvSpPr/>
          <p:nvPr/>
        </p:nvSpPr>
        <p:spPr>
          <a:xfrm>
            <a:off x="6904875" y="3930025"/>
            <a:ext cx="162900" cy="1701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5"/>
          <p:cNvSpPr txBox="1"/>
          <p:nvPr/>
        </p:nvSpPr>
        <p:spPr>
          <a:xfrm>
            <a:off x="7972900" y="1512187"/>
            <a:ext cx="1010700" cy="853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Respondents said . .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4" name="Google Shape;194;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2400"/>
          </a:p>
          <a:p>
            <a:pPr marL="457200" lvl="0" indent="0" algn="l" rtl="0">
              <a:spcBef>
                <a:spcPts val="1600"/>
              </a:spcBef>
              <a:spcAft>
                <a:spcPts val="0"/>
              </a:spcAft>
              <a:buNone/>
            </a:pPr>
            <a:r>
              <a:rPr lang="en" sz="2400"/>
              <a:t>Average number of library full time staff = 12</a:t>
            </a:r>
            <a:endParaRPr sz="2400"/>
          </a:p>
          <a:p>
            <a:pPr marL="457200" lvl="0" indent="0" algn="l" rtl="0">
              <a:spcBef>
                <a:spcPts val="1600"/>
              </a:spcBef>
              <a:spcAft>
                <a:spcPts val="0"/>
              </a:spcAft>
              <a:buNone/>
            </a:pPr>
            <a:endParaRPr sz="2400"/>
          </a:p>
          <a:p>
            <a:pPr marL="457200" lvl="0" indent="0" algn="l" rtl="0">
              <a:spcBef>
                <a:spcPts val="1600"/>
              </a:spcBef>
              <a:spcAft>
                <a:spcPts val="0"/>
              </a:spcAft>
              <a:buNone/>
            </a:pPr>
            <a:r>
              <a:rPr lang="en" sz="2400"/>
              <a:t>Average number of full time technical services staff = 3</a:t>
            </a:r>
            <a:endParaRPr sz="2400"/>
          </a:p>
          <a:p>
            <a:pPr marL="1371600" lvl="0" indent="0" algn="l" rtl="0">
              <a:spcBef>
                <a:spcPts val="1600"/>
              </a:spcBef>
              <a:spcAft>
                <a:spcPts val="0"/>
              </a:spcAft>
              <a:buNone/>
            </a:pPr>
            <a:endParaRPr sz="2800"/>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7"/>
          <p:cNvSpPr txBox="1">
            <a:spLocks noGrp="1"/>
          </p:cNvSpPr>
          <p:nvPr>
            <p:ph type="title"/>
          </p:nvPr>
        </p:nvSpPr>
        <p:spPr>
          <a:xfrm>
            <a:off x="311700" y="445025"/>
            <a:ext cx="8520600" cy="105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How have staff positions changed?</a:t>
            </a:r>
            <a:endParaRPr sz="3600"/>
          </a:p>
        </p:txBody>
      </p:sp>
      <p:sp>
        <p:nvSpPr>
          <p:cNvPr id="200" name="Google Shape;200;p37"/>
          <p:cNvSpPr txBox="1">
            <a:spLocks noGrp="1"/>
          </p:cNvSpPr>
          <p:nvPr>
            <p:ph type="body" idx="1"/>
          </p:nvPr>
        </p:nvSpPr>
        <p:spPr>
          <a:xfrm>
            <a:off x="311700" y="1152475"/>
            <a:ext cx="8520600" cy="3280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sz="3000">
              <a:solidFill>
                <a:schemeClr val="dk1"/>
              </a:solidFill>
            </a:endParaRPr>
          </a:p>
          <a:p>
            <a:pPr marL="0" lvl="0" indent="0" algn="l" rtl="0">
              <a:lnSpc>
                <a:spcPct val="200000"/>
              </a:lnSpc>
              <a:spcBef>
                <a:spcPts val="1000"/>
              </a:spcBef>
              <a:spcAft>
                <a:spcPts val="0"/>
              </a:spcAft>
              <a:buNone/>
            </a:pPr>
            <a:r>
              <a:rPr lang="en" sz="2400"/>
              <a:t>Increased electronic maintenance</a:t>
            </a:r>
            <a:endParaRPr sz="2400"/>
          </a:p>
          <a:p>
            <a:pPr marL="0" lvl="0" indent="0" algn="l" rtl="0">
              <a:lnSpc>
                <a:spcPct val="200000"/>
              </a:lnSpc>
              <a:spcBef>
                <a:spcPts val="1000"/>
              </a:spcBef>
              <a:spcAft>
                <a:spcPts val="0"/>
              </a:spcAft>
              <a:buNone/>
            </a:pPr>
            <a:r>
              <a:rPr lang="en" sz="2400"/>
              <a:t>Additional responsibilities added</a:t>
            </a:r>
            <a:endParaRPr sz="2400"/>
          </a:p>
          <a:p>
            <a:pPr marL="0" lvl="0" indent="0" algn="l" rtl="0">
              <a:lnSpc>
                <a:spcPct val="200000"/>
              </a:lnSpc>
              <a:spcBef>
                <a:spcPts val="1000"/>
              </a:spcBef>
              <a:spcAft>
                <a:spcPts val="0"/>
              </a:spcAft>
              <a:buNone/>
            </a:pPr>
            <a:r>
              <a:rPr lang="en" sz="2400"/>
              <a:t>Positions cut</a:t>
            </a:r>
            <a:endParaRPr sz="2400"/>
          </a:p>
          <a:p>
            <a:pPr marL="0" lvl="0" indent="0" algn="l" rtl="0">
              <a:spcBef>
                <a:spcPts val="1000"/>
              </a:spcBef>
              <a:spcAft>
                <a:spcPts val="0"/>
              </a:spcAft>
              <a:buNone/>
            </a:pPr>
            <a:endParaRPr sz="2400">
              <a:solidFill>
                <a:schemeClr val="dk1"/>
              </a:solidFill>
            </a:endParaRPr>
          </a:p>
          <a:p>
            <a:pPr marL="0" lvl="0" indent="0" algn="l" rtl="0">
              <a:spcBef>
                <a:spcPts val="100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0">
                                            <p:txEl>
                                              <p:pRg st="0" end="0"/>
                                            </p:txEl>
                                          </p:spTgt>
                                        </p:tgtEl>
                                        <p:attrNameLst>
                                          <p:attrName>style.visibility</p:attrName>
                                        </p:attrNameLst>
                                      </p:cBhvr>
                                      <p:to>
                                        <p:strVal val="visible"/>
                                      </p:to>
                                    </p:set>
                                    <p:animEffect transition="in" filter="fade">
                                      <p:cBhvr>
                                        <p:cTn id="7" dur="3000"/>
                                        <p:tgtEl>
                                          <p:spTgt spid="200">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200">
                                            <p:txEl>
                                              <p:pRg st="1" end="1"/>
                                            </p:txEl>
                                          </p:spTgt>
                                        </p:tgtEl>
                                        <p:attrNameLst>
                                          <p:attrName>style.visibility</p:attrName>
                                        </p:attrNameLst>
                                      </p:cBhvr>
                                      <p:to>
                                        <p:strVal val="visible"/>
                                      </p:to>
                                    </p:set>
                                    <p:animEffect transition="in" filter="fade">
                                      <p:cBhvr>
                                        <p:cTn id="11" dur="3000"/>
                                        <p:tgtEl>
                                          <p:spTgt spid="200">
                                            <p:txEl>
                                              <p:pRg st="1" end="1"/>
                                            </p:txEl>
                                          </p:spTgt>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200">
                                            <p:txEl>
                                              <p:pRg st="2" end="2"/>
                                            </p:txEl>
                                          </p:spTgt>
                                        </p:tgtEl>
                                        <p:attrNameLst>
                                          <p:attrName>style.visibility</p:attrName>
                                        </p:attrNameLst>
                                      </p:cBhvr>
                                      <p:to>
                                        <p:strVal val="visible"/>
                                      </p:to>
                                    </p:set>
                                    <p:animEffect transition="in" filter="fade">
                                      <p:cBhvr>
                                        <p:cTn id="15" dur="3000"/>
                                        <p:tgtEl>
                                          <p:spTgt spid="200">
                                            <p:txEl>
                                              <p:pRg st="2" end="2"/>
                                            </p:txEl>
                                          </p:spTgt>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200">
                                            <p:txEl>
                                              <p:pRg st="3" end="3"/>
                                            </p:txEl>
                                          </p:spTgt>
                                        </p:tgtEl>
                                        <p:attrNameLst>
                                          <p:attrName>style.visibility</p:attrName>
                                        </p:attrNameLst>
                                      </p:cBhvr>
                                      <p:to>
                                        <p:strVal val="visible"/>
                                      </p:to>
                                    </p:set>
                                    <p:animEffect transition="in" filter="fade">
                                      <p:cBhvr>
                                        <p:cTn id="19" dur="3000"/>
                                        <p:tgtEl>
                                          <p:spTgt spid="200">
                                            <p:txEl>
                                              <p:pRg st="3" end="3"/>
                                            </p:txEl>
                                          </p:spTgt>
                                        </p:tgtEl>
                                      </p:cBhvr>
                                    </p:animEffect>
                                  </p:childTnLst>
                                </p:cTn>
                              </p:par>
                            </p:childTnLst>
                          </p:cTn>
                        </p:par>
                        <p:par>
                          <p:cTn id="20" fill="hold">
                            <p:stCondLst>
                              <p:cond delay="12000"/>
                            </p:stCondLst>
                            <p:childTnLst>
                              <p:par>
                                <p:cTn id="21" presetID="10" presetClass="entr" presetSubtype="0" fill="hold" nodeType="afterEffect">
                                  <p:stCondLst>
                                    <p:cond delay="0"/>
                                  </p:stCondLst>
                                  <p:childTnLst>
                                    <p:set>
                                      <p:cBhvr>
                                        <p:cTn id="22" dur="1" fill="hold">
                                          <p:stCondLst>
                                            <p:cond delay="0"/>
                                          </p:stCondLst>
                                        </p:cTn>
                                        <p:tgtEl>
                                          <p:spTgt spid="200">
                                            <p:txEl>
                                              <p:pRg st="4" end="4"/>
                                            </p:txEl>
                                          </p:spTgt>
                                        </p:tgtEl>
                                        <p:attrNameLst>
                                          <p:attrName>style.visibility</p:attrName>
                                        </p:attrNameLst>
                                      </p:cBhvr>
                                      <p:to>
                                        <p:strVal val="visible"/>
                                      </p:to>
                                    </p:set>
                                    <p:animEffect transition="in" filter="fade">
                                      <p:cBhvr>
                                        <p:cTn id="23" dur="3000"/>
                                        <p:tgtEl>
                                          <p:spTgt spid="200">
                                            <p:txEl>
                                              <p:pRg st="4" end="4"/>
                                            </p:txEl>
                                          </p:spTgt>
                                        </p:tgtEl>
                                      </p:cBhvr>
                                    </p:animEffect>
                                  </p:childTnLst>
                                </p:cTn>
                              </p:par>
                            </p:childTnLst>
                          </p:cTn>
                        </p:par>
                        <p:par>
                          <p:cTn id="24" fill="hold">
                            <p:stCondLst>
                              <p:cond delay="15000"/>
                            </p:stCondLst>
                            <p:childTnLst>
                              <p:par>
                                <p:cTn id="25" presetID="10" presetClass="entr" presetSubtype="0" fill="hold" nodeType="afterEffect">
                                  <p:stCondLst>
                                    <p:cond delay="0"/>
                                  </p:stCondLst>
                                  <p:childTnLst>
                                    <p:set>
                                      <p:cBhvr>
                                        <p:cTn id="26" dur="1" fill="hold">
                                          <p:stCondLst>
                                            <p:cond delay="0"/>
                                          </p:stCondLst>
                                        </p:cTn>
                                        <p:tgtEl>
                                          <p:spTgt spid="200">
                                            <p:txEl>
                                              <p:pRg st="5" end="5"/>
                                            </p:txEl>
                                          </p:spTgt>
                                        </p:tgtEl>
                                        <p:attrNameLst>
                                          <p:attrName>style.visibility</p:attrName>
                                        </p:attrNameLst>
                                      </p:cBhvr>
                                      <p:to>
                                        <p:strVal val="visible"/>
                                      </p:to>
                                    </p:set>
                                    <p:animEffect transition="in" filter="fade">
                                      <p:cBhvr>
                                        <p:cTn id="27" dur="3000"/>
                                        <p:tgtEl>
                                          <p:spTgt spid="2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has the Technical Services budget changed?</a:t>
            </a:r>
            <a:endParaRPr/>
          </a:p>
        </p:txBody>
      </p:sp>
      <p:sp>
        <p:nvSpPr>
          <p:cNvPr id="206" name="Google Shape;206;p38"/>
          <p:cNvSpPr txBox="1">
            <a:spLocks noGrp="1"/>
          </p:cNvSpPr>
          <p:nvPr>
            <p:ph type="body" idx="1"/>
          </p:nvPr>
        </p:nvSpPr>
        <p:spPr>
          <a:xfrm>
            <a:off x="311700" y="1152475"/>
            <a:ext cx="5251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p>
          <a:p>
            <a:pPr marL="0" lvl="0" indent="0" algn="l" rtl="0">
              <a:spcBef>
                <a:spcPts val="1600"/>
              </a:spcBef>
              <a:spcAft>
                <a:spcPts val="0"/>
              </a:spcAft>
              <a:buNone/>
            </a:pPr>
            <a:r>
              <a:rPr lang="en" sz="2400"/>
              <a:t>Staff budget decreased = 35%</a:t>
            </a:r>
            <a:endParaRPr sz="2400"/>
          </a:p>
          <a:p>
            <a:pPr marL="0" lvl="0" indent="0" algn="l" rtl="0">
              <a:spcBef>
                <a:spcPts val="1600"/>
              </a:spcBef>
              <a:spcAft>
                <a:spcPts val="0"/>
              </a:spcAft>
              <a:buNone/>
            </a:pPr>
            <a:r>
              <a:rPr lang="en" sz="2400"/>
              <a:t>Operational budget decreased = 18%</a:t>
            </a:r>
            <a:br>
              <a:rPr lang="en" sz="2400"/>
            </a:br>
            <a:endParaRPr sz="2400"/>
          </a:p>
          <a:p>
            <a:pPr marL="0" lvl="0" indent="0" algn="l" rtl="0">
              <a:spcBef>
                <a:spcPts val="1600"/>
              </a:spcBef>
              <a:spcAft>
                <a:spcPts val="1600"/>
              </a:spcAft>
              <a:buNone/>
            </a:pPr>
            <a:endParaRPr sz="2400"/>
          </a:p>
        </p:txBody>
      </p:sp>
      <p:pic>
        <p:nvPicPr>
          <p:cNvPr id="207" name="Google Shape;207;p38"/>
          <p:cNvPicPr preferRelativeResize="0"/>
          <p:nvPr/>
        </p:nvPicPr>
        <p:blipFill>
          <a:blip r:embed="rId3">
            <a:alphaModFix/>
          </a:blip>
          <a:stretch>
            <a:fillRect/>
          </a:stretch>
        </p:blipFill>
        <p:spPr>
          <a:xfrm>
            <a:off x="5715000" y="1588000"/>
            <a:ext cx="3193750" cy="2826425"/>
          </a:xfrm>
          <a:prstGeom prst="rect">
            <a:avLst/>
          </a:prstGeom>
          <a:noFill/>
          <a:ln>
            <a:noFill/>
          </a:ln>
        </p:spPr>
      </p:pic>
      <p:sp>
        <p:nvSpPr>
          <p:cNvPr id="208" name="Google Shape;208;p38"/>
          <p:cNvSpPr txBox="1"/>
          <p:nvPr/>
        </p:nvSpPr>
        <p:spPr>
          <a:xfrm flipH="1">
            <a:off x="5782675" y="4414425"/>
            <a:ext cx="2819400" cy="2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t>https://media.giphy.com/media/9M4WoqUpulPO/giphy.gif</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Specific areas of Technical Services with FT staff:</a:t>
            </a:r>
            <a:endParaRPr/>
          </a:p>
        </p:txBody>
      </p:sp>
      <p:sp>
        <p:nvSpPr>
          <p:cNvPr id="214" name="Google Shape;214;p39"/>
          <p:cNvSpPr txBox="1">
            <a:spLocks noGrp="1"/>
          </p:cNvSpPr>
          <p:nvPr>
            <p:ph type="body" idx="1"/>
          </p:nvPr>
        </p:nvSpPr>
        <p:spPr>
          <a:xfrm>
            <a:off x="311700" y="1142825"/>
            <a:ext cx="8520600" cy="66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Cataloging = 26% of libraries have </a:t>
            </a:r>
            <a:r>
              <a:rPr lang="en" sz="2400" b="1"/>
              <a:t>no</a:t>
            </a:r>
            <a:r>
              <a:rPr lang="en" sz="2400"/>
              <a:t> FT cataloging staff. </a:t>
            </a:r>
            <a:endParaRPr sz="2400"/>
          </a:p>
          <a:p>
            <a:pPr marL="0" lvl="0" indent="0" algn="l" rtl="0">
              <a:spcBef>
                <a:spcPts val="0"/>
              </a:spcBef>
              <a:spcAft>
                <a:spcPts val="0"/>
              </a:spcAft>
              <a:buNone/>
            </a:pPr>
            <a:endParaRPr/>
          </a:p>
          <a:p>
            <a:pPr marL="0" lvl="0" indent="0" algn="l" rtl="0">
              <a:spcBef>
                <a:spcPts val="0"/>
              </a:spcBef>
              <a:spcAft>
                <a:spcPts val="0"/>
              </a:spcAft>
              <a:buNone/>
            </a:pPr>
            <a:r>
              <a:rPr lang="en" sz="2200" b="1"/>
              <a:t>MOST RESPONDENTS DO NOT HAVE FULL TIME STAFF IN:</a:t>
            </a:r>
            <a:endParaRPr sz="2200" b="1"/>
          </a:p>
          <a:p>
            <a:pPr marL="0" lvl="0" indent="0" algn="l" rtl="0">
              <a:spcBef>
                <a:spcPts val="0"/>
              </a:spcBef>
              <a:spcAft>
                <a:spcPts val="0"/>
              </a:spcAft>
              <a:buNone/>
            </a:pPr>
            <a:endParaRPr sz="2200" b="1"/>
          </a:p>
          <a:p>
            <a:pPr marL="457200" lvl="0" indent="0" algn="l" rtl="0">
              <a:spcBef>
                <a:spcPts val="0"/>
              </a:spcBef>
              <a:spcAft>
                <a:spcPts val="0"/>
              </a:spcAft>
              <a:buNone/>
            </a:pPr>
            <a:r>
              <a:rPr lang="en" sz="2200"/>
              <a:t>E-Resources						Serials/Periodicals</a:t>
            </a:r>
            <a:endParaRPr sz="2200"/>
          </a:p>
          <a:p>
            <a:pPr marL="457200" lvl="0" indent="0" algn="l" rtl="0">
              <a:spcBef>
                <a:spcPts val="0"/>
              </a:spcBef>
              <a:spcAft>
                <a:spcPts val="0"/>
              </a:spcAft>
              <a:buNone/>
            </a:pPr>
            <a:r>
              <a:rPr lang="en" sz="2200"/>
              <a:t>Acquisitions						Systems</a:t>
            </a:r>
            <a:endParaRPr sz="2200"/>
          </a:p>
          <a:p>
            <a:pPr marL="457200" lvl="0" indent="0" algn="l" rtl="0">
              <a:spcBef>
                <a:spcPts val="0"/>
              </a:spcBef>
              <a:spcAft>
                <a:spcPts val="0"/>
              </a:spcAft>
              <a:buNone/>
            </a:pPr>
            <a:r>
              <a:rPr lang="en" sz="2200"/>
              <a:t>Collection Management			Department Manager</a:t>
            </a:r>
            <a:endParaRPr sz="2200"/>
          </a:p>
          <a:p>
            <a:pPr marL="0" lvl="0" indent="0" algn="l" rtl="0">
              <a:spcBef>
                <a:spcPts val="0"/>
              </a:spcBef>
              <a:spcAft>
                <a:spcPts val="0"/>
              </a:spcAft>
              <a:buNone/>
            </a:pPr>
            <a:endParaRPr sz="2200" b="1"/>
          </a:p>
          <a:p>
            <a:pPr marL="0" lvl="0" indent="0" algn="l" rtl="0">
              <a:spcBef>
                <a:spcPts val="0"/>
              </a:spcBef>
              <a:spcAft>
                <a:spcPts val="0"/>
              </a:spcAft>
              <a:buNone/>
            </a:pPr>
            <a:endParaRPr sz="2200"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animEffect transition="in" filter="fade">
                                      <p:cBhvr>
                                        <p:cTn id="7" dur="2900"/>
                                        <p:tgtEl>
                                          <p:spTgt spid="214">
                                            <p:txEl>
                                              <p:pRg st="0" end="0"/>
                                            </p:txEl>
                                          </p:spTgt>
                                        </p:tgtEl>
                                      </p:cBhvr>
                                    </p:animEffect>
                                  </p:childTnLst>
                                </p:cTn>
                              </p:par>
                            </p:childTnLst>
                          </p:cTn>
                        </p:par>
                        <p:par>
                          <p:cTn id="8" fill="hold">
                            <p:stCondLst>
                              <p:cond delay="2900"/>
                            </p:stCondLst>
                            <p:childTnLst>
                              <p:par>
                                <p:cTn id="9" presetID="10" presetClass="entr" presetSubtype="0" fill="hold" nodeType="afterEffect">
                                  <p:stCondLst>
                                    <p:cond delay="0"/>
                                  </p:stCondLst>
                                  <p:childTnLst>
                                    <p:set>
                                      <p:cBhvr>
                                        <p:cTn id="10" dur="1" fill="hold">
                                          <p:stCondLst>
                                            <p:cond delay="0"/>
                                          </p:stCondLst>
                                        </p:cTn>
                                        <p:tgtEl>
                                          <p:spTgt spid="214">
                                            <p:txEl>
                                              <p:pRg st="1" end="1"/>
                                            </p:txEl>
                                          </p:spTgt>
                                        </p:tgtEl>
                                        <p:attrNameLst>
                                          <p:attrName>style.visibility</p:attrName>
                                        </p:attrNameLst>
                                      </p:cBhvr>
                                      <p:to>
                                        <p:strVal val="visible"/>
                                      </p:to>
                                    </p:set>
                                    <p:animEffect transition="in" filter="fade">
                                      <p:cBhvr>
                                        <p:cTn id="11" dur="2900"/>
                                        <p:tgtEl>
                                          <p:spTgt spid="214">
                                            <p:txEl>
                                              <p:pRg st="1" end="1"/>
                                            </p:txEl>
                                          </p:spTgt>
                                        </p:tgtEl>
                                      </p:cBhvr>
                                    </p:animEffect>
                                  </p:childTnLst>
                                </p:cTn>
                              </p:par>
                            </p:childTnLst>
                          </p:cTn>
                        </p:par>
                        <p:par>
                          <p:cTn id="12" fill="hold">
                            <p:stCondLst>
                              <p:cond delay="5800"/>
                            </p:stCondLst>
                            <p:childTnLst>
                              <p:par>
                                <p:cTn id="13" presetID="10" presetClass="entr" presetSubtype="0" fill="hold" nodeType="afterEffect">
                                  <p:stCondLst>
                                    <p:cond delay="0"/>
                                  </p:stCondLst>
                                  <p:childTnLst>
                                    <p:set>
                                      <p:cBhvr>
                                        <p:cTn id="14" dur="1" fill="hold">
                                          <p:stCondLst>
                                            <p:cond delay="0"/>
                                          </p:stCondLst>
                                        </p:cTn>
                                        <p:tgtEl>
                                          <p:spTgt spid="214">
                                            <p:txEl>
                                              <p:pRg st="2" end="2"/>
                                            </p:txEl>
                                          </p:spTgt>
                                        </p:tgtEl>
                                        <p:attrNameLst>
                                          <p:attrName>style.visibility</p:attrName>
                                        </p:attrNameLst>
                                      </p:cBhvr>
                                      <p:to>
                                        <p:strVal val="visible"/>
                                      </p:to>
                                    </p:set>
                                    <p:animEffect transition="in" filter="fade">
                                      <p:cBhvr>
                                        <p:cTn id="15" dur="2900"/>
                                        <p:tgtEl>
                                          <p:spTgt spid="214">
                                            <p:txEl>
                                              <p:pRg st="2" end="2"/>
                                            </p:txEl>
                                          </p:spTgt>
                                        </p:tgtEl>
                                      </p:cBhvr>
                                    </p:animEffect>
                                  </p:childTnLst>
                                </p:cTn>
                              </p:par>
                            </p:childTnLst>
                          </p:cTn>
                        </p:par>
                        <p:par>
                          <p:cTn id="16" fill="hold">
                            <p:stCondLst>
                              <p:cond delay="8700"/>
                            </p:stCondLst>
                            <p:childTnLst>
                              <p:par>
                                <p:cTn id="17" presetID="10" presetClass="entr" presetSubtype="0" fill="hold" nodeType="afterEffect">
                                  <p:stCondLst>
                                    <p:cond delay="0"/>
                                  </p:stCondLst>
                                  <p:childTnLst>
                                    <p:set>
                                      <p:cBhvr>
                                        <p:cTn id="18" dur="1" fill="hold">
                                          <p:stCondLst>
                                            <p:cond delay="0"/>
                                          </p:stCondLst>
                                        </p:cTn>
                                        <p:tgtEl>
                                          <p:spTgt spid="214">
                                            <p:txEl>
                                              <p:pRg st="3" end="3"/>
                                            </p:txEl>
                                          </p:spTgt>
                                        </p:tgtEl>
                                        <p:attrNameLst>
                                          <p:attrName>style.visibility</p:attrName>
                                        </p:attrNameLst>
                                      </p:cBhvr>
                                      <p:to>
                                        <p:strVal val="visible"/>
                                      </p:to>
                                    </p:set>
                                    <p:animEffect transition="in" filter="fade">
                                      <p:cBhvr>
                                        <p:cTn id="19" dur="2900"/>
                                        <p:tgtEl>
                                          <p:spTgt spid="214">
                                            <p:txEl>
                                              <p:pRg st="3" end="3"/>
                                            </p:txEl>
                                          </p:spTgt>
                                        </p:tgtEl>
                                      </p:cBhvr>
                                    </p:animEffect>
                                  </p:childTnLst>
                                </p:cTn>
                              </p:par>
                            </p:childTnLst>
                          </p:cTn>
                        </p:par>
                        <p:par>
                          <p:cTn id="20" fill="hold">
                            <p:stCondLst>
                              <p:cond delay="11600"/>
                            </p:stCondLst>
                            <p:childTnLst>
                              <p:par>
                                <p:cTn id="21" presetID="10" presetClass="entr" presetSubtype="0" fill="hold" nodeType="afterEffect">
                                  <p:stCondLst>
                                    <p:cond delay="0"/>
                                  </p:stCondLst>
                                  <p:childTnLst>
                                    <p:set>
                                      <p:cBhvr>
                                        <p:cTn id="22" dur="1" fill="hold">
                                          <p:stCondLst>
                                            <p:cond delay="0"/>
                                          </p:stCondLst>
                                        </p:cTn>
                                        <p:tgtEl>
                                          <p:spTgt spid="214">
                                            <p:txEl>
                                              <p:pRg st="4" end="4"/>
                                            </p:txEl>
                                          </p:spTgt>
                                        </p:tgtEl>
                                        <p:attrNameLst>
                                          <p:attrName>style.visibility</p:attrName>
                                        </p:attrNameLst>
                                      </p:cBhvr>
                                      <p:to>
                                        <p:strVal val="visible"/>
                                      </p:to>
                                    </p:set>
                                    <p:animEffect transition="in" filter="fade">
                                      <p:cBhvr>
                                        <p:cTn id="23" dur="2900"/>
                                        <p:tgtEl>
                                          <p:spTgt spid="214">
                                            <p:txEl>
                                              <p:pRg st="4" end="4"/>
                                            </p:txEl>
                                          </p:spTgt>
                                        </p:tgtEl>
                                      </p:cBhvr>
                                    </p:animEffect>
                                  </p:childTnLst>
                                </p:cTn>
                              </p:par>
                            </p:childTnLst>
                          </p:cTn>
                        </p:par>
                        <p:par>
                          <p:cTn id="24" fill="hold">
                            <p:stCondLst>
                              <p:cond delay="14500"/>
                            </p:stCondLst>
                            <p:childTnLst>
                              <p:par>
                                <p:cTn id="25" presetID="10" presetClass="entr" presetSubtype="0" fill="hold" nodeType="afterEffect">
                                  <p:stCondLst>
                                    <p:cond delay="0"/>
                                  </p:stCondLst>
                                  <p:childTnLst>
                                    <p:set>
                                      <p:cBhvr>
                                        <p:cTn id="26" dur="1" fill="hold">
                                          <p:stCondLst>
                                            <p:cond delay="0"/>
                                          </p:stCondLst>
                                        </p:cTn>
                                        <p:tgtEl>
                                          <p:spTgt spid="214">
                                            <p:txEl>
                                              <p:pRg st="5" end="5"/>
                                            </p:txEl>
                                          </p:spTgt>
                                        </p:tgtEl>
                                        <p:attrNameLst>
                                          <p:attrName>style.visibility</p:attrName>
                                        </p:attrNameLst>
                                      </p:cBhvr>
                                      <p:to>
                                        <p:strVal val="visible"/>
                                      </p:to>
                                    </p:set>
                                    <p:animEffect transition="in" filter="fade">
                                      <p:cBhvr>
                                        <p:cTn id="27" dur="2900"/>
                                        <p:tgtEl>
                                          <p:spTgt spid="214">
                                            <p:txEl>
                                              <p:pRg st="5" end="5"/>
                                            </p:txEl>
                                          </p:spTgt>
                                        </p:tgtEl>
                                      </p:cBhvr>
                                    </p:animEffect>
                                  </p:childTnLst>
                                </p:cTn>
                              </p:par>
                            </p:childTnLst>
                          </p:cTn>
                        </p:par>
                        <p:par>
                          <p:cTn id="28" fill="hold">
                            <p:stCondLst>
                              <p:cond delay="17400"/>
                            </p:stCondLst>
                            <p:childTnLst>
                              <p:par>
                                <p:cTn id="29" presetID="10" presetClass="entr" presetSubtype="0" fill="hold" nodeType="afterEffect">
                                  <p:stCondLst>
                                    <p:cond delay="0"/>
                                  </p:stCondLst>
                                  <p:childTnLst>
                                    <p:set>
                                      <p:cBhvr>
                                        <p:cTn id="30" dur="1" fill="hold">
                                          <p:stCondLst>
                                            <p:cond delay="0"/>
                                          </p:stCondLst>
                                        </p:cTn>
                                        <p:tgtEl>
                                          <p:spTgt spid="214">
                                            <p:txEl>
                                              <p:pRg st="6" end="6"/>
                                            </p:txEl>
                                          </p:spTgt>
                                        </p:tgtEl>
                                        <p:attrNameLst>
                                          <p:attrName>style.visibility</p:attrName>
                                        </p:attrNameLst>
                                      </p:cBhvr>
                                      <p:to>
                                        <p:strVal val="visible"/>
                                      </p:to>
                                    </p:set>
                                    <p:animEffect transition="in" filter="fade">
                                      <p:cBhvr>
                                        <p:cTn id="31" dur="2900"/>
                                        <p:tgtEl>
                                          <p:spTgt spid="214">
                                            <p:txEl>
                                              <p:pRg st="6" end="6"/>
                                            </p:txEl>
                                          </p:spTgt>
                                        </p:tgtEl>
                                      </p:cBhvr>
                                    </p:animEffect>
                                  </p:childTnLst>
                                </p:cTn>
                              </p:par>
                            </p:childTnLst>
                          </p:cTn>
                        </p:par>
                        <p:par>
                          <p:cTn id="32" fill="hold">
                            <p:stCondLst>
                              <p:cond delay="20300"/>
                            </p:stCondLst>
                            <p:childTnLst>
                              <p:par>
                                <p:cTn id="33" presetID="10" presetClass="entr" presetSubtype="0" fill="hold" nodeType="afterEffect">
                                  <p:stCondLst>
                                    <p:cond delay="0"/>
                                  </p:stCondLst>
                                  <p:childTnLst>
                                    <p:set>
                                      <p:cBhvr>
                                        <p:cTn id="34" dur="1" fill="hold">
                                          <p:stCondLst>
                                            <p:cond delay="0"/>
                                          </p:stCondLst>
                                        </p:cTn>
                                        <p:tgtEl>
                                          <p:spTgt spid="214">
                                            <p:txEl>
                                              <p:pRg st="7" end="7"/>
                                            </p:txEl>
                                          </p:spTgt>
                                        </p:tgtEl>
                                        <p:attrNameLst>
                                          <p:attrName>style.visibility</p:attrName>
                                        </p:attrNameLst>
                                      </p:cBhvr>
                                      <p:to>
                                        <p:strVal val="visible"/>
                                      </p:to>
                                    </p:set>
                                    <p:animEffect transition="in" filter="fade">
                                      <p:cBhvr>
                                        <p:cTn id="35" dur="2900"/>
                                        <p:tgtEl>
                                          <p:spTgt spid="214">
                                            <p:txEl>
                                              <p:pRg st="7" end="7"/>
                                            </p:txEl>
                                          </p:spTgt>
                                        </p:tgtEl>
                                      </p:cBhvr>
                                    </p:animEffect>
                                  </p:childTnLst>
                                </p:cTn>
                              </p:par>
                            </p:childTnLst>
                          </p:cTn>
                        </p:par>
                        <p:par>
                          <p:cTn id="36" fill="hold">
                            <p:stCondLst>
                              <p:cond delay="23200"/>
                            </p:stCondLst>
                            <p:childTnLst>
                              <p:par>
                                <p:cTn id="37" presetID="10" presetClass="entr" presetSubtype="0" fill="hold" nodeType="afterEffect">
                                  <p:stCondLst>
                                    <p:cond delay="0"/>
                                  </p:stCondLst>
                                  <p:childTnLst>
                                    <p:set>
                                      <p:cBhvr>
                                        <p:cTn id="38" dur="1" fill="hold">
                                          <p:stCondLst>
                                            <p:cond delay="0"/>
                                          </p:stCondLst>
                                        </p:cTn>
                                        <p:tgtEl>
                                          <p:spTgt spid="214">
                                            <p:txEl>
                                              <p:pRg st="8" end="8"/>
                                            </p:txEl>
                                          </p:spTgt>
                                        </p:tgtEl>
                                        <p:attrNameLst>
                                          <p:attrName>style.visibility</p:attrName>
                                        </p:attrNameLst>
                                      </p:cBhvr>
                                      <p:to>
                                        <p:strVal val="visible"/>
                                      </p:to>
                                    </p:set>
                                    <p:animEffect transition="in" filter="fade">
                                      <p:cBhvr>
                                        <p:cTn id="39" dur="2900"/>
                                        <p:tgtEl>
                                          <p:spTgt spid="214">
                                            <p:txEl>
                                              <p:pRg st="8" end="8"/>
                                            </p:txEl>
                                          </p:spTgt>
                                        </p:tgtEl>
                                      </p:cBhvr>
                                    </p:animEffect>
                                  </p:childTnLst>
                                </p:cTn>
                              </p:par>
                            </p:childTnLst>
                          </p:cTn>
                        </p:par>
                        <p:par>
                          <p:cTn id="40" fill="hold">
                            <p:stCondLst>
                              <p:cond delay="26100"/>
                            </p:stCondLst>
                            <p:childTnLst>
                              <p:par>
                                <p:cTn id="41" presetID="10" presetClass="entr" presetSubtype="0" fill="hold" nodeType="afterEffect">
                                  <p:stCondLst>
                                    <p:cond delay="0"/>
                                  </p:stCondLst>
                                  <p:childTnLst>
                                    <p:set>
                                      <p:cBhvr>
                                        <p:cTn id="42" dur="1" fill="hold">
                                          <p:stCondLst>
                                            <p:cond delay="0"/>
                                          </p:stCondLst>
                                        </p:cTn>
                                        <p:tgtEl>
                                          <p:spTgt spid="214">
                                            <p:txEl>
                                              <p:pRg st="9" end="9"/>
                                            </p:txEl>
                                          </p:spTgt>
                                        </p:tgtEl>
                                        <p:attrNameLst>
                                          <p:attrName>style.visibility</p:attrName>
                                        </p:attrNameLst>
                                      </p:cBhvr>
                                      <p:to>
                                        <p:strVal val="visible"/>
                                      </p:to>
                                    </p:set>
                                    <p:animEffect transition="in" filter="fade">
                                      <p:cBhvr>
                                        <p:cTn id="43" dur="2900"/>
                                        <p:tgtEl>
                                          <p:spTgt spid="214">
                                            <p:txEl>
                                              <p:pRg st="9" end="9"/>
                                            </p:txEl>
                                          </p:spTgt>
                                        </p:tgtEl>
                                      </p:cBhvr>
                                    </p:animEffect>
                                  </p:childTnLst>
                                </p:cTn>
                              </p:par>
                            </p:childTnLst>
                          </p:cTn>
                        </p:par>
                        <p:par>
                          <p:cTn id="44" fill="hold">
                            <p:stCondLst>
                              <p:cond delay="29000"/>
                            </p:stCondLst>
                            <p:childTnLst>
                              <p:par>
                                <p:cTn id="45" presetID="10" presetClass="entr" presetSubtype="0" fill="hold" nodeType="afterEffect">
                                  <p:stCondLst>
                                    <p:cond delay="0"/>
                                  </p:stCondLst>
                                  <p:childTnLst>
                                    <p:set>
                                      <p:cBhvr>
                                        <p:cTn id="46" dur="1" fill="hold">
                                          <p:stCondLst>
                                            <p:cond delay="0"/>
                                          </p:stCondLst>
                                        </p:cTn>
                                        <p:tgtEl>
                                          <p:spTgt spid="214">
                                            <p:txEl>
                                              <p:pRg st="10" end="10"/>
                                            </p:txEl>
                                          </p:spTgt>
                                        </p:tgtEl>
                                        <p:attrNameLst>
                                          <p:attrName>style.visibility</p:attrName>
                                        </p:attrNameLst>
                                      </p:cBhvr>
                                      <p:to>
                                        <p:strVal val="visible"/>
                                      </p:to>
                                    </p:set>
                                    <p:animEffect transition="in" filter="fade">
                                      <p:cBhvr>
                                        <p:cTn id="47" dur="2900"/>
                                        <p:tgtEl>
                                          <p:spTgt spid="214">
                                            <p:txEl>
                                              <p:pRg st="10" end="10"/>
                                            </p:txEl>
                                          </p:spTgt>
                                        </p:tgtEl>
                                      </p:cBhvr>
                                    </p:animEffect>
                                  </p:childTnLst>
                                </p:cTn>
                              </p:par>
                            </p:childTnLst>
                          </p:cTn>
                        </p:par>
                        <p:par>
                          <p:cTn id="48" fill="hold">
                            <p:stCondLst>
                              <p:cond delay="31900"/>
                            </p:stCondLst>
                            <p:childTnLst>
                              <p:par>
                                <p:cTn id="49" presetID="10" presetClass="entr" presetSubtype="0" fill="hold" nodeType="afterEffect">
                                  <p:stCondLst>
                                    <p:cond delay="0"/>
                                  </p:stCondLst>
                                  <p:childTnLst>
                                    <p:set>
                                      <p:cBhvr>
                                        <p:cTn id="50" dur="1" fill="hold">
                                          <p:stCondLst>
                                            <p:cond delay="0"/>
                                          </p:stCondLst>
                                        </p:cTn>
                                        <p:tgtEl>
                                          <p:spTgt spid="214">
                                            <p:txEl>
                                              <p:pRg st="11" end="11"/>
                                            </p:txEl>
                                          </p:spTgt>
                                        </p:tgtEl>
                                        <p:attrNameLst>
                                          <p:attrName>style.visibility</p:attrName>
                                        </p:attrNameLst>
                                      </p:cBhvr>
                                      <p:to>
                                        <p:strVal val="visible"/>
                                      </p:to>
                                    </p:set>
                                    <p:animEffect transition="in" filter="fade">
                                      <p:cBhvr>
                                        <p:cTn id="51" dur="2900"/>
                                        <p:tgtEl>
                                          <p:spTgt spid="21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wear multiple hats!</a:t>
            </a:r>
            <a:endParaRPr/>
          </a:p>
        </p:txBody>
      </p:sp>
      <p:sp>
        <p:nvSpPr>
          <p:cNvPr id="227" name="Google Shape;227;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28" name="Google Shape;228;p41"/>
          <p:cNvPicPr preferRelativeResize="0"/>
          <p:nvPr/>
        </p:nvPicPr>
        <p:blipFill>
          <a:blip r:embed="rId3">
            <a:alphaModFix/>
          </a:blip>
          <a:stretch>
            <a:fillRect/>
          </a:stretch>
        </p:blipFill>
        <p:spPr>
          <a:xfrm>
            <a:off x="1928123" y="1152475"/>
            <a:ext cx="4551351" cy="3416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2"/>
          <p:cNvSpPr txBox="1">
            <a:spLocks noGrp="1"/>
          </p:cNvSpPr>
          <p:nvPr>
            <p:ph type="body" idx="1"/>
          </p:nvPr>
        </p:nvSpPr>
        <p:spPr>
          <a:xfrm>
            <a:off x="311700" y="248500"/>
            <a:ext cx="8520600" cy="43203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sz="2400">
              <a:solidFill>
                <a:schemeClr val="dk1"/>
              </a:solidFill>
            </a:endParaRPr>
          </a:p>
          <a:p>
            <a:pPr marL="457200" lvl="0" indent="0" algn="l" rtl="0">
              <a:spcBef>
                <a:spcPts val="1600"/>
              </a:spcBef>
              <a:spcAft>
                <a:spcPts val="0"/>
              </a:spcAft>
              <a:buClr>
                <a:schemeClr val="dk1"/>
              </a:buClr>
              <a:buSzPts val="1100"/>
              <a:buFont typeface="Arial"/>
              <a:buNone/>
            </a:pPr>
            <a:r>
              <a:rPr lang="en" sz="2400">
                <a:solidFill>
                  <a:schemeClr val="dk1"/>
                </a:solidFill>
              </a:rPr>
              <a:t>“. . .  </a:t>
            </a:r>
            <a:r>
              <a:rPr lang="en" sz="2400" b="1">
                <a:solidFill>
                  <a:schemeClr val="dk1"/>
                </a:solidFill>
                <a:highlight>
                  <a:srgbClr val="FFFF00"/>
                </a:highlight>
              </a:rPr>
              <a:t>[University] Administrators do not understand the details and skills involved</a:t>
            </a:r>
            <a:r>
              <a:rPr lang="en" sz="2400">
                <a:solidFill>
                  <a:schemeClr val="dk1"/>
                </a:solidFill>
                <a:highlight>
                  <a:srgbClr val="FFFF00"/>
                </a:highlight>
              </a:rPr>
              <a:t> </a:t>
            </a:r>
            <a:r>
              <a:rPr lang="en" sz="2400">
                <a:solidFill>
                  <a:schemeClr val="dk1"/>
                </a:solidFill>
              </a:rPr>
              <a:t>and I’m finding there may be a radical change in our support staff with a likely decrease in positions.  This will cause a lot of stress in our library as we are already short staffed due to a loss of a position last year.” -- </a:t>
            </a:r>
            <a:r>
              <a:rPr lang="en" sz="2400" i="1">
                <a:solidFill>
                  <a:schemeClr val="dk1"/>
                </a:solidFill>
              </a:rPr>
              <a:t>Community college library director</a:t>
            </a:r>
            <a:endParaRPr sz="2400" i="1">
              <a:solidFill>
                <a:schemeClr val="dk1"/>
              </a:solidFill>
            </a:endParaRPr>
          </a:p>
          <a:p>
            <a:pPr marL="0" lvl="0" indent="0" algn="l" rtl="0">
              <a:spcBef>
                <a:spcPts val="1600"/>
              </a:spcBef>
              <a:spcAft>
                <a:spcPts val="0"/>
              </a:spcAft>
              <a:buClr>
                <a:schemeClr val="dk1"/>
              </a:buClr>
              <a:buSzPts val="1100"/>
              <a:buFont typeface="Arial"/>
              <a:buNone/>
            </a:pPr>
            <a:endParaRPr sz="1000">
              <a:solidFill>
                <a:schemeClr val="dk1"/>
              </a:solidFill>
            </a:endParaRPr>
          </a:p>
          <a:p>
            <a:pPr marL="0" lvl="0" indent="0" algn="l" rtl="0">
              <a:spcBef>
                <a:spcPts val="1600"/>
              </a:spcBef>
              <a:spcAft>
                <a:spcPts val="160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3"/>
          <p:cNvSpPr txBox="1">
            <a:spLocks noGrp="1"/>
          </p:cNvSpPr>
          <p:nvPr>
            <p:ph type="title"/>
          </p:nvPr>
        </p:nvSpPr>
        <p:spPr>
          <a:xfrm>
            <a:off x="5592925" y="445025"/>
            <a:ext cx="3239400" cy="572700"/>
          </a:xfrm>
          <a:prstGeom prst="rect">
            <a:avLst/>
          </a:prstGeom>
        </p:spPr>
        <p:txBody>
          <a:bodyPr spcFirstLastPara="1" wrap="square" lIns="91425" tIns="91425" rIns="91425" bIns="91425" anchor="t" anchorCtr="0">
            <a:noAutofit/>
          </a:bodyPr>
          <a:lstStyle/>
          <a:p>
            <a:pPr marL="1371600" lvl="0" indent="457200" algn="l" rtl="0">
              <a:spcBef>
                <a:spcPts val="0"/>
              </a:spcBef>
              <a:spcAft>
                <a:spcPts val="0"/>
              </a:spcAft>
              <a:buNone/>
            </a:pPr>
            <a:r>
              <a:rPr lang="en"/>
              <a:t>Value</a:t>
            </a:r>
            <a:endParaRPr/>
          </a:p>
        </p:txBody>
      </p:sp>
      <p:sp>
        <p:nvSpPr>
          <p:cNvPr id="239" name="Google Shape;239;p43"/>
          <p:cNvSpPr txBox="1">
            <a:spLocks noGrp="1"/>
          </p:cNvSpPr>
          <p:nvPr>
            <p:ph type="body" idx="1"/>
          </p:nvPr>
        </p:nvSpPr>
        <p:spPr>
          <a:xfrm>
            <a:off x="311700" y="1064425"/>
            <a:ext cx="5860500" cy="362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 much of the higher education community views libraries as a support organization alone, rather than an instructional organization.”   </a:t>
            </a:r>
            <a:endParaRPr/>
          </a:p>
          <a:p>
            <a:pPr marL="0" lvl="0" indent="0" algn="l" rtl="0">
              <a:spcBef>
                <a:spcPts val="1600"/>
              </a:spcBef>
              <a:spcAft>
                <a:spcPts val="0"/>
              </a:spcAft>
              <a:buNone/>
            </a:pPr>
            <a:r>
              <a:rPr lang="en"/>
              <a:t>“The unfortunate truth … is that librarians have failed to explain to those outside the field what contributions they … make.”</a:t>
            </a:r>
            <a:endParaRPr/>
          </a:p>
          <a:p>
            <a:pPr marL="0" lvl="0" indent="0" algn="l" rtl="0">
              <a:spcBef>
                <a:spcPts val="1600"/>
              </a:spcBef>
              <a:spcAft>
                <a:spcPts val="1600"/>
              </a:spcAft>
              <a:buNone/>
            </a:pPr>
            <a:r>
              <a:rPr lang="en"/>
              <a:t>What is true for our field as a whole rings true for technical services.</a:t>
            </a:r>
            <a:endParaRPr/>
          </a:p>
        </p:txBody>
      </p:sp>
      <p:sp>
        <p:nvSpPr>
          <p:cNvPr id="240" name="Google Shape;240;p43"/>
          <p:cNvSpPr txBox="1"/>
          <p:nvPr/>
        </p:nvSpPr>
        <p:spPr>
          <a:xfrm flipH="1">
            <a:off x="6172200" y="3525550"/>
            <a:ext cx="2819400" cy="2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https://media.giphy.com/media/zybncsOjg5ATC/giphy.gif</a:t>
            </a:r>
            <a:endParaRPr sz="600"/>
          </a:p>
        </p:txBody>
      </p:sp>
      <p:pic>
        <p:nvPicPr>
          <p:cNvPr id="241" name="Google Shape;241;p43"/>
          <p:cNvPicPr preferRelativeResize="0"/>
          <p:nvPr/>
        </p:nvPicPr>
        <p:blipFill>
          <a:blip r:embed="rId3">
            <a:alphaModFix/>
          </a:blip>
          <a:stretch>
            <a:fillRect/>
          </a:stretch>
        </p:blipFill>
        <p:spPr>
          <a:xfrm>
            <a:off x="6172200" y="1170125"/>
            <a:ext cx="2819400" cy="2265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2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animEffect transition="in" filter="fade">
                                      <p:cBhvr>
                                        <p:cTn id="7" dur="3200"/>
                                        <p:tgtEl>
                                          <p:spTgt spid="239">
                                            <p:txEl>
                                              <p:pRg st="0" end="0"/>
                                            </p:txEl>
                                          </p:spTgt>
                                        </p:tgtEl>
                                      </p:cBhvr>
                                    </p:animEffect>
                                  </p:childTnLst>
                                </p:cTn>
                              </p:par>
                            </p:childTnLst>
                          </p:cTn>
                        </p:par>
                        <p:par>
                          <p:cTn id="8" fill="hold">
                            <p:stCondLst>
                              <p:cond delay="3200"/>
                            </p:stCondLst>
                            <p:childTnLst>
                              <p:par>
                                <p:cTn id="9" presetID="10" presetClass="entr" presetSubtype="0" fill="hold" nodeType="after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animEffect transition="in" filter="fade">
                                      <p:cBhvr>
                                        <p:cTn id="11" dur="3200"/>
                                        <p:tgtEl>
                                          <p:spTgt spid="239">
                                            <p:txEl>
                                              <p:pRg st="1" end="1"/>
                                            </p:txEl>
                                          </p:spTgt>
                                        </p:tgtEl>
                                      </p:cBhvr>
                                    </p:animEffect>
                                  </p:childTnLst>
                                </p:cTn>
                              </p:par>
                            </p:childTnLst>
                          </p:cTn>
                        </p:par>
                        <p:par>
                          <p:cTn id="12" fill="hold">
                            <p:stCondLst>
                              <p:cond delay="6400"/>
                            </p:stCondLst>
                            <p:childTnLst>
                              <p:par>
                                <p:cTn id="13" presetID="10" presetClass="entr" presetSubtype="0" fill="hold" nodeType="afterEffect">
                                  <p:stCondLst>
                                    <p:cond delay="0"/>
                                  </p:stCondLst>
                                  <p:childTnLst>
                                    <p:set>
                                      <p:cBhvr>
                                        <p:cTn id="14" dur="1" fill="hold">
                                          <p:stCondLst>
                                            <p:cond delay="0"/>
                                          </p:stCondLst>
                                        </p:cTn>
                                        <p:tgtEl>
                                          <p:spTgt spid="239">
                                            <p:txEl>
                                              <p:pRg st="2" end="2"/>
                                            </p:txEl>
                                          </p:spTgt>
                                        </p:tgtEl>
                                        <p:attrNameLst>
                                          <p:attrName>style.visibility</p:attrName>
                                        </p:attrNameLst>
                                      </p:cBhvr>
                                      <p:to>
                                        <p:strVal val="visible"/>
                                      </p:to>
                                    </p:set>
                                    <p:animEffect transition="in" filter="fade">
                                      <p:cBhvr>
                                        <p:cTn id="15" dur="3200"/>
                                        <p:tgtEl>
                                          <p:spTgt spid="2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2286000" lvl="0" indent="457200" algn="l" rtl="0">
              <a:spcBef>
                <a:spcPts val="0"/>
              </a:spcBef>
              <a:spcAft>
                <a:spcPts val="0"/>
              </a:spcAft>
              <a:buNone/>
            </a:pPr>
            <a:r>
              <a:rPr lang="en"/>
              <a:t>Values change</a:t>
            </a:r>
            <a:endParaRPr/>
          </a:p>
        </p:txBody>
      </p:sp>
      <p:sp>
        <p:nvSpPr>
          <p:cNvPr id="247" name="Google Shape;247;p44"/>
          <p:cNvSpPr txBox="1">
            <a:spLocks noGrp="1"/>
          </p:cNvSpPr>
          <p:nvPr>
            <p:ph type="body" idx="1"/>
          </p:nvPr>
        </p:nvSpPr>
        <p:spPr>
          <a:xfrm>
            <a:off x="311700" y="1152475"/>
            <a:ext cx="4492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Technical Services, we focus on:</a:t>
            </a:r>
            <a:endParaRPr/>
          </a:p>
          <a:p>
            <a:pPr marL="457200" lvl="0" indent="-342900" algn="l" rtl="0">
              <a:spcBef>
                <a:spcPts val="1600"/>
              </a:spcBef>
              <a:spcAft>
                <a:spcPts val="0"/>
              </a:spcAft>
              <a:buSzPts val="1800"/>
              <a:buChar char="●"/>
            </a:pPr>
            <a:r>
              <a:rPr lang="en"/>
              <a:t>Numbers of items purchased, cataloged, or edited</a:t>
            </a:r>
            <a:endParaRPr/>
          </a:p>
          <a:p>
            <a:pPr marL="457200" lvl="0" indent="-342900" algn="l" rtl="0">
              <a:spcBef>
                <a:spcPts val="1000"/>
              </a:spcBef>
              <a:spcAft>
                <a:spcPts val="0"/>
              </a:spcAft>
              <a:buSzPts val="1800"/>
              <a:buChar char="●"/>
            </a:pPr>
            <a:r>
              <a:rPr lang="en"/>
              <a:t>Productivity and efficiency studies and analyses</a:t>
            </a:r>
            <a:endParaRPr/>
          </a:p>
          <a:p>
            <a:pPr marL="0" lvl="0" indent="0" algn="l" rtl="0">
              <a:spcBef>
                <a:spcPts val="1600"/>
              </a:spcBef>
              <a:spcAft>
                <a:spcPts val="1600"/>
              </a:spcAft>
              <a:buNone/>
            </a:pPr>
            <a:endParaRPr/>
          </a:p>
        </p:txBody>
      </p:sp>
      <p:pic>
        <p:nvPicPr>
          <p:cNvPr id="248" name="Google Shape;248;p44"/>
          <p:cNvPicPr preferRelativeResize="0"/>
          <p:nvPr/>
        </p:nvPicPr>
        <p:blipFill>
          <a:blip r:embed="rId3">
            <a:alphaModFix/>
          </a:blip>
          <a:stretch>
            <a:fillRect/>
          </a:stretch>
        </p:blipFill>
        <p:spPr>
          <a:xfrm>
            <a:off x="4956300" y="1170125"/>
            <a:ext cx="4035300" cy="2816639"/>
          </a:xfrm>
          <a:prstGeom prst="rect">
            <a:avLst/>
          </a:prstGeom>
          <a:noFill/>
          <a:ln>
            <a:noFill/>
          </a:ln>
        </p:spPr>
      </p:pic>
      <p:sp>
        <p:nvSpPr>
          <p:cNvPr id="249" name="Google Shape;249;p44"/>
          <p:cNvSpPr txBox="1"/>
          <p:nvPr/>
        </p:nvSpPr>
        <p:spPr>
          <a:xfrm>
            <a:off x="5005350" y="4036600"/>
            <a:ext cx="39372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https://media.giphy.com/media/cjDoRld4xH83K/giphy.gif</a:t>
            </a:r>
            <a:endParaRPr sz="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6"/>
          <p:cNvSpPr txBox="1"/>
          <p:nvPr/>
        </p:nvSpPr>
        <p:spPr>
          <a:xfrm>
            <a:off x="-75" y="252625"/>
            <a:ext cx="9144000" cy="44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800">
                <a:solidFill>
                  <a:schemeClr val="dk1"/>
                </a:solidFill>
              </a:rPr>
              <a:t>Welcome</a:t>
            </a:r>
            <a:endParaRPr sz="2200">
              <a:solidFill>
                <a:srgbClr val="222222"/>
              </a:solidFill>
            </a:endParaRPr>
          </a:p>
          <a:p>
            <a:pPr marL="0" lvl="0" indent="0" algn="l" rtl="0">
              <a:spcBef>
                <a:spcPts val="0"/>
              </a:spcBef>
              <a:spcAft>
                <a:spcPts val="0"/>
              </a:spcAft>
              <a:buNone/>
            </a:pPr>
            <a:endParaRPr sz="2200">
              <a:solidFill>
                <a:srgbClr val="222222"/>
              </a:solidFill>
            </a:endParaRPr>
          </a:p>
          <a:p>
            <a:pPr marL="0" lvl="0" indent="0" algn="l" rtl="0">
              <a:spcBef>
                <a:spcPts val="0"/>
              </a:spcBef>
              <a:spcAft>
                <a:spcPts val="0"/>
              </a:spcAft>
              <a:buNone/>
            </a:pPr>
            <a:endParaRPr sz="2200">
              <a:solidFill>
                <a:srgbClr val="222222"/>
              </a:solidFill>
            </a:endParaRPr>
          </a:p>
          <a:p>
            <a:pPr marL="0" lvl="0" indent="0" algn="l" rtl="0">
              <a:spcBef>
                <a:spcPts val="0"/>
              </a:spcBef>
              <a:spcAft>
                <a:spcPts val="0"/>
              </a:spcAft>
              <a:buNone/>
            </a:pPr>
            <a:endParaRPr sz="2200">
              <a:solidFill>
                <a:srgbClr val="222222"/>
              </a:solidFill>
            </a:endParaRPr>
          </a:p>
          <a:p>
            <a:pPr marL="0" lvl="0" indent="0" algn="l" rtl="0">
              <a:spcBef>
                <a:spcPts val="0"/>
              </a:spcBef>
              <a:spcAft>
                <a:spcPts val="0"/>
              </a:spcAft>
              <a:buNone/>
            </a:pPr>
            <a:endParaRPr sz="2200">
              <a:solidFill>
                <a:srgbClr val="222222"/>
              </a:solidFill>
            </a:endParaRPr>
          </a:p>
          <a:p>
            <a:pPr marL="0" lvl="0" indent="0" algn="l" rtl="0">
              <a:spcBef>
                <a:spcPts val="0"/>
              </a:spcBef>
              <a:spcAft>
                <a:spcPts val="0"/>
              </a:spcAft>
              <a:buNone/>
            </a:pPr>
            <a:endParaRPr sz="2200">
              <a:solidFill>
                <a:srgbClr val="222222"/>
              </a:solidFill>
            </a:endParaRPr>
          </a:p>
          <a:p>
            <a:pPr marL="0" lvl="0" indent="0" algn="l" rtl="0">
              <a:spcBef>
                <a:spcPts val="0"/>
              </a:spcBef>
              <a:spcAft>
                <a:spcPts val="0"/>
              </a:spcAft>
              <a:buNone/>
            </a:pPr>
            <a:endParaRPr sz="2100">
              <a:solidFill>
                <a:srgbClr val="222222"/>
              </a:solidFill>
            </a:endParaRPr>
          </a:p>
          <a:p>
            <a:pPr marL="0" lvl="0" indent="0" algn="l" rtl="0">
              <a:spcBef>
                <a:spcPts val="0"/>
              </a:spcBef>
              <a:spcAft>
                <a:spcPts val="0"/>
              </a:spcAft>
              <a:buNone/>
            </a:pPr>
            <a:endParaRPr sz="1800"/>
          </a:p>
        </p:txBody>
      </p:sp>
      <p:pic>
        <p:nvPicPr>
          <p:cNvPr id="105" name="Google Shape;105;p26"/>
          <p:cNvPicPr preferRelativeResize="0"/>
          <p:nvPr/>
        </p:nvPicPr>
        <p:blipFill>
          <a:blip r:embed="rId3">
            <a:alphaModFix amt="71000"/>
          </a:blip>
          <a:stretch>
            <a:fillRect/>
          </a:stretch>
        </p:blipFill>
        <p:spPr>
          <a:xfrm>
            <a:off x="2544950" y="1297000"/>
            <a:ext cx="4054100" cy="2813075"/>
          </a:xfrm>
          <a:prstGeom prst="rect">
            <a:avLst/>
          </a:prstGeom>
          <a:noFill/>
          <a:ln>
            <a:noFill/>
          </a:ln>
        </p:spPr>
      </p:pic>
      <p:sp>
        <p:nvSpPr>
          <p:cNvPr id="106" name="Google Shape;106;p26"/>
          <p:cNvSpPr txBox="1"/>
          <p:nvPr/>
        </p:nvSpPr>
        <p:spPr>
          <a:xfrm>
            <a:off x="3015025" y="4110075"/>
            <a:ext cx="26829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chemeClr val="hlink"/>
                </a:solidFill>
                <a:latin typeface="Times New Roman"/>
                <a:ea typeface="Times New Roman"/>
                <a:cs typeface="Times New Roman"/>
                <a:sym typeface="Times New Roman"/>
                <a:hlinkClick r:id="rId4"/>
              </a:rPr>
              <a:t>https://media.giphy.com/media/o59mueTI2hnQQ/giphy.gif</a:t>
            </a:r>
            <a:r>
              <a:rPr lang="en" sz="800">
                <a:latin typeface="Times New Roman"/>
                <a:ea typeface="Times New Roman"/>
                <a:cs typeface="Times New Roman"/>
                <a:sym typeface="Times New Roman"/>
              </a:rPr>
              <a:t> </a:t>
            </a:r>
            <a:endParaRPr sz="800">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4">
                                            <p:txEl>
                                              <p:pRg st="0" end="0"/>
                                            </p:txEl>
                                          </p:spTgt>
                                        </p:tgtEl>
                                        <p:attrNameLst>
                                          <p:attrName>style.visibility</p:attrName>
                                        </p:attrNameLst>
                                      </p:cBhvr>
                                      <p:to>
                                        <p:strVal val="visible"/>
                                      </p:to>
                                    </p:set>
                                    <p:animEffect transition="in" filter="fade">
                                      <p:cBhvr>
                                        <p:cTn id="7" dur="1000"/>
                                        <p:tgtEl>
                                          <p:spTgt spid="10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4">
                                            <p:txEl>
                                              <p:pRg st="1" end="1"/>
                                            </p:txEl>
                                          </p:spTgt>
                                        </p:tgtEl>
                                        <p:attrNameLst>
                                          <p:attrName>style.visibility</p:attrName>
                                        </p:attrNameLst>
                                      </p:cBhvr>
                                      <p:to>
                                        <p:strVal val="visible"/>
                                      </p:to>
                                    </p:set>
                                    <p:animEffect transition="in" filter="fade">
                                      <p:cBhvr>
                                        <p:cTn id="11" dur="1000"/>
                                        <p:tgtEl>
                                          <p:spTgt spid="104">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4">
                                            <p:txEl>
                                              <p:pRg st="2" end="2"/>
                                            </p:txEl>
                                          </p:spTgt>
                                        </p:tgtEl>
                                        <p:attrNameLst>
                                          <p:attrName>style.visibility</p:attrName>
                                        </p:attrNameLst>
                                      </p:cBhvr>
                                      <p:to>
                                        <p:strVal val="visible"/>
                                      </p:to>
                                    </p:set>
                                    <p:animEffect transition="in" filter="fade">
                                      <p:cBhvr>
                                        <p:cTn id="15" dur="1000"/>
                                        <p:tgtEl>
                                          <p:spTgt spid="104">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4">
                                            <p:txEl>
                                              <p:pRg st="3" end="3"/>
                                            </p:txEl>
                                          </p:spTgt>
                                        </p:tgtEl>
                                        <p:attrNameLst>
                                          <p:attrName>style.visibility</p:attrName>
                                        </p:attrNameLst>
                                      </p:cBhvr>
                                      <p:to>
                                        <p:strVal val="visible"/>
                                      </p:to>
                                    </p:set>
                                    <p:animEffect transition="in" filter="fade">
                                      <p:cBhvr>
                                        <p:cTn id="19" dur="1000"/>
                                        <p:tgtEl>
                                          <p:spTgt spid="104">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4">
                                            <p:txEl>
                                              <p:pRg st="4" end="4"/>
                                            </p:txEl>
                                          </p:spTgt>
                                        </p:tgtEl>
                                        <p:attrNameLst>
                                          <p:attrName>style.visibility</p:attrName>
                                        </p:attrNameLst>
                                      </p:cBhvr>
                                      <p:to>
                                        <p:strVal val="visible"/>
                                      </p:to>
                                    </p:set>
                                    <p:animEffect transition="in" filter="fade">
                                      <p:cBhvr>
                                        <p:cTn id="23" dur="1000"/>
                                        <p:tgtEl>
                                          <p:spTgt spid="104">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04">
                                            <p:txEl>
                                              <p:pRg st="5" end="5"/>
                                            </p:txEl>
                                          </p:spTgt>
                                        </p:tgtEl>
                                        <p:attrNameLst>
                                          <p:attrName>style.visibility</p:attrName>
                                        </p:attrNameLst>
                                      </p:cBhvr>
                                      <p:to>
                                        <p:strVal val="visible"/>
                                      </p:to>
                                    </p:set>
                                    <p:animEffect transition="in" filter="fade">
                                      <p:cBhvr>
                                        <p:cTn id="27" dur="1000"/>
                                        <p:tgtEl>
                                          <p:spTgt spid="104">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04">
                                            <p:txEl>
                                              <p:pRg st="6" end="6"/>
                                            </p:txEl>
                                          </p:spTgt>
                                        </p:tgtEl>
                                        <p:attrNameLst>
                                          <p:attrName>style.visibility</p:attrName>
                                        </p:attrNameLst>
                                      </p:cBhvr>
                                      <p:to>
                                        <p:strVal val="visible"/>
                                      </p:to>
                                    </p:set>
                                    <p:animEffect transition="in" filter="fade">
                                      <p:cBhvr>
                                        <p:cTn id="31" dur="1000"/>
                                        <p:tgtEl>
                                          <p:spTgt spid="104">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04">
                                            <p:txEl>
                                              <p:pRg st="7" end="7"/>
                                            </p:txEl>
                                          </p:spTgt>
                                        </p:tgtEl>
                                        <p:attrNameLst>
                                          <p:attrName>style.visibility</p:attrName>
                                        </p:attrNameLst>
                                      </p:cBhvr>
                                      <p:to>
                                        <p:strVal val="visible"/>
                                      </p:to>
                                    </p:set>
                                    <p:animEffect transition="in" filter="fade">
                                      <p:cBhvr>
                                        <p:cTn id="35" dur="1000"/>
                                        <p:tgtEl>
                                          <p:spTgt spid="10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ctr" rtl="0">
              <a:spcBef>
                <a:spcPts val="1600"/>
              </a:spcBef>
              <a:spcAft>
                <a:spcPts val="0"/>
              </a:spcAft>
              <a:buNone/>
            </a:pPr>
            <a:r>
              <a:rPr lang="en" sz="3000" b="1" i="1"/>
              <a:t>Our audience has a different set of values </a:t>
            </a:r>
            <a:endParaRPr sz="3000" b="1" i="1"/>
          </a:p>
          <a:p>
            <a:pPr marL="0" lvl="0" indent="0" algn="ctr" rtl="0">
              <a:spcBef>
                <a:spcPts val="1600"/>
              </a:spcBef>
              <a:spcAft>
                <a:spcPts val="1600"/>
              </a:spcAft>
              <a:buClr>
                <a:schemeClr val="dk1"/>
              </a:buClr>
              <a:buSzPts val="1100"/>
              <a:buFont typeface="Arial"/>
              <a:buNone/>
            </a:pPr>
            <a:r>
              <a:rPr lang="en" sz="3000" b="1" i="1"/>
              <a:t>based on outcomes or centered on user needs. </a:t>
            </a:r>
            <a:r>
              <a:rPr lang="en" sz="2400" b="1"/>
              <a:t> </a:t>
            </a:r>
            <a:endParaRPr sz="2400"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6"/>
          <p:cNvSpPr txBox="1">
            <a:spLocks noGrp="1"/>
          </p:cNvSpPr>
          <p:nvPr>
            <p:ph type="title"/>
          </p:nvPr>
        </p:nvSpPr>
        <p:spPr>
          <a:xfrm>
            <a:off x="5962475" y="234150"/>
            <a:ext cx="2413200" cy="70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4000"/>
              <a:t>Impact</a:t>
            </a:r>
            <a:endParaRPr sz="4000"/>
          </a:p>
          <a:p>
            <a:pPr marL="0" lvl="0" indent="0" algn="r" rtl="0">
              <a:spcBef>
                <a:spcPts val="0"/>
              </a:spcBef>
              <a:spcAft>
                <a:spcPts val="0"/>
              </a:spcAft>
              <a:buNone/>
            </a:pPr>
            <a:endParaRPr sz="4000"/>
          </a:p>
        </p:txBody>
      </p:sp>
      <p:sp>
        <p:nvSpPr>
          <p:cNvPr id="260" name="Google Shape;260;p46"/>
          <p:cNvSpPr txBox="1"/>
          <p:nvPr/>
        </p:nvSpPr>
        <p:spPr>
          <a:xfrm rot="-5400000">
            <a:off x="-2119500" y="2180825"/>
            <a:ext cx="5016600" cy="77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a:t>CONSIDERATIONS</a:t>
            </a:r>
            <a:endParaRPr sz="4000"/>
          </a:p>
        </p:txBody>
      </p:sp>
      <p:sp>
        <p:nvSpPr>
          <p:cNvPr id="261" name="Google Shape;261;p46"/>
          <p:cNvSpPr txBox="1"/>
          <p:nvPr/>
        </p:nvSpPr>
        <p:spPr>
          <a:xfrm>
            <a:off x="2547600" y="1354075"/>
            <a:ext cx="4473600" cy="28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sz="3000">
                <a:solidFill>
                  <a:schemeClr val="dk1"/>
                </a:solidFill>
              </a:rPr>
              <a:t>Make connections between your work</a:t>
            </a:r>
            <a:endParaRPr sz="3000">
              <a:solidFill>
                <a:schemeClr val="dk1"/>
              </a:solidFill>
            </a:endParaRPr>
          </a:p>
          <a:p>
            <a:pPr marL="0" lvl="0" indent="0" algn="l" rtl="0">
              <a:spcBef>
                <a:spcPts val="0"/>
              </a:spcBef>
              <a:spcAft>
                <a:spcPts val="0"/>
              </a:spcAft>
              <a:buClr>
                <a:schemeClr val="dk1"/>
              </a:buClr>
              <a:buSzPts val="1100"/>
              <a:buFont typeface="Arial"/>
              <a:buNone/>
            </a:pPr>
            <a:r>
              <a:rPr lang="en" sz="3000">
                <a:solidFill>
                  <a:schemeClr val="dk1"/>
                </a:solidFill>
              </a:rPr>
              <a:t>and the mission of </a:t>
            </a:r>
            <a:endParaRPr sz="3000">
              <a:solidFill>
                <a:schemeClr val="dk1"/>
              </a:solidFill>
            </a:endParaRPr>
          </a:p>
          <a:p>
            <a:pPr marL="0" lvl="0" indent="0" algn="l" rtl="0">
              <a:spcBef>
                <a:spcPts val="0"/>
              </a:spcBef>
              <a:spcAft>
                <a:spcPts val="0"/>
              </a:spcAft>
              <a:buClr>
                <a:schemeClr val="dk1"/>
              </a:buClr>
              <a:buSzPts val="1100"/>
              <a:buFont typeface="Arial"/>
              <a:buNone/>
            </a:pPr>
            <a:r>
              <a:rPr lang="en" sz="3000">
                <a:solidFill>
                  <a:schemeClr val="dk1"/>
                </a:solidFill>
              </a:rPr>
              <a:t>the organization.</a:t>
            </a: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26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Advocate for yourself.</a:t>
            </a:r>
            <a:endParaRPr b="1"/>
          </a:p>
        </p:txBody>
      </p:sp>
      <p:sp>
        <p:nvSpPr>
          <p:cNvPr id="267" name="Google Shape;267;p47"/>
          <p:cNvSpPr txBox="1">
            <a:spLocks noGrp="1"/>
          </p:cNvSpPr>
          <p:nvPr>
            <p:ph type="body" idx="1"/>
          </p:nvPr>
        </p:nvSpPr>
        <p:spPr>
          <a:xfrm>
            <a:off x="311700" y="1078263"/>
            <a:ext cx="8520600" cy="35217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None/>
            </a:pPr>
            <a:endParaRPr/>
          </a:p>
          <a:p>
            <a:pPr marL="457200" lvl="0" indent="457200" algn="l" rtl="0">
              <a:spcBef>
                <a:spcPts val="1600"/>
              </a:spcBef>
              <a:spcAft>
                <a:spcPts val="0"/>
              </a:spcAft>
              <a:buNone/>
            </a:pPr>
            <a:r>
              <a:rPr lang="en" sz="2400" b="1"/>
              <a:t>Metadata </a:t>
            </a:r>
            <a:endParaRPr sz="2400" b="1"/>
          </a:p>
          <a:p>
            <a:pPr marL="457200" lvl="0" indent="457200" algn="l" rtl="0">
              <a:spcBef>
                <a:spcPts val="1600"/>
              </a:spcBef>
              <a:spcAft>
                <a:spcPts val="0"/>
              </a:spcAft>
              <a:buNone/>
            </a:pPr>
            <a:r>
              <a:rPr lang="en" sz="2400" b="1"/>
              <a:t>Is</a:t>
            </a:r>
            <a:endParaRPr sz="2400" b="1"/>
          </a:p>
          <a:p>
            <a:pPr marL="457200" lvl="0" indent="457200" algn="l" rtl="0">
              <a:spcBef>
                <a:spcPts val="1600"/>
              </a:spcBef>
              <a:spcAft>
                <a:spcPts val="0"/>
              </a:spcAft>
              <a:buNone/>
            </a:pPr>
            <a:r>
              <a:rPr lang="en" sz="2400" b="1"/>
              <a:t>everywhere</a:t>
            </a:r>
            <a:r>
              <a:rPr lang="en" b="1"/>
              <a:t>.</a:t>
            </a:r>
            <a:endParaRPr b="1"/>
          </a:p>
          <a:p>
            <a:pPr marL="0" lvl="0" indent="0" algn="l" rtl="0">
              <a:spcBef>
                <a:spcPts val="1600"/>
              </a:spcBef>
              <a:spcAft>
                <a:spcPts val="1600"/>
              </a:spcAft>
              <a:buNone/>
            </a:pPr>
            <a:endParaRPr b="1"/>
          </a:p>
        </p:txBody>
      </p:sp>
      <p:pic>
        <p:nvPicPr>
          <p:cNvPr id="268" name="Google Shape;268;p47"/>
          <p:cNvPicPr preferRelativeResize="0"/>
          <p:nvPr/>
        </p:nvPicPr>
        <p:blipFill>
          <a:blip r:embed="rId3">
            <a:alphaModFix/>
          </a:blip>
          <a:stretch>
            <a:fillRect/>
          </a:stretch>
        </p:blipFill>
        <p:spPr>
          <a:xfrm>
            <a:off x="4967200" y="1017725"/>
            <a:ext cx="3865100" cy="3521625"/>
          </a:xfrm>
          <a:prstGeom prst="rect">
            <a:avLst/>
          </a:prstGeom>
          <a:noFill/>
          <a:ln>
            <a:noFill/>
          </a:ln>
        </p:spPr>
      </p:pic>
      <p:sp>
        <p:nvSpPr>
          <p:cNvPr id="269" name="Google Shape;269;p47"/>
          <p:cNvSpPr txBox="1"/>
          <p:nvPr/>
        </p:nvSpPr>
        <p:spPr>
          <a:xfrm flipH="1">
            <a:off x="5263300" y="4539350"/>
            <a:ext cx="3720000" cy="2046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 sz="600"/>
              <a:t>https://media.giphy.com/media/vpL0uc6yniAuc/giphy.gif</a:t>
            </a:r>
            <a:endParaRPr sz="6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Describe your Value </a:t>
            </a:r>
            <a:endParaRPr b="1"/>
          </a:p>
        </p:txBody>
      </p:sp>
      <p:sp>
        <p:nvSpPr>
          <p:cNvPr id="275" name="Google Shape;275;p48"/>
          <p:cNvSpPr txBox="1">
            <a:spLocks noGrp="1"/>
          </p:cNvSpPr>
          <p:nvPr>
            <p:ph type="body" idx="1"/>
          </p:nvPr>
        </p:nvSpPr>
        <p:spPr>
          <a:xfrm>
            <a:off x="1862725" y="1017725"/>
            <a:ext cx="6575100" cy="337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Curate the collection to fulfill  the needs of the institution</a:t>
            </a:r>
            <a:endParaRPr/>
          </a:p>
          <a:p>
            <a:pPr marL="0" lvl="0" indent="0" algn="l" rtl="0">
              <a:spcBef>
                <a:spcPts val="1000"/>
              </a:spcBef>
              <a:spcAft>
                <a:spcPts val="0"/>
              </a:spcAft>
              <a:buNone/>
            </a:pPr>
            <a:r>
              <a:rPr lang="en"/>
              <a:t>Provide serendipitous research opportunities by placing like items together</a:t>
            </a:r>
            <a:endParaRPr/>
          </a:p>
          <a:p>
            <a:pPr marL="0" lvl="0" indent="0" algn="l" rtl="0">
              <a:spcBef>
                <a:spcPts val="1000"/>
              </a:spcBef>
              <a:spcAft>
                <a:spcPts val="0"/>
              </a:spcAft>
              <a:buNone/>
            </a:pPr>
            <a:r>
              <a:rPr lang="en"/>
              <a:t>Preserve the institution’s past for use in the present and in the future</a:t>
            </a:r>
            <a:endParaRPr/>
          </a:p>
          <a:p>
            <a:pPr marL="0" lvl="0" indent="0" algn="l" rtl="0">
              <a:spcBef>
                <a:spcPts val="1000"/>
              </a:spcBef>
              <a:spcAft>
                <a:spcPts val="0"/>
              </a:spcAft>
              <a:buNone/>
            </a:pPr>
            <a:r>
              <a:rPr lang="en"/>
              <a:t>Troubleshoot electronic resource access problems so that researchers can complete their work </a:t>
            </a:r>
            <a:endParaRPr/>
          </a:p>
          <a:p>
            <a:pPr marL="0" lvl="0" indent="0" algn="l" rtl="0">
              <a:spcBef>
                <a:spcPts val="1000"/>
              </a:spcBef>
              <a:spcAft>
                <a:spcPts val="1600"/>
              </a:spcAft>
              <a:buNone/>
            </a:pPr>
            <a:endParaRPr sz="11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5">
                                            <p:txEl>
                                              <p:pRg st="0" end="0"/>
                                            </p:txEl>
                                          </p:spTgt>
                                        </p:tgtEl>
                                        <p:attrNameLst>
                                          <p:attrName>style.visibility</p:attrName>
                                        </p:attrNameLst>
                                      </p:cBhvr>
                                      <p:to>
                                        <p:strVal val="visible"/>
                                      </p:to>
                                    </p:set>
                                    <p:animEffect transition="in" filter="fade">
                                      <p:cBhvr>
                                        <p:cTn id="7" dur="2600"/>
                                        <p:tgtEl>
                                          <p:spTgt spid="275">
                                            <p:txEl>
                                              <p:pRg st="0" end="0"/>
                                            </p:txEl>
                                          </p:spTgt>
                                        </p:tgtEl>
                                      </p:cBhvr>
                                    </p:animEffect>
                                  </p:childTnLst>
                                </p:cTn>
                              </p:par>
                            </p:childTnLst>
                          </p:cTn>
                        </p:par>
                        <p:par>
                          <p:cTn id="8" fill="hold">
                            <p:stCondLst>
                              <p:cond delay="2600"/>
                            </p:stCondLst>
                            <p:childTnLst>
                              <p:par>
                                <p:cTn id="9" presetID="10" presetClass="entr" presetSubtype="0" fill="hold" nodeType="afterEffect">
                                  <p:stCondLst>
                                    <p:cond delay="0"/>
                                  </p:stCondLst>
                                  <p:childTnLst>
                                    <p:set>
                                      <p:cBhvr>
                                        <p:cTn id="10" dur="1" fill="hold">
                                          <p:stCondLst>
                                            <p:cond delay="0"/>
                                          </p:stCondLst>
                                        </p:cTn>
                                        <p:tgtEl>
                                          <p:spTgt spid="275">
                                            <p:txEl>
                                              <p:pRg st="1" end="1"/>
                                            </p:txEl>
                                          </p:spTgt>
                                        </p:tgtEl>
                                        <p:attrNameLst>
                                          <p:attrName>style.visibility</p:attrName>
                                        </p:attrNameLst>
                                      </p:cBhvr>
                                      <p:to>
                                        <p:strVal val="visible"/>
                                      </p:to>
                                    </p:set>
                                    <p:animEffect transition="in" filter="fade">
                                      <p:cBhvr>
                                        <p:cTn id="11" dur="2600"/>
                                        <p:tgtEl>
                                          <p:spTgt spid="275">
                                            <p:txEl>
                                              <p:pRg st="1" end="1"/>
                                            </p:txEl>
                                          </p:spTgt>
                                        </p:tgtEl>
                                      </p:cBhvr>
                                    </p:animEffect>
                                  </p:childTnLst>
                                </p:cTn>
                              </p:par>
                            </p:childTnLst>
                          </p:cTn>
                        </p:par>
                        <p:par>
                          <p:cTn id="12" fill="hold">
                            <p:stCondLst>
                              <p:cond delay="5200"/>
                            </p:stCondLst>
                            <p:childTnLst>
                              <p:par>
                                <p:cTn id="13" presetID="10" presetClass="entr" presetSubtype="0" fill="hold" nodeType="afterEffect">
                                  <p:stCondLst>
                                    <p:cond delay="0"/>
                                  </p:stCondLst>
                                  <p:childTnLst>
                                    <p:set>
                                      <p:cBhvr>
                                        <p:cTn id="14" dur="1" fill="hold">
                                          <p:stCondLst>
                                            <p:cond delay="0"/>
                                          </p:stCondLst>
                                        </p:cTn>
                                        <p:tgtEl>
                                          <p:spTgt spid="275">
                                            <p:txEl>
                                              <p:pRg st="2" end="2"/>
                                            </p:txEl>
                                          </p:spTgt>
                                        </p:tgtEl>
                                        <p:attrNameLst>
                                          <p:attrName>style.visibility</p:attrName>
                                        </p:attrNameLst>
                                      </p:cBhvr>
                                      <p:to>
                                        <p:strVal val="visible"/>
                                      </p:to>
                                    </p:set>
                                    <p:animEffect transition="in" filter="fade">
                                      <p:cBhvr>
                                        <p:cTn id="15" dur="2600"/>
                                        <p:tgtEl>
                                          <p:spTgt spid="275">
                                            <p:txEl>
                                              <p:pRg st="2" end="2"/>
                                            </p:txEl>
                                          </p:spTgt>
                                        </p:tgtEl>
                                      </p:cBhvr>
                                    </p:animEffect>
                                  </p:childTnLst>
                                </p:cTn>
                              </p:par>
                            </p:childTnLst>
                          </p:cTn>
                        </p:par>
                        <p:par>
                          <p:cTn id="16" fill="hold">
                            <p:stCondLst>
                              <p:cond delay="7800"/>
                            </p:stCondLst>
                            <p:childTnLst>
                              <p:par>
                                <p:cTn id="17" presetID="10" presetClass="entr" presetSubtype="0" fill="hold" nodeType="afterEffect">
                                  <p:stCondLst>
                                    <p:cond delay="0"/>
                                  </p:stCondLst>
                                  <p:childTnLst>
                                    <p:set>
                                      <p:cBhvr>
                                        <p:cTn id="18" dur="1" fill="hold">
                                          <p:stCondLst>
                                            <p:cond delay="0"/>
                                          </p:stCondLst>
                                        </p:cTn>
                                        <p:tgtEl>
                                          <p:spTgt spid="275">
                                            <p:txEl>
                                              <p:pRg st="3" end="3"/>
                                            </p:txEl>
                                          </p:spTgt>
                                        </p:tgtEl>
                                        <p:attrNameLst>
                                          <p:attrName>style.visibility</p:attrName>
                                        </p:attrNameLst>
                                      </p:cBhvr>
                                      <p:to>
                                        <p:strVal val="visible"/>
                                      </p:to>
                                    </p:set>
                                    <p:animEffect transition="in" filter="fade">
                                      <p:cBhvr>
                                        <p:cTn id="19" dur="2600"/>
                                        <p:tgtEl>
                                          <p:spTgt spid="275">
                                            <p:txEl>
                                              <p:pRg st="3" end="3"/>
                                            </p:txEl>
                                          </p:spTgt>
                                        </p:tgtEl>
                                      </p:cBhvr>
                                    </p:animEffect>
                                  </p:childTnLst>
                                </p:cTn>
                              </p:par>
                            </p:childTnLst>
                          </p:cTn>
                        </p:par>
                        <p:par>
                          <p:cTn id="20" fill="hold">
                            <p:stCondLst>
                              <p:cond delay="10400"/>
                            </p:stCondLst>
                            <p:childTnLst>
                              <p:par>
                                <p:cTn id="21" presetID="10" presetClass="entr" presetSubtype="0" fill="hold" nodeType="afterEffect">
                                  <p:stCondLst>
                                    <p:cond delay="0"/>
                                  </p:stCondLst>
                                  <p:childTnLst>
                                    <p:set>
                                      <p:cBhvr>
                                        <p:cTn id="22" dur="1" fill="hold">
                                          <p:stCondLst>
                                            <p:cond delay="0"/>
                                          </p:stCondLst>
                                        </p:cTn>
                                        <p:tgtEl>
                                          <p:spTgt spid="275">
                                            <p:txEl>
                                              <p:pRg st="4" end="4"/>
                                            </p:txEl>
                                          </p:spTgt>
                                        </p:tgtEl>
                                        <p:attrNameLst>
                                          <p:attrName>style.visibility</p:attrName>
                                        </p:attrNameLst>
                                      </p:cBhvr>
                                      <p:to>
                                        <p:strVal val="visible"/>
                                      </p:to>
                                    </p:set>
                                    <p:animEffect transition="in" filter="fade">
                                      <p:cBhvr>
                                        <p:cTn id="23" dur="2600"/>
                                        <p:tgtEl>
                                          <p:spTgt spid="2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9"/>
          <p:cNvSpPr txBox="1">
            <a:spLocks noGrp="1"/>
          </p:cNvSpPr>
          <p:nvPr>
            <p:ph type="title"/>
          </p:nvPr>
        </p:nvSpPr>
        <p:spPr>
          <a:xfrm rot="-5400000">
            <a:off x="-224850" y="1436175"/>
            <a:ext cx="1820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POLL</a:t>
            </a:r>
            <a:endParaRPr sz="4000"/>
          </a:p>
        </p:txBody>
      </p:sp>
      <p:sp>
        <p:nvSpPr>
          <p:cNvPr id="281" name="Google Shape;281;p49"/>
          <p:cNvSpPr txBox="1">
            <a:spLocks noGrp="1"/>
          </p:cNvSpPr>
          <p:nvPr>
            <p:ph type="body" idx="1"/>
          </p:nvPr>
        </p:nvSpPr>
        <p:spPr>
          <a:xfrm>
            <a:off x="2336200" y="1084575"/>
            <a:ext cx="4635000" cy="263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600">
                <a:solidFill>
                  <a:srgbClr val="222222"/>
                </a:solidFill>
              </a:rPr>
              <a:t>How does your work impact students?  </a:t>
            </a:r>
            <a:endParaRPr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2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50"/>
          <p:cNvPicPr preferRelativeResize="0"/>
          <p:nvPr/>
        </p:nvPicPr>
        <p:blipFill>
          <a:blip r:embed="rId3">
            <a:alphaModFix/>
          </a:blip>
          <a:stretch>
            <a:fillRect/>
          </a:stretch>
        </p:blipFill>
        <p:spPr>
          <a:xfrm>
            <a:off x="1018725" y="368725"/>
            <a:ext cx="7330725" cy="4295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19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51"/>
          <p:cNvSpPr txBox="1">
            <a:spLocks noGrp="1"/>
          </p:cNvSpPr>
          <p:nvPr>
            <p:ph type="title"/>
          </p:nvPr>
        </p:nvSpPr>
        <p:spPr>
          <a:xfrm>
            <a:off x="311700" y="475575"/>
            <a:ext cx="8520600" cy="572700"/>
          </a:xfrm>
          <a:prstGeom prst="rect">
            <a:avLst/>
          </a:prstGeom>
        </p:spPr>
        <p:txBody>
          <a:bodyPr spcFirstLastPara="1" wrap="square" lIns="91425" tIns="91425" rIns="91425" bIns="91425" anchor="t" anchorCtr="0">
            <a:noAutofit/>
          </a:bodyPr>
          <a:lstStyle/>
          <a:p>
            <a:pPr marL="914400" lvl="0" indent="457200" algn="l" rtl="0">
              <a:spcBef>
                <a:spcPts val="0"/>
              </a:spcBef>
              <a:spcAft>
                <a:spcPts val="0"/>
              </a:spcAft>
              <a:buNone/>
            </a:pPr>
            <a:r>
              <a:rPr lang="en"/>
              <a:t>Now it’s time to work on our Pitches!</a:t>
            </a:r>
            <a:endParaRPr/>
          </a:p>
          <a:p>
            <a:pPr marL="0" lvl="0" indent="0" algn="l" rtl="0">
              <a:spcBef>
                <a:spcPts val="0"/>
              </a:spcBef>
              <a:spcAft>
                <a:spcPts val="0"/>
              </a:spcAft>
              <a:buNone/>
            </a:pPr>
            <a:endParaRPr/>
          </a:p>
        </p:txBody>
      </p:sp>
      <p:sp>
        <p:nvSpPr>
          <p:cNvPr id="292" name="Google Shape;292;p51"/>
          <p:cNvSpPr txBox="1">
            <a:spLocks noGrp="1"/>
          </p:cNvSpPr>
          <p:nvPr>
            <p:ph type="body" idx="2"/>
          </p:nvPr>
        </p:nvSpPr>
        <p:spPr>
          <a:xfrm rot="-447">
            <a:off x="2227175" y="4743698"/>
            <a:ext cx="4612800" cy="225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600"/>
              <a:t>https://media.giphy.com/media/E06y8YMEGwU24/giphy.gif</a:t>
            </a:r>
            <a:endParaRPr sz="600"/>
          </a:p>
        </p:txBody>
      </p:sp>
      <p:pic>
        <p:nvPicPr>
          <p:cNvPr id="293" name="Google Shape;293;p51"/>
          <p:cNvPicPr preferRelativeResize="0"/>
          <p:nvPr/>
        </p:nvPicPr>
        <p:blipFill>
          <a:blip r:embed="rId3">
            <a:alphaModFix/>
          </a:blip>
          <a:stretch>
            <a:fillRect/>
          </a:stretch>
        </p:blipFill>
        <p:spPr>
          <a:xfrm>
            <a:off x="2077350" y="1152463"/>
            <a:ext cx="4762500" cy="3590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2"/>
          <p:cNvSpPr txBox="1">
            <a:spLocks noGrp="1"/>
          </p:cNvSpPr>
          <p:nvPr>
            <p:ph type="title"/>
          </p:nvPr>
        </p:nvSpPr>
        <p:spPr>
          <a:xfrm rot="-5400000">
            <a:off x="-878900" y="2105025"/>
            <a:ext cx="2707500" cy="62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PITCHES</a:t>
            </a:r>
            <a:endParaRPr sz="4000"/>
          </a:p>
        </p:txBody>
      </p:sp>
      <p:sp>
        <p:nvSpPr>
          <p:cNvPr id="299" name="Google Shape;299;p52"/>
          <p:cNvSpPr txBox="1">
            <a:spLocks noGrp="1"/>
          </p:cNvSpPr>
          <p:nvPr>
            <p:ph type="body" idx="1"/>
          </p:nvPr>
        </p:nvSpPr>
        <p:spPr>
          <a:xfrm>
            <a:off x="1226547" y="574198"/>
            <a:ext cx="7755300" cy="43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rgbClr val="666666"/>
                </a:solidFill>
              </a:rPr>
              <a:t>Beth [audience: University administrators]</a:t>
            </a:r>
            <a:br>
              <a:rPr lang="en" sz="1400" dirty="0">
                <a:solidFill>
                  <a:srgbClr val="666666"/>
                </a:solidFill>
              </a:rPr>
            </a:br>
            <a:r>
              <a:rPr lang="en" sz="1400" dirty="0">
                <a:solidFill>
                  <a:srgbClr val="666666"/>
                </a:solidFill>
              </a:rPr>
              <a:t>I’m Beth Johns, E-Resources Librarian. I make sure access to our vast number of electronic resources is healthy and working. If there is a problem with a resource, I fix it -- or find someone to fix it. Because of my education in library science, I deeply understand the need to access information quickly and painlessly so that you can complete your work. </a:t>
            </a:r>
            <a:endParaRPr sz="1400" dirty="0">
              <a:solidFill>
                <a:srgbClr val="666666"/>
              </a:solidFill>
            </a:endParaRPr>
          </a:p>
          <a:p>
            <a:pPr marL="0" lvl="0" indent="0" algn="l" rtl="0">
              <a:spcBef>
                <a:spcPts val="1600"/>
              </a:spcBef>
              <a:spcAft>
                <a:spcPts val="0"/>
              </a:spcAft>
              <a:buNone/>
            </a:pPr>
            <a:r>
              <a:rPr lang="en" sz="1400" dirty="0">
                <a:solidFill>
                  <a:srgbClr val="999999"/>
                </a:solidFill>
              </a:rPr>
              <a:t>Francene [audience: a student researcher]</a:t>
            </a:r>
            <a:endParaRPr sz="1400" dirty="0">
              <a:solidFill>
                <a:srgbClr val="999999"/>
              </a:solidFill>
            </a:endParaRPr>
          </a:p>
          <a:p>
            <a:pPr marL="0" lvl="0" indent="0" algn="l" rtl="0">
              <a:spcBef>
                <a:spcPts val="0"/>
              </a:spcBef>
              <a:spcAft>
                <a:spcPts val="0"/>
              </a:spcAft>
              <a:buNone/>
            </a:pPr>
            <a:r>
              <a:rPr lang="en" sz="1400" dirty="0">
                <a:solidFill>
                  <a:srgbClr val="999999"/>
                </a:solidFill>
              </a:rPr>
              <a:t>Hi, I’m Francene Lewis, Head of the Collection Management department.  Like the electric grid, our work powers everything else in the library. We purchase the many books, journals, and resources you need for your research. We work hard to make them findable, and help you locate them in a fast and efficient way.</a:t>
            </a:r>
            <a:endParaRPr sz="1400" dirty="0">
              <a:solidFill>
                <a:srgbClr val="999999"/>
              </a:solidFill>
            </a:endParaRPr>
          </a:p>
          <a:p>
            <a:pPr marL="0" lvl="0" indent="0" algn="l" rtl="0">
              <a:spcBef>
                <a:spcPts val="1600"/>
              </a:spcBef>
              <a:spcAft>
                <a:spcPts val="0"/>
              </a:spcAft>
              <a:buNone/>
            </a:pPr>
            <a:r>
              <a:rPr lang="en" sz="1400" dirty="0">
                <a:solidFill>
                  <a:srgbClr val="999999"/>
                </a:solidFill>
              </a:rPr>
              <a:t>Susan [audience: anyone who does not work in a library]</a:t>
            </a:r>
            <a:br>
              <a:rPr lang="en" sz="1400" dirty="0">
                <a:solidFill>
                  <a:srgbClr val="999999"/>
                </a:solidFill>
              </a:rPr>
            </a:br>
            <a:r>
              <a:rPr lang="en" sz="1400" dirty="0">
                <a:solidFill>
                  <a:srgbClr val="999999"/>
                </a:solidFill>
              </a:rPr>
              <a:t>I work in a library.  You probably won’t see me.  But know this, if you’re looking for books on just about any topic, I’m the person working behind the scenes making sure you can find what you’re looking for.  </a:t>
            </a:r>
            <a:endParaRPr sz="1400" dirty="0">
              <a:solidFill>
                <a:srgbClr val="999999"/>
              </a:solidFill>
            </a:endParaRPr>
          </a:p>
          <a:p>
            <a:pPr marL="0" lvl="0" indent="0" algn="l" rtl="0">
              <a:spcBef>
                <a:spcPts val="1600"/>
              </a:spcBef>
              <a:spcAft>
                <a:spcPts val="160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9">
                                            <p:txEl>
                                              <p:pRg st="0" end="0"/>
                                            </p:txEl>
                                          </p:spTgt>
                                        </p:tgtEl>
                                        <p:attrNameLst>
                                          <p:attrName>style.visibility</p:attrName>
                                        </p:attrNameLst>
                                      </p:cBhvr>
                                      <p:to>
                                        <p:strVal val="visible"/>
                                      </p:to>
                                    </p:set>
                                    <p:animEffect transition="in" filter="fade">
                                      <p:cBhvr>
                                        <p:cTn id="7" dur="3400"/>
                                        <p:tgtEl>
                                          <p:spTgt spid="299">
                                            <p:txEl>
                                              <p:pRg st="0" end="0"/>
                                            </p:txEl>
                                          </p:spTgt>
                                        </p:tgtEl>
                                      </p:cBhvr>
                                    </p:animEffect>
                                  </p:childTnLst>
                                </p:cTn>
                              </p:par>
                            </p:childTnLst>
                          </p:cTn>
                        </p:par>
                        <p:par>
                          <p:cTn id="8" fill="hold">
                            <p:stCondLst>
                              <p:cond delay="3400"/>
                            </p:stCondLst>
                            <p:childTnLst>
                              <p:par>
                                <p:cTn id="9" presetID="10" presetClass="entr" presetSubtype="0" fill="hold" nodeType="afterEffect">
                                  <p:stCondLst>
                                    <p:cond delay="0"/>
                                  </p:stCondLst>
                                  <p:childTnLst>
                                    <p:set>
                                      <p:cBhvr>
                                        <p:cTn id="10" dur="1" fill="hold">
                                          <p:stCondLst>
                                            <p:cond delay="0"/>
                                          </p:stCondLst>
                                        </p:cTn>
                                        <p:tgtEl>
                                          <p:spTgt spid="299">
                                            <p:txEl>
                                              <p:pRg st="1" end="1"/>
                                            </p:txEl>
                                          </p:spTgt>
                                        </p:tgtEl>
                                        <p:attrNameLst>
                                          <p:attrName>style.visibility</p:attrName>
                                        </p:attrNameLst>
                                      </p:cBhvr>
                                      <p:to>
                                        <p:strVal val="visible"/>
                                      </p:to>
                                    </p:set>
                                    <p:animEffect transition="in" filter="fade">
                                      <p:cBhvr>
                                        <p:cTn id="11" dur="3400"/>
                                        <p:tgtEl>
                                          <p:spTgt spid="299">
                                            <p:txEl>
                                              <p:pRg st="1" end="1"/>
                                            </p:txEl>
                                          </p:spTgt>
                                        </p:tgtEl>
                                      </p:cBhvr>
                                    </p:animEffect>
                                  </p:childTnLst>
                                </p:cTn>
                              </p:par>
                            </p:childTnLst>
                          </p:cTn>
                        </p:par>
                        <p:par>
                          <p:cTn id="12" fill="hold">
                            <p:stCondLst>
                              <p:cond delay="6800"/>
                            </p:stCondLst>
                            <p:childTnLst>
                              <p:par>
                                <p:cTn id="13" presetID="10" presetClass="entr" presetSubtype="0" fill="hold" nodeType="afterEffect">
                                  <p:stCondLst>
                                    <p:cond delay="0"/>
                                  </p:stCondLst>
                                  <p:childTnLst>
                                    <p:set>
                                      <p:cBhvr>
                                        <p:cTn id="14" dur="1" fill="hold">
                                          <p:stCondLst>
                                            <p:cond delay="0"/>
                                          </p:stCondLst>
                                        </p:cTn>
                                        <p:tgtEl>
                                          <p:spTgt spid="299">
                                            <p:txEl>
                                              <p:pRg st="2" end="2"/>
                                            </p:txEl>
                                          </p:spTgt>
                                        </p:tgtEl>
                                        <p:attrNameLst>
                                          <p:attrName>style.visibility</p:attrName>
                                        </p:attrNameLst>
                                      </p:cBhvr>
                                      <p:to>
                                        <p:strVal val="visible"/>
                                      </p:to>
                                    </p:set>
                                    <p:animEffect transition="in" filter="fade">
                                      <p:cBhvr>
                                        <p:cTn id="15" dur="3400"/>
                                        <p:tgtEl>
                                          <p:spTgt spid="299">
                                            <p:txEl>
                                              <p:pRg st="2" end="2"/>
                                            </p:txEl>
                                          </p:spTgt>
                                        </p:tgtEl>
                                      </p:cBhvr>
                                    </p:animEffect>
                                  </p:childTnLst>
                                </p:cTn>
                              </p:par>
                            </p:childTnLst>
                          </p:cTn>
                        </p:par>
                        <p:par>
                          <p:cTn id="16" fill="hold">
                            <p:stCondLst>
                              <p:cond delay="10200"/>
                            </p:stCondLst>
                            <p:childTnLst>
                              <p:par>
                                <p:cTn id="17" presetID="10" presetClass="entr" presetSubtype="0" fill="hold" nodeType="afterEffect">
                                  <p:stCondLst>
                                    <p:cond delay="0"/>
                                  </p:stCondLst>
                                  <p:childTnLst>
                                    <p:set>
                                      <p:cBhvr>
                                        <p:cTn id="18" dur="1" fill="hold">
                                          <p:stCondLst>
                                            <p:cond delay="0"/>
                                          </p:stCondLst>
                                        </p:cTn>
                                        <p:tgtEl>
                                          <p:spTgt spid="299">
                                            <p:txEl>
                                              <p:pRg st="3" end="3"/>
                                            </p:txEl>
                                          </p:spTgt>
                                        </p:tgtEl>
                                        <p:attrNameLst>
                                          <p:attrName>style.visibility</p:attrName>
                                        </p:attrNameLst>
                                      </p:cBhvr>
                                      <p:to>
                                        <p:strVal val="visible"/>
                                      </p:to>
                                    </p:set>
                                    <p:animEffect transition="in" filter="fade">
                                      <p:cBhvr>
                                        <p:cTn id="19" dur="3400"/>
                                        <p:tgtEl>
                                          <p:spTgt spid="299">
                                            <p:txEl>
                                              <p:pRg st="3" end="3"/>
                                            </p:txEl>
                                          </p:spTgt>
                                        </p:tgtEl>
                                      </p:cBhvr>
                                    </p:animEffect>
                                  </p:childTnLst>
                                </p:cTn>
                              </p:par>
                            </p:childTnLst>
                          </p:cTn>
                        </p:par>
                        <p:par>
                          <p:cTn id="20" fill="hold">
                            <p:stCondLst>
                              <p:cond delay="13600"/>
                            </p:stCondLst>
                            <p:childTnLst>
                              <p:par>
                                <p:cTn id="21" presetID="10" presetClass="entr" presetSubtype="0" fill="hold" nodeType="afterEffect">
                                  <p:stCondLst>
                                    <p:cond delay="0"/>
                                  </p:stCondLst>
                                  <p:childTnLst>
                                    <p:set>
                                      <p:cBhvr>
                                        <p:cTn id="22" dur="1" fill="hold">
                                          <p:stCondLst>
                                            <p:cond delay="0"/>
                                          </p:stCondLst>
                                        </p:cTn>
                                        <p:tgtEl>
                                          <p:spTgt spid="299">
                                            <p:txEl>
                                              <p:pRg st="4" end="4"/>
                                            </p:txEl>
                                          </p:spTgt>
                                        </p:tgtEl>
                                        <p:attrNameLst>
                                          <p:attrName>style.visibility</p:attrName>
                                        </p:attrNameLst>
                                      </p:cBhvr>
                                      <p:to>
                                        <p:strVal val="visible"/>
                                      </p:to>
                                    </p:set>
                                    <p:animEffect transition="in" filter="fade">
                                      <p:cBhvr>
                                        <p:cTn id="23" dur="3400"/>
                                        <p:tgtEl>
                                          <p:spTgt spid="2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3"/>
          <p:cNvSpPr txBox="1">
            <a:spLocks noGrp="1"/>
          </p:cNvSpPr>
          <p:nvPr>
            <p:ph type="title"/>
          </p:nvPr>
        </p:nvSpPr>
        <p:spPr>
          <a:xfrm rot="-5400000">
            <a:off x="-1490875" y="2042600"/>
            <a:ext cx="4716000" cy="133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PRACTICE</a:t>
            </a:r>
            <a:endParaRPr sz="4000"/>
          </a:p>
          <a:p>
            <a:pPr marL="0" lvl="0" indent="0" algn="l" rtl="0">
              <a:spcBef>
                <a:spcPts val="0"/>
              </a:spcBef>
              <a:spcAft>
                <a:spcPts val="0"/>
              </a:spcAft>
              <a:buNone/>
            </a:pPr>
            <a:r>
              <a:rPr lang="en" sz="4000"/>
              <a:t>GROUPWORK</a:t>
            </a:r>
            <a:endParaRPr sz="4000"/>
          </a:p>
        </p:txBody>
      </p:sp>
      <p:pic>
        <p:nvPicPr>
          <p:cNvPr id="305" name="Google Shape;305;p53"/>
          <p:cNvPicPr preferRelativeResize="0"/>
          <p:nvPr/>
        </p:nvPicPr>
        <p:blipFill>
          <a:blip r:embed="rId3">
            <a:alphaModFix/>
          </a:blip>
          <a:stretch>
            <a:fillRect/>
          </a:stretch>
        </p:blipFill>
        <p:spPr>
          <a:xfrm>
            <a:off x="4838100" y="1076438"/>
            <a:ext cx="4305912" cy="2990625"/>
          </a:xfrm>
          <a:prstGeom prst="rect">
            <a:avLst/>
          </a:prstGeom>
          <a:noFill/>
          <a:ln>
            <a:noFill/>
          </a:ln>
        </p:spPr>
      </p:pic>
      <p:sp>
        <p:nvSpPr>
          <p:cNvPr id="306" name="Google Shape;306;p53"/>
          <p:cNvSpPr txBox="1"/>
          <p:nvPr/>
        </p:nvSpPr>
        <p:spPr>
          <a:xfrm rot="-635">
            <a:off x="5895900" y="4822200"/>
            <a:ext cx="3248100" cy="3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https://gr8erdays.com/2018/06/06/jerry-maren-last-adult-wizard-of-oz-munchkin-dies-98/</a:t>
            </a:r>
            <a:endParaRPr sz="600"/>
          </a:p>
        </p:txBody>
      </p:sp>
      <p:sp>
        <p:nvSpPr>
          <p:cNvPr id="307" name="Google Shape;307;p53"/>
          <p:cNvSpPr txBox="1"/>
          <p:nvPr/>
        </p:nvSpPr>
        <p:spPr>
          <a:xfrm>
            <a:off x="1498350" y="61975"/>
            <a:ext cx="7645800" cy="475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r>
              <a:rPr lang="en" sz="2400">
                <a:solidFill>
                  <a:schemeClr val="dk1"/>
                </a:solidFill>
              </a:rPr>
              <a:t>Who will the audience be for your elevator pitch?</a:t>
            </a: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Clr>
                <a:schemeClr val="dk1"/>
              </a:buClr>
              <a:buSzPts val="1100"/>
              <a:buFont typeface="Arial"/>
              <a:buNone/>
            </a:pPr>
            <a:r>
              <a:rPr lang="en" sz="2400">
                <a:solidFill>
                  <a:schemeClr val="dk1"/>
                </a:solidFill>
              </a:rPr>
              <a:t>How does your work add value to the organization? </a:t>
            </a:r>
            <a:endParaRPr>
              <a:solidFill>
                <a:schemeClr val="dk1"/>
              </a:solidFill>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animEffect transition="in" filter="fade">
                                      <p:cBhvr>
                                        <p:cTn id="7" dur="2500"/>
                                        <p:tgtEl>
                                          <p:spTgt spid="307">
                                            <p:txEl>
                                              <p:pRg st="0" end="0"/>
                                            </p:txEl>
                                          </p:spTgt>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307">
                                            <p:txEl>
                                              <p:pRg st="1" end="1"/>
                                            </p:txEl>
                                          </p:spTgt>
                                        </p:tgtEl>
                                        <p:attrNameLst>
                                          <p:attrName>style.visibility</p:attrName>
                                        </p:attrNameLst>
                                      </p:cBhvr>
                                      <p:to>
                                        <p:strVal val="visible"/>
                                      </p:to>
                                    </p:set>
                                    <p:animEffect transition="in" filter="fade">
                                      <p:cBhvr>
                                        <p:cTn id="11" dur="2500"/>
                                        <p:tgtEl>
                                          <p:spTgt spid="307">
                                            <p:txEl>
                                              <p:pRg st="1" end="1"/>
                                            </p:txEl>
                                          </p:spTgt>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307">
                                            <p:txEl>
                                              <p:pRg st="2" end="2"/>
                                            </p:txEl>
                                          </p:spTgt>
                                        </p:tgtEl>
                                        <p:attrNameLst>
                                          <p:attrName>style.visibility</p:attrName>
                                        </p:attrNameLst>
                                      </p:cBhvr>
                                      <p:to>
                                        <p:strVal val="visible"/>
                                      </p:to>
                                    </p:set>
                                    <p:animEffect transition="in" filter="fade">
                                      <p:cBhvr>
                                        <p:cTn id="15" dur="2500"/>
                                        <p:tgtEl>
                                          <p:spTgt spid="307">
                                            <p:txEl>
                                              <p:pRg st="2" end="2"/>
                                            </p:txEl>
                                          </p:spTgt>
                                        </p:tgtEl>
                                      </p:cBhvr>
                                    </p:animEffect>
                                  </p:childTnLst>
                                </p:cTn>
                              </p:par>
                            </p:childTnLst>
                          </p:cTn>
                        </p:par>
                        <p:par>
                          <p:cTn id="16" fill="hold">
                            <p:stCondLst>
                              <p:cond delay="7500"/>
                            </p:stCondLst>
                            <p:childTnLst>
                              <p:par>
                                <p:cTn id="17" presetID="10" presetClass="entr" presetSubtype="0" fill="hold" nodeType="afterEffect">
                                  <p:stCondLst>
                                    <p:cond delay="0"/>
                                  </p:stCondLst>
                                  <p:childTnLst>
                                    <p:set>
                                      <p:cBhvr>
                                        <p:cTn id="18" dur="1" fill="hold">
                                          <p:stCondLst>
                                            <p:cond delay="0"/>
                                          </p:stCondLst>
                                        </p:cTn>
                                        <p:tgtEl>
                                          <p:spTgt spid="307">
                                            <p:txEl>
                                              <p:pRg st="3" end="3"/>
                                            </p:txEl>
                                          </p:spTgt>
                                        </p:tgtEl>
                                        <p:attrNameLst>
                                          <p:attrName>style.visibility</p:attrName>
                                        </p:attrNameLst>
                                      </p:cBhvr>
                                      <p:to>
                                        <p:strVal val="visible"/>
                                      </p:to>
                                    </p:set>
                                    <p:animEffect transition="in" filter="fade">
                                      <p:cBhvr>
                                        <p:cTn id="19" dur="2500"/>
                                        <p:tgtEl>
                                          <p:spTgt spid="307">
                                            <p:txEl>
                                              <p:pRg st="3" end="3"/>
                                            </p:txEl>
                                          </p:spTgt>
                                        </p:tgtEl>
                                      </p:cBhvr>
                                    </p:animEffect>
                                  </p:childTnLst>
                                </p:cTn>
                              </p:par>
                            </p:childTnLst>
                          </p:cTn>
                        </p:par>
                        <p:par>
                          <p:cTn id="20" fill="hold">
                            <p:stCondLst>
                              <p:cond delay="10000"/>
                            </p:stCondLst>
                            <p:childTnLst>
                              <p:par>
                                <p:cTn id="21" presetID="10" presetClass="entr" presetSubtype="0" fill="hold" nodeType="afterEffect">
                                  <p:stCondLst>
                                    <p:cond delay="0"/>
                                  </p:stCondLst>
                                  <p:childTnLst>
                                    <p:set>
                                      <p:cBhvr>
                                        <p:cTn id="22" dur="1" fill="hold">
                                          <p:stCondLst>
                                            <p:cond delay="0"/>
                                          </p:stCondLst>
                                        </p:cTn>
                                        <p:tgtEl>
                                          <p:spTgt spid="307">
                                            <p:txEl>
                                              <p:pRg st="4" end="4"/>
                                            </p:txEl>
                                          </p:spTgt>
                                        </p:tgtEl>
                                        <p:attrNameLst>
                                          <p:attrName>style.visibility</p:attrName>
                                        </p:attrNameLst>
                                      </p:cBhvr>
                                      <p:to>
                                        <p:strVal val="visible"/>
                                      </p:to>
                                    </p:set>
                                    <p:animEffect transition="in" filter="fade">
                                      <p:cBhvr>
                                        <p:cTn id="23" dur="2500"/>
                                        <p:tgtEl>
                                          <p:spTgt spid="307">
                                            <p:txEl>
                                              <p:pRg st="4" end="4"/>
                                            </p:txEl>
                                          </p:spTgt>
                                        </p:tgtEl>
                                      </p:cBhvr>
                                    </p:animEffect>
                                  </p:childTnLst>
                                </p:cTn>
                              </p:par>
                            </p:childTnLst>
                          </p:cTn>
                        </p:par>
                        <p:par>
                          <p:cTn id="24" fill="hold">
                            <p:stCondLst>
                              <p:cond delay="12500"/>
                            </p:stCondLst>
                            <p:childTnLst>
                              <p:par>
                                <p:cTn id="25" presetID="10" presetClass="entr" presetSubtype="0" fill="hold" nodeType="afterEffect">
                                  <p:stCondLst>
                                    <p:cond delay="0"/>
                                  </p:stCondLst>
                                  <p:childTnLst>
                                    <p:set>
                                      <p:cBhvr>
                                        <p:cTn id="26" dur="1" fill="hold">
                                          <p:stCondLst>
                                            <p:cond delay="0"/>
                                          </p:stCondLst>
                                        </p:cTn>
                                        <p:tgtEl>
                                          <p:spTgt spid="307">
                                            <p:txEl>
                                              <p:pRg st="5" end="5"/>
                                            </p:txEl>
                                          </p:spTgt>
                                        </p:tgtEl>
                                        <p:attrNameLst>
                                          <p:attrName>style.visibility</p:attrName>
                                        </p:attrNameLst>
                                      </p:cBhvr>
                                      <p:to>
                                        <p:strVal val="visible"/>
                                      </p:to>
                                    </p:set>
                                    <p:animEffect transition="in" filter="fade">
                                      <p:cBhvr>
                                        <p:cTn id="27" dur="2500"/>
                                        <p:tgtEl>
                                          <p:spTgt spid="307">
                                            <p:txEl>
                                              <p:pRg st="5" end="5"/>
                                            </p:txEl>
                                          </p:spTgt>
                                        </p:tgtEl>
                                      </p:cBhvr>
                                    </p:animEffect>
                                  </p:childTnLst>
                                </p:cTn>
                              </p:par>
                            </p:childTnLst>
                          </p:cTn>
                        </p:par>
                        <p:par>
                          <p:cTn id="28" fill="hold">
                            <p:stCondLst>
                              <p:cond delay="15000"/>
                            </p:stCondLst>
                            <p:childTnLst>
                              <p:par>
                                <p:cTn id="29" presetID="10" presetClass="entr" presetSubtype="0" fill="hold" nodeType="afterEffect">
                                  <p:stCondLst>
                                    <p:cond delay="0"/>
                                  </p:stCondLst>
                                  <p:childTnLst>
                                    <p:set>
                                      <p:cBhvr>
                                        <p:cTn id="30" dur="1" fill="hold">
                                          <p:stCondLst>
                                            <p:cond delay="0"/>
                                          </p:stCondLst>
                                        </p:cTn>
                                        <p:tgtEl>
                                          <p:spTgt spid="307">
                                            <p:txEl>
                                              <p:pRg st="6" end="6"/>
                                            </p:txEl>
                                          </p:spTgt>
                                        </p:tgtEl>
                                        <p:attrNameLst>
                                          <p:attrName>style.visibility</p:attrName>
                                        </p:attrNameLst>
                                      </p:cBhvr>
                                      <p:to>
                                        <p:strVal val="visible"/>
                                      </p:to>
                                    </p:set>
                                    <p:animEffect transition="in" filter="fade">
                                      <p:cBhvr>
                                        <p:cTn id="31" dur="2500"/>
                                        <p:tgtEl>
                                          <p:spTgt spid="307">
                                            <p:txEl>
                                              <p:pRg st="6" end="6"/>
                                            </p:txEl>
                                          </p:spTgt>
                                        </p:tgtEl>
                                      </p:cBhvr>
                                    </p:animEffect>
                                  </p:childTnLst>
                                </p:cTn>
                              </p:par>
                            </p:childTnLst>
                          </p:cTn>
                        </p:par>
                        <p:par>
                          <p:cTn id="32" fill="hold">
                            <p:stCondLst>
                              <p:cond delay="17500"/>
                            </p:stCondLst>
                            <p:childTnLst>
                              <p:par>
                                <p:cTn id="33" presetID="10" presetClass="entr" presetSubtype="0" fill="hold" nodeType="afterEffect">
                                  <p:stCondLst>
                                    <p:cond delay="0"/>
                                  </p:stCondLst>
                                  <p:childTnLst>
                                    <p:set>
                                      <p:cBhvr>
                                        <p:cTn id="34" dur="1" fill="hold">
                                          <p:stCondLst>
                                            <p:cond delay="0"/>
                                          </p:stCondLst>
                                        </p:cTn>
                                        <p:tgtEl>
                                          <p:spTgt spid="307">
                                            <p:txEl>
                                              <p:pRg st="7" end="7"/>
                                            </p:txEl>
                                          </p:spTgt>
                                        </p:tgtEl>
                                        <p:attrNameLst>
                                          <p:attrName>style.visibility</p:attrName>
                                        </p:attrNameLst>
                                      </p:cBhvr>
                                      <p:to>
                                        <p:strVal val="visible"/>
                                      </p:to>
                                    </p:set>
                                    <p:animEffect transition="in" filter="fade">
                                      <p:cBhvr>
                                        <p:cTn id="35" dur="2500"/>
                                        <p:tgtEl>
                                          <p:spTgt spid="307">
                                            <p:txEl>
                                              <p:pRg st="7" end="7"/>
                                            </p:txEl>
                                          </p:spTgt>
                                        </p:tgtEl>
                                      </p:cBhvr>
                                    </p:animEffect>
                                  </p:childTnLst>
                                </p:cTn>
                              </p:par>
                            </p:childTnLst>
                          </p:cTn>
                        </p:par>
                        <p:par>
                          <p:cTn id="36" fill="hold">
                            <p:stCondLst>
                              <p:cond delay="20000"/>
                            </p:stCondLst>
                            <p:childTnLst>
                              <p:par>
                                <p:cTn id="37" presetID="10" presetClass="entr" presetSubtype="0" fill="hold" nodeType="afterEffect">
                                  <p:stCondLst>
                                    <p:cond delay="0"/>
                                  </p:stCondLst>
                                  <p:childTnLst>
                                    <p:set>
                                      <p:cBhvr>
                                        <p:cTn id="38" dur="1" fill="hold">
                                          <p:stCondLst>
                                            <p:cond delay="0"/>
                                          </p:stCondLst>
                                        </p:cTn>
                                        <p:tgtEl>
                                          <p:spTgt spid="307">
                                            <p:txEl>
                                              <p:pRg st="8" end="8"/>
                                            </p:txEl>
                                          </p:spTgt>
                                        </p:tgtEl>
                                        <p:attrNameLst>
                                          <p:attrName>style.visibility</p:attrName>
                                        </p:attrNameLst>
                                      </p:cBhvr>
                                      <p:to>
                                        <p:strVal val="visible"/>
                                      </p:to>
                                    </p:set>
                                    <p:animEffect transition="in" filter="fade">
                                      <p:cBhvr>
                                        <p:cTn id="39" dur="2500"/>
                                        <p:tgtEl>
                                          <p:spTgt spid="307">
                                            <p:txEl>
                                              <p:pRg st="8" end="8"/>
                                            </p:txEl>
                                          </p:spTgt>
                                        </p:tgtEl>
                                      </p:cBhvr>
                                    </p:animEffect>
                                  </p:childTnLst>
                                </p:cTn>
                              </p:par>
                            </p:childTnLst>
                          </p:cTn>
                        </p:par>
                        <p:par>
                          <p:cTn id="40" fill="hold">
                            <p:stCondLst>
                              <p:cond delay="22500"/>
                            </p:stCondLst>
                            <p:childTnLst>
                              <p:par>
                                <p:cTn id="41" presetID="10" presetClass="entr" presetSubtype="0" fill="hold" nodeType="afterEffect">
                                  <p:stCondLst>
                                    <p:cond delay="0"/>
                                  </p:stCondLst>
                                  <p:childTnLst>
                                    <p:set>
                                      <p:cBhvr>
                                        <p:cTn id="42" dur="1" fill="hold">
                                          <p:stCondLst>
                                            <p:cond delay="0"/>
                                          </p:stCondLst>
                                        </p:cTn>
                                        <p:tgtEl>
                                          <p:spTgt spid="307">
                                            <p:txEl>
                                              <p:pRg st="9" end="9"/>
                                            </p:txEl>
                                          </p:spTgt>
                                        </p:tgtEl>
                                        <p:attrNameLst>
                                          <p:attrName>style.visibility</p:attrName>
                                        </p:attrNameLst>
                                      </p:cBhvr>
                                      <p:to>
                                        <p:strVal val="visible"/>
                                      </p:to>
                                    </p:set>
                                    <p:animEffect transition="in" filter="fade">
                                      <p:cBhvr>
                                        <p:cTn id="43" dur="2500"/>
                                        <p:tgtEl>
                                          <p:spTgt spid="307">
                                            <p:txEl>
                                              <p:pRg st="9" end="9"/>
                                            </p:txEl>
                                          </p:spTgt>
                                        </p:tgtEl>
                                      </p:cBhvr>
                                    </p:animEffect>
                                  </p:childTnLst>
                                </p:cTn>
                              </p:par>
                            </p:childTnLst>
                          </p:cTn>
                        </p:par>
                        <p:par>
                          <p:cTn id="44" fill="hold">
                            <p:stCondLst>
                              <p:cond delay="25000"/>
                            </p:stCondLst>
                            <p:childTnLst>
                              <p:par>
                                <p:cTn id="45" presetID="10" presetClass="entr" presetSubtype="0" fill="hold" nodeType="afterEffect">
                                  <p:stCondLst>
                                    <p:cond delay="0"/>
                                  </p:stCondLst>
                                  <p:childTnLst>
                                    <p:set>
                                      <p:cBhvr>
                                        <p:cTn id="46" dur="1" fill="hold">
                                          <p:stCondLst>
                                            <p:cond delay="0"/>
                                          </p:stCondLst>
                                        </p:cTn>
                                        <p:tgtEl>
                                          <p:spTgt spid="307">
                                            <p:txEl>
                                              <p:pRg st="10" end="10"/>
                                            </p:txEl>
                                          </p:spTgt>
                                        </p:tgtEl>
                                        <p:attrNameLst>
                                          <p:attrName>style.visibility</p:attrName>
                                        </p:attrNameLst>
                                      </p:cBhvr>
                                      <p:to>
                                        <p:strVal val="visible"/>
                                      </p:to>
                                    </p:set>
                                    <p:animEffect transition="in" filter="fade">
                                      <p:cBhvr>
                                        <p:cTn id="47" dur="2500"/>
                                        <p:tgtEl>
                                          <p:spTgt spid="307">
                                            <p:txEl>
                                              <p:pRg st="10" end="10"/>
                                            </p:txEl>
                                          </p:spTgt>
                                        </p:tgtEl>
                                      </p:cBhvr>
                                    </p:animEffect>
                                  </p:childTnLst>
                                </p:cTn>
                              </p:par>
                            </p:childTnLst>
                          </p:cTn>
                        </p:par>
                        <p:par>
                          <p:cTn id="48" fill="hold">
                            <p:stCondLst>
                              <p:cond delay="27500"/>
                            </p:stCondLst>
                            <p:childTnLst>
                              <p:par>
                                <p:cTn id="49" presetID="10" presetClass="entr" presetSubtype="0" fill="hold" nodeType="afterEffect">
                                  <p:stCondLst>
                                    <p:cond delay="0"/>
                                  </p:stCondLst>
                                  <p:childTnLst>
                                    <p:set>
                                      <p:cBhvr>
                                        <p:cTn id="50" dur="1" fill="hold">
                                          <p:stCondLst>
                                            <p:cond delay="0"/>
                                          </p:stCondLst>
                                        </p:cTn>
                                        <p:tgtEl>
                                          <p:spTgt spid="307">
                                            <p:txEl>
                                              <p:pRg st="11" end="11"/>
                                            </p:txEl>
                                          </p:spTgt>
                                        </p:tgtEl>
                                        <p:attrNameLst>
                                          <p:attrName>style.visibility</p:attrName>
                                        </p:attrNameLst>
                                      </p:cBhvr>
                                      <p:to>
                                        <p:strVal val="visible"/>
                                      </p:to>
                                    </p:set>
                                    <p:animEffect transition="in" filter="fade">
                                      <p:cBhvr>
                                        <p:cTn id="51" dur="2500"/>
                                        <p:tgtEl>
                                          <p:spTgt spid="307">
                                            <p:txEl>
                                              <p:pRg st="11" end="11"/>
                                            </p:txEl>
                                          </p:spTgt>
                                        </p:tgtEl>
                                      </p:cBhvr>
                                    </p:animEffect>
                                  </p:childTnLst>
                                </p:cTn>
                              </p:par>
                            </p:childTnLst>
                          </p:cTn>
                        </p:par>
                        <p:par>
                          <p:cTn id="52" fill="hold">
                            <p:stCondLst>
                              <p:cond delay="30000"/>
                            </p:stCondLst>
                            <p:childTnLst>
                              <p:par>
                                <p:cTn id="53" presetID="10" presetClass="entr" presetSubtype="0" fill="hold" nodeType="afterEffect">
                                  <p:stCondLst>
                                    <p:cond delay="0"/>
                                  </p:stCondLst>
                                  <p:childTnLst>
                                    <p:set>
                                      <p:cBhvr>
                                        <p:cTn id="54" dur="1" fill="hold">
                                          <p:stCondLst>
                                            <p:cond delay="0"/>
                                          </p:stCondLst>
                                        </p:cTn>
                                        <p:tgtEl>
                                          <p:spTgt spid="307">
                                            <p:txEl>
                                              <p:pRg st="12" end="12"/>
                                            </p:txEl>
                                          </p:spTgt>
                                        </p:tgtEl>
                                        <p:attrNameLst>
                                          <p:attrName>style.visibility</p:attrName>
                                        </p:attrNameLst>
                                      </p:cBhvr>
                                      <p:to>
                                        <p:strVal val="visible"/>
                                      </p:to>
                                    </p:set>
                                    <p:animEffect transition="in" filter="fade">
                                      <p:cBhvr>
                                        <p:cTn id="55" dur="2500"/>
                                        <p:tgtEl>
                                          <p:spTgt spid="30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54"/>
          <p:cNvPicPr preferRelativeResize="0"/>
          <p:nvPr/>
        </p:nvPicPr>
        <p:blipFill rotWithShape="1">
          <a:blip r:embed="rId3">
            <a:alphaModFix amt="15000"/>
          </a:blip>
          <a:srcRect r="36720"/>
          <a:stretch/>
        </p:blipFill>
        <p:spPr>
          <a:xfrm>
            <a:off x="5247423" y="41850"/>
            <a:ext cx="3896575" cy="5059800"/>
          </a:xfrm>
          <a:prstGeom prst="rect">
            <a:avLst/>
          </a:prstGeom>
          <a:noFill/>
          <a:ln>
            <a:noFill/>
          </a:ln>
        </p:spPr>
      </p:pic>
      <p:sp>
        <p:nvSpPr>
          <p:cNvPr id="313" name="Google Shape;313;p54"/>
          <p:cNvSpPr txBox="1">
            <a:spLocks noGrp="1"/>
          </p:cNvSpPr>
          <p:nvPr>
            <p:ph type="title"/>
          </p:nvPr>
        </p:nvSpPr>
        <p:spPr>
          <a:xfrm rot="-5400000">
            <a:off x="-1394875" y="1621025"/>
            <a:ext cx="5035200" cy="18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PRACTICE</a:t>
            </a:r>
            <a:endParaRPr sz="4000"/>
          </a:p>
          <a:p>
            <a:pPr marL="0" lvl="0" indent="0" algn="l" rtl="0">
              <a:spcBef>
                <a:spcPts val="0"/>
              </a:spcBef>
              <a:spcAft>
                <a:spcPts val="0"/>
              </a:spcAft>
              <a:buNone/>
            </a:pPr>
            <a:r>
              <a:rPr lang="en" sz="4000"/>
              <a:t>INDIVIDUAL WORK</a:t>
            </a:r>
            <a:endParaRPr sz="4000"/>
          </a:p>
        </p:txBody>
      </p:sp>
      <p:sp>
        <p:nvSpPr>
          <p:cNvPr id="314" name="Google Shape;314;p54"/>
          <p:cNvSpPr txBox="1"/>
          <p:nvPr/>
        </p:nvSpPr>
        <p:spPr>
          <a:xfrm>
            <a:off x="1828350" y="2547000"/>
            <a:ext cx="7068000" cy="259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a:solidFill>
                  <a:srgbClr val="222222"/>
                </a:solidFill>
              </a:rPr>
              <a:t>Identify your audience</a:t>
            </a:r>
            <a:endParaRPr sz="2300">
              <a:solidFill>
                <a:srgbClr val="222222"/>
              </a:solidFill>
            </a:endParaRPr>
          </a:p>
          <a:p>
            <a:pPr marL="0" lvl="0" indent="0" algn="l" rtl="0">
              <a:lnSpc>
                <a:spcPct val="115000"/>
              </a:lnSpc>
              <a:spcBef>
                <a:spcPts val="0"/>
              </a:spcBef>
              <a:spcAft>
                <a:spcPts val="0"/>
              </a:spcAft>
              <a:buNone/>
            </a:pPr>
            <a:endParaRPr sz="2300">
              <a:solidFill>
                <a:srgbClr val="222222"/>
              </a:solidFill>
            </a:endParaRPr>
          </a:p>
          <a:p>
            <a:pPr marL="0" lvl="0" indent="0" algn="l" rtl="0">
              <a:lnSpc>
                <a:spcPct val="115000"/>
              </a:lnSpc>
              <a:spcBef>
                <a:spcPts val="0"/>
              </a:spcBef>
              <a:spcAft>
                <a:spcPts val="0"/>
              </a:spcAft>
              <a:buNone/>
            </a:pPr>
            <a:r>
              <a:rPr lang="en" sz="2300">
                <a:solidFill>
                  <a:srgbClr val="222222"/>
                </a:solidFill>
              </a:rPr>
              <a:t>Document what your audience values</a:t>
            </a:r>
            <a:endParaRPr sz="2300">
              <a:solidFill>
                <a:srgbClr val="222222"/>
              </a:solidFill>
            </a:endParaRPr>
          </a:p>
          <a:p>
            <a:pPr marL="0" lvl="0" indent="0" algn="l" rtl="0">
              <a:lnSpc>
                <a:spcPct val="115000"/>
              </a:lnSpc>
              <a:spcBef>
                <a:spcPts val="0"/>
              </a:spcBef>
              <a:spcAft>
                <a:spcPts val="0"/>
              </a:spcAft>
              <a:buNone/>
            </a:pPr>
            <a:endParaRPr sz="2300">
              <a:solidFill>
                <a:srgbClr val="222222"/>
              </a:solidFill>
            </a:endParaRPr>
          </a:p>
          <a:p>
            <a:pPr marL="0" lvl="0" indent="0" algn="l" rtl="0">
              <a:lnSpc>
                <a:spcPct val="115000"/>
              </a:lnSpc>
              <a:spcBef>
                <a:spcPts val="0"/>
              </a:spcBef>
              <a:spcAft>
                <a:spcPts val="0"/>
              </a:spcAft>
              <a:buNone/>
            </a:pPr>
            <a:r>
              <a:rPr lang="en" sz="2300">
                <a:solidFill>
                  <a:srgbClr val="222222"/>
                </a:solidFill>
              </a:rPr>
              <a:t>Connect what your audience values to your work</a:t>
            </a:r>
            <a:endParaRPr sz="2300">
              <a:solidFill>
                <a:srgbClr val="222222"/>
              </a:solidFill>
            </a:endParaRPr>
          </a:p>
          <a:p>
            <a:pPr marL="0" lvl="0" indent="0" algn="l" rtl="0">
              <a:lnSpc>
                <a:spcPct val="115000"/>
              </a:lnSpc>
              <a:spcBef>
                <a:spcPts val="0"/>
              </a:spcBef>
              <a:spcAft>
                <a:spcPts val="0"/>
              </a:spcAft>
              <a:buNone/>
            </a:pPr>
            <a:r>
              <a:rPr lang="en" sz="2300">
                <a:solidFill>
                  <a:srgbClr val="222222"/>
                </a:solidFill>
              </a:rPr>
              <a:t>  </a:t>
            </a:r>
            <a:endParaRPr sz="2300">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23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4">
                                            <p:txEl>
                                              <p:pRg st="0" end="0"/>
                                            </p:txEl>
                                          </p:spTgt>
                                        </p:tgtEl>
                                        <p:attrNameLst>
                                          <p:attrName>style.visibility</p:attrName>
                                        </p:attrNameLst>
                                      </p:cBhvr>
                                      <p:to>
                                        <p:strVal val="visible"/>
                                      </p:to>
                                    </p:set>
                                    <p:animEffect transition="in" filter="fade">
                                      <p:cBhvr>
                                        <p:cTn id="7" dur="2400"/>
                                        <p:tgtEl>
                                          <p:spTgt spid="314">
                                            <p:txEl>
                                              <p:pRg st="0" end="0"/>
                                            </p:txEl>
                                          </p:spTgt>
                                        </p:tgtEl>
                                      </p:cBhvr>
                                    </p:animEffect>
                                  </p:childTnLst>
                                </p:cTn>
                              </p:par>
                            </p:childTnLst>
                          </p:cTn>
                        </p:par>
                        <p:par>
                          <p:cTn id="8" fill="hold">
                            <p:stCondLst>
                              <p:cond delay="2400"/>
                            </p:stCondLst>
                            <p:childTnLst>
                              <p:par>
                                <p:cTn id="9" presetID="10" presetClass="entr" presetSubtype="0" fill="hold" nodeType="afterEffect">
                                  <p:stCondLst>
                                    <p:cond delay="0"/>
                                  </p:stCondLst>
                                  <p:childTnLst>
                                    <p:set>
                                      <p:cBhvr>
                                        <p:cTn id="10" dur="1" fill="hold">
                                          <p:stCondLst>
                                            <p:cond delay="0"/>
                                          </p:stCondLst>
                                        </p:cTn>
                                        <p:tgtEl>
                                          <p:spTgt spid="314">
                                            <p:txEl>
                                              <p:pRg st="1" end="1"/>
                                            </p:txEl>
                                          </p:spTgt>
                                        </p:tgtEl>
                                        <p:attrNameLst>
                                          <p:attrName>style.visibility</p:attrName>
                                        </p:attrNameLst>
                                      </p:cBhvr>
                                      <p:to>
                                        <p:strVal val="visible"/>
                                      </p:to>
                                    </p:set>
                                    <p:animEffect transition="in" filter="fade">
                                      <p:cBhvr>
                                        <p:cTn id="11" dur="2400"/>
                                        <p:tgtEl>
                                          <p:spTgt spid="314">
                                            <p:txEl>
                                              <p:pRg st="1" end="1"/>
                                            </p:txEl>
                                          </p:spTgt>
                                        </p:tgtEl>
                                      </p:cBhvr>
                                    </p:animEffect>
                                  </p:childTnLst>
                                </p:cTn>
                              </p:par>
                            </p:childTnLst>
                          </p:cTn>
                        </p:par>
                        <p:par>
                          <p:cTn id="12" fill="hold">
                            <p:stCondLst>
                              <p:cond delay="4800"/>
                            </p:stCondLst>
                            <p:childTnLst>
                              <p:par>
                                <p:cTn id="13" presetID="10" presetClass="entr" presetSubtype="0" fill="hold" nodeType="afterEffect">
                                  <p:stCondLst>
                                    <p:cond delay="0"/>
                                  </p:stCondLst>
                                  <p:childTnLst>
                                    <p:set>
                                      <p:cBhvr>
                                        <p:cTn id="14" dur="1" fill="hold">
                                          <p:stCondLst>
                                            <p:cond delay="0"/>
                                          </p:stCondLst>
                                        </p:cTn>
                                        <p:tgtEl>
                                          <p:spTgt spid="314">
                                            <p:txEl>
                                              <p:pRg st="2" end="2"/>
                                            </p:txEl>
                                          </p:spTgt>
                                        </p:tgtEl>
                                        <p:attrNameLst>
                                          <p:attrName>style.visibility</p:attrName>
                                        </p:attrNameLst>
                                      </p:cBhvr>
                                      <p:to>
                                        <p:strVal val="visible"/>
                                      </p:to>
                                    </p:set>
                                    <p:animEffect transition="in" filter="fade">
                                      <p:cBhvr>
                                        <p:cTn id="15" dur="2400"/>
                                        <p:tgtEl>
                                          <p:spTgt spid="314">
                                            <p:txEl>
                                              <p:pRg st="2" end="2"/>
                                            </p:txEl>
                                          </p:spTgt>
                                        </p:tgtEl>
                                      </p:cBhvr>
                                    </p:animEffect>
                                  </p:childTnLst>
                                </p:cTn>
                              </p:par>
                            </p:childTnLst>
                          </p:cTn>
                        </p:par>
                        <p:par>
                          <p:cTn id="16" fill="hold">
                            <p:stCondLst>
                              <p:cond delay="7200"/>
                            </p:stCondLst>
                            <p:childTnLst>
                              <p:par>
                                <p:cTn id="17" presetID="10" presetClass="entr" presetSubtype="0" fill="hold" nodeType="afterEffect">
                                  <p:stCondLst>
                                    <p:cond delay="0"/>
                                  </p:stCondLst>
                                  <p:childTnLst>
                                    <p:set>
                                      <p:cBhvr>
                                        <p:cTn id="18" dur="1" fill="hold">
                                          <p:stCondLst>
                                            <p:cond delay="0"/>
                                          </p:stCondLst>
                                        </p:cTn>
                                        <p:tgtEl>
                                          <p:spTgt spid="314">
                                            <p:txEl>
                                              <p:pRg st="3" end="3"/>
                                            </p:txEl>
                                          </p:spTgt>
                                        </p:tgtEl>
                                        <p:attrNameLst>
                                          <p:attrName>style.visibility</p:attrName>
                                        </p:attrNameLst>
                                      </p:cBhvr>
                                      <p:to>
                                        <p:strVal val="visible"/>
                                      </p:to>
                                    </p:set>
                                    <p:animEffect transition="in" filter="fade">
                                      <p:cBhvr>
                                        <p:cTn id="19" dur="2400"/>
                                        <p:tgtEl>
                                          <p:spTgt spid="314">
                                            <p:txEl>
                                              <p:pRg st="3" end="3"/>
                                            </p:txEl>
                                          </p:spTgt>
                                        </p:tgtEl>
                                      </p:cBhvr>
                                    </p:animEffect>
                                  </p:childTnLst>
                                </p:cTn>
                              </p:par>
                            </p:childTnLst>
                          </p:cTn>
                        </p:par>
                        <p:par>
                          <p:cTn id="20" fill="hold">
                            <p:stCondLst>
                              <p:cond delay="9600"/>
                            </p:stCondLst>
                            <p:childTnLst>
                              <p:par>
                                <p:cTn id="21" presetID="10" presetClass="entr" presetSubtype="0" fill="hold" nodeType="afterEffect">
                                  <p:stCondLst>
                                    <p:cond delay="0"/>
                                  </p:stCondLst>
                                  <p:childTnLst>
                                    <p:set>
                                      <p:cBhvr>
                                        <p:cTn id="22" dur="1" fill="hold">
                                          <p:stCondLst>
                                            <p:cond delay="0"/>
                                          </p:stCondLst>
                                        </p:cTn>
                                        <p:tgtEl>
                                          <p:spTgt spid="314">
                                            <p:txEl>
                                              <p:pRg st="4" end="4"/>
                                            </p:txEl>
                                          </p:spTgt>
                                        </p:tgtEl>
                                        <p:attrNameLst>
                                          <p:attrName>style.visibility</p:attrName>
                                        </p:attrNameLst>
                                      </p:cBhvr>
                                      <p:to>
                                        <p:strVal val="visible"/>
                                      </p:to>
                                    </p:set>
                                    <p:animEffect transition="in" filter="fade">
                                      <p:cBhvr>
                                        <p:cTn id="23" dur="2400"/>
                                        <p:tgtEl>
                                          <p:spTgt spid="314">
                                            <p:txEl>
                                              <p:pRg st="4" end="4"/>
                                            </p:txEl>
                                          </p:spTgt>
                                        </p:tgtEl>
                                      </p:cBhvr>
                                    </p:animEffect>
                                  </p:childTnLst>
                                </p:cTn>
                              </p:par>
                            </p:childTnLst>
                          </p:cTn>
                        </p:par>
                        <p:par>
                          <p:cTn id="24" fill="hold">
                            <p:stCondLst>
                              <p:cond delay="12000"/>
                            </p:stCondLst>
                            <p:childTnLst>
                              <p:par>
                                <p:cTn id="25" presetID="10" presetClass="entr" presetSubtype="0" fill="hold" nodeType="afterEffect">
                                  <p:stCondLst>
                                    <p:cond delay="0"/>
                                  </p:stCondLst>
                                  <p:childTnLst>
                                    <p:set>
                                      <p:cBhvr>
                                        <p:cTn id="26" dur="1" fill="hold">
                                          <p:stCondLst>
                                            <p:cond delay="0"/>
                                          </p:stCondLst>
                                        </p:cTn>
                                        <p:tgtEl>
                                          <p:spTgt spid="314">
                                            <p:txEl>
                                              <p:pRg st="5" end="5"/>
                                            </p:txEl>
                                          </p:spTgt>
                                        </p:tgtEl>
                                        <p:attrNameLst>
                                          <p:attrName>style.visibility</p:attrName>
                                        </p:attrNameLst>
                                      </p:cBhvr>
                                      <p:to>
                                        <p:strVal val="visible"/>
                                      </p:to>
                                    </p:set>
                                    <p:animEffect transition="in" filter="fade">
                                      <p:cBhvr>
                                        <p:cTn id="27" dur="2400"/>
                                        <p:tgtEl>
                                          <p:spTgt spid="314">
                                            <p:txEl>
                                              <p:pRg st="5" end="5"/>
                                            </p:txEl>
                                          </p:spTgt>
                                        </p:tgtEl>
                                      </p:cBhvr>
                                    </p:animEffect>
                                  </p:childTnLst>
                                </p:cTn>
                              </p:par>
                            </p:childTnLst>
                          </p:cTn>
                        </p:par>
                        <p:par>
                          <p:cTn id="28" fill="hold">
                            <p:stCondLst>
                              <p:cond delay="14400"/>
                            </p:stCondLst>
                            <p:childTnLst>
                              <p:par>
                                <p:cTn id="29" presetID="10" presetClass="entr" presetSubtype="0" fill="hold" nodeType="afterEffect">
                                  <p:stCondLst>
                                    <p:cond delay="0"/>
                                  </p:stCondLst>
                                  <p:childTnLst>
                                    <p:set>
                                      <p:cBhvr>
                                        <p:cTn id="30" dur="1" fill="hold">
                                          <p:stCondLst>
                                            <p:cond delay="0"/>
                                          </p:stCondLst>
                                        </p:cTn>
                                        <p:tgtEl>
                                          <p:spTgt spid="314">
                                            <p:txEl>
                                              <p:pRg st="6" end="6"/>
                                            </p:txEl>
                                          </p:spTgt>
                                        </p:tgtEl>
                                        <p:attrNameLst>
                                          <p:attrName>style.visibility</p:attrName>
                                        </p:attrNameLst>
                                      </p:cBhvr>
                                      <p:to>
                                        <p:strVal val="visible"/>
                                      </p:to>
                                    </p:set>
                                    <p:animEffect transition="in" filter="fade">
                                      <p:cBhvr>
                                        <p:cTn id="31" dur="2400"/>
                                        <p:tgtEl>
                                          <p:spTgt spid="3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7"/>
          <p:cNvSpPr txBox="1">
            <a:spLocks noGrp="1"/>
          </p:cNvSpPr>
          <p:nvPr>
            <p:ph type="title"/>
          </p:nvPr>
        </p:nvSpPr>
        <p:spPr>
          <a:xfrm>
            <a:off x="0" y="0"/>
            <a:ext cx="9144000" cy="83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PRESENTATION and FACILITATION</a:t>
            </a:r>
            <a:endParaRPr sz="3600"/>
          </a:p>
        </p:txBody>
      </p:sp>
      <p:sp>
        <p:nvSpPr>
          <p:cNvPr id="112" name="Google Shape;112;p27"/>
          <p:cNvSpPr txBox="1">
            <a:spLocks noGrp="1"/>
          </p:cNvSpPr>
          <p:nvPr>
            <p:ph type="body" idx="1"/>
          </p:nvPr>
        </p:nvSpPr>
        <p:spPr>
          <a:xfrm>
            <a:off x="312600" y="1070500"/>
            <a:ext cx="8831400" cy="3866100"/>
          </a:xfrm>
          <a:prstGeom prst="rect">
            <a:avLst/>
          </a:prstGeom>
        </p:spPr>
        <p:txBody>
          <a:bodyPr spcFirstLastPara="1" wrap="square" lIns="91425" tIns="91425" rIns="91425" bIns="91425" anchor="t" anchorCtr="0">
            <a:noAutofit/>
          </a:bodyPr>
          <a:lstStyle/>
          <a:p>
            <a:pPr marL="457200" lvl="0" indent="457200" algn="l" rtl="0">
              <a:spcBef>
                <a:spcPts val="0"/>
              </a:spcBef>
              <a:spcAft>
                <a:spcPts val="0"/>
              </a:spcAft>
              <a:buNone/>
            </a:pPr>
            <a:r>
              <a:rPr lang="en" sz="2200">
                <a:solidFill>
                  <a:srgbClr val="000000"/>
                </a:solidFill>
              </a:rPr>
              <a:t>the Pitch ~ Susan</a:t>
            </a:r>
            <a:endParaRPr sz="2200">
              <a:solidFill>
                <a:srgbClr val="000000"/>
              </a:solidFill>
            </a:endParaRPr>
          </a:p>
          <a:p>
            <a:pPr marL="914400" lvl="0" indent="457200" algn="l" rtl="0">
              <a:spcBef>
                <a:spcPts val="1600"/>
              </a:spcBef>
              <a:spcAft>
                <a:spcPts val="0"/>
              </a:spcAft>
              <a:buNone/>
            </a:pPr>
            <a:r>
              <a:rPr lang="en" sz="2200">
                <a:solidFill>
                  <a:srgbClr val="000000"/>
                </a:solidFill>
              </a:rPr>
              <a:t>			the Data </a:t>
            </a:r>
            <a:r>
              <a:rPr lang="en" sz="2200">
                <a:solidFill>
                  <a:schemeClr val="dk1"/>
                </a:solidFill>
              </a:rPr>
              <a:t>~ </a:t>
            </a:r>
            <a:r>
              <a:rPr lang="en" sz="2200">
                <a:solidFill>
                  <a:srgbClr val="000000"/>
                </a:solidFill>
              </a:rPr>
              <a:t>Beth</a:t>
            </a:r>
            <a:endParaRPr sz="2200">
              <a:solidFill>
                <a:srgbClr val="000000"/>
              </a:solidFill>
            </a:endParaRPr>
          </a:p>
          <a:p>
            <a:pPr marL="914400" lvl="0" indent="457200" algn="l" rtl="0">
              <a:spcBef>
                <a:spcPts val="1600"/>
              </a:spcBef>
              <a:spcAft>
                <a:spcPts val="0"/>
              </a:spcAft>
              <a:buNone/>
            </a:pPr>
            <a:r>
              <a:rPr lang="en" sz="2200">
                <a:solidFill>
                  <a:srgbClr val="000000"/>
                </a:solidFill>
              </a:rPr>
              <a:t>							</a:t>
            </a:r>
            <a:r>
              <a:rPr lang="en" sz="2200">
                <a:solidFill>
                  <a:schemeClr val="dk1"/>
                </a:solidFill>
              </a:rPr>
              <a:t>the Value ~ Francene</a:t>
            </a:r>
            <a:endParaRPr sz="2200">
              <a:solidFill>
                <a:schemeClr val="dk1"/>
              </a:solidFill>
            </a:endParaRPr>
          </a:p>
          <a:p>
            <a:pPr marL="0" lvl="0" indent="457200" algn="l" rtl="0">
              <a:spcBef>
                <a:spcPts val="1600"/>
              </a:spcBef>
              <a:spcAft>
                <a:spcPts val="0"/>
              </a:spcAft>
              <a:buClr>
                <a:schemeClr val="dk1"/>
              </a:buClr>
              <a:buSzPts val="1100"/>
              <a:buFont typeface="Arial"/>
              <a:buNone/>
            </a:pPr>
            <a:r>
              <a:rPr lang="en" sz="2400">
                <a:solidFill>
                  <a:schemeClr val="dk1"/>
                </a:solidFill>
              </a:rPr>
              <a:t>we brainstorm </a:t>
            </a:r>
            <a:endParaRPr sz="2400">
              <a:solidFill>
                <a:schemeClr val="dk1"/>
              </a:solidFill>
            </a:endParaRPr>
          </a:p>
          <a:p>
            <a:pPr marL="914400" lvl="0" indent="457200" algn="l" rtl="0">
              <a:spcBef>
                <a:spcPts val="1600"/>
              </a:spcBef>
              <a:spcAft>
                <a:spcPts val="0"/>
              </a:spcAft>
              <a:buClr>
                <a:schemeClr val="dk1"/>
              </a:buClr>
              <a:buSzPts val="1100"/>
              <a:buFont typeface="Arial"/>
              <a:buNone/>
            </a:pPr>
            <a:r>
              <a:rPr lang="en" sz="2400">
                <a:solidFill>
                  <a:schemeClr val="dk1"/>
                </a:solidFill>
              </a:rPr>
              <a:t>			we draft a pitch</a:t>
            </a:r>
            <a:endParaRPr sz="2400">
              <a:solidFill>
                <a:schemeClr val="dk1"/>
              </a:solidFill>
            </a:endParaRPr>
          </a:p>
          <a:p>
            <a:pPr marL="5029200" lvl="0" indent="457200" algn="l" rtl="0">
              <a:spcBef>
                <a:spcPts val="1600"/>
              </a:spcBef>
              <a:spcAft>
                <a:spcPts val="0"/>
              </a:spcAft>
              <a:buClr>
                <a:schemeClr val="dk1"/>
              </a:buClr>
              <a:buSzPts val="1100"/>
              <a:buFont typeface="Arial"/>
              <a:buNone/>
            </a:pPr>
            <a:r>
              <a:rPr lang="en" sz="2400">
                <a:solidFill>
                  <a:schemeClr val="dk1"/>
                </a:solidFill>
              </a:rPr>
              <a:t>we wrap-up</a:t>
            </a:r>
            <a:endParaRPr sz="2400">
              <a:solidFill>
                <a:schemeClr val="dk1"/>
              </a:solidFill>
            </a:endParaRPr>
          </a:p>
          <a:p>
            <a:pPr marL="4572000" lvl="0" indent="0" algn="l" rtl="0">
              <a:spcBef>
                <a:spcPts val="1600"/>
              </a:spcBef>
              <a:spcAft>
                <a:spcPts val="0"/>
              </a:spcAft>
              <a:buNone/>
            </a:pPr>
            <a:endParaRPr sz="2200">
              <a:solidFill>
                <a:srgbClr val="000000"/>
              </a:solidFill>
            </a:endParaRPr>
          </a:p>
          <a:p>
            <a:pPr marL="0" lvl="0" indent="0" algn="l" rtl="0">
              <a:spcBef>
                <a:spcPts val="160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Effect transition="in" filter="fade">
                                      <p:cBhvr>
                                        <p:cTn id="7" dur="1300"/>
                                        <p:tgtEl>
                                          <p:spTgt spid="112">
                                            <p:txEl>
                                              <p:pRg st="0" end="0"/>
                                            </p:txEl>
                                          </p:spTgt>
                                        </p:tgtEl>
                                      </p:cBhvr>
                                    </p:animEffect>
                                  </p:childTnLst>
                                </p:cTn>
                              </p:par>
                            </p:childTnLst>
                          </p:cTn>
                        </p:par>
                        <p:par>
                          <p:cTn id="8" fill="hold">
                            <p:stCondLst>
                              <p:cond delay="1300"/>
                            </p:stCondLst>
                            <p:childTnLst>
                              <p:par>
                                <p:cTn id="9" presetID="10" presetClass="entr" presetSubtype="0" fill="hold" nodeType="afterEffect">
                                  <p:stCondLst>
                                    <p:cond delay="0"/>
                                  </p:stCondLst>
                                  <p:childTnLst>
                                    <p:set>
                                      <p:cBhvr>
                                        <p:cTn id="10" dur="1" fill="hold">
                                          <p:stCondLst>
                                            <p:cond delay="0"/>
                                          </p:stCondLst>
                                        </p:cTn>
                                        <p:tgtEl>
                                          <p:spTgt spid="112">
                                            <p:txEl>
                                              <p:pRg st="1" end="1"/>
                                            </p:txEl>
                                          </p:spTgt>
                                        </p:tgtEl>
                                        <p:attrNameLst>
                                          <p:attrName>style.visibility</p:attrName>
                                        </p:attrNameLst>
                                      </p:cBhvr>
                                      <p:to>
                                        <p:strVal val="visible"/>
                                      </p:to>
                                    </p:set>
                                    <p:animEffect transition="in" filter="fade">
                                      <p:cBhvr>
                                        <p:cTn id="11" dur="1300"/>
                                        <p:tgtEl>
                                          <p:spTgt spid="112">
                                            <p:txEl>
                                              <p:pRg st="1" end="1"/>
                                            </p:txEl>
                                          </p:spTgt>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112">
                                            <p:txEl>
                                              <p:pRg st="2" end="2"/>
                                            </p:txEl>
                                          </p:spTgt>
                                        </p:tgtEl>
                                        <p:attrNameLst>
                                          <p:attrName>style.visibility</p:attrName>
                                        </p:attrNameLst>
                                      </p:cBhvr>
                                      <p:to>
                                        <p:strVal val="visible"/>
                                      </p:to>
                                    </p:set>
                                    <p:animEffect transition="in" filter="fade">
                                      <p:cBhvr>
                                        <p:cTn id="15" dur="1300"/>
                                        <p:tgtEl>
                                          <p:spTgt spid="112">
                                            <p:txEl>
                                              <p:pRg st="2" end="2"/>
                                            </p:txEl>
                                          </p:spTgt>
                                        </p:tgtEl>
                                      </p:cBhvr>
                                    </p:animEffect>
                                  </p:childTnLst>
                                </p:cTn>
                              </p:par>
                            </p:childTnLst>
                          </p:cTn>
                        </p:par>
                        <p:par>
                          <p:cTn id="16" fill="hold">
                            <p:stCondLst>
                              <p:cond delay="3900"/>
                            </p:stCondLst>
                            <p:childTnLst>
                              <p:par>
                                <p:cTn id="17" presetID="10" presetClass="entr" presetSubtype="0" fill="hold" nodeType="afterEffect">
                                  <p:stCondLst>
                                    <p:cond delay="0"/>
                                  </p:stCondLst>
                                  <p:childTnLst>
                                    <p:set>
                                      <p:cBhvr>
                                        <p:cTn id="18" dur="1" fill="hold">
                                          <p:stCondLst>
                                            <p:cond delay="0"/>
                                          </p:stCondLst>
                                        </p:cTn>
                                        <p:tgtEl>
                                          <p:spTgt spid="112">
                                            <p:txEl>
                                              <p:pRg st="3" end="3"/>
                                            </p:txEl>
                                          </p:spTgt>
                                        </p:tgtEl>
                                        <p:attrNameLst>
                                          <p:attrName>style.visibility</p:attrName>
                                        </p:attrNameLst>
                                      </p:cBhvr>
                                      <p:to>
                                        <p:strVal val="visible"/>
                                      </p:to>
                                    </p:set>
                                    <p:animEffect transition="in" filter="fade">
                                      <p:cBhvr>
                                        <p:cTn id="19" dur="1300"/>
                                        <p:tgtEl>
                                          <p:spTgt spid="112">
                                            <p:txEl>
                                              <p:pRg st="3" end="3"/>
                                            </p:txEl>
                                          </p:spTgt>
                                        </p:tgtEl>
                                      </p:cBhvr>
                                    </p:animEffect>
                                  </p:childTnLst>
                                </p:cTn>
                              </p:par>
                            </p:childTnLst>
                          </p:cTn>
                        </p:par>
                        <p:par>
                          <p:cTn id="20" fill="hold">
                            <p:stCondLst>
                              <p:cond delay="5200"/>
                            </p:stCondLst>
                            <p:childTnLst>
                              <p:par>
                                <p:cTn id="21" presetID="10" presetClass="entr" presetSubtype="0" fill="hold" nodeType="afterEffect">
                                  <p:stCondLst>
                                    <p:cond delay="0"/>
                                  </p:stCondLst>
                                  <p:childTnLst>
                                    <p:set>
                                      <p:cBhvr>
                                        <p:cTn id="22" dur="1" fill="hold">
                                          <p:stCondLst>
                                            <p:cond delay="0"/>
                                          </p:stCondLst>
                                        </p:cTn>
                                        <p:tgtEl>
                                          <p:spTgt spid="112">
                                            <p:txEl>
                                              <p:pRg st="4" end="4"/>
                                            </p:txEl>
                                          </p:spTgt>
                                        </p:tgtEl>
                                        <p:attrNameLst>
                                          <p:attrName>style.visibility</p:attrName>
                                        </p:attrNameLst>
                                      </p:cBhvr>
                                      <p:to>
                                        <p:strVal val="visible"/>
                                      </p:to>
                                    </p:set>
                                    <p:animEffect transition="in" filter="fade">
                                      <p:cBhvr>
                                        <p:cTn id="23" dur="1300"/>
                                        <p:tgtEl>
                                          <p:spTgt spid="112">
                                            <p:txEl>
                                              <p:pRg st="4" end="4"/>
                                            </p:txEl>
                                          </p:spTgt>
                                        </p:tgtEl>
                                      </p:cBhvr>
                                    </p:animEffect>
                                  </p:childTnLst>
                                </p:cTn>
                              </p:par>
                            </p:childTnLst>
                          </p:cTn>
                        </p:par>
                        <p:par>
                          <p:cTn id="24" fill="hold">
                            <p:stCondLst>
                              <p:cond delay="6500"/>
                            </p:stCondLst>
                            <p:childTnLst>
                              <p:par>
                                <p:cTn id="25" presetID="10" presetClass="entr" presetSubtype="0" fill="hold" nodeType="afterEffect">
                                  <p:stCondLst>
                                    <p:cond delay="0"/>
                                  </p:stCondLst>
                                  <p:childTnLst>
                                    <p:set>
                                      <p:cBhvr>
                                        <p:cTn id="26" dur="1" fill="hold">
                                          <p:stCondLst>
                                            <p:cond delay="0"/>
                                          </p:stCondLst>
                                        </p:cTn>
                                        <p:tgtEl>
                                          <p:spTgt spid="112">
                                            <p:txEl>
                                              <p:pRg st="5" end="5"/>
                                            </p:txEl>
                                          </p:spTgt>
                                        </p:tgtEl>
                                        <p:attrNameLst>
                                          <p:attrName>style.visibility</p:attrName>
                                        </p:attrNameLst>
                                      </p:cBhvr>
                                      <p:to>
                                        <p:strVal val="visible"/>
                                      </p:to>
                                    </p:set>
                                    <p:animEffect transition="in" filter="fade">
                                      <p:cBhvr>
                                        <p:cTn id="27" dur="1300"/>
                                        <p:tgtEl>
                                          <p:spTgt spid="112">
                                            <p:txEl>
                                              <p:pRg st="5" end="5"/>
                                            </p:txEl>
                                          </p:spTgt>
                                        </p:tgtEl>
                                      </p:cBhvr>
                                    </p:animEffect>
                                  </p:childTnLst>
                                </p:cTn>
                              </p:par>
                            </p:childTnLst>
                          </p:cTn>
                        </p:par>
                        <p:par>
                          <p:cTn id="28" fill="hold">
                            <p:stCondLst>
                              <p:cond delay="7800"/>
                            </p:stCondLst>
                            <p:childTnLst>
                              <p:par>
                                <p:cTn id="29" presetID="10" presetClass="entr" presetSubtype="0" fill="hold" nodeType="afterEffect">
                                  <p:stCondLst>
                                    <p:cond delay="0"/>
                                  </p:stCondLst>
                                  <p:childTnLst>
                                    <p:set>
                                      <p:cBhvr>
                                        <p:cTn id="30" dur="1" fill="hold">
                                          <p:stCondLst>
                                            <p:cond delay="0"/>
                                          </p:stCondLst>
                                        </p:cTn>
                                        <p:tgtEl>
                                          <p:spTgt spid="112">
                                            <p:txEl>
                                              <p:pRg st="6" end="6"/>
                                            </p:txEl>
                                          </p:spTgt>
                                        </p:tgtEl>
                                        <p:attrNameLst>
                                          <p:attrName>style.visibility</p:attrName>
                                        </p:attrNameLst>
                                      </p:cBhvr>
                                      <p:to>
                                        <p:strVal val="visible"/>
                                      </p:to>
                                    </p:set>
                                    <p:animEffect transition="in" filter="fade">
                                      <p:cBhvr>
                                        <p:cTn id="31" dur="1300"/>
                                        <p:tgtEl>
                                          <p:spTgt spid="112">
                                            <p:txEl>
                                              <p:pRg st="6" end="6"/>
                                            </p:txEl>
                                          </p:spTgt>
                                        </p:tgtEl>
                                      </p:cBhvr>
                                    </p:animEffect>
                                  </p:childTnLst>
                                </p:cTn>
                              </p:par>
                            </p:childTnLst>
                          </p:cTn>
                        </p:par>
                        <p:par>
                          <p:cTn id="32" fill="hold">
                            <p:stCondLst>
                              <p:cond delay="9100"/>
                            </p:stCondLst>
                            <p:childTnLst>
                              <p:par>
                                <p:cTn id="33" presetID="10" presetClass="entr" presetSubtype="0" fill="hold" nodeType="afterEffect">
                                  <p:stCondLst>
                                    <p:cond delay="0"/>
                                  </p:stCondLst>
                                  <p:childTnLst>
                                    <p:set>
                                      <p:cBhvr>
                                        <p:cTn id="34" dur="1" fill="hold">
                                          <p:stCondLst>
                                            <p:cond delay="0"/>
                                          </p:stCondLst>
                                        </p:cTn>
                                        <p:tgtEl>
                                          <p:spTgt spid="112">
                                            <p:txEl>
                                              <p:pRg st="7" end="7"/>
                                            </p:txEl>
                                          </p:spTgt>
                                        </p:tgtEl>
                                        <p:attrNameLst>
                                          <p:attrName>style.visibility</p:attrName>
                                        </p:attrNameLst>
                                      </p:cBhvr>
                                      <p:to>
                                        <p:strVal val="visible"/>
                                      </p:to>
                                    </p:set>
                                    <p:animEffect transition="in" filter="fade">
                                      <p:cBhvr>
                                        <p:cTn id="35" dur="1300"/>
                                        <p:tgtEl>
                                          <p:spTgt spid="1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5"/>
          <p:cNvSpPr txBox="1">
            <a:spLocks noGrp="1"/>
          </p:cNvSpPr>
          <p:nvPr>
            <p:ph type="title"/>
          </p:nvPr>
        </p:nvSpPr>
        <p:spPr>
          <a:xfrm>
            <a:off x="311700" y="1816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Wrap-up</a:t>
            </a:r>
            <a:endParaRPr sz="4000"/>
          </a:p>
        </p:txBody>
      </p:sp>
      <p:sp>
        <p:nvSpPr>
          <p:cNvPr id="320" name="Google Shape;320;p55"/>
          <p:cNvSpPr txBox="1">
            <a:spLocks noGrp="1"/>
          </p:cNvSpPr>
          <p:nvPr>
            <p:ph type="body" idx="1"/>
          </p:nvPr>
        </p:nvSpPr>
        <p:spPr>
          <a:xfrm>
            <a:off x="939750" y="1136925"/>
            <a:ext cx="7264500" cy="381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How was that experience?</a:t>
            </a:r>
            <a:endParaRPr sz="2400"/>
          </a:p>
          <a:p>
            <a:pPr marL="0" lvl="0" indent="0" algn="l" rtl="0">
              <a:spcBef>
                <a:spcPts val="1600"/>
              </a:spcBef>
              <a:spcAft>
                <a:spcPts val="0"/>
              </a:spcAft>
              <a:buNone/>
            </a:pPr>
            <a:r>
              <a:rPr lang="en" sz="2400"/>
              <a:t>Was it challenging?</a:t>
            </a:r>
            <a:endParaRPr sz="2400"/>
          </a:p>
          <a:p>
            <a:pPr marL="0" lvl="0" indent="0" algn="l" rtl="0">
              <a:spcBef>
                <a:spcPts val="1600"/>
              </a:spcBef>
              <a:spcAft>
                <a:spcPts val="0"/>
              </a:spcAft>
              <a:buNone/>
            </a:pPr>
            <a:r>
              <a:rPr lang="en" sz="2400"/>
              <a:t>Did it make you think about your work differently?</a:t>
            </a:r>
            <a:endParaRPr sz="2400"/>
          </a:p>
          <a:p>
            <a:pPr marL="0" lvl="0" indent="0" algn="l" rtl="0">
              <a:spcBef>
                <a:spcPts val="1600"/>
              </a:spcBef>
              <a:spcAft>
                <a:spcPts val="0"/>
              </a:spcAft>
              <a:buNone/>
            </a:pPr>
            <a:r>
              <a:rPr lang="en" sz="2400"/>
              <a:t>Do you feel empowered?</a:t>
            </a:r>
            <a:endParaRPr sz="2400"/>
          </a:p>
          <a:p>
            <a:pPr marL="0" lvl="0" indent="0" algn="l" rtl="0">
              <a:spcBef>
                <a:spcPts val="1600"/>
              </a:spcBef>
              <a:spcAft>
                <a:spcPts val="0"/>
              </a:spcAft>
              <a:buNone/>
            </a:pPr>
            <a:r>
              <a:rPr lang="en" sz="2400"/>
              <a:t>Questions?</a:t>
            </a:r>
            <a:endParaRPr sz="2400"/>
          </a:p>
          <a:p>
            <a:pPr marL="0" lvl="0" indent="0" algn="l" rtl="0">
              <a:spcBef>
                <a:spcPts val="1600"/>
              </a:spcBef>
              <a:spcAft>
                <a:spcPts val="0"/>
              </a:spcAft>
              <a:buNone/>
            </a:pPr>
            <a:r>
              <a:rPr lang="en" sz="2400"/>
              <a:t>Volunteers?</a:t>
            </a:r>
            <a:endParaRPr sz="2400"/>
          </a:p>
          <a:p>
            <a:pPr marL="0" lvl="0" indent="0" algn="l" rtl="0">
              <a:spcBef>
                <a:spcPts val="1600"/>
              </a:spcBef>
              <a:spcAft>
                <a:spcPts val="16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6"/>
          <p:cNvSpPr txBox="1">
            <a:spLocks noGrp="1"/>
          </p:cNvSpPr>
          <p:nvPr>
            <p:ph type="title"/>
          </p:nvPr>
        </p:nvSpPr>
        <p:spPr>
          <a:xfrm rot="-5400000">
            <a:off x="-878900" y="2105025"/>
            <a:ext cx="2707500" cy="62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PITCHES</a:t>
            </a:r>
            <a:endParaRPr sz="4000"/>
          </a:p>
        </p:txBody>
      </p:sp>
      <p:sp>
        <p:nvSpPr>
          <p:cNvPr id="326" name="Google Shape;326;p56"/>
          <p:cNvSpPr txBox="1">
            <a:spLocks noGrp="1"/>
          </p:cNvSpPr>
          <p:nvPr>
            <p:ph type="body" idx="1"/>
          </p:nvPr>
        </p:nvSpPr>
        <p:spPr>
          <a:xfrm>
            <a:off x="1077150" y="262725"/>
            <a:ext cx="7755300" cy="43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666666"/>
                </a:solidFill>
              </a:rPr>
              <a:t>Beth [audience: University administrators]</a:t>
            </a:r>
            <a:br>
              <a:rPr lang="en" sz="1400">
                <a:solidFill>
                  <a:srgbClr val="666666"/>
                </a:solidFill>
              </a:rPr>
            </a:br>
            <a:r>
              <a:rPr lang="en" sz="1400">
                <a:solidFill>
                  <a:srgbClr val="666666"/>
                </a:solidFill>
              </a:rPr>
              <a:t>I’m Beth Johns, E-Resources Librarian. I make sure access to our vast number of electronic resources is healthy and working. If there is a problem with a resource, I fix it -- or find someone to fix it. Because of my education in library science, I deeply understand the need to access information quickly and painlessly so that you can complete your work. </a:t>
            </a:r>
            <a:endParaRPr sz="1400">
              <a:solidFill>
                <a:srgbClr val="666666"/>
              </a:solidFill>
            </a:endParaRPr>
          </a:p>
          <a:p>
            <a:pPr marL="0" lvl="0" indent="0" algn="l" rtl="0">
              <a:spcBef>
                <a:spcPts val="1600"/>
              </a:spcBef>
              <a:spcAft>
                <a:spcPts val="0"/>
              </a:spcAft>
              <a:buNone/>
            </a:pPr>
            <a:r>
              <a:rPr lang="en" sz="1400">
                <a:solidFill>
                  <a:srgbClr val="000000"/>
                </a:solidFill>
              </a:rPr>
              <a:t>Francene [audience: a student researcher]</a:t>
            </a:r>
            <a:endParaRPr sz="1400">
              <a:solidFill>
                <a:srgbClr val="000000"/>
              </a:solidFill>
            </a:endParaRPr>
          </a:p>
          <a:p>
            <a:pPr marL="0" lvl="0" indent="0" algn="l" rtl="0">
              <a:spcBef>
                <a:spcPts val="0"/>
              </a:spcBef>
              <a:spcAft>
                <a:spcPts val="0"/>
              </a:spcAft>
              <a:buNone/>
            </a:pPr>
            <a:r>
              <a:rPr lang="en" sz="1400">
                <a:solidFill>
                  <a:srgbClr val="000000"/>
                </a:solidFill>
              </a:rPr>
              <a:t>Hi, I’m Francene Lewis, Head of the Collection Management department.  Like the electric grid, our work powers everything else in the library. We purchase the many books, journals, and resources you need for your research. We work hard to make them findable, and help you locate them in a fast and efficient way.</a:t>
            </a:r>
            <a:endParaRPr sz="1400">
              <a:solidFill>
                <a:srgbClr val="000000"/>
              </a:solidFill>
            </a:endParaRPr>
          </a:p>
          <a:p>
            <a:pPr marL="0" lvl="0" indent="0" algn="l" rtl="0">
              <a:spcBef>
                <a:spcPts val="1600"/>
              </a:spcBef>
              <a:spcAft>
                <a:spcPts val="0"/>
              </a:spcAft>
              <a:buNone/>
            </a:pPr>
            <a:r>
              <a:rPr lang="en" sz="1400">
                <a:solidFill>
                  <a:srgbClr val="000000"/>
                </a:solidFill>
              </a:rPr>
              <a:t>Susan [audience: anyone who does not work in a library]</a:t>
            </a:r>
            <a:br>
              <a:rPr lang="en" sz="1400">
                <a:solidFill>
                  <a:srgbClr val="000000"/>
                </a:solidFill>
              </a:rPr>
            </a:br>
            <a:r>
              <a:rPr lang="en" sz="1400">
                <a:solidFill>
                  <a:srgbClr val="000000"/>
                </a:solidFill>
              </a:rPr>
              <a:t>I work in a library.  You probably won’t see me.  But know this, if you’re looking for books on just about any topic, I’m the person working behind the scenes making sure you can find what you’re looking for.  </a:t>
            </a:r>
            <a:endParaRPr sz="1400">
              <a:solidFill>
                <a:srgbClr val="000000"/>
              </a:solidFill>
            </a:endParaRPr>
          </a:p>
          <a:p>
            <a:pPr marL="0" lvl="0" indent="0" algn="l" rtl="0">
              <a:spcBef>
                <a:spcPts val="160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6">
                                            <p:txEl>
                                              <p:pRg st="0" end="0"/>
                                            </p:txEl>
                                          </p:spTgt>
                                        </p:tgtEl>
                                        <p:attrNameLst>
                                          <p:attrName>style.visibility</p:attrName>
                                        </p:attrNameLst>
                                      </p:cBhvr>
                                      <p:to>
                                        <p:strVal val="visible"/>
                                      </p:to>
                                    </p:set>
                                    <p:animEffect transition="in" filter="fade">
                                      <p:cBhvr>
                                        <p:cTn id="7" dur="3400"/>
                                        <p:tgtEl>
                                          <p:spTgt spid="326">
                                            <p:txEl>
                                              <p:pRg st="0" end="0"/>
                                            </p:txEl>
                                          </p:spTgt>
                                        </p:tgtEl>
                                      </p:cBhvr>
                                    </p:animEffect>
                                  </p:childTnLst>
                                </p:cTn>
                              </p:par>
                            </p:childTnLst>
                          </p:cTn>
                        </p:par>
                        <p:par>
                          <p:cTn id="8" fill="hold">
                            <p:stCondLst>
                              <p:cond delay="3400"/>
                            </p:stCondLst>
                            <p:childTnLst>
                              <p:par>
                                <p:cTn id="9" presetID="10" presetClass="entr" presetSubtype="0" fill="hold" nodeType="afterEffect">
                                  <p:stCondLst>
                                    <p:cond delay="0"/>
                                  </p:stCondLst>
                                  <p:childTnLst>
                                    <p:set>
                                      <p:cBhvr>
                                        <p:cTn id="10" dur="1" fill="hold">
                                          <p:stCondLst>
                                            <p:cond delay="0"/>
                                          </p:stCondLst>
                                        </p:cTn>
                                        <p:tgtEl>
                                          <p:spTgt spid="326">
                                            <p:txEl>
                                              <p:pRg st="1" end="1"/>
                                            </p:txEl>
                                          </p:spTgt>
                                        </p:tgtEl>
                                        <p:attrNameLst>
                                          <p:attrName>style.visibility</p:attrName>
                                        </p:attrNameLst>
                                      </p:cBhvr>
                                      <p:to>
                                        <p:strVal val="visible"/>
                                      </p:to>
                                    </p:set>
                                    <p:animEffect transition="in" filter="fade">
                                      <p:cBhvr>
                                        <p:cTn id="11" dur="3400"/>
                                        <p:tgtEl>
                                          <p:spTgt spid="326">
                                            <p:txEl>
                                              <p:pRg st="1" end="1"/>
                                            </p:txEl>
                                          </p:spTgt>
                                        </p:tgtEl>
                                      </p:cBhvr>
                                    </p:animEffect>
                                  </p:childTnLst>
                                </p:cTn>
                              </p:par>
                            </p:childTnLst>
                          </p:cTn>
                        </p:par>
                        <p:par>
                          <p:cTn id="12" fill="hold">
                            <p:stCondLst>
                              <p:cond delay="6800"/>
                            </p:stCondLst>
                            <p:childTnLst>
                              <p:par>
                                <p:cTn id="13" presetID="10" presetClass="entr" presetSubtype="0" fill="hold" nodeType="afterEffect">
                                  <p:stCondLst>
                                    <p:cond delay="0"/>
                                  </p:stCondLst>
                                  <p:childTnLst>
                                    <p:set>
                                      <p:cBhvr>
                                        <p:cTn id="14" dur="1" fill="hold">
                                          <p:stCondLst>
                                            <p:cond delay="0"/>
                                          </p:stCondLst>
                                        </p:cTn>
                                        <p:tgtEl>
                                          <p:spTgt spid="326">
                                            <p:txEl>
                                              <p:pRg st="2" end="2"/>
                                            </p:txEl>
                                          </p:spTgt>
                                        </p:tgtEl>
                                        <p:attrNameLst>
                                          <p:attrName>style.visibility</p:attrName>
                                        </p:attrNameLst>
                                      </p:cBhvr>
                                      <p:to>
                                        <p:strVal val="visible"/>
                                      </p:to>
                                    </p:set>
                                    <p:animEffect transition="in" filter="fade">
                                      <p:cBhvr>
                                        <p:cTn id="15" dur="3400"/>
                                        <p:tgtEl>
                                          <p:spTgt spid="326">
                                            <p:txEl>
                                              <p:pRg st="2" end="2"/>
                                            </p:txEl>
                                          </p:spTgt>
                                        </p:tgtEl>
                                      </p:cBhvr>
                                    </p:animEffect>
                                  </p:childTnLst>
                                </p:cTn>
                              </p:par>
                            </p:childTnLst>
                          </p:cTn>
                        </p:par>
                        <p:par>
                          <p:cTn id="16" fill="hold">
                            <p:stCondLst>
                              <p:cond delay="10200"/>
                            </p:stCondLst>
                            <p:childTnLst>
                              <p:par>
                                <p:cTn id="17" presetID="10" presetClass="entr" presetSubtype="0" fill="hold" nodeType="afterEffect">
                                  <p:stCondLst>
                                    <p:cond delay="0"/>
                                  </p:stCondLst>
                                  <p:childTnLst>
                                    <p:set>
                                      <p:cBhvr>
                                        <p:cTn id="18" dur="1" fill="hold">
                                          <p:stCondLst>
                                            <p:cond delay="0"/>
                                          </p:stCondLst>
                                        </p:cTn>
                                        <p:tgtEl>
                                          <p:spTgt spid="326">
                                            <p:txEl>
                                              <p:pRg st="3" end="3"/>
                                            </p:txEl>
                                          </p:spTgt>
                                        </p:tgtEl>
                                        <p:attrNameLst>
                                          <p:attrName>style.visibility</p:attrName>
                                        </p:attrNameLst>
                                      </p:cBhvr>
                                      <p:to>
                                        <p:strVal val="visible"/>
                                      </p:to>
                                    </p:set>
                                    <p:animEffect transition="in" filter="fade">
                                      <p:cBhvr>
                                        <p:cTn id="19" dur="3400"/>
                                        <p:tgtEl>
                                          <p:spTgt spid="326">
                                            <p:txEl>
                                              <p:pRg st="3" end="3"/>
                                            </p:txEl>
                                          </p:spTgt>
                                        </p:tgtEl>
                                      </p:cBhvr>
                                    </p:animEffect>
                                  </p:childTnLst>
                                </p:cTn>
                              </p:par>
                            </p:childTnLst>
                          </p:cTn>
                        </p:par>
                        <p:par>
                          <p:cTn id="20" fill="hold">
                            <p:stCondLst>
                              <p:cond delay="13600"/>
                            </p:stCondLst>
                            <p:childTnLst>
                              <p:par>
                                <p:cTn id="21" presetID="10" presetClass="entr" presetSubtype="0" fill="hold" nodeType="afterEffect">
                                  <p:stCondLst>
                                    <p:cond delay="0"/>
                                  </p:stCondLst>
                                  <p:childTnLst>
                                    <p:set>
                                      <p:cBhvr>
                                        <p:cTn id="22" dur="1" fill="hold">
                                          <p:stCondLst>
                                            <p:cond delay="0"/>
                                          </p:stCondLst>
                                        </p:cTn>
                                        <p:tgtEl>
                                          <p:spTgt spid="326">
                                            <p:txEl>
                                              <p:pRg st="4" end="4"/>
                                            </p:txEl>
                                          </p:spTgt>
                                        </p:tgtEl>
                                        <p:attrNameLst>
                                          <p:attrName>style.visibility</p:attrName>
                                        </p:attrNameLst>
                                      </p:cBhvr>
                                      <p:to>
                                        <p:strVal val="visible"/>
                                      </p:to>
                                    </p:set>
                                    <p:animEffect transition="in" filter="fade">
                                      <p:cBhvr>
                                        <p:cTn id="23" dur="3400"/>
                                        <p:tgtEl>
                                          <p:spTgt spid="3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7"/>
          <p:cNvSpPr txBox="1">
            <a:spLocks noGrp="1"/>
          </p:cNvSpPr>
          <p:nvPr>
            <p:ph type="title"/>
          </p:nvPr>
        </p:nvSpPr>
        <p:spPr>
          <a:xfrm>
            <a:off x="311700" y="90725"/>
            <a:ext cx="8520600" cy="48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BIBLIOGRAPHY</a:t>
            </a:r>
            <a:endParaRPr sz="3000"/>
          </a:p>
        </p:txBody>
      </p:sp>
      <p:sp>
        <p:nvSpPr>
          <p:cNvPr id="332" name="Google Shape;332;p57"/>
          <p:cNvSpPr txBox="1">
            <a:spLocks noGrp="1"/>
          </p:cNvSpPr>
          <p:nvPr>
            <p:ph type="body" idx="1"/>
          </p:nvPr>
        </p:nvSpPr>
        <p:spPr>
          <a:xfrm>
            <a:off x="311700" y="577025"/>
            <a:ext cx="8520600" cy="4354800"/>
          </a:xfrm>
          <a:prstGeom prst="rect">
            <a:avLst/>
          </a:prstGeom>
          <a:ln w="9525" cap="flat" cmpd="sng">
            <a:solidFill>
              <a:srgbClr val="B6D7A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a:solidFill>
                  <a:schemeClr val="dk1"/>
                </a:solidFill>
              </a:rPr>
              <a:t>Baxmeyer, Jennifer W.  Describing technical services work to non-librarians. </a:t>
            </a:r>
            <a:r>
              <a:rPr lang="en" sz="1100" i="1">
                <a:solidFill>
                  <a:schemeClr val="dk1"/>
                </a:solidFill>
              </a:rPr>
              <a:t>Facebook</a:t>
            </a:r>
            <a:r>
              <a:rPr lang="en" sz="1100">
                <a:solidFill>
                  <a:schemeClr val="dk1"/>
                </a:solidFill>
              </a:rPr>
              <a:t>, 12 April, 2019, 9:53am,</a:t>
            </a:r>
            <a:r>
              <a:rPr lang="en" sz="1100">
                <a:solidFill>
                  <a:schemeClr val="dk1"/>
                </a:solidFill>
                <a:uFill>
                  <a:noFill/>
                </a:uFill>
                <a:hlinkClick r:id="rId3"/>
              </a:rPr>
              <a:t> </a:t>
            </a:r>
            <a:r>
              <a:rPr lang="en" sz="1100" u="sng">
                <a:solidFill>
                  <a:schemeClr val="hlink"/>
                </a:solidFill>
                <a:hlinkClick r:id="rId3"/>
              </a:rPr>
              <a:t>https://www.facebook.com/groups/161813927168408/permalink/2638297586186684/ </a:t>
            </a:r>
            <a:r>
              <a:rPr lang="en" sz="1100">
                <a:solidFill>
                  <a:schemeClr val="dk1"/>
                </a:solidFill>
              </a:rPr>
              <a:t>  Accessed 28 April, 2019.</a:t>
            </a:r>
            <a:endParaRPr sz="1100">
              <a:solidFill>
                <a:schemeClr val="dk1"/>
              </a:solidFill>
            </a:endParaRPr>
          </a:p>
          <a:p>
            <a:pPr marL="0" lvl="0" indent="0" algn="l" rtl="0">
              <a:spcBef>
                <a:spcPts val="1600"/>
              </a:spcBef>
              <a:spcAft>
                <a:spcPts val="0"/>
              </a:spcAft>
              <a:buNone/>
            </a:pPr>
            <a:r>
              <a:rPr lang="en" sz="1100">
                <a:solidFill>
                  <a:schemeClr val="dk1"/>
                </a:solidFill>
                <a:highlight>
                  <a:srgbClr val="B6D7A8"/>
                </a:highlight>
              </a:rPr>
              <a:t>Borie, Juliya, et al. "Asserting Catalogers' Place in the "Value of Libraries" conversation." </a:t>
            </a:r>
            <a:r>
              <a:rPr lang="en" sz="1100" i="1">
                <a:solidFill>
                  <a:schemeClr val="dk1"/>
                </a:solidFill>
                <a:highlight>
                  <a:srgbClr val="B6D7A8"/>
                </a:highlight>
              </a:rPr>
              <a:t>Cataloging &amp; Classification Quarterly</a:t>
            </a:r>
            <a:r>
              <a:rPr lang="en" sz="1100">
                <a:solidFill>
                  <a:schemeClr val="dk1"/>
                </a:solidFill>
                <a:highlight>
                  <a:srgbClr val="B6D7A8"/>
                </a:highlight>
              </a:rPr>
              <a:t>, vol. 53, no. 3-4, Apr. 2015, pp. 352-67. </a:t>
            </a:r>
            <a:r>
              <a:rPr lang="en" sz="1100" i="1">
                <a:solidFill>
                  <a:schemeClr val="dk1"/>
                </a:solidFill>
                <a:highlight>
                  <a:srgbClr val="B6D7A8"/>
                </a:highlight>
              </a:rPr>
              <a:t>Library Literature &amp; Information Science Index</a:t>
            </a:r>
            <a:r>
              <a:rPr lang="en" sz="1100">
                <a:solidFill>
                  <a:schemeClr val="dk1"/>
                </a:solidFill>
                <a:highlight>
                  <a:srgbClr val="B6D7A8"/>
                </a:highlight>
              </a:rPr>
              <a:t>, doi:10.1080/01639374.2015.1007543. Accessed 10 Apr. 2019.</a:t>
            </a:r>
            <a:endParaRPr sz="1100">
              <a:solidFill>
                <a:schemeClr val="dk1"/>
              </a:solidFill>
              <a:highlight>
                <a:srgbClr val="B6D7A8"/>
              </a:highlight>
            </a:endParaRPr>
          </a:p>
          <a:p>
            <a:pPr marL="0" lvl="0" indent="0" algn="l" rtl="0">
              <a:spcBef>
                <a:spcPts val="1600"/>
              </a:spcBef>
              <a:spcAft>
                <a:spcPts val="0"/>
              </a:spcAft>
              <a:buNone/>
            </a:pPr>
            <a:r>
              <a:rPr lang="en" sz="1100">
                <a:solidFill>
                  <a:schemeClr val="dk1"/>
                </a:solidFill>
                <a:highlight>
                  <a:srgbClr val="B6D7A8"/>
                </a:highlight>
              </a:rPr>
              <a:t>Chang-FitzGibbon, Kerry, and Jianrong Wang. "Technical Services Professionals in Library-Wide Assessment." </a:t>
            </a:r>
            <a:r>
              <a:rPr lang="en" sz="1100" i="1">
                <a:solidFill>
                  <a:schemeClr val="dk1"/>
                </a:solidFill>
                <a:highlight>
                  <a:srgbClr val="B6D7A8"/>
                </a:highlight>
              </a:rPr>
              <a:t>Technical Services Quarterly</a:t>
            </a:r>
            <a:r>
              <a:rPr lang="en" sz="1100">
                <a:solidFill>
                  <a:schemeClr val="dk1"/>
                </a:solidFill>
                <a:highlight>
                  <a:srgbClr val="B6D7A8"/>
                </a:highlight>
              </a:rPr>
              <a:t>, vol. 32, no. 2, 19 Mar. 2017, pp. 157-73. </a:t>
            </a:r>
            <a:r>
              <a:rPr lang="en" sz="1100" i="1">
                <a:solidFill>
                  <a:schemeClr val="dk1"/>
                </a:solidFill>
                <a:highlight>
                  <a:srgbClr val="B6D7A8"/>
                </a:highlight>
              </a:rPr>
              <a:t>Library Literature &amp; Information Science Index</a:t>
            </a:r>
            <a:r>
              <a:rPr lang="en" sz="1100">
                <a:solidFill>
                  <a:schemeClr val="dk1"/>
                </a:solidFill>
                <a:highlight>
                  <a:srgbClr val="B6D7A8"/>
                </a:highlight>
              </a:rPr>
              <a:t>, doi:10.1080/07317131.2017.1286845. Accessed 10 Apr. 2019.</a:t>
            </a:r>
            <a:endParaRPr sz="1100">
              <a:solidFill>
                <a:schemeClr val="dk1"/>
              </a:solidFill>
              <a:highlight>
                <a:srgbClr val="B6D7A8"/>
              </a:highlight>
            </a:endParaRPr>
          </a:p>
          <a:p>
            <a:pPr marL="0" lvl="0" indent="0" algn="l" rtl="0">
              <a:spcBef>
                <a:spcPts val="1600"/>
              </a:spcBef>
              <a:spcAft>
                <a:spcPts val="0"/>
              </a:spcAft>
              <a:buNone/>
            </a:pPr>
            <a:r>
              <a:rPr lang="en" sz="1100">
                <a:solidFill>
                  <a:schemeClr val="dk1"/>
                </a:solidFill>
                <a:highlight>
                  <a:srgbClr val="B6D7A8"/>
                </a:highlight>
              </a:rPr>
              <a:t>Cole, Samantha.  “The Proven Ideal Length of Every Tweet, Facebook Post, and Headline Online.”  </a:t>
            </a:r>
            <a:r>
              <a:rPr lang="en" sz="1100" i="1">
                <a:solidFill>
                  <a:schemeClr val="dk1"/>
                </a:solidFill>
                <a:highlight>
                  <a:srgbClr val="B6D7A8"/>
                </a:highlight>
              </a:rPr>
              <a:t>Fast Company,</a:t>
            </a:r>
            <a:r>
              <a:rPr lang="en" sz="1100">
                <a:solidFill>
                  <a:schemeClr val="dk1"/>
                </a:solidFill>
                <a:highlight>
                  <a:srgbClr val="B6D7A8"/>
                </a:highlight>
              </a:rPr>
              <a:t> 5 Apr. 2014,  </a:t>
            </a:r>
            <a:r>
              <a:rPr lang="en" sz="1100">
                <a:solidFill>
                  <a:srgbClr val="333333"/>
                </a:solidFill>
                <a:highlight>
                  <a:srgbClr val="FFFFFF"/>
                </a:highlight>
              </a:rPr>
              <a:t> </a:t>
            </a:r>
            <a:r>
              <a:rPr lang="en" sz="1100" u="sng">
                <a:solidFill>
                  <a:schemeClr val="accent5"/>
                </a:solidFill>
                <a:hlinkClick r:id="rId4"/>
              </a:rPr>
              <a:t>https://www.fastcompany.com/3028656/the-proven-ideal-length-of-every-tweet-facebook-post-and-headline-online</a:t>
            </a:r>
            <a:endParaRPr sz="1100">
              <a:solidFill>
                <a:schemeClr val="dk1"/>
              </a:solidFill>
              <a:highlight>
                <a:srgbClr val="B6D7A8"/>
              </a:highlight>
            </a:endParaRPr>
          </a:p>
          <a:p>
            <a:pPr marL="0" lvl="0" indent="0" algn="l" rtl="0">
              <a:spcBef>
                <a:spcPts val="1600"/>
              </a:spcBef>
              <a:spcAft>
                <a:spcPts val="0"/>
              </a:spcAft>
              <a:buNone/>
            </a:pPr>
            <a:r>
              <a:rPr lang="en" sz="1100">
                <a:solidFill>
                  <a:schemeClr val="dk1"/>
                </a:solidFill>
                <a:highlight>
                  <a:srgbClr val="B6D7A8"/>
                </a:highlight>
              </a:rPr>
              <a:t>Gremmels, Gillian S. "Staffing trends in college and university libraries", </a:t>
            </a:r>
            <a:r>
              <a:rPr lang="en" sz="1100" i="1">
                <a:solidFill>
                  <a:schemeClr val="dk1"/>
                </a:solidFill>
                <a:highlight>
                  <a:srgbClr val="B6D7A8"/>
                </a:highlight>
              </a:rPr>
              <a:t>Reference Services Review</a:t>
            </a:r>
            <a:r>
              <a:rPr lang="en" sz="1100">
                <a:solidFill>
                  <a:schemeClr val="dk1"/>
                </a:solidFill>
                <a:highlight>
                  <a:srgbClr val="B6D7A8"/>
                </a:highlight>
              </a:rPr>
              <a:t>, vol. 41, issue. 2, 2013, pp.233-252, </a:t>
            </a:r>
            <a:r>
              <a:rPr lang="en" sz="1100" u="sng">
                <a:solidFill>
                  <a:schemeClr val="hlink"/>
                </a:solidFill>
                <a:highlight>
                  <a:srgbClr val="B6D7A8"/>
                </a:highlight>
                <a:hlinkClick r:id="rId5"/>
              </a:rPr>
              <a:t>https://doi.org/10.1108/00907321311326165</a:t>
            </a:r>
            <a:r>
              <a:rPr lang="en" sz="1100">
                <a:solidFill>
                  <a:schemeClr val="dk1"/>
                </a:solidFill>
                <a:highlight>
                  <a:srgbClr val="B6D7A8"/>
                </a:highlight>
              </a:rPr>
              <a:t>  Accessed 10 Jan. 2019.	</a:t>
            </a:r>
            <a:endParaRPr sz="1100">
              <a:solidFill>
                <a:schemeClr val="dk1"/>
              </a:solidFill>
              <a:highlight>
                <a:srgbClr val="B6D7A8"/>
              </a:highlight>
            </a:endParaRPr>
          </a:p>
          <a:p>
            <a:pPr marL="0" lvl="0" indent="0" algn="l" rtl="0">
              <a:spcBef>
                <a:spcPts val="1600"/>
              </a:spcBef>
              <a:spcAft>
                <a:spcPts val="0"/>
              </a:spcAft>
              <a:buNone/>
            </a:pPr>
            <a:r>
              <a:rPr lang="en" sz="1100">
                <a:solidFill>
                  <a:schemeClr val="dk1"/>
                </a:solidFill>
                <a:highlight>
                  <a:srgbClr val="B6D7A8"/>
                </a:highlight>
              </a:rPr>
              <a:t>Johns, Beth. “Survey re: Michigan academic library Technical Services departments (Responses).” March 2019. </a:t>
            </a:r>
            <a:r>
              <a:rPr lang="en" sz="1100" u="sng">
                <a:solidFill>
                  <a:schemeClr val="hlink"/>
                </a:solidFill>
                <a:highlight>
                  <a:srgbClr val="B6D7A8"/>
                </a:highlight>
                <a:hlinkClick r:id="rId6"/>
              </a:rPr>
              <a:t>https://docs.google.com/spreadsheets/d/1guvgzwtSHJE3ymiR23013F_9cWoeMCmQFKmDG9wF8AU/edit?usp=sharing</a:t>
            </a:r>
            <a:r>
              <a:rPr lang="en" sz="1100">
                <a:solidFill>
                  <a:schemeClr val="dk1"/>
                </a:solidFill>
                <a:highlight>
                  <a:srgbClr val="B6D7A8"/>
                </a:highlight>
              </a:rPr>
              <a:t> Accessed 12 May 2019. </a:t>
            </a:r>
            <a:endParaRPr sz="1100">
              <a:solidFill>
                <a:schemeClr val="dk1"/>
              </a:solidFill>
              <a:highlight>
                <a:srgbClr val="B6D7A8"/>
              </a:highlight>
            </a:endParaRPr>
          </a:p>
          <a:p>
            <a:pPr marL="0" lvl="0" indent="0" algn="l" rtl="0">
              <a:lnSpc>
                <a:spcPct val="100000"/>
              </a:lnSpc>
              <a:spcBef>
                <a:spcPts val="1600"/>
              </a:spcBef>
              <a:spcAft>
                <a:spcPts val="0"/>
              </a:spcAft>
              <a:buClr>
                <a:schemeClr val="dk1"/>
              </a:buClr>
              <a:buSzPts val="1100"/>
              <a:buFont typeface="Arial"/>
              <a:buNone/>
            </a:pPr>
            <a:endParaRPr sz="10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1600"/>
              </a:spcAft>
              <a:buNone/>
            </a:pPr>
            <a:endParaRPr sz="1000">
              <a:solidFill>
                <a:schemeClr val="dk1"/>
              </a:solidFill>
              <a:highlight>
                <a:srgbClr val="B6D7A8"/>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BIBLIOGRAPHY</a:t>
            </a:r>
            <a:endParaRPr/>
          </a:p>
        </p:txBody>
      </p:sp>
      <p:sp>
        <p:nvSpPr>
          <p:cNvPr id="338" name="Google Shape;338;p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 sz="1100">
                <a:solidFill>
                  <a:srgbClr val="535353"/>
                </a:solidFill>
                <a:highlight>
                  <a:srgbClr val="B6D7A8"/>
                </a:highlight>
              </a:rPr>
              <a:t>Mitchell, Erik.  </a:t>
            </a:r>
            <a:r>
              <a:rPr lang="en" sz="1100">
                <a:solidFill>
                  <a:srgbClr val="333333"/>
                </a:solidFill>
                <a:highlight>
                  <a:srgbClr val="B6D7A8"/>
                </a:highlight>
              </a:rPr>
              <a:t>“Assessing the Value of Metadata in Information Services.” </a:t>
            </a:r>
            <a:r>
              <a:rPr lang="en" sz="1100" i="1">
                <a:solidFill>
                  <a:srgbClr val="333333"/>
                </a:solidFill>
                <a:highlight>
                  <a:srgbClr val="B6D7A8"/>
                </a:highlight>
              </a:rPr>
              <a:t>Technical Services Quarterly</a:t>
            </a:r>
            <a:r>
              <a:rPr lang="en" sz="1100">
                <a:solidFill>
                  <a:srgbClr val="333333"/>
                </a:solidFill>
                <a:highlight>
                  <a:srgbClr val="B6D7A8"/>
                </a:highlight>
              </a:rPr>
              <a:t>, vol. 30, no. 2, Apr. 2013, pp. 187–200. </a:t>
            </a:r>
            <a:r>
              <a:rPr lang="en" sz="1100" i="1">
                <a:solidFill>
                  <a:srgbClr val="333333"/>
                </a:solidFill>
                <a:highlight>
                  <a:srgbClr val="B6D7A8"/>
                </a:highlight>
              </a:rPr>
              <a:t>Library Literature &amp; Information Science Index,</a:t>
            </a:r>
            <a:r>
              <a:rPr lang="en" sz="1100">
                <a:solidFill>
                  <a:srgbClr val="333333"/>
                </a:solidFill>
                <a:highlight>
                  <a:srgbClr val="B6D7A8"/>
                </a:highlight>
              </a:rPr>
              <a:t> doi:10.1080/07317131.2013.759828. Access 10 Apr. 2019.</a:t>
            </a:r>
            <a:endParaRPr sz="1100">
              <a:solidFill>
                <a:srgbClr val="333333"/>
              </a:solidFill>
              <a:highlight>
                <a:srgbClr val="B6D7A8"/>
              </a:highlight>
            </a:endParaRPr>
          </a:p>
          <a:p>
            <a:pPr marL="0" lvl="0" indent="0" algn="l" rtl="0">
              <a:spcBef>
                <a:spcPts val="1600"/>
              </a:spcBef>
              <a:spcAft>
                <a:spcPts val="0"/>
              </a:spcAft>
              <a:buClr>
                <a:schemeClr val="dk1"/>
              </a:buClr>
              <a:buSzPts val="1100"/>
              <a:buFont typeface="Arial"/>
              <a:buNone/>
            </a:pPr>
            <a:r>
              <a:rPr lang="en" sz="1100">
                <a:solidFill>
                  <a:schemeClr val="dk1"/>
                </a:solidFill>
                <a:highlight>
                  <a:srgbClr val="B6D7A8"/>
                </a:highlight>
              </a:rPr>
              <a:t>Oakleaf, Megan J. </a:t>
            </a:r>
            <a:r>
              <a:rPr lang="en" sz="1100" i="1">
                <a:solidFill>
                  <a:schemeClr val="dk1"/>
                </a:solidFill>
                <a:highlight>
                  <a:srgbClr val="B6D7A8"/>
                </a:highlight>
              </a:rPr>
              <a:t>The Value of Academic Libraries: A Comprehensive Research Review and Report</a:t>
            </a:r>
            <a:r>
              <a:rPr lang="en" sz="1100">
                <a:solidFill>
                  <a:schemeClr val="dk1"/>
                </a:solidFill>
                <a:highlight>
                  <a:srgbClr val="B6D7A8"/>
                </a:highlight>
              </a:rPr>
              <a:t>. Chicago, IL, Association of College and Research Libraries, 2010, p. 29, </a:t>
            </a:r>
            <a:r>
              <a:rPr lang="en" sz="1100" u="sng">
                <a:solidFill>
                  <a:schemeClr val="accent5"/>
                </a:solidFill>
                <a:highlight>
                  <a:srgbClr val="B6D7A8"/>
                </a:highlight>
                <a:hlinkClick r:id="rId3"/>
              </a:rPr>
              <a:t>www.ala.org/acrl/sites/ala.org.acrl/files/content/issues/value/val_report.pdf</a:t>
            </a:r>
            <a:r>
              <a:rPr lang="en" sz="1100">
                <a:solidFill>
                  <a:schemeClr val="dk1"/>
                </a:solidFill>
                <a:highlight>
                  <a:srgbClr val="B6D7A8"/>
                </a:highlight>
              </a:rPr>
              <a:t>.   </a:t>
            </a:r>
            <a:endParaRPr sz="1100">
              <a:solidFill>
                <a:schemeClr val="dk1"/>
              </a:solidFill>
              <a:highlight>
                <a:srgbClr val="B6D7A8"/>
              </a:highlight>
            </a:endParaRPr>
          </a:p>
          <a:p>
            <a:pPr marL="0" lvl="0" indent="0" algn="l" rtl="0">
              <a:lnSpc>
                <a:spcPct val="100000"/>
              </a:lnSpc>
              <a:spcBef>
                <a:spcPts val="1600"/>
              </a:spcBef>
              <a:spcAft>
                <a:spcPts val="0"/>
              </a:spcAft>
              <a:buClr>
                <a:schemeClr val="dk1"/>
              </a:buClr>
              <a:buSzPts val="1100"/>
              <a:buFont typeface="Arial"/>
              <a:buNone/>
            </a:pPr>
            <a:r>
              <a:rPr lang="en" sz="1100">
                <a:solidFill>
                  <a:schemeClr val="dk1"/>
                </a:solidFill>
              </a:rPr>
              <a:t>Suttle, Cliff.  “Reel ‘Em In: the anti-elevator pitch.”  </a:t>
            </a:r>
            <a:r>
              <a:rPr lang="en" sz="1100" i="1">
                <a:solidFill>
                  <a:schemeClr val="dk1"/>
                </a:solidFill>
              </a:rPr>
              <a:t>Toastmaster, </a:t>
            </a:r>
            <a:r>
              <a:rPr lang="en" sz="1100">
                <a:solidFill>
                  <a:schemeClr val="dk1"/>
                </a:solidFill>
              </a:rPr>
              <a:t>August 2012: 22-24, </a:t>
            </a:r>
            <a:r>
              <a:rPr lang="en" sz="1100" u="sng">
                <a:solidFill>
                  <a:schemeClr val="accent5"/>
                </a:solidFill>
                <a:hlinkClick r:id="rId4"/>
              </a:rPr>
              <a:t>https://issuu.com/losangelestoastmasters/docs/august_2012_toastmasters_-district5</a:t>
            </a:r>
            <a:r>
              <a:rPr lang="en" sz="1100">
                <a:solidFill>
                  <a:schemeClr val="dk1"/>
                </a:solidFill>
              </a:rPr>
              <a:t>.  Accessed 03 May 2019.</a:t>
            </a:r>
            <a:endParaRPr sz="1100">
              <a:solidFill>
                <a:schemeClr val="dk1"/>
              </a:solidFill>
            </a:endParaRPr>
          </a:p>
          <a:p>
            <a:pPr marL="0" lvl="0" indent="0" algn="l" rtl="0">
              <a:spcBef>
                <a:spcPts val="0"/>
              </a:spcBef>
              <a:spcAft>
                <a:spcPts val="1600"/>
              </a:spcAft>
              <a:buNone/>
            </a:pPr>
            <a:endParaRPr sz="11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9"/>
          <p:cNvSpPr txBox="1">
            <a:spLocks noGrp="1"/>
          </p:cNvSpPr>
          <p:nvPr>
            <p:ph type="title"/>
          </p:nvPr>
        </p:nvSpPr>
        <p:spPr>
          <a:xfrm rot="-5400000">
            <a:off x="-1672950" y="1702200"/>
            <a:ext cx="4244700" cy="6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PRESENTERS</a:t>
            </a:r>
            <a:endParaRPr sz="4000"/>
          </a:p>
        </p:txBody>
      </p:sp>
      <p:sp>
        <p:nvSpPr>
          <p:cNvPr id="344" name="Google Shape;344;p59"/>
          <p:cNvSpPr txBox="1">
            <a:spLocks noGrp="1"/>
          </p:cNvSpPr>
          <p:nvPr>
            <p:ph type="body" idx="1"/>
          </p:nvPr>
        </p:nvSpPr>
        <p:spPr>
          <a:xfrm>
            <a:off x="1908225" y="434775"/>
            <a:ext cx="6292200" cy="441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Beth Johns, Electronic Resources Librarian</a:t>
            </a:r>
            <a:br>
              <a:rPr lang="en">
                <a:latin typeface="Times New Roman"/>
                <a:ea typeface="Times New Roman"/>
                <a:cs typeface="Times New Roman"/>
                <a:sym typeface="Times New Roman"/>
              </a:rPr>
            </a:br>
            <a:r>
              <a:rPr lang="en">
                <a:latin typeface="Times New Roman"/>
                <a:ea typeface="Times New Roman"/>
                <a:cs typeface="Times New Roman"/>
                <a:sym typeface="Times New Roman"/>
              </a:rPr>
              <a:t>Saginaw Valley State University</a:t>
            </a:r>
            <a:endParaRPr>
              <a:latin typeface="Times New Roman"/>
              <a:ea typeface="Times New Roman"/>
              <a:cs typeface="Times New Roman"/>
              <a:sym typeface="Times New Roman"/>
            </a:endParaRPr>
          </a:p>
          <a:p>
            <a:pPr marL="0" lvl="0" indent="0" algn="l" rtl="0">
              <a:spcBef>
                <a:spcPts val="1600"/>
              </a:spcBef>
              <a:spcAft>
                <a:spcPts val="0"/>
              </a:spcAft>
              <a:buNone/>
            </a:pPr>
            <a:endParaRPr sz="1200"/>
          </a:p>
          <a:p>
            <a:pPr marL="0" lvl="0" indent="0" algn="l" rtl="0">
              <a:spcBef>
                <a:spcPts val="1600"/>
              </a:spcBef>
              <a:spcAft>
                <a:spcPts val="0"/>
              </a:spcAft>
              <a:buNone/>
            </a:pPr>
            <a:r>
              <a:rPr lang="en" sz="1200"/>
              <a:t/>
            </a:r>
            <a:br>
              <a:rPr lang="en" sz="1200"/>
            </a:br>
            <a:r>
              <a:rPr lang="en">
                <a:latin typeface="Times New Roman"/>
                <a:ea typeface="Times New Roman"/>
                <a:cs typeface="Times New Roman"/>
                <a:sym typeface="Times New Roman"/>
              </a:rPr>
              <a:t>Francene Lewis, Head of Collection Management</a:t>
            </a:r>
            <a:br>
              <a:rPr lang="en">
                <a:latin typeface="Times New Roman"/>
                <a:ea typeface="Times New Roman"/>
                <a:cs typeface="Times New Roman"/>
                <a:sym typeface="Times New Roman"/>
              </a:rPr>
            </a:br>
            <a:r>
              <a:rPr lang="en">
                <a:latin typeface="Times New Roman"/>
                <a:ea typeface="Times New Roman"/>
                <a:cs typeface="Times New Roman"/>
                <a:sym typeface="Times New Roman"/>
              </a:rPr>
              <a:t>Calvin College </a:t>
            </a:r>
            <a:endParaRPr>
              <a:latin typeface="Times New Roman"/>
              <a:ea typeface="Times New Roman"/>
              <a:cs typeface="Times New Roman"/>
              <a:sym typeface="Times New Roman"/>
            </a:endParaRPr>
          </a:p>
          <a:p>
            <a:pPr marL="0" lvl="0" indent="0" algn="l" rtl="0">
              <a:spcBef>
                <a:spcPts val="1600"/>
              </a:spcBef>
              <a:spcAft>
                <a:spcPts val="0"/>
              </a:spcAft>
              <a:buNone/>
            </a:pPr>
            <a:endParaRPr sz="1200"/>
          </a:p>
          <a:p>
            <a:pPr marL="0" lvl="0" indent="0" algn="l" rtl="0">
              <a:spcBef>
                <a:spcPts val="1600"/>
              </a:spcBef>
              <a:spcAft>
                <a:spcPts val="1600"/>
              </a:spcAft>
              <a:buNone/>
            </a:pPr>
            <a:r>
              <a:rPr lang="en" sz="1200"/>
              <a:t/>
            </a:r>
            <a:br>
              <a:rPr lang="en" sz="1200"/>
            </a:br>
            <a:r>
              <a:rPr lang="en">
                <a:latin typeface="Times New Roman"/>
                <a:ea typeface="Times New Roman"/>
                <a:cs typeface="Times New Roman"/>
                <a:sym typeface="Times New Roman"/>
              </a:rPr>
              <a:t>Susan Ponischil, Metadata and Resource Discovery Librarian</a:t>
            </a:r>
            <a:br>
              <a:rPr lang="en">
                <a:latin typeface="Times New Roman"/>
                <a:ea typeface="Times New Roman"/>
                <a:cs typeface="Times New Roman"/>
                <a:sym typeface="Times New Roman"/>
              </a:rPr>
            </a:br>
            <a:r>
              <a:rPr lang="en">
                <a:latin typeface="Times New Roman"/>
                <a:ea typeface="Times New Roman"/>
                <a:cs typeface="Times New Roman"/>
                <a:sym typeface="Times New Roman"/>
              </a:rPr>
              <a:t>Grand Valley State University</a:t>
            </a:r>
            <a:endParaRPr>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60"/>
          <p:cNvPicPr preferRelativeResize="0"/>
          <p:nvPr/>
        </p:nvPicPr>
        <p:blipFill>
          <a:blip r:embed="rId3">
            <a:alphaModFix/>
          </a:blip>
          <a:stretch>
            <a:fillRect/>
          </a:stretch>
        </p:blipFill>
        <p:spPr>
          <a:xfrm>
            <a:off x="1609550" y="446675"/>
            <a:ext cx="5659150" cy="4250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8"/>
          <p:cNvSpPr txBox="1">
            <a:spLocks noGrp="1"/>
          </p:cNvSpPr>
          <p:nvPr>
            <p:ph type="title"/>
          </p:nvPr>
        </p:nvSpPr>
        <p:spPr>
          <a:xfrm>
            <a:off x="5809925" y="1895450"/>
            <a:ext cx="2466900" cy="78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the Pitch</a:t>
            </a:r>
            <a:endParaRPr sz="3600"/>
          </a:p>
        </p:txBody>
      </p:sp>
      <p:sp>
        <p:nvSpPr>
          <p:cNvPr id="118" name="Google Shape;118;p28"/>
          <p:cNvSpPr txBox="1"/>
          <p:nvPr/>
        </p:nvSpPr>
        <p:spPr>
          <a:xfrm rot="5400000">
            <a:off x="-2220900" y="2426700"/>
            <a:ext cx="4731900" cy="29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chemeClr val="hlink"/>
                </a:solidFill>
                <a:hlinkClick r:id="rId3"/>
              </a:rPr>
              <a:t>https://hollywoodlife.com/2014/11/24/cowardly-lion-original-costume-from-wizard-of-oz-up-for-auction/</a:t>
            </a:r>
            <a:endParaRPr sz="800">
              <a:solidFill>
                <a:srgbClr val="666666"/>
              </a:solidFill>
              <a:latin typeface="Times New Roman"/>
              <a:ea typeface="Times New Roman"/>
              <a:cs typeface="Times New Roman"/>
              <a:sym typeface="Times New Roman"/>
            </a:endParaRPr>
          </a:p>
        </p:txBody>
      </p:sp>
      <p:pic>
        <p:nvPicPr>
          <p:cNvPr id="119" name="Google Shape;119;p28"/>
          <p:cNvPicPr preferRelativeResize="0"/>
          <p:nvPr/>
        </p:nvPicPr>
        <p:blipFill>
          <a:blip r:embed="rId4">
            <a:alphaModFix/>
          </a:blip>
          <a:stretch>
            <a:fillRect/>
          </a:stretch>
        </p:blipFill>
        <p:spPr>
          <a:xfrm>
            <a:off x="226425" y="0"/>
            <a:ext cx="4769450" cy="50794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5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3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9"/>
          <p:cNvSpPr txBox="1">
            <a:spLocks noGrp="1"/>
          </p:cNvSpPr>
          <p:nvPr>
            <p:ph type="body" idx="1"/>
          </p:nvPr>
        </p:nvSpPr>
        <p:spPr>
          <a:xfrm>
            <a:off x="731175" y="410625"/>
            <a:ext cx="3855000" cy="3129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200">
                <a:solidFill>
                  <a:srgbClr val="666666"/>
                </a:solidFill>
              </a:rPr>
              <a:t>“This speech is not a pitch or a commercial but an invitation to start a conversation.” </a:t>
            </a:r>
            <a:r>
              <a:rPr lang="en" sz="3200"/>
              <a:t> </a:t>
            </a:r>
            <a:endParaRPr sz="3000"/>
          </a:p>
        </p:txBody>
      </p:sp>
      <p:sp>
        <p:nvSpPr>
          <p:cNvPr id="125" name="Google Shape;125;p29"/>
          <p:cNvSpPr txBox="1"/>
          <p:nvPr/>
        </p:nvSpPr>
        <p:spPr>
          <a:xfrm>
            <a:off x="294350" y="4029025"/>
            <a:ext cx="4105800" cy="849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a:solidFill>
                  <a:schemeClr val="dk1"/>
                </a:solidFill>
              </a:rPr>
              <a:t>Toastmaster Magazine</a:t>
            </a:r>
            <a:endParaRPr sz="1800">
              <a:solidFill>
                <a:schemeClr val="dk1"/>
              </a:solidFill>
            </a:endParaRPr>
          </a:p>
          <a:p>
            <a:pPr marL="0" lvl="0" indent="0" algn="r" rtl="0">
              <a:spcBef>
                <a:spcPts val="0"/>
              </a:spcBef>
              <a:spcAft>
                <a:spcPts val="0"/>
              </a:spcAft>
              <a:buNone/>
            </a:pPr>
            <a:r>
              <a:rPr lang="en" sz="1100" u="sng">
                <a:solidFill>
                  <a:schemeClr val="accent5"/>
                </a:solidFill>
                <a:hlinkClick r:id="rId3"/>
              </a:rPr>
              <a:t>https://issuu.com/losangelestoastmasters/docs/august_2012_toastmasters_-district5</a:t>
            </a:r>
            <a:r>
              <a:rPr lang="en" sz="1800">
                <a:solidFill>
                  <a:schemeClr val="dk1"/>
                </a:solidFill>
              </a:rPr>
              <a:t>	</a:t>
            </a:r>
            <a:endParaRPr sz="1800" i="1">
              <a:solidFill>
                <a:schemeClr val="dk1"/>
              </a:solidFill>
            </a:endParaRPr>
          </a:p>
        </p:txBody>
      </p:sp>
      <p:sp>
        <p:nvSpPr>
          <p:cNvPr id="126" name="Google Shape;126;p29"/>
          <p:cNvSpPr txBox="1">
            <a:spLocks noGrp="1"/>
          </p:cNvSpPr>
          <p:nvPr>
            <p:ph type="body" idx="1"/>
          </p:nvPr>
        </p:nvSpPr>
        <p:spPr>
          <a:xfrm>
            <a:off x="5166200" y="410625"/>
            <a:ext cx="3855000" cy="228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“It’s important to always be prepared.”</a:t>
            </a:r>
            <a:endParaRPr sz="3200"/>
          </a:p>
          <a:p>
            <a:pPr marL="0" lvl="0" indent="0" algn="l" rtl="0">
              <a:spcBef>
                <a:spcPts val="1600"/>
              </a:spcBef>
              <a:spcAft>
                <a:spcPts val="0"/>
              </a:spcAft>
              <a:buNone/>
            </a:pPr>
            <a:endParaRPr sz="3000"/>
          </a:p>
          <a:p>
            <a:pPr marL="0" lvl="0" indent="0" algn="l" rtl="0">
              <a:spcBef>
                <a:spcPts val="1600"/>
              </a:spcBef>
              <a:spcAft>
                <a:spcPts val="1600"/>
              </a:spcAft>
              <a:buNone/>
            </a:pPr>
            <a:r>
              <a:rPr lang="en" sz="3000"/>
              <a:t/>
            </a:r>
            <a:br>
              <a:rPr lang="en" sz="3000"/>
            </a:br>
            <a:endParaRPr sz="3000"/>
          </a:p>
        </p:txBody>
      </p:sp>
      <p:cxnSp>
        <p:nvCxnSpPr>
          <p:cNvPr id="127" name="Google Shape;127;p29"/>
          <p:cNvCxnSpPr/>
          <p:nvPr/>
        </p:nvCxnSpPr>
        <p:spPr>
          <a:xfrm>
            <a:off x="4573863" y="24600"/>
            <a:ext cx="12300" cy="5094300"/>
          </a:xfrm>
          <a:prstGeom prst="straightConnector1">
            <a:avLst/>
          </a:prstGeom>
          <a:noFill/>
          <a:ln w="9525" cap="flat" cmpd="sng">
            <a:solidFill>
              <a:schemeClr val="dk2"/>
            </a:solidFill>
            <a:prstDash val="solid"/>
            <a:round/>
            <a:headEnd type="none" w="med" len="med"/>
            <a:tailEnd type="none" w="med" len="med"/>
          </a:ln>
        </p:spPr>
      </p:cxnSp>
      <p:sp>
        <p:nvSpPr>
          <p:cNvPr id="128" name="Google Shape;128;p29"/>
          <p:cNvSpPr txBox="1"/>
          <p:nvPr/>
        </p:nvSpPr>
        <p:spPr>
          <a:xfrm>
            <a:off x="5166200" y="4029025"/>
            <a:ext cx="3633900" cy="708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sz="1800">
                <a:solidFill>
                  <a:schemeClr val="dk1"/>
                </a:solidFill>
              </a:rPr>
              <a:t>Entrepreneur Magazine</a:t>
            </a:r>
            <a:endParaRPr sz="1800">
              <a:solidFill>
                <a:schemeClr val="dk1"/>
              </a:solidFill>
            </a:endParaRPr>
          </a:p>
          <a:p>
            <a:pPr marL="0" lvl="0" indent="0" algn="r" rtl="0">
              <a:lnSpc>
                <a:spcPct val="115000"/>
              </a:lnSpc>
              <a:spcBef>
                <a:spcPts val="0"/>
              </a:spcBef>
              <a:spcAft>
                <a:spcPts val="0"/>
              </a:spcAft>
              <a:buClr>
                <a:schemeClr val="dk1"/>
              </a:buClr>
              <a:buSzPts val="1100"/>
              <a:buFont typeface="Arial"/>
              <a:buNone/>
            </a:pPr>
            <a:r>
              <a:rPr lang="en" sz="1100" u="sng">
                <a:solidFill>
                  <a:schemeClr val="accent5"/>
                </a:solidFill>
                <a:hlinkClick r:id="rId4"/>
              </a:rPr>
              <a:t>https://www.entrepreneur.com/article/249750</a:t>
            </a:r>
            <a:endParaRPr sz="3000">
              <a:solidFill>
                <a:schemeClr val="dk2"/>
              </a:solidFill>
            </a:endParaRPr>
          </a:p>
          <a:p>
            <a:pPr marL="0" lvl="0" indent="0" algn="ctr" rtl="0">
              <a:spcBef>
                <a:spcPts val="1600"/>
              </a:spcBef>
              <a:spcAft>
                <a:spcPts val="0"/>
              </a:spcAft>
              <a:buClr>
                <a:schemeClr val="dk1"/>
              </a:buClr>
              <a:buSzPts val="1100"/>
              <a:buFont typeface="Arial"/>
              <a:buNone/>
            </a:pPr>
            <a:endParaRPr sz="16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3100"/>
                                        <p:tgtEl>
                                          <p:spTgt spid="125"/>
                                        </p:tgtEl>
                                      </p:cBhvr>
                                    </p:animEffect>
                                  </p:childTnLst>
                                </p:cTn>
                              </p:par>
                            </p:childTnLst>
                          </p:cTn>
                        </p:par>
                        <p:par>
                          <p:cTn id="8" fill="hold">
                            <p:stCondLst>
                              <p:cond delay="3100"/>
                            </p:stCondLst>
                            <p:childTnLst>
                              <p:par>
                                <p:cTn id="9" presetID="10" presetClass="entr" presetSubtype="0" fill="hold" nodeType="afterEffect">
                                  <p:stCondLst>
                                    <p:cond delay="0"/>
                                  </p:stCondLst>
                                  <p:childTnLst>
                                    <p:set>
                                      <p:cBhvr>
                                        <p:cTn id="10" dur="1" fill="hold">
                                          <p:stCondLst>
                                            <p:cond delay="0"/>
                                          </p:stCondLst>
                                        </p:cTn>
                                        <p:tgtEl>
                                          <p:spTgt spid="124">
                                            <p:txEl>
                                              <p:pRg st="0" end="0"/>
                                            </p:txEl>
                                          </p:spTgt>
                                        </p:tgtEl>
                                        <p:attrNameLst>
                                          <p:attrName>style.visibility</p:attrName>
                                        </p:attrNameLst>
                                      </p:cBhvr>
                                      <p:to>
                                        <p:strVal val="visible"/>
                                      </p:to>
                                    </p:set>
                                    <p:animEffect transition="in" filter="fade">
                                      <p:cBhvr>
                                        <p:cTn id="11" dur="3000"/>
                                        <p:tgtEl>
                                          <p:spTgt spid="124">
                                            <p:txEl>
                                              <p:pRg st="0" end="0"/>
                                            </p:txEl>
                                          </p:spTgt>
                                        </p:tgtEl>
                                      </p:cBhvr>
                                    </p:animEffect>
                                  </p:childTnLst>
                                </p:cTn>
                              </p:par>
                            </p:childTnLst>
                          </p:cTn>
                        </p:par>
                        <p:par>
                          <p:cTn id="12" fill="hold">
                            <p:stCondLst>
                              <p:cond delay="6100"/>
                            </p:stCondLst>
                            <p:childTnLst>
                              <p:par>
                                <p:cTn id="13" presetID="10" presetClass="entr" presetSubtype="0" fill="hold" nodeType="afterEffect">
                                  <p:stCondLst>
                                    <p:cond delay="0"/>
                                  </p:stCondLst>
                                  <p:childTnLst>
                                    <p:set>
                                      <p:cBhvr>
                                        <p:cTn id="14" dur="1" fill="hold">
                                          <p:stCondLst>
                                            <p:cond delay="0"/>
                                          </p:stCondLst>
                                        </p:cTn>
                                        <p:tgtEl>
                                          <p:spTgt spid="128">
                                            <p:txEl>
                                              <p:pRg st="0" end="0"/>
                                            </p:txEl>
                                          </p:spTgt>
                                        </p:tgtEl>
                                        <p:attrNameLst>
                                          <p:attrName>style.visibility</p:attrName>
                                        </p:attrNameLst>
                                      </p:cBhvr>
                                      <p:to>
                                        <p:strVal val="visible"/>
                                      </p:to>
                                    </p:set>
                                    <p:animEffect transition="in" filter="fade">
                                      <p:cBhvr>
                                        <p:cTn id="15" dur="1000"/>
                                        <p:tgtEl>
                                          <p:spTgt spid="128">
                                            <p:txEl>
                                              <p:pRg st="0" end="0"/>
                                            </p:txEl>
                                          </p:spTgt>
                                        </p:tgtEl>
                                      </p:cBhvr>
                                    </p:animEffect>
                                  </p:childTnLst>
                                </p:cTn>
                              </p:par>
                            </p:childTnLst>
                          </p:cTn>
                        </p:par>
                        <p:par>
                          <p:cTn id="16" fill="hold">
                            <p:stCondLst>
                              <p:cond delay="7100"/>
                            </p:stCondLst>
                            <p:childTnLst>
                              <p:par>
                                <p:cTn id="17" presetID="10" presetClass="entr" presetSubtype="0" fill="hold" nodeType="afterEffect">
                                  <p:stCondLst>
                                    <p:cond delay="0"/>
                                  </p:stCondLst>
                                  <p:childTnLst>
                                    <p:set>
                                      <p:cBhvr>
                                        <p:cTn id="18" dur="1" fill="hold">
                                          <p:stCondLst>
                                            <p:cond delay="0"/>
                                          </p:stCondLst>
                                        </p:cTn>
                                        <p:tgtEl>
                                          <p:spTgt spid="128">
                                            <p:txEl>
                                              <p:pRg st="1" end="1"/>
                                            </p:txEl>
                                          </p:spTgt>
                                        </p:tgtEl>
                                        <p:attrNameLst>
                                          <p:attrName>style.visibility</p:attrName>
                                        </p:attrNameLst>
                                      </p:cBhvr>
                                      <p:to>
                                        <p:strVal val="visible"/>
                                      </p:to>
                                    </p:set>
                                    <p:animEffect transition="in" filter="fade">
                                      <p:cBhvr>
                                        <p:cTn id="19" dur="1000"/>
                                        <p:tgtEl>
                                          <p:spTgt spid="128">
                                            <p:txEl>
                                              <p:pRg st="1" end="1"/>
                                            </p:txEl>
                                          </p:spTgt>
                                        </p:tgtEl>
                                      </p:cBhvr>
                                    </p:animEffect>
                                  </p:childTnLst>
                                </p:cTn>
                              </p:par>
                            </p:childTnLst>
                          </p:cTn>
                        </p:par>
                        <p:par>
                          <p:cTn id="20" fill="hold">
                            <p:stCondLst>
                              <p:cond delay="8100"/>
                            </p:stCondLst>
                            <p:childTnLst>
                              <p:par>
                                <p:cTn id="21" presetID="10" presetClass="entr" presetSubtype="0" fill="hold" nodeType="afterEffect">
                                  <p:stCondLst>
                                    <p:cond delay="0"/>
                                  </p:stCondLst>
                                  <p:childTnLst>
                                    <p:set>
                                      <p:cBhvr>
                                        <p:cTn id="22" dur="1" fill="hold">
                                          <p:stCondLst>
                                            <p:cond delay="0"/>
                                          </p:stCondLst>
                                        </p:cTn>
                                        <p:tgtEl>
                                          <p:spTgt spid="128">
                                            <p:txEl>
                                              <p:pRg st="2" end="2"/>
                                            </p:txEl>
                                          </p:spTgt>
                                        </p:tgtEl>
                                        <p:attrNameLst>
                                          <p:attrName>style.visibility</p:attrName>
                                        </p:attrNameLst>
                                      </p:cBhvr>
                                      <p:to>
                                        <p:strVal val="visible"/>
                                      </p:to>
                                    </p:set>
                                    <p:animEffect transition="in" filter="fade">
                                      <p:cBhvr>
                                        <p:cTn id="23" dur="1000"/>
                                        <p:tgtEl>
                                          <p:spTgt spid="128">
                                            <p:txEl>
                                              <p:pRg st="2" end="2"/>
                                            </p:txEl>
                                          </p:spTgt>
                                        </p:tgtEl>
                                      </p:cBhvr>
                                    </p:animEffect>
                                  </p:childTnLst>
                                </p:cTn>
                              </p:par>
                            </p:childTnLst>
                          </p:cTn>
                        </p:par>
                        <p:par>
                          <p:cTn id="24" fill="hold">
                            <p:stCondLst>
                              <p:cond delay="9100"/>
                            </p:stCondLst>
                            <p:childTnLst>
                              <p:par>
                                <p:cTn id="25" presetID="10" presetClass="entr" presetSubtype="0" fill="hold" nodeType="afterEffect">
                                  <p:stCondLst>
                                    <p:cond delay="0"/>
                                  </p:stCondLst>
                                  <p:childTnLst>
                                    <p:set>
                                      <p:cBhvr>
                                        <p:cTn id="26" dur="1" fill="hold">
                                          <p:stCondLst>
                                            <p:cond delay="0"/>
                                          </p:stCondLst>
                                        </p:cTn>
                                        <p:tgtEl>
                                          <p:spTgt spid="126">
                                            <p:txEl>
                                              <p:pRg st="0" end="0"/>
                                            </p:txEl>
                                          </p:spTgt>
                                        </p:tgtEl>
                                        <p:attrNameLst>
                                          <p:attrName>style.visibility</p:attrName>
                                        </p:attrNameLst>
                                      </p:cBhvr>
                                      <p:to>
                                        <p:strVal val="visible"/>
                                      </p:to>
                                    </p:set>
                                    <p:animEffect transition="in" filter="fade">
                                      <p:cBhvr>
                                        <p:cTn id="27" dur="4300"/>
                                        <p:tgtEl>
                                          <p:spTgt spid="126">
                                            <p:txEl>
                                              <p:pRg st="0" end="0"/>
                                            </p:txEl>
                                          </p:spTgt>
                                        </p:tgtEl>
                                      </p:cBhvr>
                                    </p:animEffect>
                                  </p:childTnLst>
                                </p:cTn>
                              </p:par>
                            </p:childTnLst>
                          </p:cTn>
                        </p:par>
                        <p:par>
                          <p:cTn id="28" fill="hold">
                            <p:stCondLst>
                              <p:cond delay="13400"/>
                            </p:stCondLst>
                            <p:childTnLst>
                              <p:par>
                                <p:cTn id="29" presetID="10" presetClass="entr" presetSubtype="0" fill="hold" nodeType="afterEffect">
                                  <p:stCondLst>
                                    <p:cond delay="0"/>
                                  </p:stCondLst>
                                  <p:childTnLst>
                                    <p:set>
                                      <p:cBhvr>
                                        <p:cTn id="30" dur="1" fill="hold">
                                          <p:stCondLst>
                                            <p:cond delay="0"/>
                                          </p:stCondLst>
                                        </p:cTn>
                                        <p:tgtEl>
                                          <p:spTgt spid="126">
                                            <p:txEl>
                                              <p:pRg st="1" end="1"/>
                                            </p:txEl>
                                          </p:spTgt>
                                        </p:tgtEl>
                                        <p:attrNameLst>
                                          <p:attrName>style.visibility</p:attrName>
                                        </p:attrNameLst>
                                      </p:cBhvr>
                                      <p:to>
                                        <p:strVal val="visible"/>
                                      </p:to>
                                    </p:set>
                                    <p:animEffect transition="in" filter="fade">
                                      <p:cBhvr>
                                        <p:cTn id="31" dur="4300"/>
                                        <p:tgtEl>
                                          <p:spTgt spid="126">
                                            <p:txEl>
                                              <p:pRg st="1" end="1"/>
                                            </p:txEl>
                                          </p:spTgt>
                                        </p:tgtEl>
                                      </p:cBhvr>
                                    </p:animEffect>
                                  </p:childTnLst>
                                </p:cTn>
                              </p:par>
                            </p:childTnLst>
                          </p:cTn>
                        </p:par>
                        <p:par>
                          <p:cTn id="32" fill="hold">
                            <p:stCondLst>
                              <p:cond delay="17700"/>
                            </p:stCondLst>
                            <p:childTnLst>
                              <p:par>
                                <p:cTn id="33" presetID="10" presetClass="entr" presetSubtype="0" fill="hold" nodeType="afterEffect">
                                  <p:stCondLst>
                                    <p:cond delay="0"/>
                                  </p:stCondLst>
                                  <p:childTnLst>
                                    <p:set>
                                      <p:cBhvr>
                                        <p:cTn id="34" dur="1" fill="hold">
                                          <p:stCondLst>
                                            <p:cond delay="0"/>
                                          </p:stCondLst>
                                        </p:cTn>
                                        <p:tgtEl>
                                          <p:spTgt spid="126">
                                            <p:txEl>
                                              <p:pRg st="2" end="2"/>
                                            </p:txEl>
                                          </p:spTgt>
                                        </p:tgtEl>
                                        <p:attrNameLst>
                                          <p:attrName>style.visibility</p:attrName>
                                        </p:attrNameLst>
                                      </p:cBhvr>
                                      <p:to>
                                        <p:strVal val="visible"/>
                                      </p:to>
                                    </p:set>
                                    <p:animEffect transition="in" filter="fade">
                                      <p:cBhvr>
                                        <p:cTn id="35" dur="4300"/>
                                        <p:tgtEl>
                                          <p:spTgt spid="1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30"/>
          <p:cNvSpPr txBox="1">
            <a:spLocks noGrp="1"/>
          </p:cNvSpPr>
          <p:nvPr>
            <p:ph type="body" idx="1"/>
          </p:nvPr>
        </p:nvSpPr>
        <p:spPr>
          <a:xfrm rot="5400000">
            <a:off x="-1857750" y="2111200"/>
            <a:ext cx="4113300" cy="39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800" u="sng">
                <a:solidFill>
                  <a:schemeClr val="hlink"/>
                </a:solidFill>
                <a:hlinkClick r:id="rId3"/>
              </a:rPr>
              <a:t>https://www.thespruce.com/etiquette-tips-for-business-conference-attendees-1216801</a:t>
            </a:r>
            <a:endParaRPr sz="800"/>
          </a:p>
        </p:txBody>
      </p:sp>
      <p:pic>
        <p:nvPicPr>
          <p:cNvPr id="135" name="Google Shape;135;p30"/>
          <p:cNvPicPr preferRelativeResize="0"/>
          <p:nvPr/>
        </p:nvPicPr>
        <p:blipFill>
          <a:blip r:embed="rId4">
            <a:alphaModFix/>
          </a:blip>
          <a:stretch>
            <a:fillRect/>
          </a:stretch>
        </p:blipFill>
        <p:spPr>
          <a:xfrm>
            <a:off x="542850" y="445025"/>
            <a:ext cx="4301275" cy="2862300"/>
          </a:xfrm>
          <a:prstGeom prst="rect">
            <a:avLst/>
          </a:prstGeom>
          <a:noFill/>
          <a:ln>
            <a:noFill/>
          </a:ln>
        </p:spPr>
      </p:pic>
      <p:sp>
        <p:nvSpPr>
          <p:cNvPr id="136" name="Google Shape;136;p30"/>
          <p:cNvSpPr txBox="1"/>
          <p:nvPr/>
        </p:nvSpPr>
        <p:spPr>
          <a:xfrm>
            <a:off x="5683350" y="1785375"/>
            <a:ext cx="73356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37" name="Google Shape;137;p30"/>
          <p:cNvPicPr preferRelativeResize="0"/>
          <p:nvPr/>
        </p:nvPicPr>
        <p:blipFill>
          <a:blip r:embed="rId5">
            <a:alphaModFix/>
          </a:blip>
          <a:stretch>
            <a:fillRect/>
          </a:stretch>
        </p:blipFill>
        <p:spPr>
          <a:xfrm>
            <a:off x="4643076" y="486225"/>
            <a:ext cx="3949476" cy="1937775"/>
          </a:xfrm>
          <a:prstGeom prst="rect">
            <a:avLst/>
          </a:prstGeom>
          <a:noFill/>
          <a:ln>
            <a:noFill/>
          </a:ln>
        </p:spPr>
      </p:pic>
      <p:sp>
        <p:nvSpPr>
          <p:cNvPr id="138" name="Google Shape;138;p30"/>
          <p:cNvSpPr txBox="1"/>
          <p:nvPr/>
        </p:nvSpPr>
        <p:spPr>
          <a:xfrm rot="-5399784">
            <a:off x="6491675" y="2210650"/>
            <a:ext cx="4767900" cy="56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6"/>
              </a:rPr>
              <a:t>https://www.themuse.com/advice/lets-do-lunch-how-to-prepare-for-a-job-interview-over-a-meal</a:t>
            </a:r>
            <a:endParaRPr/>
          </a:p>
        </p:txBody>
      </p:sp>
      <p:pic>
        <p:nvPicPr>
          <p:cNvPr id="139" name="Google Shape;139;p30"/>
          <p:cNvPicPr preferRelativeResize="0"/>
          <p:nvPr/>
        </p:nvPicPr>
        <p:blipFill>
          <a:blip r:embed="rId7">
            <a:alphaModFix/>
          </a:blip>
          <a:stretch>
            <a:fillRect/>
          </a:stretch>
        </p:blipFill>
        <p:spPr>
          <a:xfrm>
            <a:off x="5038149" y="2424000"/>
            <a:ext cx="2453526" cy="2453501"/>
          </a:xfrm>
          <a:prstGeom prst="rect">
            <a:avLst/>
          </a:prstGeom>
          <a:noFill/>
          <a:ln>
            <a:noFill/>
          </a:ln>
        </p:spPr>
      </p:pic>
      <p:sp>
        <p:nvSpPr>
          <p:cNvPr id="140" name="Google Shape;140;p30"/>
          <p:cNvSpPr txBox="1"/>
          <p:nvPr/>
        </p:nvSpPr>
        <p:spPr>
          <a:xfrm>
            <a:off x="4191975" y="4796325"/>
            <a:ext cx="4064700" cy="39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8"/>
              </a:rPr>
              <a:t>https://www.everypixel.com/image-8468825718372161222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2800"/>
                                        <p:tgtEl>
                                          <p:spTgt spid="135"/>
                                        </p:tgtEl>
                                      </p:cBhvr>
                                    </p:animEffect>
                                  </p:childTnLst>
                                </p:cTn>
                              </p:par>
                            </p:childTnLst>
                          </p:cTn>
                        </p:par>
                        <p:par>
                          <p:cTn id="8" fill="hold">
                            <p:stCondLst>
                              <p:cond delay="2800"/>
                            </p:stCondLst>
                            <p:childTnLst>
                              <p:par>
                                <p:cTn id="9" presetID="10" presetClass="entr" presetSubtype="0" fill="hold"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fade">
                                      <p:cBhvr>
                                        <p:cTn id="11" dur="3200"/>
                                        <p:tgtEl>
                                          <p:spTgt spid="137"/>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fade">
                                      <p:cBhvr>
                                        <p:cTn id="15" dur="31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1"/>
          <p:cNvSpPr txBox="1">
            <a:spLocks noGrp="1"/>
          </p:cNvSpPr>
          <p:nvPr>
            <p:ph type="title"/>
          </p:nvPr>
        </p:nvSpPr>
        <p:spPr>
          <a:xfrm>
            <a:off x="6796375" y="234150"/>
            <a:ext cx="1579200" cy="70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4000"/>
              <a:t>Time </a:t>
            </a:r>
            <a:endParaRPr sz="4000"/>
          </a:p>
        </p:txBody>
      </p:sp>
      <p:sp>
        <p:nvSpPr>
          <p:cNvPr id="146" name="Google Shape;146;p31"/>
          <p:cNvSpPr txBox="1"/>
          <p:nvPr/>
        </p:nvSpPr>
        <p:spPr>
          <a:xfrm rot="-5400000">
            <a:off x="-2119500" y="2180825"/>
            <a:ext cx="5016600" cy="77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a:t>CONSIDERATIONS</a:t>
            </a:r>
            <a:endParaRPr sz="4000"/>
          </a:p>
        </p:txBody>
      </p:sp>
      <p:sp>
        <p:nvSpPr>
          <p:cNvPr id="147" name="Google Shape;147;p31"/>
          <p:cNvSpPr txBox="1"/>
          <p:nvPr/>
        </p:nvSpPr>
        <p:spPr>
          <a:xfrm>
            <a:off x="2091725" y="450275"/>
            <a:ext cx="6824700" cy="42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sz="3300" i="1">
                <a:solidFill>
                  <a:schemeClr val="dk1"/>
                </a:solidFill>
              </a:rPr>
              <a:t>Attention Span:</a:t>
            </a:r>
            <a:br>
              <a:rPr lang="en" sz="3300" i="1">
                <a:solidFill>
                  <a:schemeClr val="dk1"/>
                </a:solidFill>
              </a:rPr>
            </a:br>
            <a:r>
              <a:rPr lang="en" sz="3000">
                <a:solidFill>
                  <a:schemeClr val="dk1"/>
                </a:solidFill>
              </a:rPr>
              <a:t>8 seconds </a:t>
            </a:r>
            <a:endParaRPr sz="3000">
              <a:solidFill>
                <a:schemeClr val="dk1"/>
              </a:solidFill>
            </a:endParaRPr>
          </a:p>
          <a:p>
            <a:pPr marL="0" lvl="0" indent="0" algn="l" rtl="0">
              <a:spcBef>
                <a:spcPts val="0"/>
              </a:spcBef>
              <a:spcAft>
                <a:spcPts val="0"/>
              </a:spcAft>
              <a:buClr>
                <a:schemeClr val="dk1"/>
              </a:buClr>
              <a:buSzPts val="1100"/>
              <a:buFont typeface="Arial"/>
              <a:buNone/>
            </a:pPr>
            <a:endParaRPr sz="3000">
              <a:solidFill>
                <a:schemeClr val="dk1"/>
              </a:solidFill>
            </a:endParaRPr>
          </a:p>
          <a:p>
            <a:pPr marL="0" lvl="0" indent="0" algn="l" rtl="0">
              <a:spcBef>
                <a:spcPts val="0"/>
              </a:spcBef>
              <a:spcAft>
                <a:spcPts val="0"/>
              </a:spcAft>
              <a:buClr>
                <a:schemeClr val="dk1"/>
              </a:buClr>
              <a:buSzPts val="1100"/>
              <a:buFont typeface="Arial"/>
              <a:buNone/>
            </a:pPr>
            <a:r>
              <a:rPr lang="en" sz="3300" i="1">
                <a:solidFill>
                  <a:schemeClr val="dk1"/>
                </a:solidFill>
              </a:rPr>
              <a:t>First Impression:</a:t>
            </a:r>
            <a:endParaRPr sz="3300" i="1">
              <a:solidFill>
                <a:schemeClr val="dk1"/>
              </a:solidFill>
            </a:endParaRPr>
          </a:p>
          <a:p>
            <a:pPr marL="0" lvl="0" indent="0" algn="l" rtl="0">
              <a:spcBef>
                <a:spcPts val="0"/>
              </a:spcBef>
              <a:spcAft>
                <a:spcPts val="0"/>
              </a:spcAft>
              <a:buClr>
                <a:schemeClr val="dk1"/>
              </a:buClr>
              <a:buSzPts val="1100"/>
              <a:buFont typeface="Arial"/>
              <a:buNone/>
            </a:pPr>
            <a:r>
              <a:rPr lang="en" sz="3000">
                <a:solidFill>
                  <a:schemeClr val="dk1"/>
                </a:solidFill>
              </a:rPr>
              <a:t>7 seconds</a:t>
            </a:r>
            <a:endParaRPr sz="3000">
              <a:solidFill>
                <a:schemeClr val="dk1"/>
              </a:solidFill>
            </a:endParaRPr>
          </a:p>
          <a:p>
            <a:pPr marL="0" lvl="0" indent="0" algn="l" rtl="0">
              <a:spcBef>
                <a:spcPts val="0"/>
              </a:spcBef>
              <a:spcAft>
                <a:spcPts val="0"/>
              </a:spcAft>
              <a:buClr>
                <a:schemeClr val="dk1"/>
              </a:buClr>
              <a:buSzPts val="1100"/>
              <a:buFont typeface="Arial"/>
              <a:buNone/>
            </a:pPr>
            <a:endParaRPr sz="3300">
              <a:solidFill>
                <a:schemeClr val="dk1"/>
              </a:solidFill>
            </a:endParaRPr>
          </a:p>
          <a:p>
            <a:pPr marL="0" lvl="0" indent="0" algn="l" rtl="0">
              <a:spcBef>
                <a:spcPts val="0"/>
              </a:spcBef>
              <a:spcAft>
                <a:spcPts val="0"/>
              </a:spcAft>
              <a:buClr>
                <a:schemeClr val="dk1"/>
              </a:buClr>
              <a:buSzPts val="1100"/>
              <a:buFont typeface="Arial"/>
              <a:buNone/>
            </a:pPr>
            <a:r>
              <a:rPr lang="en" sz="3300" i="1">
                <a:solidFill>
                  <a:schemeClr val="dk1"/>
                </a:solidFill>
              </a:rPr>
              <a:t>Length:</a:t>
            </a:r>
            <a:r>
              <a:rPr lang="en" sz="3300">
                <a:solidFill>
                  <a:schemeClr val="dk1"/>
                </a:solidFill>
              </a:rPr>
              <a:t> </a:t>
            </a:r>
            <a:r>
              <a:rPr lang="en" sz="3400">
                <a:solidFill>
                  <a:schemeClr val="dk1"/>
                </a:solidFill>
              </a:rPr>
              <a:t> </a:t>
            </a:r>
            <a:br>
              <a:rPr lang="en" sz="3400">
                <a:solidFill>
                  <a:schemeClr val="dk1"/>
                </a:solidFill>
              </a:rPr>
            </a:br>
            <a:r>
              <a:rPr lang="en" sz="3400">
                <a:solidFill>
                  <a:schemeClr val="dk1"/>
                </a:solidFill>
              </a:rPr>
              <a:t>“</a:t>
            </a:r>
            <a:r>
              <a:rPr lang="en" sz="3000">
                <a:solidFill>
                  <a:schemeClr val="dk1"/>
                </a:solidFill>
              </a:rPr>
              <a:t>20 words” to “2 minutes”</a:t>
            </a:r>
            <a:endParaRPr sz="3000">
              <a:solidFill>
                <a:schemeClr val="dk1"/>
              </a:solidFill>
            </a:endParaRPr>
          </a:p>
          <a:p>
            <a:pPr marL="0" lvl="0" indent="0" algn="l" rtl="0">
              <a:spcBef>
                <a:spcPts val="0"/>
              </a:spcBef>
              <a:spcAft>
                <a:spcPts val="0"/>
              </a:spcAft>
              <a:buClr>
                <a:schemeClr val="dk1"/>
              </a:buClr>
              <a:buSzPts val="1100"/>
              <a:buFont typeface="Arial"/>
              <a:buNone/>
            </a:pPr>
            <a:endParaRPr sz="3300">
              <a:solidFill>
                <a:schemeClr val="dk1"/>
              </a:solidFill>
            </a:endParaRPr>
          </a:p>
        </p:txBody>
      </p:sp>
      <p:sp>
        <p:nvSpPr>
          <p:cNvPr id="148" name="Google Shape;148;p31"/>
          <p:cNvSpPr txBox="1"/>
          <p:nvPr/>
        </p:nvSpPr>
        <p:spPr>
          <a:xfrm rot="-5397275">
            <a:off x="7078799" y="2400300"/>
            <a:ext cx="3784501" cy="3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chemeClr val="hlink"/>
                </a:solidFill>
                <a:latin typeface="Times New Roman"/>
                <a:ea typeface="Times New Roman"/>
                <a:cs typeface="Times New Roman"/>
                <a:sym typeface="Times New Roman"/>
                <a:hlinkClick r:id="rId3"/>
              </a:rPr>
              <a:t>https://www.shiftcomm.com/blog/10-to-20-to-30-an-elevator-pitch-framework/ </a:t>
            </a:r>
            <a:endParaRPr sz="900">
              <a:solidFill>
                <a:srgbClr val="888888"/>
              </a:solidFill>
              <a:highlight>
                <a:srgbClr val="222222"/>
              </a:highlight>
              <a:latin typeface="Roboto"/>
              <a:ea typeface="Roboto"/>
              <a:cs typeface="Roboto"/>
              <a:sym typeface="Roboto"/>
            </a:endParaRPr>
          </a:p>
        </p:txBody>
      </p:sp>
      <p:pic>
        <p:nvPicPr>
          <p:cNvPr id="149" name="Google Shape;149;p31"/>
          <p:cNvPicPr preferRelativeResize="0"/>
          <p:nvPr/>
        </p:nvPicPr>
        <p:blipFill>
          <a:blip r:embed="rId4">
            <a:alphaModFix/>
          </a:blip>
          <a:stretch>
            <a:fillRect/>
          </a:stretch>
        </p:blipFill>
        <p:spPr>
          <a:xfrm>
            <a:off x="7075875" y="3674675"/>
            <a:ext cx="1020201" cy="10202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animEffect transition="in" filter="fade">
                                      <p:cBhvr>
                                        <p:cTn id="7" dur="3200"/>
                                        <p:tgtEl>
                                          <p:spTgt spid="147">
                                            <p:txEl>
                                              <p:pRg st="0" end="0"/>
                                            </p:txEl>
                                          </p:spTgt>
                                        </p:tgtEl>
                                      </p:cBhvr>
                                    </p:animEffect>
                                  </p:childTnLst>
                                </p:cTn>
                              </p:par>
                            </p:childTnLst>
                          </p:cTn>
                        </p:par>
                        <p:par>
                          <p:cTn id="8" fill="hold">
                            <p:stCondLst>
                              <p:cond delay="3200"/>
                            </p:stCondLst>
                            <p:childTnLst>
                              <p:par>
                                <p:cTn id="9" presetID="10" presetClass="entr" presetSubtype="0" fill="hold" nodeType="afterEffect">
                                  <p:stCondLst>
                                    <p:cond delay="0"/>
                                  </p:stCondLst>
                                  <p:childTnLst>
                                    <p:set>
                                      <p:cBhvr>
                                        <p:cTn id="10" dur="1" fill="hold">
                                          <p:stCondLst>
                                            <p:cond delay="0"/>
                                          </p:stCondLst>
                                        </p:cTn>
                                        <p:tgtEl>
                                          <p:spTgt spid="147">
                                            <p:txEl>
                                              <p:pRg st="1" end="1"/>
                                            </p:txEl>
                                          </p:spTgt>
                                        </p:tgtEl>
                                        <p:attrNameLst>
                                          <p:attrName>style.visibility</p:attrName>
                                        </p:attrNameLst>
                                      </p:cBhvr>
                                      <p:to>
                                        <p:strVal val="visible"/>
                                      </p:to>
                                    </p:set>
                                    <p:animEffect transition="in" filter="fade">
                                      <p:cBhvr>
                                        <p:cTn id="11" dur="3200"/>
                                        <p:tgtEl>
                                          <p:spTgt spid="147">
                                            <p:txEl>
                                              <p:pRg st="1" end="1"/>
                                            </p:txEl>
                                          </p:spTgt>
                                        </p:tgtEl>
                                      </p:cBhvr>
                                    </p:animEffect>
                                  </p:childTnLst>
                                </p:cTn>
                              </p:par>
                            </p:childTnLst>
                          </p:cTn>
                        </p:par>
                        <p:par>
                          <p:cTn id="12" fill="hold">
                            <p:stCondLst>
                              <p:cond delay="6400"/>
                            </p:stCondLst>
                            <p:childTnLst>
                              <p:par>
                                <p:cTn id="13" presetID="10" presetClass="entr" presetSubtype="0" fill="hold" nodeType="afterEffect">
                                  <p:stCondLst>
                                    <p:cond delay="0"/>
                                  </p:stCondLst>
                                  <p:childTnLst>
                                    <p:set>
                                      <p:cBhvr>
                                        <p:cTn id="14" dur="1" fill="hold">
                                          <p:stCondLst>
                                            <p:cond delay="0"/>
                                          </p:stCondLst>
                                        </p:cTn>
                                        <p:tgtEl>
                                          <p:spTgt spid="147">
                                            <p:txEl>
                                              <p:pRg st="2" end="2"/>
                                            </p:txEl>
                                          </p:spTgt>
                                        </p:tgtEl>
                                        <p:attrNameLst>
                                          <p:attrName>style.visibility</p:attrName>
                                        </p:attrNameLst>
                                      </p:cBhvr>
                                      <p:to>
                                        <p:strVal val="visible"/>
                                      </p:to>
                                    </p:set>
                                    <p:animEffect transition="in" filter="fade">
                                      <p:cBhvr>
                                        <p:cTn id="15" dur="3200"/>
                                        <p:tgtEl>
                                          <p:spTgt spid="147">
                                            <p:txEl>
                                              <p:pRg st="2" end="2"/>
                                            </p:txEl>
                                          </p:spTgt>
                                        </p:tgtEl>
                                      </p:cBhvr>
                                    </p:animEffect>
                                  </p:childTnLst>
                                </p:cTn>
                              </p:par>
                            </p:childTnLst>
                          </p:cTn>
                        </p:par>
                        <p:par>
                          <p:cTn id="16" fill="hold">
                            <p:stCondLst>
                              <p:cond delay="9600"/>
                            </p:stCondLst>
                            <p:childTnLst>
                              <p:par>
                                <p:cTn id="17" presetID="10" presetClass="entr" presetSubtype="0" fill="hold" nodeType="afterEffect">
                                  <p:stCondLst>
                                    <p:cond delay="0"/>
                                  </p:stCondLst>
                                  <p:childTnLst>
                                    <p:set>
                                      <p:cBhvr>
                                        <p:cTn id="18" dur="1" fill="hold">
                                          <p:stCondLst>
                                            <p:cond delay="0"/>
                                          </p:stCondLst>
                                        </p:cTn>
                                        <p:tgtEl>
                                          <p:spTgt spid="147">
                                            <p:txEl>
                                              <p:pRg st="3" end="3"/>
                                            </p:txEl>
                                          </p:spTgt>
                                        </p:tgtEl>
                                        <p:attrNameLst>
                                          <p:attrName>style.visibility</p:attrName>
                                        </p:attrNameLst>
                                      </p:cBhvr>
                                      <p:to>
                                        <p:strVal val="visible"/>
                                      </p:to>
                                    </p:set>
                                    <p:animEffect transition="in" filter="fade">
                                      <p:cBhvr>
                                        <p:cTn id="19" dur="3200"/>
                                        <p:tgtEl>
                                          <p:spTgt spid="147">
                                            <p:txEl>
                                              <p:pRg st="3" end="3"/>
                                            </p:txEl>
                                          </p:spTgt>
                                        </p:tgtEl>
                                      </p:cBhvr>
                                    </p:animEffect>
                                  </p:childTnLst>
                                </p:cTn>
                              </p:par>
                            </p:childTnLst>
                          </p:cTn>
                        </p:par>
                        <p:par>
                          <p:cTn id="20" fill="hold">
                            <p:stCondLst>
                              <p:cond delay="12800"/>
                            </p:stCondLst>
                            <p:childTnLst>
                              <p:par>
                                <p:cTn id="21" presetID="10" presetClass="entr" presetSubtype="0" fill="hold" nodeType="afterEffect">
                                  <p:stCondLst>
                                    <p:cond delay="0"/>
                                  </p:stCondLst>
                                  <p:childTnLst>
                                    <p:set>
                                      <p:cBhvr>
                                        <p:cTn id="22" dur="1" fill="hold">
                                          <p:stCondLst>
                                            <p:cond delay="0"/>
                                          </p:stCondLst>
                                        </p:cTn>
                                        <p:tgtEl>
                                          <p:spTgt spid="147">
                                            <p:txEl>
                                              <p:pRg st="4" end="4"/>
                                            </p:txEl>
                                          </p:spTgt>
                                        </p:tgtEl>
                                        <p:attrNameLst>
                                          <p:attrName>style.visibility</p:attrName>
                                        </p:attrNameLst>
                                      </p:cBhvr>
                                      <p:to>
                                        <p:strVal val="visible"/>
                                      </p:to>
                                    </p:set>
                                    <p:animEffect transition="in" filter="fade">
                                      <p:cBhvr>
                                        <p:cTn id="23" dur="3200"/>
                                        <p:tgtEl>
                                          <p:spTgt spid="147">
                                            <p:txEl>
                                              <p:pRg st="4" end="4"/>
                                            </p:txEl>
                                          </p:spTgt>
                                        </p:tgtEl>
                                      </p:cBhvr>
                                    </p:animEffect>
                                  </p:childTnLst>
                                </p:cTn>
                              </p:par>
                            </p:childTnLst>
                          </p:cTn>
                        </p:par>
                        <p:par>
                          <p:cTn id="24" fill="hold">
                            <p:stCondLst>
                              <p:cond delay="16000"/>
                            </p:stCondLst>
                            <p:childTnLst>
                              <p:par>
                                <p:cTn id="25" presetID="10" presetClass="entr" presetSubtype="0" fill="hold" nodeType="afterEffect">
                                  <p:stCondLst>
                                    <p:cond delay="0"/>
                                  </p:stCondLst>
                                  <p:childTnLst>
                                    <p:set>
                                      <p:cBhvr>
                                        <p:cTn id="26" dur="1" fill="hold">
                                          <p:stCondLst>
                                            <p:cond delay="0"/>
                                          </p:stCondLst>
                                        </p:cTn>
                                        <p:tgtEl>
                                          <p:spTgt spid="147">
                                            <p:txEl>
                                              <p:pRg st="5" end="5"/>
                                            </p:txEl>
                                          </p:spTgt>
                                        </p:tgtEl>
                                        <p:attrNameLst>
                                          <p:attrName>style.visibility</p:attrName>
                                        </p:attrNameLst>
                                      </p:cBhvr>
                                      <p:to>
                                        <p:strVal val="visible"/>
                                      </p:to>
                                    </p:set>
                                    <p:animEffect transition="in" filter="fade">
                                      <p:cBhvr>
                                        <p:cTn id="27" dur="3200"/>
                                        <p:tgtEl>
                                          <p:spTgt spid="147">
                                            <p:txEl>
                                              <p:pRg st="5" end="5"/>
                                            </p:txEl>
                                          </p:spTgt>
                                        </p:tgtEl>
                                      </p:cBhvr>
                                    </p:animEffect>
                                  </p:childTnLst>
                                </p:cTn>
                              </p:par>
                            </p:childTnLst>
                          </p:cTn>
                        </p:par>
                        <p:par>
                          <p:cTn id="28" fill="hold">
                            <p:stCondLst>
                              <p:cond delay="19200"/>
                            </p:stCondLst>
                            <p:childTnLst>
                              <p:par>
                                <p:cTn id="29" presetID="10" presetClass="entr" presetSubtype="0" fill="hold" nodeType="afterEffect">
                                  <p:stCondLst>
                                    <p:cond delay="0"/>
                                  </p:stCondLst>
                                  <p:childTnLst>
                                    <p:set>
                                      <p:cBhvr>
                                        <p:cTn id="30" dur="1" fill="hold">
                                          <p:stCondLst>
                                            <p:cond delay="0"/>
                                          </p:stCondLst>
                                        </p:cTn>
                                        <p:tgtEl>
                                          <p:spTgt spid="147">
                                            <p:txEl>
                                              <p:pRg st="6" end="6"/>
                                            </p:txEl>
                                          </p:spTgt>
                                        </p:tgtEl>
                                        <p:attrNameLst>
                                          <p:attrName>style.visibility</p:attrName>
                                        </p:attrNameLst>
                                      </p:cBhvr>
                                      <p:to>
                                        <p:strVal val="visible"/>
                                      </p:to>
                                    </p:set>
                                    <p:animEffect transition="in" filter="fade">
                                      <p:cBhvr>
                                        <p:cTn id="31" dur="3200"/>
                                        <p:tgtEl>
                                          <p:spTgt spid="147">
                                            <p:txEl>
                                              <p:pRg st="6" end="6"/>
                                            </p:txEl>
                                          </p:spTgt>
                                        </p:tgtEl>
                                      </p:cBhvr>
                                    </p:animEffect>
                                  </p:childTnLst>
                                </p:cTn>
                              </p:par>
                            </p:childTnLst>
                          </p:cTn>
                        </p:par>
                        <p:par>
                          <p:cTn id="32" fill="hold">
                            <p:stCondLst>
                              <p:cond delay="22400"/>
                            </p:stCondLst>
                            <p:childTnLst>
                              <p:par>
                                <p:cTn id="33" presetID="10" presetClass="entr" presetSubtype="0" fill="hold" nodeType="afterEffect">
                                  <p:stCondLst>
                                    <p:cond delay="0"/>
                                  </p:stCondLst>
                                  <p:childTnLst>
                                    <p:set>
                                      <p:cBhvr>
                                        <p:cTn id="34" dur="1" fill="hold">
                                          <p:stCondLst>
                                            <p:cond delay="0"/>
                                          </p:stCondLst>
                                        </p:cTn>
                                        <p:tgtEl>
                                          <p:spTgt spid="147">
                                            <p:txEl>
                                              <p:pRg st="7" end="7"/>
                                            </p:txEl>
                                          </p:spTgt>
                                        </p:tgtEl>
                                        <p:attrNameLst>
                                          <p:attrName>style.visibility</p:attrName>
                                        </p:attrNameLst>
                                      </p:cBhvr>
                                      <p:to>
                                        <p:strVal val="visible"/>
                                      </p:to>
                                    </p:set>
                                    <p:animEffect transition="in" filter="fade">
                                      <p:cBhvr>
                                        <p:cTn id="35" dur="3200"/>
                                        <p:tgtEl>
                                          <p:spTgt spid="1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2"/>
          <p:cNvSpPr txBox="1">
            <a:spLocks noGrp="1"/>
          </p:cNvSpPr>
          <p:nvPr>
            <p:ph type="body" idx="1"/>
          </p:nvPr>
        </p:nvSpPr>
        <p:spPr>
          <a:xfrm>
            <a:off x="1177975" y="1152475"/>
            <a:ext cx="76542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400">
                <a:solidFill>
                  <a:schemeClr val="dk1"/>
                </a:solidFill>
              </a:rPr>
              <a:t>Length:  20 words to 120 words</a:t>
            </a:r>
            <a:endParaRPr sz="3400">
              <a:solidFill>
                <a:schemeClr val="dk1"/>
              </a:solidFill>
            </a:endParaRPr>
          </a:p>
          <a:p>
            <a:pPr marL="0" lvl="0" indent="0" algn="l" rtl="0">
              <a:lnSpc>
                <a:spcPct val="100000"/>
              </a:lnSpc>
              <a:spcBef>
                <a:spcPts val="0"/>
              </a:spcBef>
              <a:spcAft>
                <a:spcPts val="0"/>
              </a:spcAft>
              <a:buNone/>
            </a:pPr>
            <a:endParaRPr sz="3000" i="1">
              <a:solidFill>
                <a:schemeClr val="dk1"/>
              </a:solidFill>
            </a:endParaRPr>
          </a:p>
          <a:p>
            <a:pPr marL="0" lvl="0" indent="0" algn="l" rtl="0">
              <a:lnSpc>
                <a:spcPct val="100000"/>
              </a:lnSpc>
              <a:spcBef>
                <a:spcPts val="0"/>
              </a:spcBef>
              <a:spcAft>
                <a:spcPts val="0"/>
              </a:spcAft>
              <a:buNone/>
            </a:pPr>
            <a:r>
              <a:rPr lang="en" sz="2800">
                <a:solidFill>
                  <a:schemeClr val="dk1"/>
                </a:solidFill>
              </a:rPr>
              <a:t>Example of 20 words</a:t>
            </a:r>
            <a:r>
              <a:rPr lang="en" sz="3000" i="1">
                <a:solidFill>
                  <a:schemeClr val="dk1"/>
                </a:solidFill>
              </a:rPr>
              <a:t>  </a:t>
            </a:r>
            <a:endParaRPr sz="3000" i="1">
              <a:solidFill>
                <a:schemeClr val="dk1"/>
              </a:solidFill>
            </a:endParaRPr>
          </a:p>
          <a:p>
            <a:pPr marL="0" lvl="0" indent="0" algn="l" rtl="0">
              <a:lnSpc>
                <a:spcPct val="100000"/>
              </a:lnSpc>
              <a:spcBef>
                <a:spcPts val="0"/>
              </a:spcBef>
              <a:spcAft>
                <a:spcPts val="0"/>
              </a:spcAft>
              <a:buNone/>
            </a:pPr>
            <a:endParaRPr sz="2400">
              <a:solidFill>
                <a:schemeClr val="dk1"/>
              </a:solidFill>
            </a:endParaRPr>
          </a:p>
          <a:p>
            <a:pPr marL="0" lvl="0" indent="0" algn="l" rtl="0">
              <a:lnSpc>
                <a:spcPct val="100000"/>
              </a:lnSpc>
              <a:spcBef>
                <a:spcPts val="0"/>
              </a:spcBef>
              <a:spcAft>
                <a:spcPts val="0"/>
              </a:spcAft>
              <a:buNone/>
            </a:pPr>
            <a:r>
              <a:rPr lang="en" sz="2800">
                <a:solidFill>
                  <a:schemeClr val="dk1"/>
                </a:solidFill>
                <a:latin typeface="Calibri"/>
                <a:ea typeface="Calibri"/>
                <a:cs typeface="Calibri"/>
                <a:sym typeface="Calibri"/>
              </a:rPr>
              <a:t>You can't predict when interactions, whether in a grocery store or at a networking function, will present a new opportunity. </a:t>
            </a:r>
            <a:endParaRPr sz="2800">
              <a:solidFill>
                <a:schemeClr val="dk1"/>
              </a:solidFill>
              <a:latin typeface="Calibri"/>
              <a:ea typeface="Calibri"/>
              <a:cs typeface="Calibri"/>
              <a:sym typeface="Calibri"/>
            </a:endParaRPr>
          </a:p>
          <a:p>
            <a:pPr marL="0" lvl="0" indent="0" algn="r" rtl="0">
              <a:lnSpc>
                <a:spcPct val="100000"/>
              </a:lnSpc>
              <a:spcBef>
                <a:spcPts val="0"/>
              </a:spcBef>
              <a:spcAft>
                <a:spcPts val="0"/>
              </a:spcAft>
              <a:buNone/>
            </a:pPr>
            <a:r>
              <a:rPr lang="en" sz="1100" u="sng">
                <a:solidFill>
                  <a:schemeClr val="hlink"/>
                </a:solidFill>
                <a:hlinkClick r:id="rId3"/>
              </a:rPr>
              <a:t>https://www.entrepreneur.com/article/249750</a:t>
            </a:r>
            <a:endParaRPr sz="2400">
              <a:solidFill>
                <a:schemeClr val="dk1"/>
              </a:solidFill>
            </a:endParaRPr>
          </a:p>
          <a:p>
            <a:pPr marL="0" lvl="0" indent="0" algn="l" rtl="0">
              <a:lnSpc>
                <a:spcPct val="100000"/>
              </a:lnSpc>
              <a:spcBef>
                <a:spcPts val="0"/>
              </a:spcBef>
              <a:spcAft>
                <a:spcPts val="0"/>
              </a:spcAft>
              <a:buNone/>
            </a:pPr>
            <a:endParaRPr sz="2400">
              <a:solidFill>
                <a:schemeClr val="dk1"/>
              </a:solidFill>
            </a:endParaRPr>
          </a:p>
          <a:p>
            <a:pPr marL="0" lvl="0" indent="0" algn="l" rtl="0">
              <a:lnSpc>
                <a:spcPct val="100000"/>
              </a:lnSpc>
              <a:spcBef>
                <a:spcPts val="0"/>
              </a:spcBef>
              <a:spcAft>
                <a:spcPts val="0"/>
              </a:spcAft>
              <a:buNone/>
            </a:pPr>
            <a:endParaRPr sz="2400">
              <a:solidFill>
                <a:schemeClr val="dk1"/>
              </a:solidFill>
            </a:endParaRPr>
          </a:p>
          <a:p>
            <a:pPr marL="0" lvl="0" indent="0" algn="l" rtl="0">
              <a:lnSpc>
                <a:spcPct val="100000"/>
              </a:lnSpc>
              <a:spcBef>
                <a:spcPts val="0"/>
              </a:spcBef>
              <a:spcAft>
                <a:spcPts val="0"/>
              </a:spcAft>
              <a:buNone/>
            </a:pPr>
            <a:endParaRPr sz="3400">
              <a:solidFill>
                <a:schemeClr val="dk1"/>
              </a:solidFill>
            </a:endParaRPr>
          </a:p>
        </p:txBody>
      </p:sp>
      <p:sp>
        <p:nvSpPr>
          <p:cNvPr id="155" name="Google Shape;155;p32"/>
          <p:cNvSpPr txBox="1"/>
          <p:nvPr/>
        </p:nvSpPr>
        <p:spPr>
          <a:xfrm>
            <a:off x="433300" y="462100"/>
            <a:ext cx="5472600" cy="5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32"/>
          <p:cNvSpPr txBox="1"/>
          <p:nvPr/>
        </p:nvSpPr>
        <p:spPr>
          <a:xfrm rot="-5400000">
            <a:off x="-2119500" y="2180825"/>
            <a:ext cx="5016600" cy="77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a:t>CONSIDERATIONS</a:t>
            </a:r>
            <a:endParaRPr sz="4000"/>
          </a:p>
        </p:txBody>
      </p:sp>
      <p:sp>
        <p:nvSpPr>
          <p:cNvPr id="157" name="Google Shape;157;p32"/>
          <p:cNvSpPr txBox="1">
            <a:spLocks noGrp="1"/>
          </p:cNvSpPr>
          <p:nvPr>
            <p:ph type="title"/>
          </p:nvPr>
        </p:nvSpPr>
        <p:spPr>
          <a:xfrm>
            <a:off x="5652525" y="199525"/>
            <a:ext cx="3179700" cy="70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4000"/>
              <a:t>Length </a:t>
            </a:r>
            <a:endParaRPr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animEffect transition="in" filter="fade">
                                      <p:cBhvr>
                                        <p:cTn id="7" dur="1500"/>
                                        <p:tgtEl>
                                          <p:spTgt spid="154">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54">
                                            <p:txEl>
                                              <p:pRg st="1" end="1"/>
                                            </p:txEl>
                                          </p:spTgt>
                                        </p:tgtEl>
                                        <p:attrNameLst>
                                          <p:attrName>style.visibility</p:attrName>
                                        </p:attrNameLst>
                                      </p:cBhvr>
                                      <p:to>
                                        <p:strVal val="visible"/>
                                      </p:to>
                                    </p:set>
                                    <p:animEffect transition="in" filter="fade">
                                      <p:cBhvr>
                                        <p:cTn id="11" dur="1500"/>
                                        <p:tgtEl>
                                          <p:spTgt spid="154">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54">
                                            <p:txEl>
                                              <p:pRg st="2" end="2"/>
                                            </p:txEl>
                                          </p:spTgt>
                                        </p:tgtEl>
                                        <p:attrNameLst>
                                          <p:attrName>style.visibility</p:attrName>
                                        </p:attrNameLst>
                                      </p:cBhvr>
                                      <p:to>
                                        <p:strVal val="visible"/>
                                      </p:to>
                                    </p:set>
                                    <p:animEffect transition="in" filter="fade">
                                      <p:cBhvr>
                                        <p:cTn id="15" dur="1500"/>
                                        <p:tgtEl>
                                          <p:spTgt spid="154">
                                            <p:txEl>
                                              <p:pRg st="2" end="2"/>
                                            </p:txEl>
                                          </p:spTgt>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54">
                                            <p:txEl>
                                              <p:pRg st="3" end="3"/>
                                            </p:txEl>
                                          </p:spTgt>
                                        </p:tgtEl>
                                        <p:attrNameLst>
                                          <p:attrName>style.visibility</p:attrName>
                                        </p:attrNameLst>
                                      </p:cBhvr>
                                      <p:to>
                                        <p:strVal val="visible"/>
                                      </p:to>
                                    </p:set>
                                    <p:animEffect transition="in" filter="fade">
                                      <p:cBhvr>
                                        <p:cTn id="19" dur="1500"/>
                                        <p:tgtEl>
                                          <p:spTgt spid="154">
                                            <p:txEl>
                                              <p:pRg st="3" end="3"/>
                                            </p:txEl>
                                          </p:spTgt>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54">
                                            <p:txEl>
                                              <p:pRg st="4" end="4"/>
                                            </p:txEl>
                                          </p:spTgt>
                                        </p:tgtEl>
                                        <p:attrNameLst>
                                          <p:attrName>style.visibility</p:attrName>
                                        </p:attrNameLst>
                                      </p:cBhvr>
                                      <p:to>
                                        <p:strVal val="visible"/>
                                      </p:to>
                                    </p:set>
                                    <p:animEffect transition="in" filter="fade">
                                      <p:cBhvr>
                                        <p:cTn id="23" dur="1500"/>
                                        <p:tgtEl>
                                          <p:spTgt spid="154">
                                            <p:txEl>
                                              <p:pRg st="4" end="4"/>
                                            </p:txEl>
                                          </p:spTgt>
                                        </p:tgtEl>
                                      </p:cBhvr>
                                    </p:animEffect>
                                  </p:childTnLst>
                                </p:cTn>
                              </p:par>
                            </p:childTnLst>
                          </p:cTn>
                        </p:par>
                        <p:par>
                          <p:cTn id="24" fill="hold">
                            <p:stCondLst>
                              <p:cond delay="7500"/>
                            </p:stCondLst>
                            <p:childTnLst>
                              <p:par>
                                <p:cTn id="25" presetID="10" presetClass="entr" presetSubtype="0" fill="hold" nodeType="afterEffect">
                                  <p:stCondLst>
                                    <p:cond delay="0"/>
                                  </p:stCondLst>
                                  <p:childTnLst>
                                    <p:set>
                                      <p:cBhvr>
                                        <p:cTn id="26" dur="1" fill="hold">
                                          <p:stCondLst>
                                            <p:cond delay="0"/>
                                          </p:stCondLst>
                                        </p:cTn>
                                        <p:tgtEl>
                                          <p:spTgt spid="154">
                                            <p:txEl>
                                              <p:pRg st="5" end="5"/>
                                            </p:txEl>
                                          </p:spTgt>
                                        </p:tgtEl>
                                        <p:attrNameLst>
                                          <p:attrName>style.visibility</p:attrName>
                                        </p:attrNameLst>
                                      </p:cBhvr>
                                      <p:to>
                                        <p:strVal val="visible"/>
                                      </p:to>
                                    </p:set>
                                    <p:animEffect transition="in" filter="fade">
                                      <p:cBhvr>
                                        <p:cTn id="27" dur="1500"/>
                                        <p:tgtEl>
                                          <p:spTgt spid="154">
                                            <p:txEl>
                                              <p:pRg st="5" end="5"/>
                                            </p:txEl>
                                          </p:spTgt>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154">
                                            <p:txEl>
                                              <p:pRg st="6" end="6"/>
                                            </p:txEl>
                                          </p:spTgt>
                                        </p:tgtEl>
                                        <p:attrNameLst>
                                          <p:attrName>style.visibility</p:attrName>
                                        </p:attrNameLst>
                                      </p:cBhvr>
                                      <p:to>
                                        <p:strVal val="visible"/>
                                      </p:to>
                                    </p:set>
                                    <p:animEffect transition="in" filter="fade">
                                      <p:cBhvr>
                                        <p:cTn id="31" dur="1500"/>
                                        <p:tgtEl>
                                          <p:spTgt spid="154">
                                            <p:txEl>
                                              <p:pRg st="6" end="6"/>
                                            </p:txEl>
                                          </p:spTgt>
                                        </p:tgtEl>
                                      </p:cBhvr>
                                    </p:animEffect>
                                  </p:childTnLst>
                                </p:cTn>
                              </p:par>
                            </p:childTnLst>
                          </p:cTn>
                        </p:par>
                        <p:par>
                          <p:cTn id="32" fill="hold">
                            <p:stCondLst>
                              <p:cond delay="10500"/>
                            </p:stCondLst>
                            <p:childTnLst>
                              <p:par>
                                <p:cTn id="33" presetID="10" presetClass="entr" presetSubtype="0" fill="hold" nodeType="afterEffect">
                                  <p:stCondLst>
                                    <p:cond delay="0"/>
                                  </p:stCondLst>
                                  <p:childTnLst>
                                    <p:set>
                                      <p:cBhvr>
                                        <p:cTn id="34" dur="1" fill="hold">
                                          <p:stCondLst>
                                            <p:cond delay="0"/>
                                          </p:stCondLst>
                                        </p:cTn>
                                        <p:tgtEl>
                                          <p:spTgt spid="154">
                                            <p:txEl>
                                              <p:pRg st="7" end="7"/>
                                            </p:txEl>
                                          </p:spTgt>
                                        </p:tgtEl>
                                        <p:attrNameLst>
                                          <p:attrName>style.visibility</p:attrName>
                                        </p:attrNameLst>
                                      </p:cBhvr>
                                      <p:to>
                                        <p:strVal val="visible"/>
                                      </p:to>
                                    </p:set>
                                    <p:animEffect transition="in" filter="fade">
                                      <p:cBhvr>
                                        <p:cTn id="35" dur="1500"/>
                                        <p:tgtEl>
                                          <p:spTgt spid="154">
                                            <p:txEl>
                                              <p:pRg st="7" end="7"/>
                                            </p:txEl>
                                          </p:spTgt>
                                        </p:tgtEl>
                                      </p:cBhvr>
                                    </p:animEffect>
                                  </p:childTnLst>
                                </p:cTn>
                              </p:par>
                            </p:childTnLst>
                          </p:cTn>
                        </p:par>
                        <p:par>
                          <p:cTn id="36" fill="hold">
                            <p:stCondLst>
                              <p:cond delay="12000"/>
                            </p:stCondLst>
                            <p:childTnLst>
                              <p:par>
                                <p:cTn id="37" presetID="10" presetClass="entr" presetSubtype="0" fill="hold" nodeType="afterEffect">
                                  <p:stCondLst>
                                    <p:cond delay="0"/>
                                  </p:stCondLst>
                                  <p:childTnLst>
                                    <p:set>
                                      <p:cBhvr>
                                        <p:cTn id="38" dur="1" fill="hold">
                                          <p:stCondLst>
                                            <p:cond delay="0"/>
                                          </p:stCondLst>
                                        </p:cTn>
                                        <p:tgtEl>
                                          <p:spTgt spid="154">
                                            <p:txEl>
                                              <p:pRg st="8" end="8"/>
                                            </p:txEl>
                                          </p:spTgt>
                                        </p:tgtEl>
                                        <p:attrNameLst>
                                          <p:attrName>style.visibility</p:attrName>
                                        </p:attrNameLst>
                                      </p:cBhvr>
                                      <p:to>
                                        <p:strVal val="visible"/>
                                      </p:to>
                                    </p:set>
                                    <p:animEffect transition="in" filter="fade">
                                      <p:cBhvr>
                                        <p:cTn id="39" dur="1500"/>
                                        <p:tgtEl>
                                          <p:spTgt spid="15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3"/>
          <p:cNvSpPr txBox="1">
            <a:spLocks noGrp="1"/>
          </p:cNvSpPr>
          <p:nvPr>
            <p:ph type="title"/>
          </p:nvPr>
        </p:nvSpPr>
        <p:spPr>
          <a:xfrm>
            <a:off x="4835525" y="74000"/>
            <a:ext cx="3983700" cy="7074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4000"/>
              <a:t>Audience</a:t>
            </a:r>
            <a:endParaRPr sz="4000"/>
          </a:p>
        </p:txBody>
      </p:sp>
      <p:sp>
        <p:nvSpPr>
          <p:cNvPr id="163" name="Google Shape;163;p33"/>
          <p:cNvSpPr txBox="1"/>
          <p:nvPr/>
        </p:nvSpPr>
        <p:spPr>
          <a:xfrm rot="-5400000">
            <a:off x="-2144400" y="2130150"/>
            <a:ext cx="5172000" cy="88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a:t>CONSIDERATIONS</a:t>
            </a:r>
            <a:endParaRPr sz="4000"/>
          </a:p>
        </p:txBody>
      </p:sp>
      <p:sp>
        <p:nvSpPr>
          <p:cNvPr id="164" name="Google Shape;164;p33"/>
          <p:cNvSpPr txBox="1"/>
          <p:nvPr/>
        </p:nvSpPr>
        <p:spPr>
          <a:xfrm>
            <a:off x="883200" y="588900"/>
            <a:ext cx="5082600" cy="7455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Clr>
                <a:schemeClr val="dk1"/>
              </a:buClr>
              <a:buSzPts val="1100"/>
              <a:buFont typeface="Arial"/>
              <a:buNone/>
            </a:pPr>
            <a:r>
              <a:rPr lang="en" sz="3400"/>
              <a:t>Focus </a:t>
            </a:r>
            <a:endParaRPr sz="3400">
              <a:solidFill>
                <a:srgbClr val="999999"/>
              </a:solidFill>
            </a:endParaRPr>
          </a:p>
          <a:p>
            <a:pPr marL="0" lvl="0" indent="0" algn="l" rtl="0">
              <a:spcBef>
                <a:spcPts val="0"/>
              </a:spcBef>
              <a:spcAft>
                <a:spcPts val="0"/>
              </a:spcAft>
              <a:buClr>
                <a:schemeClr val="dk1"/>
              </a:buClr>
              <a:buSzPts val="1100"/>
              <a:buFont typeface="Arial"/>
              <a:buNone/>
            </a:pPr>
            <a:endParaRPr sz="3400"/>
          </a:p>
          <a:p>
            <a:pPr marL="0" lvl="0" indent="457200" algn="l" rtl="0">
              <a:spcBef>
                <a:spcPts val="0"/>
              </a:spcBef>
              <a:spcAft>
                <a:spcPts val="0"/>
              </a:spcAft>
              <a:buClr>
                <a:schemeClr val="dk1"/>
              </a:buClr>
              <a:buSzPts val="1100"/>
              <a:buFont typeface="Arial"/>
              <a:buNone/>
            </a:pPr>
            <a:r>
              <a:rPr lang="en" sz="3400">
                <a:solidFill>
                  <a:schemeClr val="dk1"/>
                </a:solidFill>
              </a:rPr>
              <a:t>Impact  </a:t>
            </a:r>
            <a:endParaRPr sz="3400">
              <a:solidFill>
                <a:srgbClr val="999999"/>
              </a:solidFill>
            </a:endParaRPr>
          </a:p>
          <a:p>
            <a:pPr marL="0" lvl="0" indent="457200" algn="l" rtl="0">
              <a:spcBef>
                <a:spcPts val="0"/>
              </a:spcBef>
              <a:spcAft>
                <a:spcPts val="0"/>
              </a:spcAft>
              <a:buClr>
                <a:schemeClr val="dk1"/>
              </a:buClr>
              <a:buSzPts val="1100"/>
              <a:buFont typeface="Arial"/>
              <a:buNone/>
            </a:pPr>
            <a:endParaRPr sz="3400">
              <a:solidFill>
                <a:schemeClr val="dk1"/>
              </a:solidFill>
            </a:endParaRPr>
          </a:p>
          <a:p>
            <a:pPr marL="0" lvl="0" indent="457200" algn="l" rtl="0">
              <a:spcBef>
                <a:spcPts val="0"/>
              </a:spcBef>
              <a:spcAft>
                <a:spcPts val="0"/>
              </a:spcAft>
              <a:buClr>
                <a:schemeClr val="dk1"/>
              </a:buClr>
              <a:buSzPts val="1100"/>
              <a:buFont typeface="Arial"/>
              <a:buNone/>
            </a:pPr>
            <a:r>
              <a:rPr lang="en" sz="3400">
                <a:solidFill>
                  <a:schemeClr val="dk1"/>
                </a:solidFill>
              </a:rPr>
              <a:t>Terminology  </a:t>
            </a:r>
            <a:endParaRPr sz="3400">
              <a:solidFill>
                <a:srgbClr val="999999"/>
              </a:solidFill>
            </a:endParaRPr>
          </a:p>
          <a:p>
            <a:pPr marL="0" lvl="0" indent="0" algn="l" rtl="0">
              <a:spcBef>
                <a:spcPts val="0"/>
              </a:spcBef>
              <a:spcAft>
                <a:spcPts val="0"/>
              </a:spcAft>
              <a:buClr>
                <a:schemeClr val="dk1"/>
              </a:buClr>
              <a:buSzPts val="1100"/>
              <a:buFont typeface="Arial"/>
              <a:buNone/>
            </a:pPr>
            <a:endParaRPr sz="3400"/>
          </a:p>
          <a:p>
            <a:pPr marL="0" lvl="0" indent="457200" algn="l" rtl="0">
              <a:spcBef>
                <a:spcPts val="0"/>
              </a:spcBef>
              <a:spcAft>
                <a:spcPts val="0"/>
              </a:spcAft>
              <a:buClr>
                <a:schemeClr val="dk1"/>
              </a:buClr>
              <a:buSzPts val="1100"/>
              <a:buFont typeface="Arial"/>
              <a:buNone/>
            </a:pPr>
            <a:r>
              <a:rPr lang="en" sz="3400">
                <a:solidFill>
                  <a:schemeClr val="dk1"/>
                </a:solidFill>
              </a:rPr>
              <a:t>Tone </a:t>
            </a:r>
            <a:endParaRPr sz="3600"/>
          </a:p>
        </p:txBody>
      </p:sp>
      <p:sp>
        <p:nvSpPr>
          <p:cNvPr id="165" name="Google Shape;165;p33"/>
          <p:cNvSpPr txBox="1"/>
          <p:nvPr/>
        </p:nvSpPr>
        <p:spPr>
          <a:xfrm rot="148">
            <a:off x="2026600" y="4560550"/>
            <a:ext cx="6949500" cy="3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u="sng">
                <a:solidFill>
                  <a:schemeClr val="hlink"/>
                </a:solidFill>
                <a:hlinkClick r:id="rId3"/>
              </a:rPr>
              <a:t>https://jeezjon.typepad.com/jeez_jon_an_almost_workin/2015/05/if-the-wizard-of-oz-got-a-round-of-reality-tv-network-notes.html</a:t>
            </a:r>
            <a:endParaRPr sz="900">
              <a:solidFill>
                <a:srgbClr val="888888"/>
              </a:solidFill>
              <a:highlight>
                <a:srgbClr val="222222"/>
              </a:highlight>
              <a:latin typeface="Roboto"/>
              <a:ea typeface="Roboto"/>
              <a:cs typeface="Roboto"/>
              <a:sym typeface="Roboto"/>
            </a:endParaRPr>
          </a:p>
        </p:txBody>
      </p:sp>
      <p:pic>
        <p:nvPicPr>
          <p:cNvPr id="166" name="Google Shape;166;p33"/>
          <p:cNvPicPr preferRelativeResize="0"/>
          <p:nvPr/>
        </p:nvPicPr>
        <p:blipFill>
          <a:blip r:embed="rId4">
            <a:alphaModFix/>
          </a:blip>
          <a:stretch>
            <a:fillRect/>
          </a:stretch>
        </p:blipFill>
        <p:spPr>
          <a:xfrm>
            <a:off x="4969100" y="1334400"/>
            <a:ext cx="4007000" cy="29251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animEffect transition="in" filter="fade">
                                      <p:cBhvr>
                                        <p:cTn id="7" dur="2600"/>
                                        <p:tgtEl>
                                          <p:spTgt spid="164">
                                            <p:txEl>
                                              <p:pRg st="0" end="0"/>
                                            </p:txEl>
                                          </p:spTgt>
                                        </p:tgtEl>
                                      </p:cBhvr>
                                    </p:animEffect>
                                  </p:childTnLst>
                                </p:cTn>
                              </p:par>
                            </p:childTnLst>
                          </p:cTn>
                        </p:par>
                        <p:par>
                          <p:cTn id="8" fill="hold">
                            <p:stCondLst>
                              <p:cond delay="2600"/>
                            </p:stCondLst>
                            <p:childTnLst>
                              <p:par>
                                <p:cTn id="9" presetID="10" presetClass="entr" presetSubtype="0" fill="hold" nodeType="afterEffect">
                                  <p:stCondLst>
                                    <p:cond delay="0"/>
                                  </p:stCondLst>
                                  <p:childTnLst>
                                    <p:set>
                                      <p:cBhvr>
                                        <p:cTn id="10" dur="1" fill="hold">
                                          <p:stCondLst>
                                            <p:cond delay="0"/>
                                          </p:stCondLst>
                                        </p:cTn>
                                        <p:tgtEl>
                                          <p:spTgt spid="164">
                                            <p:txEl>
                                              <p:pRg st="1" end="1"/>
                                            </p:txEl>
                                          </p:spTgt>
                                        </p:tgtEl>
                                        <p:attrNameLst>
                                          <p:attrName>style.visibility</p:attrName>
                                        </p:attrNameLst>
                                      </p:cBhvr>
                                      <p:to>
                                        <p:strVal val="visible"/>
                                      </p:to>
                                    </p:set>
                                    <p:animEffect transition="in" filter="fade">
                                      <p:cBhvr>
                                        <p:cTn id="11" dur="2600"/>
                                        <p:tgtEl>
                                          <p:spTgt spid="164">
                                            <p:txEl>
                                              <p:pRg st="1" end="1"/>
                                            </p:txEl>
                                          </p:spTgt>
                                        </p:tgtEl>
                                      </p:cBhvr>
                                    </p:animEffect>
                                  </p:childTnLst>
                                </p:cTn>
                              </p:par>
                            </p:childTnLst>
                          </p:cTn>
                        </p:par>
                        <p:par>
                          <p:cTn id="12" fill="hold">
                            <p:stCondLst>
                              <p:cond delay="5200"/>
                            </p:stCondLst>
                            <p:childTnLst>
                              <p:par>
                                <p:cTn id="13" presetID="10" presetClass="entr" presetSubtype="0" fill="hold" nodeType="afterEffect">
                                  <p:stCondLst>
                                    <p:cond delay="0"/>
                                  </p:stCondLst>
                                  <p:childTnLst>
                                    <p:set>
                                      <p:cBhvr>
                                        <p:cTn id="14" dur="1" fill="hold">
                                          <p:stCondLst>
                                            <p:cond delay="0"/>
                                          </p:stCondLst>
                                        </p:cTn>
                                        <p:tgtEl>
                                          <p:spTgt spid="164">
                                            <p:txEl>
                                              <p:pRg st="2" end="2"/>
                                            </p:txEl>
                                          </p:spTgt>
                                        </p:tgtEl>
                                        <p:attrNameLst>
                                          <p:attrName>style.visibility</p:attrName>
                                        </p:attrNameLst>
                                      </p:cBhvr>
                                      <p:to>
                                        <p:strVal val="visible"/>
                                      </p:to>
                                    </p:set>
                                    <p:animEffect transition="in" filter="fade">
                                      <p:cBhvr>
                                        <p:cTn id="15" dur="2600"/>
                                        <p:tgtEl>
                                          <p:spTgt spid="164">
                                            <p:txEl>
                                              <p:pRg st="2" end="2"/>
                                            </p:txEl>
                                          </p:spTgt>
                                        </p:tgtEl>
                                      </p:cBhvr>
                                    </p:animEffect>
                                  </p:childTnLst>
                                </p:cTn>
                              </p:par>
                            </p:childTnLst>
                          </p:cTn>
                        </p:par>
                        <p:par>
                          <p:cTn id="16" fill="hold">
                            <p:stCondLst>
                              <p:cond delay="7800"/>
                            </p:stCondLst>
                            <p:childTnLst>
                              <p:par>
                                <p:cTn id="17" presetID="10" presetClass="entr" presetSubtype="0" fill="hold" nodeType="afterEffect">
                                  <p:stCondLst>
                                    <p:cond delay="0"/>
                                  </p:stCondLst>
                                  <p:childTnLst>
                                    <p:set>
                                      <p:cBhvr>
                                        <p:cTn id="18" dur="1" fill="hold">
                                          <p:stCondLst>
                                            <p:cond delay="0"/>
                                          </p:stCondLst>
                                        </p:cTn>
                                        <p:tgtEl>
                                          <p:spTgt spid="164">
                                            <p:txEl>
                                              <p:pRg st="3" end="3"/>
                                            </p:txEl>
                                          </p:spTgt>
                                        </p:tgtEl>
                                        <p:attrNameLst>
                                          <p:attrName>style.visibility</p:attrName>
                                        </p:attrNameLst>
                                      </p:cBhvr>
                                      <p:to>
                                        <p:strVal val="visible"/>
                                      </p:to>
                                    </p:set>
                                    <p:animEffect transition="in" filter="fade">
                                      <p:cBhvr>
                                        <p:cTn id="19" dur="2600"/>
                                        <p:tgtEl>
                                          <p:spTgt spid="164">
                                            <p:txEl>
                                              <p:pRg st="3" end="3"/>
                                            </p:txEl>
                                          </p:spTgt>
                                        </p:tgtEl>
                                      </p:cBhvr>
                                    </p:animEffect>
                                  </p:childTnLst>
                                </p:cTn>
                              </p:par>
                            </p:childTnLst>
                          </p:cTn>
                        </p:par>
                        <p:par>
                          <p:cTn id="20" fill="hold">
                            <p:stCondLst>
                              <p:cond delay="10400"/>
                            </p:stCondLst>
                            <p:childTnLst>
                              <p:par>
                                <p:cTn id="21" presetID="10" presetClass="entr" presetSubtype="0" fill="hold" nodeType="afterEffect">
                                  <p:stCondLst>
                                    <p:cond delay="0"/>
                                  </p:stCondLst>
                                  <p:childTnLst>
                                    <p:set>
                                      <p:cBhvr>
                                        <p:cTn id="22" dur="1" fill="hold">
                                          <p:stCondLst>
                                            <p:cond delay="0"/>
                                          </p:stCondLst>
                                        </p:cTn>
                                        <p:tgtEl>
                                          <p:spTgt spid="164">
                                            <p:txEl>
                                              <p:pRg st="4" end="4"/>
                                            </p:txEl>
                                          </p:spTgt>
                                        </p:tgtEl>
                                        <p:attrNameLst>
                                          <p:attrName>style.visibility</p:attrName>
                                        </p:attrNameLst>
                                      </p:cBhvr>
                                      <p:to>
                                        <p:strVal val="visible"/>
                                      </p:to>
                                    </p:set>
                                    <p:animEffect transition="in" filter="fade">
                                      <p:cBhvr>
                                        <p:cTn id="23" dur="2600"/>
                                        <p:tgtEl>
                                          <p:spTgt spid="164">
                                            <p:txEl>
                                              <p:pRg st="4" end="4"/>
                                            </p:txEl>
                                          </p:spTgt>
                                        </p:tgtEl>
                                      </p:cBhvr>
                                    </p:animEffect>
                                  </p:childTnLst>
                                </p:cTn>
                              </p:par>
                            </p:childTnLst>
                          </p:cTn>
                        </p:par>
                        <p:par>
                          <p:cTn id="24" fill="hold">
                            <p:stCondLst>
                              <p:cond delay="13000"/>
                            </p:stCondLst>
                            <p:childTnLst>
                              <p:par>
                                <p:cTn id="25" presetID="10" presetClass="entr" presetSubtype="0" fill="hold" nodeType="afterEffect">
                                  <p:stCondLst>
                                    <p:cond delay="0"/>
                                  </p:stCondLst>
                                  <p:childTnLst>
                                    <p:set>
                                      <p:cBhvr>
                                        <p:cTn id="26" dur="1" fill="hold">
                                          <p:stCondLst>
                                            <p:cond delay="0"/>
                                          </p:stCondLst>
                                        </p:cTn>
                                        <p:tgtEl>
                                          <p:spTgt spid="164">
                                            <p:txEl>
                                              <p:pRg st="5" end="5"/>
                                            </p:txEl>
                                          </p:spTgt>
                                        </p:tgtEl>
                                        <p:attrNameLst>
                                          <p:attrName>style.visibility</p:attrName>
                                        </p:attrNameLst>
                                      </p:cBhvr>
                                      <p:to>
                                        <p:strVal val="visible"/>
                                      </p:to>
                                    </p:set>
                                    <p:animEffect transition="in" filter="fade">
                                      <p:cBhvr>
                                        <p:cTn id="27" dur="2600"/>
                                        <p:tgtEl>
                                          <p:spTgt spid="164">
                                            <p:txEl>
                                              <p:pRg st="5" end="5"/>
                                            </p:txEl>
                                          </p:spTgt>
                                        </p:tgtEl>
                                      </p:cBhvr>
                                    </p:animEffect>
                                  </p:childTnLst>
                                </p:cTn>
                              </p:par>
                            </p:childTnLst>
                          </p:cTn>
                        </p:par>
                        <p:par>
                          <p:cTn id="28" fill="hold">
                            <p:stCondLst>
                              <p:cond delay="15600"/>
                            </p:stCondLst>
                            <p:childTnLst>
                              <p:par>
                                <p:cTn id="29" presetID="10" presetClass="entr" presetSubtype="0" fill="hold" nodeType="afterEffect">
                                  <p:stCondLst>
                                    <p:cond delay="0"/>
                                  </p:stCondLst>
                                  <p:childTnLst>
                                    <p:set>
                                      <p:cBhvr>
                                        <p:cTn id="30" dur="1" fill="hold">
                                          <p:stCondLst>
                                            <p:cond delay="0"/>
                                          </p:stCondLst>
                                        </p:cTn>
                                        <p:tgtEl>
                                          <p:spTgt spid="164">
                                            <p:txEl>
                                              <p:pRg st="6" end="6"/>
                                            </p:txEl>
                                          </p:spTgt>
                                        </p:tgtEl>
                                        <p:attrNameLst>
                                          <p:attrName>style.visibility</p:attrName>
                                        </p:attrNameLst>
                                      </p:cBhvr>
                                      <p:to>
                                        <p:strVal val="visible"/>
                                      </p:to>
                                    </p:set>
                                    <p:animEffect transition="in" filter="fade">
                                      <p:cBhvr>
                                        <p:cTn id="31" dur="2600"/>
                                        <p:tgtEl>
                                          <p:spTgt spid="16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3561</Words>
  <Application>Microsoft Office PowerPoint</Application>
  <PresentationFormat>On-screen Show (16:9)</PresentationFormat>
  <Paragraphs>412</Paragraphs>
  <Slides>35</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Roboto</vt:lpstr>
      <vt:lpstr>Arial</vt:lpstr>
      <vt:lpstr>Times New Roman</vt:lpstr>
      <vt:lpstr>Calibri</vt:lpstr>
      <vt:lpstr>Simple Light</vt:lpstr>
      <vt:lpstr>Simple Light</vt:lpstr>
      <vt:lpstr>I am Oz the great and powerful:   Elevator pitches to pull back the curtain on the Value of Technical Services    Susan Ponischil  |  Beth Johns  |  Francene Lewis Michigan Academic Library Association Annual Conference Saginaw Valley State University May 2019 </vt:lpstr>
      <vt:lpstr>PowerPoint Presentation</vt:lpstr>
      <vt:lpstr>PRESENTATION and FACILITATION</vt:lpstr>
      <vt:lpstr>the Pitch</vt:lpstr>
      <vt:lpstr>PowerPoint Presentation</vt:lpstr>
      <vt:lpstr>PowerPoint Presentation</vt:lpstr>
      <vt:lpstr>Time </vt:lpstr>
      <vt:lpstr>Length </vt:lpstr>
      <vt:lpstr>Audience</vt:lpstr>
      <vt:lpstr>The Data -- what the Michigan landscape looks like</vt:lpstr>
      <vt:lpstr>Type and Size of Responding Libraries</vt:lpstr>
      <vt:lpstr>Respondents said . . .   </vt:lpstr>
      <vt:lpstr>How have staff positions changed?</vt:lpstr>
      <vt:lpstr>How has the Technical Services budget changed?</vt:lpstr>
      <vt:lpstr>Specific areas of Technical Services with FT staff:</vt:lpstr>
      <vt:lpstr>We wear multiple hats!</vt:lpstr>
      <vt:lpstr>PowerPoint Presentation</vt:lpstr>
      <vt:lpstr>Value</vt:lpstr>
      <vt:lpstr>Values change</vt:lpstr>
      <vt:lpstr>PowerPoint Presentation</vt:lpstr>
      <vt:lpstr>Impact </vt:lpstr>
      <vt:lpstr>Advocate for yourself.</vt:lpstr>
      <vt:lpstr>Describe your Value </vt:lpstr>
      <vt:lpstr>POLL</vt:lpstr>
      <vt:lpstr>PowerPoint Presentation</vt:lpstr>
      <vt:lpstr>Now it’s time to work on our Pitches! </vt:lpstr>
      <vt:lpstr>PITCHES</vt:lpstr>
      <vt:lpstr>PRACTICE GROUPWORK</vt:lpstr>
      <vt:lpstr>PRACTICE INDIVIDUAL WORK</vt:lpstr>
      <vt:lpstr>Wrap-up</vt:lpstr>
      <vt:lpstr>PITCHES</vt:lpstr>
      <vt:lpstr>BIBLIOGRAPHY</vt:lpstr>
      <vt:lpstr>BIBLIOGRAPHY</vt:lpstr>
      <vt:lpstr>PRESENTERS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am Oz the great and powerful:   Elevator pitches to pull back the curtain on the Value of Technical Services    Susan Ponischil  |  Beth Johns  |  Francene Lewis Michigan Academic Library Association Annual Conference Saginaw Valley State University May 2019 </dc:title>
  <dc:creator>Susan Ponischil</dc:creator>
  <cp:lastModifiedBy>Susan Ponischil</cp:lastModifiedBy>
  <cp:revision>1</cp:revision>
  <dcterms:modified xsi:type="dcterms:W3CDTF">2019-05-17T14:00:01Z</dcterms:modified>
</cp:coreProperties>
</file>