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4"/>
  </p:sldMasterIdLst>
  <p:notesMasterIdLst>
    <p:notesMasterId r:id="rId56"/>
  </p:notesMasterIdLst>
  <p:handoutMasterIdLst>
    <p:handoutMasterId r:id="rId57"/>
  </p:handoutMasterIdLst>
  <p:sldIdLst>
    <p:sldId id="450" r:id="rId5"/>
    <p:sldId id="383" r:id="rId6"/>
    <p:sldId id="294" r:id="rId7"/>
    <p:sldId id="258" r:id="rId8"/>
    <p:sldId id="257" r:id="rId9"/>
    <p:sldId id="411" r:id="rId10"/>
    <p:sldId id="412" r:id="rId11"/>
    <p:sldId id="296" r:id="rId12"/>
    <p:sldId id="280" r:id="rId13"/>
    <p:sldId id="271" r:id="rId14"/>
    <p:sldId id="385" r:id="rId15"/>
    <p:sldId id="384" r:id="rId16"/>
    <p:sldId id="413" r:id="rId17"/>
    <p:sldId id="455" r:id="rId18"/>
    <p:sldId id="387" r:id="rId19"/>
    <p:sldId id="449" r:id="rId20"/>
    <p:sldId id="389" r:id="rId21"/>
    <p:sldId id="390" r:id="rId22"/>
    <p:sldId id="391" r:id="rId23"/>
    <p:sldId id="392" r:id="rId24"/>
    <p:sldId id="393" r:id="rId25"/>
    <p:sldId id="394" r:id="rId26"/>
    <p:sldId id="395" r:id="rId27"/>
    <p:sldId id="396" r:id="rId28"/>
    <p:sldId id="414" r:id="rId29"/>
    <p:sldId id="415" r:id="rId30"/>
    <p:sldId id="399" r:id="rId31"/>
    <p:sldId id="400" r:id="rId32"/>
    <p:sldId id="401" r:id="rId33"/>
    <p:sldId id="402" r:id="rId34"/>
    <p:sldId id="416" r:id="rId35"/>
    <p:sldId id="456" r:id="rId36"/>
    <p:sldId id="418" r:id="rId37"/>
    <p:sldId id="457" r:id="rId38"/>
    <p:sldId id="443" r:id="rId39"/>
    <p:sldId id="444" r:id="rId40"/>
    <p:sldId id="445" r:id="rId41"/>
    <p:sldId id="446" r:id="rId42"/>
    <p:sldId id="447" r:id="rId43"/>
    <p:sldId id="448" r:id="rId44"/>
    <p:sldId id="442" r:id="rId45"/>
    <p:sldId id="451" r:id="rId46"/>
    <p:sldId id="404" r:id="rId47"/>
    <p:sldId id="388" r:id="rId48"/>
    <p:sldId id="438" r:id="rId49"/>
    <p:sldId id="452" r:id="rId50"/>
    <p:sldId id="439" r:id="rId51"/>
    <p:sldId id="453" r:id="rId52"/>
    <p:sldId id="440" r:id="rId53"/>
    <p:sldId id="454" r:id="rId54"/>
    <p:sldId id="441" r:id="rId55"/>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FBAFDB-04C0-4D1A-9C46-4C2E32C1B8A7}">
          <p14:sldIdLst>
            <p14:sldId id="450"/>
            <p14:sldId id="383"/>
            <p14:sldId id="294"/>
          </p14:sldIdLst>
        </p14:section>
        <p14:section name="Untitled Section" id="{B99C04D3-CCA4-4FAC-ADB9-62E3D8031802}">
          <p14:sldIdLst>
            <p14:sldId id="258"/>
            <p14:sldId id="257"/>
            <p14:sldId id="411"/>
            <p14:sldId id="412"/>
            <p14:sldId id="296"/>
            <p14:sldId id="280"/>
            <p14:sldId id="271"/>
            <p14:sldId id="385"/>
            <p14:sldId id="384"/>
            <p14:sldId id="413"/>
            <p14:sldId id="455"/>
            <p14:sldId id="387"/>
            <p14:sldId id="449"/>
            <p14:sldId id="389"/>
            <p14:sldId id="390"/>
            <p14:sldId id="391"/>
            <p14:sldId id="392"/>
            <p14:sldId id="393"/>
            <p14:sldId id="394"/>
            <p14:sldId id="395"/>
            <p14:sldId id="396"/>
            <p14:sldId id="414"/>
            <p14:sldId id="415"/>
            <p14:sldId id="399"/>
            <p14:sldId id="400"/>
            <p14:sldId id="401"/>
            <p14:sldId id="402"/>
            <p14:sldId id="416"/>
            <p14:sldId id="456"/>
            <p14:sldId id="418"/>
            <p14:sldId id="457"/>
            <p14:sldId id="443"/>
            <p14:sldId id="444"/>
            <p14:sldId id="445"/>
            <p14:sldId id="446"/>
            <p14:sldId id="447"/>
            <p14:sldId id="448"/>
            <p14:sldId id="442"/>
            <p14:sldId id="451"/>
            <p14:sldId id="404"/>
            <p14:sldId id="388"/>
            <p14:sldId id="438"/>
            <p14:sldId id="452"/>
            <p14:sldId id="439"/>
            <p14:sldId id="453"/>
            <p14:sldId id="440"/>
            <p14:sldId id="454"/>
            <p14:sldId id="44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EEFD"/>
    <a:srgbClr val="BEE0FC"/>
    <a:srgbClr val="F0D510"/>
    <a:srgbClr val="F0D6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73852" autoAdjust="0"/>
  </p:normalViewPr>
  <p:slideViewPr>
    <p:cSldViewPr snapToGrid="0" snapToObjects="1">
      <p:cViewPr varScale="1">
        <p:scale>
          <a:sx n="31" d="100"/>
          <a:sy n="31" d="100"/>
        </p:scale>
        <p:origin x="858" y="54"/>
      </p:cViewPr>
      <p:guideLst>
        <p:guide orient="horz" pos="2160"/>
        <p:guide pos="2880"/>
      </p:guideLst>
    </p:cSldViewPr>
  </p:slideViewPr>
  <p:notesTextViewPr>
    <p:cViewPr>
      <p:scale>
        <a:sx n="100" d="100"/>
        <a:sy n="100" d="100"/>
      </p:scale>
      <p:origin x="0" y="0"/>
    </p:cViewPr>
  </p:notesTextViewPr>
  <p:sorterViewPr>
    <p:cViewPr>
      <p:scale>
        <a:sx n="132" d="100"/>
        <a:sy n="132" d="100"/>
      </p:scale>
      <p:origin x="0" y="-10476"/>
    </p:cViewPr>
  </p:sorterViewPr>
  <p:notesViewPr>
    <p:cSldViewPr snapToGrid="0" snapToObjects="1">
      <p:cViewPr varScale="1">
        <p:scale>
          <a:sx n="82" d="100"/>
          <a:sy n="82" d="100"/>
        </p:scale>
        <p:origin x="-2064" y="-96"/>
      </p:cViewPr>
      <p:guideLst>
        <p:guide orient="horz" pos="2931"/>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02" tIns="46652" rIns="93302" bIns="46652" rtlCol="0"/>
          <a:lstStyle>
            <a:lvl1pPr algn="l">
              <a:defRPr sz="1200"/>
            </a:lvl1pPr>
          </a:lstStyle>
          <a:p>
            <a:endParaRPr lang="en-CA" dirty="0"/>
          </a:p>
        </p:txBody>
      </p:sp>
      <p:sp>
        <p:nvSpPr>
          <p:cNvPr id="3" name="Date Placeholder 2"/>
          <p:cNvSpPr>
            <a:spLocks noGrp="1"/>
          </p:cNvSpPr>
          <p:nvPr>
            <p:ph type="dt" sz="quarter" idx="1"/>
          </p:nvPr>
        </p:nvSpPr>
        <p:spPr>
          <a:xfrm>
            <a:off x="3978133" y="1"/>
            <a:ext cx="3043343" cy="465455"/>
          </a:xfrm>
          <a:prstGeom prst="rect">
            <a:avLst/>
          </a:prstGeom>
        </p:spPr>
        <p:txBody>
          <a:bodyPr vert="horz" lIns="93302" tIns="46652" rIns="93302" bIns="46652" rtlCol="0"/>
          <a:lstStyle>
            <a:lvl1pPr algn="r">
              <a:defRPr sz="1200"/>
            </a:lvl1pPr>
          </a:lstStyle>
          <a:p>
            <a:fld id="{AE976ECD-F6AB-4F2F-B4D6-919F69AA8681}" type="datetimeFigureOut">
              <a:rPr lang="en-US" smtClean="0"/>
              <a:pPr/>
              <a:t>12/13/2019</a:t>
            </a:fld>
            <a:endParaRPr lang="en-CA" dirty="0"/>
          </a:p>
        </p:txBody>
      </p:sp>
      <p:sp>
        <p:nvSpPr>
          <p:cNvPr id="4" name="Footer Placeholder 3"/>
          <p:cNvSpPr>
            <a:spLocks noGrp="1"/>
          </p:cNvSpPr>
          <p:nvPr>
            <p:ph type="ftr" sz="quarter" idx="2"/>
          </p:nvPr>
        </p:nvSpPr>
        <p:spPr>
          <a:xfrm>
            <a:off x="1" y="8842031"/>
            <a:ext cx="3043343" cy="465455"/>
          </a:xfrm>
          <a:prstGeom prst="rect">
            <a:avLst/>
          </a:prstGeom>
        </p:spPr>
        <p:txBody>
          <a:bodyPr vert="horz" lIns="93302" tIns="46652" rIns="93302" bIns="46652"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8133" y="8842031"/>
            <a:ext cx="3043343" cy="465455"/>
          </a:xfrm>
          <a:prstGeom prst="rect">
            <a:avLst/>
          </a:prstGeom>
        </p:spPr>
        <p:txBody>
          <a:bodyPr vert="horz" lIns="93302" tIns="46652" rIns="93302" bIns="46652" rtlCol="0" anchor="b"/>
          <a:lstStyle>
            <a:lvl1pPr algn="r">
              <a:defRPr sz="1200"/>
            </a:lvl1pPr>
          </a:lstStyle>
          <a:p>
            <a:fld id="{C809BB22-BB3E-4476-ABC5-77C6687F11F1}" type="slidenum">
              <a:rPr lang="en-CA" smtClean="0"/>
              <a:pPr/>
              <a:t>‹#›</a:t>
            </a:fld>
            <a:endParaRPr lang="en-CA" dirty="0"/>
          </a:p>
        </p:txBody>
      </p:sp>
    </p:spTree>
    <p:extLst>
      <p:ext uri="{BB962C8B-B14F-4D97-AF65-F5344CB8AC3E}">
        <p14:creationId xmlns:p14="http://schemas.microsoft.com/office/powerpoint/2010/main" val="551450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455"/>
          </a:xfrm>
          <a:prstGeom prst="rect">
            <a:avLst/>
          </a:prstGeom>
        </p:spPr>
        <p:txBody>
          <a:bodyPr vert="horz" lIns="93302" tIns="46652" rIns="93302" bIns="46652" rtlCol="0"/>
          <a:lstStyle>
            <a:lvl1pPr algn="l">
              <a:defRPr sz="1200"/>
            </a:lvl1pPr>
          </a:lstStyle>
          <a:p>
            <a:endParaRPr lang="en-CA" dirty="0"/>
          </a:p>
        </p:txBody>
      </p:sp>
      <p:sp>
        <p:nvSpPr>
          <p:cNvPr id="3" name="Date Placeholder 2"/>
          <p:cNvSpPr>
            <a:spLocks noGrp="1"/>
          </p:cNvSpPr>
          <p:nvPr>
            <p:ph type="dt" idx="1"/>
          </p:nvPr>
        </p:nvSpPr>
        <p:spPr>
          <a:xfrm>
            <a:off x="3978133" y="1"/>
            <a:ext cx="3043343" cy="465455"/>
          </a:xfrm>
          <a:prstGeom prst="rect">
            <a:avLst/>
          </a:prstGeom>
        </p:spPr>
        <p:txBody>
          <a:bodyPr vert="horz" lIns="93302" tIns="46652" rIns="93302" bIns="46652" rtlCol="0"/>
          <a:lstStyle>
            <a:lvl1pPr algn="r">
              <a:defRPr sz="1200"/>
            </a:lvl1pPr>
          </a:lstStyle>
          <a:p>
            <a:fld id="{A9A51EDF-9C95-4298-A361-72097FB8C738}" type="datetimeFigureOut">
              <a:rPr lang="en-US" smtClean="0"/>
              <a:pPr/>
              <a:t>12/13/2019</a:t>
            </a:fld>
            <a:endParaRPr lang="en-CA" dirty="0"/>
          </a:p>
        </p:txBody>
      </p:sp>
      <p:sp>
        <p:nvSpPr>
          <p:cNvPr id="4" name="Slide Image Placeholder 3"/>
          <p:cNvSpPr>
            <a:spLocks noGrp="1" noRot="1" noChangeAspect="1"/>
          </p:cNvSpPr>
          <p:nvPr>
            <p:ph type="sldImg" idx="2"/>
          </p:nvPr>
        </p:nvSpPr>
        <p:spPr>
          <a:xfrm>
            <a:off x="1185863" y="698500"/>
            <a:ext cx="4651375" cy="3489325"/>
          </a:xfrm>
          <a:prstGeom prst="rect">
            <a:avLst/>
          </a:prstGeom>
          <a:noFill/>
          <a:ln w="12700">
            <a:solidFill>
              <a:prstClr val="black"/>
            </a:solidFill>
          </a:ln>
        </p:spPr>
        <p:txBody>
          <a:bodyPr vert="horz" lIns="93302" tIns="46652" rIns="93302" bIns="46652" rtlCol="0" anchor="ctr"/>
          <a:lstStyle/>
          <a:p>
            <a:endParaRPr lang="en-CA"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02" tIns="46652" rIns="93302" bIns="4665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1" y="8842031"/>
            <a:ext cx="3043343" cy="465455"/>
          </a:xfrm>
          <a:prstGeom prst="rect">
            <a:avLst/>
          </a:prstGeom>
        </p:spPr>
        <p:txBody>
          <a:bodyPr vert="horz" lIns="93302" tIns="46652" rIns="93302" bIns="46652"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8133" y="8842031"/>
            <a:ext cx="3043343" cy="465455"/>
          </a:xfrm>
          <a:prstGeom prst="rect">
            <a:avLst/>
          </a:prstGeom>
        </p:spPr>
        <p:txBody>
          <a:bodyPr vert="horz" lIns="93302" tIns="46652" rIns="93302" bIns="46652" rtlCol="0" anchor="b"/>
          <a:lstStyle>
            <a:lvl1pPr algn="r">
              <a:defRPr sz="1200"/>
            </a:lvl1pPr>
          </a:lstStyle>
          <a:p>
            <a:fld id="{49A9312C-BE48-4D40-BB89-7F9C712FB68A}" type="slidenum">
              <a:rPr lang="en-CA" smtClean="0"/>
              <a:pPr/>
              <a:t>‹#›</a:t>
            </a:fld>
            <a:endParaRPr lang="en-CA" dirty="0"/>
          </a:p>
        </p:txBody>
      </p:sp>
    </p:spTree>
    <p:extLst>
      <p:ext uri="{BB962C8B-B14F-4D97-AF65-F5344CB8AC3E}">
        <p14:creationId xmlns:p14="http://schemas.microsoft.com/office/powerpoint/2010/main" val="2634965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A9312C-BE48-4D40-BB89-7F9C712FB68A}" type="slidenum">
              <a:rPr lang="en-CA" smtClean="0"/>
              <a:pPr/>
              <a:t>1</a:t>
            </a:fld>
            <a:endParaRPr lang="en-CA" dirty="0"/>
          </a:p>
        </p:txBody>
      </p:sp>
    </p:spTree>
    <p:extLst>
      <p:ext uri="{BB962C8B-B14F-4D97-AF65-F5344CB8AC3E}">
        <p14:creationId xmlns:p14="http://schemas.microsoft.com/office/powerpoint/2010/main" val="2756262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a:t>We want to ensure that we design and use service delivery methods</a:t>
            </a:r>
          </a:p>
          <a:p>
            <a:pPr eaLnBrk="1" hangingPunct="1">
              <a:buFontTx/>
              <a:buChar char="-"/>
            </a:pPr>
            <a:r>
              <a:rPr lang="en-US" dirty="0"/>
              <a:t>that help maintain the person’s dignity and independence, </a:t>
            </a:r>
          </a:p>
          <a:p>
            <a:pPr eaLnBrk="1" hangingPunct="1">
              <a:buFontTx/>
              <a:buChar char="-"/>
            </a:pPr>
            <a:r>
              <a:rPr lang="en-US" dirty="0"/>
              <a:t>that ensure their way of receiving service is integrated into the way others receive service, and</a:t>
            </a:r>
          </a:p>
          <a:p>
            <a:pPr eaLnBrk="1" hangingPunct="1">
              <a:buFontTx/>
              <a:buChar char="-"/>
            </a:pPr>
            <a:r>
              <a:rPr lang="en-US" dirty="0"/>
              <a:t>That our service delivery methods help us provide persons with disabilities an equal opportunity to benefit from our services.</a:t>
            </a:r>
          </a:p>
          <a:p>
            <a:endParaRPr lang="en-CA" dirty="0"/>
          </a:p>
          <a:p>
            <a:r>
              <a:rPr lang="en-CA" dirty="0"/>
              <a:t>Dignity</a:t>
            </a:r>
          </a:p>
          <a:p>
            <a:pPr lvl="1"/>
            <a:r>
              <a:rPr lang="en-CA" dirty="0"/>
              <a:t>Preserving the person’s self-worth.</a:t>
            </a:r>
          </a:p>
          <a:p>
            <a:pPr lvl="1"/>
            <a:r>
              <a:rPr lang="en-CA" dirty="0"/>
              <a:t>Not treating persons with disabilities as an afterthought.</a:t>
            </a:r>
          </a:p>
          <a:p>
            <a:r>
              <a:rPr lang="en-CA" dirty="0"/>
              <a:t>Independence</a:t>
            </a:r>
          </a:p>
          <a:p>
            <a:r>
              <a:rPr lang="en-CA" baseline="0" dirty="0"/>
              <a:t>          </a:t>
            </a:r>
            <a:r>
              <a:rPr lang="en-CA" dirty="0"/>
              <a:t>People are able to do things on their own without </a:t>
            </a:r>
            <a:r>
              <a:rPr lang="en-CA" u="sng" dirty="0"/>
              <a:t>unnecessary</a:t>
            </a:r>
            <a:r>
              <a:rPr lang="en-CA" dirty="0"/>
              <a:t> help or interference. Integration</a:t>
            </a:r>
          </a:p>
          <a:p>
            <a:pPr lvl="1"/>
            <a:r>
              <a:rPr lang="en-CA" dirty="0"/>
              <a:t>Person benefits from the same service, in the same place, time, and way as others.</a:t>
            </a:r>
          </a:p>
          <a:p>
            <a:r>
              <a:rPr lang="en-CA" dirty="0"/>
              <a:t>Equal Opportunity</a:t>
            </a:r>
          </a:p>
          <a:p>
            <a:pPr lvl="1"/>
            <a:r>
              <a:rPr lang="en-CA" dirty="0"/>
              <a:t>Same chances, options, benefits and results as others.</a:t>
            </a:r>
          </a:p>
          <a:p>
            <a:pPr lvl="1"/>
            <a:r>
              <a:rPr lang="en-CA" dirty="0"/>
              <a:t>Equitability…</a:t>
            </a:r>
          </a:p>
          <a:p>
            <a:pPr lvl="1"/>
            <a:endParaRPr lang="en-CA" dirty="0"/>
          </a:p>
          <a:p>
            <a:endParaRPr lang="en-CA" dirty="0"/>
          </a:p>
        </p:txBody>
      </p:sp>
      <p:sp>
        <p:nvSpPr>
          <p:cNvPr id="4" name="Slide Number Placeholder 3"/>
          <p:cNvSpPr>
            <a:spLocks noGrp="1"/>
          </p:cNvSpPr>
          <p:nvPr>
            <p:ph type="sldNum" sz="quarter" idx="10"/>
          </p:nvPr>
        </p:nvSpPr>
        <p:spPr/>
        <p:txBody>
          <a:bodyPr/>
          <a:lstStyle/>
          <a:p>
            <a:fld id="{49A9312C-BE48-4D40-BB89-7F9C712FB68A}" type="slidenum">
              <a:rPr lang="en-CA" smtClean="0"/>
              <a:pPr/>
              <a:t>10</a:t>
            </a:fld>
            <a:endParaRPr lang="en-CA" dirty="0"/>
          </a:p>
        </p:txBody>
      </p:sp>
    </p:spTree>
    <p:extLst>
      <p:ext uri="{BB962C8B-B14F-4D97-AF65-F5344CB8AC3E}">
        <p14:creationId xmlns:p14="http://schemas.microsoft.com/office/powerpoint/2010/main" val="2743306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a:p>
            <a:r>
              <a:rPr lang="en-CA" dirty="0"/>
              <a:t>What constitutes a print disability? </a:t>
            </a:r>
          </a:p>
          <a:p>
            <a:endParaRPr lang="en-CA" dirty="0"/>
          </a:p>
          <a:p>
            <a:r>
              <a:rPr lang="en-CA" dirty="0"/>
              <a:t>http://www.collectionscanada.gc.ca/iela/index-e.html The mandate of the Initiative for Equitable Library Access (IELA) is to create the conditions for sustainable and equitable library access for Canadians with print disabilities. </a:t>
            </a:r>
          </a:p>
          <a:p>
            <a:endParaRPr lang="en-CA" dirty="0"/>
          </a:p>
          <a:p>
            <a:r>
              <a:rPr lang="en-CA" dirty="0"/>
              <a:t>In Libraries, understanding the category of print disabilities is critical as it is an umbrella for many others. It impacts interaction with print materials. </a:t>
            </a:r>
          </a:p>
        </p:txBody>
      </p:sp>
      <p:sp>
        <p:nvSpPr>
          <p:cNvPr id="4" name="Slide Number Placeholder 3"/>
          <p:cNvSpPr>
            <a:spLocks noGrp="1"/>
          </p:cNvSpPr>
          <p:nvPr>
            <p:ph type="sldNum" sz="quarter" idx="10"/>
          </p:nvPr>
        </p:nvSpPr>
        <p:spPr/>
        <p:txBody>
          <a:bodyPr/>
          <a:lstStyle/>
          <a:p>
            <a:fld id="{49A9312C-BE48-4D40-BB89-7F9C712FB68A}" type="slidenum">
              <a:rPr lang="en-CA" smtClean="0"/>
              <a:pPr/>
              <a:t>11</a:t>
            </a:fld>
            <a:endParaRPr lang="en-CA" dirty="0"/>
          </a:p>
        </p:txBody>
      </p:sp>
    </p:spTree>
    <p:extLst>
      <p:ext uri="{BB962C8B-B14F-4D97-AF65-F5344CB8AC3E}">
        <p14:creationId xmlns:p14="http://schemas.microsoft.com/office/powerpoint/2010/main" val="2043099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12</a:t>
            </a:fld>
            <a:endParaRPr lang="en-CA" dirty="0"/>
          </a:p>
        </p:txBody>
      </p:sp>
    </p:spTree>
    <p:extLst>
      <p:ext uri="{BB962C8B-B14F-4D97-AF65-F5344CB8AC3E}">
        <p14:creationId xmlns:p14="http://schemas.microsoft.com/office/powerpoint/2010/main" val="2724406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nSpc>
                <a:spcPct val="80000"/>
              </a:lnSpc>
              <a:spcBef>
                <a:spcPts val="1202"/>
              </a:spcBef>
            </a:pPr>
            <a:r>
              <a:rPr lang="en-US" sz="1200" kern="1200" dirty="0">
                <a:solidFill>
                  <a:schemeClr val="tx1"/>
                </a:solidFill>
                <a:effectLst/>
                <a:latin typeface="+mn-lt"/>
                <a:ea typeface="+mn-ea"/>
                <a:cs typeface="+mn-cs"/>
              </a:rPr>
              <a:t>Think, Pair, Share: Examples of these barriers in the average daily interaction of a library</a:t>
            </a:r>
            <a:endParaRPr lang="en-CA" sz="2000" dirty="0"/>
          </a:p>
          <a:p>
            <a:pPr>
              <a:lnSpc>
                <a:spcPct val="80000"/>
              </a:lnSpc>
              <a:spcBef>
                <a:spcPts val="1202"/>
              </a:spcBef>
            </a:pPr>
            <a:endParaRPr lang="en-CA" sz="2000" dirty="0"/>
          </a:p>
          <a:p>
            <a:pPr>
              <a:lnSpc>
                <a:spcPct val="80000"/>
              </a:lnSpc>
              <a:spcBef>
                <a:spcPts val="1202"/>
              </a:spcBef>
            </a:pPr>
            <a:endParaRPr lang="en-CA" sz="2000" dirty="0"/>
          </a:p>
          <a:p>
            <a:pPr>
              <a:lnSpc>
                <a:spcPct val="80000"/>
              </a:lnSpc>
              <a:spcBef>
                <a:spcPts val="1202"/>
              </a:spcBef>
            </a:pPr>
            <a:r>
              <a:rPr lang="en-CA" sz="2000" dirty="0"/>
              <a:t>Physical – a step at the entrance to a store.</a:t>
            </a:r>
          </a:p>
          <a:p>
            <a:pPr>
              <a:lnSpc>
                <a:spcPct val="80000"/>
              </a:lnSpc>
              <a:spcBef>
                <a:spcPts val="1202"/>
              </a:spcBef>
            </a:pPr>
            <a:r>
              <a:rPr lang="en-CA" sz="2000" dirty="0"/>
              <a:t>Architectural – no elevators in a building of more than one floor.</a:t>
            </a:r>
          </a:p>
          <a:p>
            <a:pPr>
              <a:lnSpc>
                <a:spcPct val="80000"/>
              </a:lnSpc>
              <a:spcBef>
                <a:spcPts val="1202"/>
              </a:spcBef>
            </a:pPr>
            <a:r>
              <a:rPr lang="en-CA" sz="2000" dirty="0"/>
              <a:t>Information or communications – a publication that is not available in large print.</a:t>
            </a:r>
          </a:p>
          <a:p>
            <a:pPr>
              <a:lnSpc>
                <a:spcPct val="80000"/>
              </a:lnSpc>
              <a:spcBef>
                <a:spcPts val="1202"/>
              </a:spcBef>
            </a:pPr>
            <a:r>
              <a:rPr lang="en-CA" sz="2000" dirty="0"/>
              <a:t>Attitudinal – assuming people can’t perform a certain task when in fact they can.</a:t>
            </a:r>
          </a:p>
          <a:p>
            <a:pPr>
              <a:lnSpc>
                <a:spcPct val="80000"/>
              </a:lnSpc>
              <a:spcBef>
                <a:spcPts val="1202"/>
              </a:spcBef>
            </a:pPr>
            <a:r>
              <a:rPr lang="en-CA" sz="2000" dirty="0"/>
              <a:t>Technological – traffic lights that change too quickly before a person with a disability has time to get through the intersection.</a:t>
            </a:r>
          </a:p>
          <a:p>
            <a:pPr>
              <a:lnSpc>
                <a:spcPct val="80000"/>
              </a:lnSpc>
              <a:spcBef>
                <a:spcPts val="1202"/>
              </a:spcBef>
            </a:pPr>
            <a:r>
              <a:rPr lang="en-CA" sz="2000" dirty="0"/>
              <a:t>Systemic – Barriers created by policies or practices, for instance not offering different ways to complete a test as part of job hiring.</a:t>
            </a:r>
            <a:endParaRPr lang="en-US" sz="2000" dirty="0"/>
          </a:p>
          <a:p>
            <a:pPr marL="602581" indent="-602581">
              <a:lnSpc>
                <a:spcPct val="90000"/>
              </a:lnSpc>
            </a:pPr>
            <a:endParaRPr lang="en-CA" sz="2200" dirty="0"/>
          </a:p>
          <a:p>
            <a:pPr marL="602581" indent="-602581">
              <a:lnSpc>
                <a:spcPct val="90000"/>
              </a:lnSpc>
            </a:pPr>
            <a:r>
              <a:rPr lang="en-CA" sz="2200" dirty="0"/>
              <a:t>The following is the same definition as used in the Ontario Human Rights Code. A “disability” is:</a:t>
            </a:r>
          </a:p>
          <a:p>
            <a:pPr marL="971909" lvl="1" indent="-505392">
              <a:lnSpc>
                <a:spcPct val="90000"/>
              </a:lnSpc>
              <a:buClr>
                <a:schemeClr val="tx1"/>
              </a:buClr>
              <a:buFont typeface="Wingdings" pitchFamily="2" charset="2"/>
              <a:buAutoNum type="alphaLcPeriod"/>
            </a:pPr>
            <a:r>
              <a:rPr lang="en-CA" sz="2000" dirty="0"/>
              <a:t>Any degree of physical disability, infirmity, malformation or disfigurement caused by bodily injury, birth defect or illness;</a:t>
            </a:r>
          </a:p>
          <a:p>
            <a:pPr marL="971909" lvl="1" indent="-505392">
              <a:lnSpc>
                <a:spcPct val="90000"/>
              </a:lnSpc>
              <a:buClr>
                <a:schemeClr val="tx1"/>
              </a:buClr>
              <a:buFont typeface="Wingdings" pitchFamily="2" charset="2"/>
              <a:buAutoNum type="alphaLcPeriod"/>
            </a:pPr>
            <a:r>
              <a:rPr lang="en-CA" sz="2000" dirty="0"/>
              <a:t>A condition of mental impairment or a developmental disability;</a:t>
            </a:r>
          </a:p>
          <a:p>
            <a:pPr marL="971909" lvl="1" indent="-505392">
              <a:lnSpc>
                <a:spcPct val="90000"/>
              </a:lnSpc>
              <a:buClr>
                <a:schemeClr val="tx1"/>
              </a:buClr>
              <a:buFont typeface="Wingdings" pitchFamily="2" charset="2"/>
              <a:buAutoNum type="alphaLcPeriod"/>
            </a:pPr>
            <a:r>
              <a:rPr lang="en-CA" sz="2000" dirty="0"/>
              <a:t>A learning disability, or a dysfunction in one or more of the processes involved in understanding or using symbols or spoken language;</a:t>
            </a:r>
          </a:p>
          <a:p>
            <a:pPr marL="971909" lvl="1" indent="-505392">
              <a:lnSpc>
                <a:spcPct val="90000"/>
              </a:lnSpc>
              <a:buClr>
                <a:schemeClr val="tx1"/>
              </a:buClr>
              <a:buFont typeface="Wingdings" pitchFamily="2" charset="2"/>
              <a:buAutoNum type="alphaLcPeriod"/>
            </a:pPr>
            <a:r>
              <a:rPr lang="en-CA" sz="2000" dirty="0"/>
              <a:t>A mental disorder; or</a:t>
            </a:r>
          </a:p>
          <a:p>
            <a:pPr marL="971909" lvl="1" indent="-505392">
              <a:lnSpc>
                <a:spcPct val="90000"/>
              </a:lnSpc>
              <a:buClr>
                <a:schemeClr val="tx1"/>
              </a:buClr>
              <a:buFont typeface="Wingdings" pitchFamily="2" charset="2"/>
              <a:buAutoNum type="alphaLcPeriod"/>
            </a:pPr>
            <a:r>
              <a:rPr lang="en-CA" sz="2000" dirty="0"/>
              <a:t>An injury or disability for which benefits were claimed or received under the insurance plan established under the Workplace Safety and Insurance Act, 1997.</a:t>
            </a:r>
            <a:endParaRPr lang="en-US" sz="2000" dirty="0"/>
          </a:p>
          <a:p>
            <a:endParaRPr lang="en-CA" dirty="0"/>
          </a:p>
        </p:txBody>
      </p:sp>
      <p:sp>
        <p:nvSpPr>
          <p:cNvPr id="4" name="Slide Number Placeholder 3"/>
          <p:cNvSpPr>
            <a:spLocks noGrp="1"/>
          </p:cNvSpPr>
          <p:nvPr>
            <p:ph type="sldNum" sz="quarter" idx="10"/>
          </p:nvPr>
        </p:nvSpPr>
        <p:spPr/>
        <p:txBody>
          <a:bodyPr/>
          <a:lstStyle/>
          <a:p>
            <a:fld id="{49A9312C-BE48-4D40-BB89-7F9C712FB68A}" type="slidenum">
              <a:rPr lang="en-CA" smtClean="0"/>
              <a:pPr/>
              <a:t>13</a:t>
            </a:fld>
            <a:endParaRPr lang="en-CA" dirty="0"/>
          </a:p>
        </p:txBody>
      </p:sp>
    </p:spTree>
    <p:extLst>
      <p:ext uri="{BB962C8B-B14F-4D97-AF65-F5344CB8AC3E}">
        <p14:creationId xmlns:p14="http://schemas.microsoft.com/office/powerpoint/2010/main" val="4279019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dirty="0"/>
              <a:t>Communications</a:t>
            </a:r>
          </a:p>
          <a:p>
            <a:pPr eaLnBrk="1" hangingPunct="1"/>
            <a:r>
              <a:rPr lang="en-US" dirty="0"/>
              <a:t>Interact comfortably, taking disabilities into account</a:t>
            </a:r>
          </a:p>
          <a:p>
            <a:pPr lvl="1" eaLnBrk="1" hangingPunct="1">
              <a:buFont typeface="Arial" pitchFamily="34" charset="0"/>
              <a:buChar char="•"/>
            </a:pPr>
            <a:r>
              <a:rPr lang="en-US" dirty="0"/>
              <a:t>Welcome persons using assistive devices and know how to use assistive devices provided by your area. (Speak to expectations – not everyone an expert – reach out to Janet and OPD)</a:t>
            </a:r>
          </a:p>
          <a:p>
            <a:pPr lvl="1" eaLnBrk="1" hangingPunct="1">
              <a:buFont typeface="Arial" pitchFamily="34" charset="0"/>
              <a:buChar char="•"/>
            </a:pPr>
            <a:r>
              <a:rPr lang="en-US" dirty="0"/>
              <a:t>Welcome service animals. </a:t>
            </a:r>
          </a:p>
          <a:p>
            <a:pPr lvl="2" eaLnBrk="1" hangingPunct="1">
              <a:buFont typeface="Arial" pitchFamily="34" charset="0"/>
              <a:buChar char="•"/>
            </a:pPr>
            <a:r>
              <a:rPr lang="en-US" dirty="0"/>
              <a:t>Know how to request verification if in doubt.</a:t>
            </a:r>
          </a:p>
          <a:p>
            <a:pPr lvl="1" eaLnBrk="1" hangingPunct="1">
              <a:buFont typeface="Arial" pitchFamily="34" charset="0"/>
              <a:buChar char="•"/>
            </a:pPr>
            <a:r>
              <a:rPr lang="en-US" dirty="0"/>
              <a:t>Welcome support persons.</a:t>
            </a:r>
          </a:p>
          <a:p>
            <a:pPr eaLnBrk="1" hangingPunct="1"/>
            <a:endParaRPr lang="en-US" b="1" dirty="0"/>
          </a:p>
          <a:p>
            <a:pPr eaLnBrk="1" hangingPunct="1"/>
            <a:r>
              <a:rPr lang="en-US" b="1" dirty="0"/>
              <a:t>Barriers</a:t>
            </a:r>
          </a:p>
          <a:p>
            <a:pPr eaLnBrk="1" hangingPunct="1"/>
            <a:r>
              <a:rPr lang="en-US" dirty="0"/>
              <a:t>Provide notice of temporary service disruptions.</a:t>
            </a:r>
          </a:p>
          <a:p>
            <a:pPr eaLnBrk="1" hangingPunct="1"/>
            <a:r>
              <a:rPr lang="en-CA" dirty="0"/>
              <a:t>Proactively identify and report barriers.</a:t>
            </a:r>
          </a:p>
          <a:p>
            <a:endParaRPr lang="en-CA" dirty="0"/>
          </a:p>
        </p:txBody>
      </p:sp>
      <p:sp>
        <p:nvSpPr>
          <p:cNvPr id="4" name="Slide Number Placeholder 3"/>
          <p:cNvSpPr>
            <a:spLocks noGrp="1"/>
          </p:cNvSpPr>
          <p:nvPr>
            <p:ph type="sldNum" sz="quarter" idx="10"/>
          </p:nvPr>
        </p:nvSpPr>
        <p:spPr/>
        <p:txBody>
          <a:bodyPr/>
          <a:lstStyle/>
          <a:p>
            <a:fld id="{EFE468E8-A14D-4756-97CC-EDEE4F27DB8C}" type="slidenum">
              <a:rPr lang="en-CA" smtClean="0"/>
              <a:pPr/>
              <a:t>15</a:t>
            </a:fld>
            <a:endParaRPr lang="en-CA" dirty="0"/>
          </a:p>
        </p:txBody>
      </p:sp>
    </p:spTree>
    <p:extLst>
      <p:ext uri="{BB962C8B-B14F-4D97-AF65-F5344CB8AC3E}">
        <p14:creationId xmlns:p14="http://schemas.microsoft.com/office/powerpoint/2010/main" val="3030259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6">
              <a:defRPr/>
            </a:pPr>
            <a:r>
              <a:rPr lang="en-US" b="1" dirty="0">
                <a:solidFill>
                  <a:prstClr val="black"/>
                </a:solidFill>
              </a:rPr>
              <a:t>Barriers</a:t>
            </a:r>
          </a:p>
          <a:p>
            <a:pPr defTabSz="914386">
              <a:defRPr/>
            </a:pPr>
            <a:r>
              <a:rPr lang="en-CA" dirty="0">
                <a:solidFill>
                  <a:prstClr val="black"/>
                </a:solidFill>
              </a:rPr>
              <a:t>Know what to do when someone encounters a barrier in your department. This can be as simple as knowing whom to talk to. </a:t>
            </a:r>
          </a:p>
          <a:p>
            <a:pPr defTabSz="914386">
              <a:defRPr/>
            </a:pPr>
            <a:endParaRPr lang="en-CA" dirty="0">
              <a:solidFill>
                <a:prstClr val="black"/>
              </a:solidFill>
            </a:endParaRPr>
          </a:p>
          <a:p>
            <a:pPr defTabSz="914386">
              <a:defRPr/>
            </a:pPr>
            <a:r>
              <a:rPr lang="en-CA" b="1" dirty="0">
                <a:solidFill>
                  <a:prstClr val="black"/>
                </a:solidFill>
              </a:rPr>
              <a:t>Feedback </a:t>
            </a:r>
            <a:endParaRPr lang="en-US" b="1" dirty="0">
              <a:solidFill>
                <a:prstClr val="black"/>
              </a:solidFill>
            </a:endParaRPr>
          </a:p>
          <a:p>
            <a:pPr defTabSz="914386">
              <a:defRPr/>
            </a:pPr>
            <a:r>
              <a:rPr lang="en-US" dirty="0">
                <a:solidFill>
                  <a:prstClr val="black"/>
                </a:solidFill>
              </a:rPr>
              <a:t>Inform people about feedback process.</a:t>
            </a:r>
          </a:p>
          <a:p>
            <a:pPr defTabSz="914386">
              <a:defRPr/>
            </a:pPr>
            <a:endParaRPr lang="en-CA"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49A9312C-BE48-4D40-BB89-7F9C712FB68A}" type="slidenum">
              <a:rPr lang="en-CA" smtClean="0"/>
              <a:pPr/>
              <a:t>16</a:t>
            </a:fld>
            <a:endParaRPr lang="en-CA" dirty="0"/>
          </a:p>
        </p:txBody>
      </p:sp>
    </p:spTree>
    <p:extLst>
      <p:ext uri="{BB962C8B-B14F-4D97-AF65-F5344CB8AC3E}">
        <p14:creationId xmlns:p14="http://schemas.microsoft.com/office/powerpoint/2010/main" val="3627553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17</a:t>
            </a:fld>
            <a:endParaRPr lang="en-CA" dirty="0"/>
          </a:p>
        </p:txBody>
      </p:sp>
    </p:spTree>
    <p:extLst>
      <p:ext uri="{BB962C8B-B14F-4D97-AF65-F5344CB8AC3E}">
        <p14:creationId xmlns:p14="http://schemas.microsoft.com/office/powerpoint/2010/main" val="998058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1BE01DDB-B2E0-4F07-9EEB-2F8BD6AC0F8B}" type="slidenum">
              <a:rPr lang="en-US" smtClean="0"/>
              <a:pPr/>
              <a:t>18</a:t>
            </a:fld>
            <a:endParaRPr lang="en-US" dirty="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en-US" dirty="0"/>
              <a:t>Good customer service in general depends on a “Pact” between the person providing service and the person receiving it. It can be summed up in this way:  </a:t>
            </a:r>
          </a:p>
          <a:p>
            <a:pPr eaLnBrk="1" hangingPunct="1"/>
            <a:r>
              <a:rPr lang="en-US" b="1" dirty="0"/>
              <a:t>P -PAY</a:t>
            </a:r>
            <a:r>
              <a:rPr lang="en-US" dirty="0"/>
              <a:t> calm, individual attention to the other person.</a:t>
            </a:r>
          </a:p>
          <a:p>
            <a:pPr eaLnBrk="1" hangingPunct="1"/>
            <a:r>
              <a:rPr lang="en-US" b="1" dirty="0"/>
              <a:t>A- ASK</a:t>
            </a:r>
            <a:r>
              <a:rPr lang="en-US" dirty="0"/>
              <a:t> “How may I help you?” in an effort to find suitable ways to understand and meet each person’s learning or service needs; usually, a person is glad to let you know; before ending your interaction, ask, “Does that help with your need?”</a:t>
            </a:r>
          </a:p>
          <a:p>
            <a:pPr eaLnBrk="1" hangingPunct="1"/>
            <a:r>
              <a:rPr lang="en-US" b="1" dirty="0"/>
              <a:t>C- COMMUNICATE</a:t>
            </a:r>
            <a:r>
              <a:rPr lang="en-US" dirty="0"/>
              <a:t> directly, clearly, precisely, and patiently, without interrupting, to ensure shared understanding</a:t>
            </a:r>
          </a:p>
          <a:p>
            <a:pPr eaLnBrk="1" hangingPunct="1"/>
            <a:r>
              <a:rPr lang="en-US" b="1" dirty="0"/>
              <a:t>T- TREAT</a:t>
            </a:r>
            <a:r>
              <a:rPr lang="en-US" dirty="0"/>
              <a:t> the other person with respect, as a unique individual, with attention to his dignity, independence, sense of integration and equality, and </a:t>
            </a:r>
          </a:p>
          <a:p>
            <a:pPr eaLnBrk="1" hangingPunct="1"/>
            <a:endParaRPr lang="en-US" sz="1000" dirty="0"/>
          </a:p>
        </p:txBody>
      </p:sp>
    </p:spTree>
    <p:extLst>
      <p:ext uri="{BB962C8B-B14F-4D97-AF65-F5344CB8AC3E}">
        <p14:creationId xmlns:p14="http://schemas.microsoft.com/office/powerpoint/2010/main" val="598836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44DEF490-8C71-475F-A651-7CF5793E75D9}" type="slidenum">
              <a:rPr lang="en-US" smtClean="0"/>
              <a:pPr/>
              <a:t>19</a:t>
            </a:fld>
            <a:endParaRPr lang="en-US" dirty="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marL="42038">
              <a:spcBef>
                <a:spcPts val="421"/>
              </a:spcBef>
            </a:pPr>
            <a:r>
              <a:rPr lang="en-US" dirty="0">
                <a:solidFill>
                  <a:srgbClr val="000000"/>
                </a:solidFill>
                <a:cs typeface="Times" charset="0"/>
                <a:sym typeface="Times" charset="0"/>
              </a:rPr>
              <a:t> </a:t>
            </a:r>
            <a:r>
              <a:rPr lang="en-US" dirty="0"/>
              <a:t>This service provider can’t figure out what the customer is saying. What can she do to understand his needs?</a:t>
            </a:r>
          </a:p>
        </p:txBody>
      </p:sp>
    </p:spTree>
    <p:extLst>
      <p:ext uri="{BB962C8B-B14F-4D97-AF65-F5344CB8AC3E}">
        <p14:creationId xmlns:p14="http://schemas.microsoft.com/office/powerpoint/2010/main" val="2628742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546E03DF-B4D3-41D8-8421-0BA6BEF5ACBD}" type="slidenum">
              <a:rPr lang="en-US" smtClean="0"/>
              <a:pPr/>
              <a:t>20</a:t>
            </a:fld>
            <a:endParaRPr lang="en-US" dirty="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marL="42038">
              <a:spcBef>
                <a:spcPts val="421"/>
              </a:spcBef>
            </a:pPr>
            <a:r>
              <a:rPr lang="en-US" sz="1800" b="1" dirty="0">
                <a:solidFill>
                  <a:srgbClr val="000000"/>
                </a:solidFill>
                <a:cs typeface="Times" charset="0"/>
                <a:sym typeface="Times" charset="0"/>
              </a:rPr>
              <a:t>. </a:t>
            </a:r>
            <a:r>
              <a:rPr lang="en-US" sz="1400" dirty="0"/>
              <a:t>Keep pen and paper handy and offer it to the person.</a:t>
            </a:r>
          </a:p>
          <a:p>
            <a:pPr marL="42038">
              <a:spcBef>
                <a:spcPts val="421"/>
              </a:spcBef>
            </a:pPr>
            <a:endParaRPr lang="en-US" sz="1400" dirty="0"/>
          </a:p>
          <a:p>
            <a:pPr defTabSz="914386">
              <a:defRPr/>
            </a:pPr>
            <a:r>
              <a:rPr lang="en-US" sz="900" b="1" dirty="0">
                <a:solidFill>
                  <a:prstClr val="black"/>
                </a:solidFill>
              </a:rPr>
              <a:t>TIPS</a:t>
            </a:r>
          </a:p>
          <a:p>
            <a:pPr marL="42030" defTabSz="941895">
              <a:spcBef>
                <a:spcPts val="421"/>
              </a:spcBef>
              <a:defRPr/>
            </a:pPr>
            <a:r>
              <a:rPr lang="en-US" sz="900" dirty="0">
                <a:solidFill>
                  <a:prstClr val="black"/>
                </a:solidFill>
              </a:rPr>
              <a:t>Keep area well lit; keep face clearly visible for lip-reading</a:t>
            </a:r>
          </a:p>
          <a:p>
            <a:pPr marL="42030" defTabSz="914386">
              <a:spcBef>
                <a:spcPts val="421"/>
              </a:spcBef>
              <a:defRPr/>
            </a:pPr>
            <a:r>
              <a:rPr lang="en-US" sz="900" dirty="0">
                <a:solidFill>
                  <a:prstClr val="black"/>
                </a:solidFill>
              </a:rPr>
              <a:t>Offer to read information if it is clear the person is having difficulty</a:t>
            </a:r>
          </a:p>
          <a:p>
            <a:pPr defTabSz="914386">
              <a:defRPr/>
            </a:pPr>
            <a:r>
              <a:rPr lang="en-US" sz="900" i="1" dirty="0">
                <a:solidFill>
                  <a:prstClr val="black"/>
                </a:solidFill>
              </a:rPr>
              <a:t> </a:t>
            </a:r>
            <a:r>
              <a:rPr lang="en-US" sz="900" dirty="0">
                <a:solidFill>
                  <a:prstClr val="black"/>
                </a:solidFill>
              </a:rPr>
              <a:t>If you are using a computer, offer to increase the font size. i</a:t>
            </a:r>
            <a:r>
              <a:rPr lang="en-US" sz="900" i="1" dirty="0">
                <a:solidFill>
                  <a:prstClr val="black"/>
                </a:solidFill>
              </a:rPr>
              <a:t>ncrease font size.</a:t>
            </a:r>
          </a:p>
          <a:p>
            <a:pPr marL="42030" defTabSz="914386">
              <a:spcBef>
                <a:spcPts val="421"/>
              </a:spcBef>
              <a:defRPr/>
            </a:pPr>
            <a:r>
              <a:rPr lang="en-US" sz="900" b="1" dirty="0">
                <a:solidFill>
                  <a:srgbClr val="000000"/>
                </a:solidFill>
                <a:cs typeface="Times" charset="0"/>
                <a:sym typeface="Times" charset="0"/>
              </a:rPr>
              <a:t> </a:t>
            </a:r>
            <a:r>
              <a:rPr lang="en-US" sz="800" dirty="0">
                <a:solidFill>
                  <a:prstClr val="black"/>
                </a:solidFill>
              </a:rPr>
              <a:t>Keep pen and paper handy and offer it to the person.</a:t>
            </a:r>
            <a:endParaRPr lang="en-US" sz="900" dirty="0">
              <a:solidFill>
                <a:prstClr val="black"/>
              </a:solidFill>
            </a:endParaRPr>
          </a:p>
          <a:p>
            <a:pPr marL="42038">
              <a:spcBef>
                <a:spcPts val="421"/>
              </a:spcBef>
            </a:pPr>
            <a:r>
              <a:rPr lang="en-US" sz="1400" dirty="0"/>
              <a:t/>
            </a:r>
            <a:br>
              <a:rPr lang="en-US" sz="1400" dirty="0"/>
            </a:br>
            <a:endParaRPr lang="en-US" sz="1400" dirty="0"/>
          </a:p>
        </p:txBody>
      </p:sp>
    </p:spTree>
    <p:extLst>
      <p:ext uri="{BB962C8B-B14F-4D97-AF65-F5344CB8AC3E}">
        <p14:creationId xmlns:p14="http://schemas.microsoft.com/office/powerpoint/2010/main" val="3626536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aseline="0" dirty="0"/>
              <a:t>Accessibility permeates all aspects of our public-facing work. Yes, we have to do it by the law… However, the ADA is the bare minimum. It may lead to more accessibility, it may not lead to inclusion and equity. </a:t>
            </a:r>
          </a:p>
          <a:p>
            <a:endParaRPr lang="en-CA" baseline="0" dirty="0"/>
          </a:p>
          <a:p>
            <a:r>
              <a:rPr lang="en-CA" baseline="0" dirty="0"/>
              <a:t>Being accessible is in every aspect of workflow development and application for user services and support. Many more than the manager are involved in the development and application of our guidelines, practices and procedures. Many more are responsible and accountable for this work. </a:t>
            </a:r>
          </a:p>
          <a:p>
            <a:endParaRPr lang="en-CA" baseline="0" dirty="0"/>
          </a:p>
          <a:p>
            <a:r>
              <a:rPr lang="en-CA" baseline="0" dirty="0"/>
              <a:t>This is EVERYONE’s responsibility.</a:t>
            </a:r>
            <a:endParaRPr lang="en-CA" dirty="0"/>
          </a:p>
        </p:txBody>
      </p:sp>
      <p:sp>
        <p:nvSpPr>
          <p:cNvPr id="4" name="Slide Number Placeholder 3"/>
          <p:cNvSpPr>
            <a:spLocks noGrp="1"/>
          </p:cNvSpPr>
          <p:nvPr>
            <p:ph type="sldNum" sz="quarter" idx="10"/>
          </p:nvPr>
        </p:nvSpPr>
        <p:spPr/>
        <p:txBody>
          <a:bodyPr/>
          <a:lstStyle/>
          <a:p>
            <a:fld id="{FF140E59-5426-4559-B13C-ED2DB1378C67}" type="slidenum">
              <a:rPr lang="en-CA" smtClean="0"/>
              <a:pPr/>
              <a:t>2</a:t>
            </a:fld>
            <a:endParaRPr lang="en-CA" dirty="0"/>
          </a:p>
        </p:txBody>
      </p:sp>
    </p:spTree>
    <p:extLst>
      <p:ext uri="{BB962C8B-B14F-4D97-AF65-F5344CB8AC3E}">
        <p14:creationId xmlns:p14="http://schemas.microsoft.com/office/powerpoint/2010/main" val="4099082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D7054B64-05A9-4441-9D1B-B74244E61EA0}" type="slidenum">
              <a:rPr lang="en-US" smtClean="0"/>
              <a:pPr/>
              <a:t>21</a:t>
            </a:fld>
            <a:endParaRPr lang="en-US" dirty="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normAutofit fontScale="85000" lnSpcReduction="20000"/>
          </a:bodyPr>
          <a:lstStyle/>
          <a:p>
            <a:pPr eaLnBrk="1" hangingPunct="1"/>
            <a:r>
              <a:rPr lang="en-US" sz="1800" dirty="0"/>
              <a:t>To ensure maximum accessibility, persons with disabilities need to be able to use their assistive devices on our premises. Such devices are an extension of the person’s capabilities.</a:t>
            </a:r>
          </a:p>
          <a:p>
            <a:pPr eaLnBrk="1" hangingPunct="1"/>
            <a:endParaRPr lang="en-US" sz="1800" dirty="0"/>
          </a:p>
          <a:p>
            <a:pPr eaLnBrk="1" hangingPunct="1"/>
            <a:r>
              <a:rPr lang="en-US" sz="1800" dirty="0"/>
              <a:t>They increase the person’s independence and provide freedom to participate as the person chooses without unnecessary help or interference from others. </a:t>
            </a:r>
          </a:p>
          <a:p>
            <a:pPr eaLnBrk="1" hangingPunct="1"/>
            <a:endParaRPr lang="en-US" sz="1800" dirty="0"/>
          </a:p>
          <a:p>
            <a:pPr defTabSz="941895">
              <a:defRPr/>
            </a:pPr>
            <a:r>
              <a:rPr lang="en-US" sz="1800" dirty="0"/>
              <a:t>Here are some examples of </a:t>
            </a:r>
            <a:r>
              <a:rPr lang="en-US" sz="1800" b="1" dirty="0"/>
              <a:t>Assistive Devices</a:t>
            </a:r>
            <a:r>
              <a:rPr lang="en-US" sz="1800" dirty="0"/>
              <a:t> that someone might bring with them campus. </a:t>
            </a:r>
          </a:p>
          <a:p>
            <a:pPr eaLnBrk="1" hangingPunct="1"/>
            <a:endParaRPr lang="en-US" sz="1800" dirty="0"/>
          </a:p>
          <a:p>
            <a:pPr eaLnBrk="1" hangingPunct="1"/>
            <a:r>
              <a:rPr lang="en-US" sz="1800" dirty="0"/>
              <a:t>The Office for Persons with Disability provides assistive devices to help persons with disabilities access services across campus (upon request).   We also offer assistive devices in the Adaptive Technology Centre, such as ZoomText, JAWS, etc. </a:t>
            </a:r>
            <a:endParaRPr lang="en-US" sz="3000" b="1" dirty="0"/>
          </a:p>
          <a:p>
            <a:pPr eaLnBrk="1" hangingPunct="1"/>
            <a:endParaRPr lang="en-US" sz="3000" dirty="0"/>
          </a:p>
          <a:p>
            <a:pPr eaLnBrk="1" hangingPunct="1"/>
            <a:r>
              <a:rPr lang="en-US" sz="3000" dirty="0"/>
              <a:t>In the bottom right photo, an FM system is being used to amplify sound.</a:t>
            </a:r>
          </a:p>
          <a:p>
            <a:pPr eaLnBrk="1" hangingPunct="1"/>
            <a:endParaRPr lang="en-US" sz="1800" dirty="0"/>
          </a:p>
        </p:txBody>
      </p:sp>
    </p:spTree>
    <p:extLst>
      <p:ext uri="{BB962C8B-B14F-4D97-AF65-F5344CB8AC3E}">
        <p14:creationId xmlns:p14="http://schemas.microsoft.com/office/powerpoint/2010/main" val="3035981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545FC560-6C1A-496D-BE9F-5FB5F641B59E}" type="slidenum">
              <a:rPr lang="en-US" smtClean="0"/>
              <a:pPr/>
              <a:t>22</a:t>
            </a:fld>
            <a:endParaRPr lang="en-US" dirty="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en-US" sz="1600" dirty="0"/>
              <a:t>The assistive device is an extension of the person’s capabilities; don’t lean over, touch, or move a device. </a:t>
            </a:r>
          </a:p>
        </p:txBody>
      </p:sp>
    </p:spTree>
    <p:extLst>
      <p:ext uri="{BB962C8B-B14F-4D97-AF65-F5344CB8AC3E}">
        <p14:creationId xmlns:p14="http://schemas.microsoft.com/office/powerpoint/2010/main" val="30475920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5343169" y="6722774"/>
            <a:ext cx="4087093" cy="354023"/>
          </a:xfrm>
          <a:prstGeom prst="rect">
            <a:avLst/>
          </a:prstGeom>
          <a:noFill/>
          <a:ln w="9525">
            <a:noFill/>
            <a:miter lim="800000"/>
            <a:headEnd/>
            <a:tailEnd/>
          </a:ln>
        </p:spPr>
        <p:txBody>
          <a:bodyPr lIns="94187" tIns="47094" rIns="94187" bIns="47094" anchor="b"/>
          <a:lstStyle/>
          <a:p>
            <a:pPr algn="r" defTabSz="942472" eaLnBrk="0" hangingPunct="0"/>
            <a:fld id="{224405A4-1C32-4CAA-83FD-24E843731B02}" type="slidenum">
              <a:rPr lang="en-US" sz="1200">
                <a:latin typeface="Times" charset="0"/>
              </a:rPr>
              <a:pPr algn="r" defTabSz="942472" eaLnBrk="0" hangingPunct="0"/>
              <a:t>23</a:t>
            </a:fld>
            <a:endParaRPr lang="en-US" sz="1200" dirty="0">
              <a:latin typeface="Times"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sz="1400" dirty="0"/>
              <a:t>Get eye to eye; avoid neck strain.</a:t>
            </a:r>
          </a:p>
          <a:p>
            <a:pPr eaLnBrk="1" hangingPunct="1"/>
            <a:endParaRPr lang="en-US" sz="1400" dirty="0"/>
          </a:p>
          <a:p>
            <a:pPr eaLnBrk="1" hangingPunct="1"/>
            <a:r>
              <a:rPr lang="en-US" sz="1400" dirty="0"/>
              <a:t>This is best because you are making the users most comfortable, you would be making eye contact, and you would be able to show the documentation easily to the user.</a:t>
            </a:r>
          </a:p>
        </p:txBody>
      </p:sp>
    </p:spTree>
    <p:extLst>
      <p:ext uri="{BB962C8B-B14F-4D97-AF65-F5344CB8AC3E}">
        <p14:creationId xmlns:p14="http://schemas.microsoft.com/office/powerpoint/2010/main" val="1163225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FB2BE37F-5D08-4730-BF67-A4D12646FDB7}" type="slidenum">
              <a:rPr lang="en-US" smtClean="0"/>
              <a:pPr/>
              <a:t>24</a:t>
            </a:fld>
            <a:endParaRPr lang="en-US" dirty="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normAutofit/>
          </a:bodyPr>
          <a:lstStyle/>
          <a:p>
            <a:pPr eaLnBrk="1" hangingPunct="1">
              <a:lnSpc>
                <a:spcPct val="90000"/>
              </a:lnSpc>
            </a:pPr>
            <a:r>
              <a:rPr lang="en-US" dirty="0"/>
              <a:t>C</a:t>
            </a:r>
            <a:r>
              <a:rPr lang="en-US" sz="1600" dirty="0"/>
              <a:t>an increase overall accessibility by allowing service animals in our site libraries. </a:t>
            </a:r>
          </a:p>
          <a:p>
            <a:pPr eaLnBrk="1" hangingPunct="1">
              <a:lnSpc>
                <a:spcPct val="90000"/>
              </a:lnSpc>
            </a:pPr>
            <a:endParaRPr lang="en-CA" sz="1600" dirty="0"/>
          </a:p>
          <a:p>
            <a:pPr eaLnBrk="1" hangingPunct="1">
              <a:lnSpc>
                <a:spcPct val="90000"/>
              </a:lnSpc>
            </a:pPr>
            <a:r>
              <a:rPr lang="en-US" sz="1600" dirty="0"/>
              <a:t>Service animals provide assistance in the many ways listed in your handout</a:t>
            </a:r>
          </a:p>
          <a:p>
            <a:endParaRPr lang="en-CA" sz="1600" dirty="0"/>
          </a:p>
          <a:p>
            <a:pPr defTabSz="941895">
              <a:defRPr/>
            </a:pPr>
            <a:r>
              <a:rPr lang="en-CA" sz="1600" dirty="0"/>
              <a:t>Dogs are often the most common service animal. However, a variety of animals have been used for a variety of assistive purpose. If unsure, don’t ask. It is common to wear a vest. It is always the responsibility of owner to be in control of animal. </a:t>
            </a:r>
          </a:p>
          <a:p>
            <a:pPr defTabSz="941895">
              <a:defRPr/>
            </a:pPr>
            <a:endParaRPr lang="en-CA" sz="1600" dirty="0"/>
          </a:p>
          <a:p>
            <a:pPr defTabSz="941895">
              <a:defRPr/>
            </a:pPr>
            <a:r>
              <a:rPr lang="en-CA" sz="1600" dirty="0"/>
              <a:t>A Mobility Assistance Animal picks up items, opens doors…</a:t>
            </a:r>
            <a:r>
              <a:rPr lang="en-US" sz="1600" dirty="0"/>
              <a:t>And we certainly don’t want to interfere with a mobility assistance animal, as she fetches and picks up a  pizza for her owner.</a:t>
            </a:r>
          </a:p>
          <a:p>
            <a:pPr eaLnBrk="1" hangingPunct="1"/>
            <a:endParaRPr lang="en-US" sz="1600" dirty="0"/>
          </a:p>
          <a:p>
            <a:pPr eaLnBrk="1" hangingPunct="1"/>
            <a:r>
              <a:rPr lang="en-US" sz="1600" dirty="0"/>
              <a:t>Here a Western student gives a hug to her therapeutic, or mental health assistance animal, Spirit. </a:t>
            </a:r>
          </a:p>
          <a:p>
            <a:pPr defTabSz="941895">
              <a:defRPr/>
            </a:pPr>
            <a:endParaRPr lang="en-CA" sz="1600" dirty="0"/>
          </a:p>
          <a:p>
            <a:endParaRPr lang="en-CA" sz="1600" dirty="0"/>
          </a:p>
          <a:p>
            <a:pPr eaLnBrk="1" hangingPunct="1">
              <a:lnSpc>
                <a:spcPct val="90000"/>
              </a:lnSpc>
            </a:pPr>
            <a:endParaRPr lang="en-CA" sz="1600" b="1" dirty="0"/>
          </a:p>
        </p:txBody>
      </p:sp>
    </p:spTree>
    <p:extLst>
      <p:ext uri="{BB962C8B-B14F-4D97-AF65-F5344CB8AC3E}">
        <p14:creationId xmlns:p14="http://schemas.microsoft.com/office/powerpoint/2010/main" val="2750800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5343169" y="6722774"/>
            <a:ext cx="4087093" cy="354023"/>
          </a:xfrm>
          <a:prstGeom prst="rect">
            <a:avLst/>
          </a:prstGeom>
          <a:noFill/>
          <a:ln w="9525">
            <a:noFill/>
            <a:miter lim="800000"/>
            <a:headEnd/>
            <a:tailEnd/>
          </a:ln>
        </p:spPr>
        <p:txBody>
          <a:bodyPr lIns="94187" tIns="47094" rIns="94187" bIns="47094" anchor="b"/>
          <a:lstStyle/>
          <a:p>
            <a:pPr algn="r" defTabSz="942472" eaLnBrk="0" hangingPunct="0"/>
            <a:fld id="{224405A4-1C32-4CAA-83FD-24E843731B02}" type="slidenum">
              <a:rPr lang="en-US" sz="1200">
                <a:latin typeface="Times" charset="0"/>
              </a:rPr>
              <a:pPr algn="r" defTabSz="942472" eaLnBrk="0" hangingPunct="0"/>
              <a:t>25</a:t>
            </a:fld>
            <a:endParaRPr lang="en-US" sz="1200" dirty="0">
              <a:latin typeface="Times"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sz="1400" dirty="0"/>
              <a:t>To maintain a person’s dignity, pay no attention to the animal</a:t>
            </a:r>
            <a:r>
              <a:rPr lang="en-US" sz="1400" b="1" dirty="0"/>
              <a:t>. </a:t>
            </a:r>
            <a:r>
              <a:rPr lang="en-US" sz="1400" dirty="0"/>
              <a:t>It is at work and must not be distracted. </a:t>
            </a:r>
            <a:r>
              <a:rPr lang="en-US" sz="1400" b="1" dirty="0"/>
              <a:t>The dog serves as an extension of the owner’s capabilities. </a:t>
            </a:r>
            <a:r>
              <a:rPr lang="en-US" sz="1400" dirty="0"/>
              <a:t> Focus your attention on communicating with the person. (NEXT SLIDE SHOWS THIS TIP)</a:t>
            </a:r>
          </a:p>
          <a:p>
            <a:pPr eaLnBrk="1" hangingPunct="1"/>
            <a:endParaRPr lang="en-US" sz="1400" dirty="0"/>
          </a:p>
          <a:p>
            <a:pPr eaLnBrk="1" hangingPunct="1"/>
            <a:r>
              <a:rPr lang="en-US" sz="1400" dirty="0"/>
              <a:t>How do can you know if it is a working dog?</a:t>
            </a:r>
          </a:p>
          <a:p>
            <a:pPr eaLnBrk="1" hangingPunct="1"/>
            <a:r>
              <a:rPr lang="en-US" sz="1400" dirty="0"/>
              <a:t>You should always permission to pet a dog… it could be relaxing but still on duty i.e.. Out of its harness. </a:t>
            </a:r>
          </a:p>
        </p:txBody>
      </p:sp>
    </p:spTree>
    <p:extLst>
      <p:ext uri="{BB962C8B-B14F-4D97-AF65-F5344CB8AC3E}">
        <p14:creationId xmlns:p14="http://schemas.microsoft.com/office/powerpoint/2010/main" val="684505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5343169" y="6722774"/>
            <a:ext cx="4087093" cy="354023"/>
          </a:xfrm>
          <a:prstGeom prst="rect">
            <a:avLst/>
          </a:prstGeom>
          <a:noFill/>
          <a:ln w="9525">
            <a:noFill/>
            <a:miter lim="800000"/>
            <a:headEnd/>
            <a:tailEnd/>
          </a:ln>
        </p:spPr>
        <p:txBody>
          <a:bodyPr lIns="94187" tIns="47094" rIns="94187" bIns="47094" anchor="b"/>
          <a:lstStyle/>
          <a:p>
            <a:pPr algn="r" defTabSz="942472" eaLnBrk="0" hangingPunct="0"/>
            <a:fld id="{224405A4-1C32-4CAA-83FD-24E843731B02}" type="slidenum">
              <a:rPr lang="en-US" sz="1200">
                <a:latin typeface="Times" charset="0"/>
              </a:rPr>
              <a:pPr algn="r" defTabSz="942472" eaLnBrk="0" hangingPunct="0"/>
              <a:t>26</a:t>
            </a:fld>
            <a:endParaRPr lang="en-US" sz="1200" dirty="0">
              <a:latin typeface="Times"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sz="1400" dirty="0"/>
              <a:t>To maintain a person’s dignity, pay no attention to the animal</a:t>
            </a:r>
            <a:r>
              <a:rPr lang="en-US" sz="1400" b="1" dirty="0"/>
              <a:t>. </a:t>
            </a:r>
            <a:r>
              <a:rPr lang="en-US" sz="1400" dirty="0"/>
              <a:t>It is at work and must not be distracted. </a:t>
            </a:r>
            <a:r>
              <a:rPr lang="en-US" sz="1400" b="1" dirty="0"/>
              <a:t>The dog serves as an extension of the owner’s capabilities. </a:t>
            </a:r>
            <a:r>
              <a:rPr lang="en-US" sz="1400" dirty="0"/>
              <a:t> Focus your attention on communicating with the person. (NEXT SLIDE SHOWS THIS TIP)</a:t>
            </a:r>
          </a:p>
          <a:p>
            <a:pPr eaLnBrk="1" hangingPunct="1"/>
            <a:endParaRPr lang="en-US" sz="1400" dirty="0"/>
          </a:p>
          <a:p>
            <a:pPr eaLnBrk="1" hangingPunct="1"/>
            <a:r>
              <a:rPr lang="en-US" sz="1400" dirty="0"/>
              <a:t>How do can you know if it is a working dog?</a:t>
            </a:r>
          </a:p>
          <a:p>
            <a:pPr eaLnBrk="1" hangingPunct="1"/>
            <a:r>
              <a:rPr lang="en-US" sz="1400" dirty="0"/>
              <a:t>You should always permission to pet a dog… it could be relaxing but still on duty i.e.. Out of its harness. </a:t>
            </a:r>
          </a:p>
        </p:txBody>
      </p:sp>
    </p:spTree>
    <p:extLst>
      <p:ext uri="{BB962C8B-B14F-4D97-AF65-F5344CB8AC3E}">
        <p14:creationId xmlns:p14="http://schemas.microsoft.com/office/powerpoint/2010/main" val="3373238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4678D3A5-C81C-43AF-94C9-564F7C160940}" type="slidenum">
              <a:rPr lang="en-US" smtClean="0"/>
              <a:pPr/>
              <a:t>27</a:t>
            </a:fld>
            <a:endParaRPr lang="en-US" dirty="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r>
              <a:rPr lang="en-US" sz="1600" dirty="0"/>
              <a:t>We can increase a person’s access to services and support his or her dignity by welcoming his or her Support Person </a:t>
            </a:r>
          </a:p>
          <a:p>
            <a:pPr eaLnBrk="1" hangingPunct="1"/>
            <a:r>
              <a:rPr lang="en-US" sz="1600" dirty="0"/>
              <a:t>Support persons help with mobility, note-taking, reading, sign-language, interpretation, personal care. Family, friends, volunteers and professionals serve as support persons.</a:t>
            </a:r>
          </a:p>
          <a:p>
            <a:pPr eaLnBrk="1" hangingPunct="1"/>
            <a:endParaRPr lang="en-US" sz="1600" dirty="0"/>
          </a:p>
          <a:p>
            <a:pPr defTabSz="941895">
              <a:defRPr/>
            </a:pPr>
            <a:r>
              <a:rPr lang="en-CA" sz="1600" dirty="0">
                <a:solidFill>
                  <a:schemeClr val="bg1"/>
                </a:solidFill>
              </a:rPr>
              <a:t>Support person may be mandatory for health or safety reasons.</a:t>
            </a:r>
          </a:p>
          <a:p>
            <a:pPr eaLnBrk="1" hangingPunct="1"/>
            <a:endParaRPr lang="en-US" sz="1600" dirty="0"/>
          </a:p>
        </p:txBody>
      </p:sp>
    </p:spTree>
    <p:extLst>
      <p:ext uri="{BB962C8B-B14F-4D97-AF65-F5344CB8AC3E}">
        <p14:creationId xmlns:p14="http://schemas.microsoft.com/office/powerpoint/2010/main" val="22723379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5343169" y="6722774"/>
            <a:ext cx="4087093" cy="354023"/>
          </a:xfrm>
          <a:prstGeom prst="rect">
            <a:avLst/>
          </a:prstGeom>
          <a:noFill/>
          <a:ln w="9525">
            <a:noFill/>
            <a:miter lim="800000"/>
            <a:headEnd/>
            <a:tailEnd/>
          </a:ln>
        </p:spPr>
        <p:txBody>
          <a:bodyPr lIns="94187" tIns="47094" rIns="94187" bIns="47094" anchor="b"/>
          <a:lstStyle/>
          <a:p>
            <a:pPr algn="r" defTabSz="942472" eaLnBrk="0" hangingPunct="0"/>
            <a:fld id="{B49BCC3C-62B3-4A8E-A612-8B33B6E0C178}" type="slidenum">
              <a:rPr lang="en-US" sz="1200">
                <a:latin typeface="Times" charset="0"/>
              </a:rPr>
              <a:pPr algn="r" defTabSz="942472" eaLnBrk="0" hangingPunct="0"/>
              <a:t>28</a:t>
            </a:fld>
            <a:endParaRPr lang="en-US" sz="1200" dirty="0">
              <a:latin typeface="Times"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sz="1800" dirty="0"/>
              <a:t>When interacting with a person accompanied by a support person, speak directly to the customer, not to his or her support person to maintain the accessibility principle of dignity. If you’re not sure who is the customer, ask. </a:t>
            </a:r>
          </a:p>
        </p:txBody>
      </p:sp>
    </p:spTree>
    <p:extLst>
      <p:ext uri="{BB962C8B-B14F-4D97-AF65-F5344CB8AC3E}">
        <p14:creationId xmlns:p14="http://schemas.microsoft.com/office/powerpoint/2010/main" val="870628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93">
              <a:spcBef>
                <a:spcPct val="20000"/>
              </a:spcBef>
              <a:defRPr/>
            </a:pPr>
            <a:r>
              <a:rPr lang="en-CA" sz="2400" dirty="0">
                <a:solidFill>
                  <a:prstClr val="black"/>
                </a:solidFill>
                <a:latin typeface="Times New Roman"/>
              </a:rPr>
              <a:t>Note that these behaviours may indicate a neurological disorder. </a:t>
            </a:r>
          </a:p>
          <a:p>
            <a:pPr defTabSz="457193">
              <a:spcBef>
                <a:spcPct val="20000"/>
              </a:spcBef>
              <a:defRPr/>
            </a:pPr>
            <a:r>
              <a:rPr lang="en-CA" sz="2000" dirty="0">
                <a:solidFill>
                  <a:prstClr val="black"/>
                </a:solidFill>
                <a:latin typeface="Times New Roman"/>
              </a:rPr>
              <a:t>-It may not be a reflection of a personality style or of your efficiency.  </a:t>
            </a:r>
          </a:p>
          <a:p>
            <a:endParaRPr lang="en-US" dirty="0"/>
          </a:p>
        </p:txBody>
      </p:sp>
      <p:sp>
        <p:nvSpPr>
          <p:cNvPr id="4" name="Slide Number Placeholder 3"/>
          <p:cNvSpPr>
            <a:spLocks noGrp="1"/>
          </p:cNvSpPr>
          <p:nvPr>
            <p:ph type="sldNum" sz="quarter" idx="10"/>
          </p:nvPr>
        </p:nvSpPr>
        <p:spPr/>
        <p:txBody>
          <a:bodyPr/>
          <a:lstStyle/>
          <a:p>
            <a:fld id="{49A9312C-BE48-4D40-BB89-7F9C712FB68A}" type="slidenum">
              <a:rPr lang="en-CA" smtClean="0"/>
              <a:pPr/>
              <a:t>29</a:t>
            </a:fld>
            <a:endParaRPr lang="en-CA" dirty="0"/>
          </a:p>
        </p:txBody>
      </p:sp>
    </p:spTree>
    <p:extLst>
      <p:ext uri="{BB962C8B-B14F-4D97-AF65-F5344CB8AC3E}">
        <p14:creationId xmlns:p14="http://schemas.microsoft.com/office/powerpoint/2010/main" val="3977558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28DB04CA-A4DF-4F69-B235-0C90B6C47630}" type="slidenum">
              <a:rPr lang="en-US" smtClean="0"/>
              <a:pPr/>
              <a:t>30</a:t>
            </a:fld>
            <a:endParaRPr lang="en-US" dirty="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normAutofit/>
          </a:bodyPr>
          <a:lstStyle/>
          <a:p>
            <a:pPr marL="42030">
              <a:spcBef>
                <a:spcPts val="421"/>
              </a:spcBef>
            </a:pPr>
            <a:r>
              <a:rPr lang="en-US" sz="2000" dirty="0"/>
              <a:t>Overall, great service starts with a simple question, “How may I help?”</a:t>
            </a:r>
            <a:endParaRPr lang="en-US" sz="1800" dirty="0">
              <a:solidFill>
                <a:srgbClr val="000000"/>
              </a:solidFill>
              <a:cs typeface="Times" charset="0"/>
              <a:sym typeface="Times" charset="0"/>
            </a:endParaRPr>
          </a:p>
          <a:p>
            <a:pPr marL="42030">
              <a:spcBef>
                <a:spcPts val="421"/>
              </a:spcBef>
            </a:pPr>
            <a:endParaRPr lang="en-US" sz="2000" dirty="0"/>
          </a:p>
          <a:p>
            <a:pPr marL="42030">
              <a:spcBef>
                <a:spcPts val="421"/>
              </a:spcBef>
            </a:pPr>
            <a:r>
              <a:rPr lang="en-US" sz="2000" i="1" dirty="0"/>
              <a:t> </a:t>
            </a:r>
            <a:r>
              <a:rPr lang="en-US" sz="2000" b="1" dirty="0"/>
              <a:t>Person with vision loss needs help? Offer your elbow to guide him.</a:t>
            </a:r>
          </a:p>
          <a:p>
            <a:pPr marL="42030">
              <a:spcBef>
                <a:spcPts val="421"/>
              </a:spcBef>
            </a:pPr>
            <a:endParaRPr lang="en-US" sz="2000" b="1" dirty="0"/>
          </a:p>
          <a:p>
            <a:pPr marL="42030">
              <a:spcBef>
                <a:spcPts val="421"/>
              </a:spcBef>
            </a:pPr>
            <a:r>
              <a:rPr lang="en-CA" sz="2000" dirty="0"/>
              <a:t>Guided Questioning</a:t>
            </a:r>
          </a:p>
          <a:p>
            <a:pPr marL="42030">
              <a:spcBef>
                <a:spcPts val="421"/>
              </a:spcBef>
            </a:pPr>
            <a:r>
              <a:rPr lang="en-CA" sz="2000" dirty="0"/>
              <a:t>“Is this the information you were looking for?”</a:t>
            </a:r>
          </a:p>
          <a:p>
            <a:pPr marL="42030">
              <a:spcBef>
                <a:spcPts val="421"/>
              </a:spcBef>
            </a:pPr>
            <a:r>
              <a:rPr lang="en-CA" sz="2000" dirty="0"/>
              <a:t>“Do you require any other type of assistance?”</a:t>
            </a:r>
          </a:p>
          <a:p>
            <a:pPr marL="42030">
              <a:spcBef>
                <a:spcPts val="421"/>
              </a:spcBef>
            </a:pPr>
            <a:r>
              <a:rPr lang="en-CA" sz="2000" dirty="0"/>
              <a:t>“Is there any information you didn’t follow/write down that I can review with you again?”</a:t>
            </a:r>
          </a:p>
          <a:p>
            <a:pPr marL="42030">
              <a:spcBef>
                <a:spcPts val="421"/>
              </a:spcBef>
            </a:pPr>
            <a:endParaRPr lang="en-US" sz="2000" dirty="0"/>
          </a:p>
        </p:txBody>
      </p:sp>
    </p:spTree>
    <p:extLst>
      <p:ext uri="{BB962C8B-B14F-4D97-AF65-F5344CB8AC3E}">
        <p14:creationId xmlns:p14="http://schemas.microsoft.com/office/powerpoint/2010/main" val="2185346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As I thought of the session today, I imagined</a:t>
            </a:r>
            <a:r>
              <a:rPr lang="en-CA" baseline="0" dirty="0"/>
              <a:t> all of us w</a:t>
            </a:r>
            <a:r>
              <a:rPr lang="en-CA" dirty="0"/>
              <a:t>earing</a:t>
            </a:r>
            <a:r>
              <a:rPr lang="en-CA" baseline="0" dirty="0"/>
              <a:t> 3 hats throughout today’s session:</a:t>
            </a:r>
          </a:p>
          <a:p>
            <a:pPr>
              <a:buFontTx/>
              <a:buChar char="-"/>
            </a:pPr>
            <a:r>
              <a:rPr lang="en-CA" baseline="0" dirty="0"/>
              <a:t>Customer service provision</a:t>
            </a:r>
          </a:p>
          <a:p>
            <a:pPr>
              <a:buFontTx/>
              <a:buChar char="-"/>
            </a:pPr>
            <a:r>
              <a:rPr lang="en-CA" baseline="0" dirty="0"/>
              <a:t>Guideline development</a:t>
            </a:r>
          </a:p>
          <a:p>
            <a:pPr>
              <a:buFontTx/>
              <a:buChar char="-"/>
            </a:pPr>
            <a:r>
              <a:rPr lang="en-CA" baseline="0" dirty="0"/>
              <a:t>Manager/Supervisor</a:t>
            </a:r>
            <a:endParaRPr lang="en-CA" dirty="0"/>
          </a:p>
        </p:txBody>
      </p:sp>
      <p:sp>
        <p:nvSpPr>
          <p:cNvPr id="4" name="Slide Number Placeholder 3"/>
          <p:cNvSpPr>
            <a:spLocks noGrp="1"/>
          </p:cNvSpPr>
          <p:nvPr>
            <p:ph type="sldNum" sz="quarter" idx="10"/>
          </p:nvPr>
        </p:nvSpPr>
        <p:spPr/>
        <p:txBody>
          <a:bodyPr/>
          <a:lstStyle/>
          <a:p>
            <a:fld id="{49A9312C-BE48-4D40-BB89-7F9C712FB68A}" type="slidenum">
              <a:rPr lang="en-CA" smtClean="0"/>
              <a:pPr/>
              <a:t>3</a:t>
            </a:fld>
            <a:endParaRPr lang="en-CA" dirty="0"/>
          </a:p>
        </p:txBody>
      </p:sp>
    </p:spTree>
    <p:extLst>
      <p:ext uri="{BB962C8B-B14F-4D97-AF65-F5344CB8AC3E}">
        <p14:creationId xmlns:p14="http://schemas.microsoft.com/office/powerpoint/2010/main" val="23187529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031">
              <a:defRPr/>
            </a:pPr>
            <a:r>
              <a:rPr lang="en-CA" dirty="0"/>
              <a:t>ADA require ongoing commitments for compliance. Let’s look at what that</a:t>
            </a:r>
            <a:r>
              <a:rPr lang="en-CA" baseline="0" dirty="0"/>
              <a:t> means.</a:t>
            </a:r>
          </a:p>
          <a:p>
            <a:pPr defTabSz="933031">
              <a:defRPr/>
            </a:pPr>
            <a:endParaRPr lang="en-CA" baseline="0" dirty="0"/>
          </a:p>
          <a:p>
            <a:pPr lvl="0"/>
            <a:r>
              <a:rPr lang="en-US" sz="1200" kern="1200" dirty="0">
                <a:solidFill>
                  <a:schemeClr val="tx1"/>
                </a:solidFill>
                <a:effectLst/>
                <a:latin typeface="+mn-lt"/>
                <a:ea typeface="+mn-ea"/>
                <a:cs typeface="+mn-cs"/>
              </a:rPr>
              <a:t>All together to Prevent New Barriers</a:t>
            </a:r>
            <a:endParaRPr lang="en-US" sz="9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(Int.) Think/Share Reflection:</a:t>
            </a:r>
            <a:endParaRPr lang="en-US" sz="9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What is one thing you can commit to doing that would support greater accessibility? </a:t>
            </a:r>
            <a:endParaRPr lang="en-US" sz="9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What is one thing your colleagues can support each other in reaching for?</a:t>
            </a:r>
            <a:endParaRPr lang="en-US" sz="9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EFE468E8-A14D-4756-97CC-EDEE4F27DB8C}" type="slidenum">
              <a:rPr lang="en-CA" smtClean="0"/>
              <a:pPr/>
              <a:t>31</a:t>
            </a:fld>
            <a:endParaRPr lang="en-CA" dirty="0"/>
          </a:p>
        </p:txBody>
      </p:sp>
    </p:spTree>
    <p:extLst>
      <p:ext uri="{BB962C8B-B14F-4D97-AF65-F5344CB8AC3E}">
        <p14:creationId xmlns:p14="http://schemas.microsoft.com/office/powerpoint/2010/main" val="3198185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All together to Prevent New Barriers</a:t>
            </a:r>
            <a:endParaRPr lang="en-US" sz="9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(Int.) Think/Share Reflection:</a:t>
            </a:r>
            <a:endParaRPr lang="en-US" sz="9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What is one thing you can commit to doing that would support greater accessibility? </a:t>
            </a:r>
            <a:endParaRPr lang="en-US" sz="9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What is one thing your colleagues can support each other in reaching for?</a:t>
            </a:r>
            <a:endParaRPr lang="en-US" sz="9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9A9312C-BE48-4D40-BB89-7F9C712FB68A}" type="slidenum">
              <a:rPr lang="en-CA" smtClean="0"/>
              <a:pPr/>
              <a:t>32</a:t>
            </a:fld>
            <a:endParaRPr lang="en-CA" dirty="0"/>
          </a:p>
        </p:txBody>
      </p:sp>
    </p:spTree>
    <p:extLst>
      <p:ext uri="{BB962C8B-B14F-4D97-AF65-F5344CB8AC3E}">
        <p14:creationId xmlns:p14="http://schemas.microsoft.com/office/powerpoint/2010/main" val="26199381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031">
              <a:defRPr/>
            </a:pPr>
            <a:r>
              <a:rPr lang="en-CA" dirty="0"/>
              <a:t>Some steps to consider when developing new initiatives, service changes, etc. </a:t>
            </a:r>
          </a:p>
          <a:p>
            <a:endParaRPr lang="en-CA" dirty="0"/>
          </a:p>
        </p:txBody>
      </p:sp>
      <p:sp>
        <p:nvSpPr>
          <p:cNvPr id="4" name="Slide Number Placeholder 3"/>
          <p:cNvSpPr>
            <a:spLocks noGrp="1"/>
          </p:cNvSpPr>
          <p:nvPr>
            <p:ph type="sldNum" sz="quarter" idx="10"/>
          </p:nvPr>
        </p:nvSpPr>
        <p:spPr/>
        <p:txBody>
          <a:bodyPr/>
          <a:lstStyle/>
          <a:p>
            <a:fld id="{EFE468E8-A14D-4756-97CC-EDEE4F27DB8C}" type="slidenum">
              <a:rPr lang="en-CA" smtClean="0"/>
              <a:pPr/>
              <a:t>33</a:t>
            </a:fld>
            <a:endParaRPr lang="en-CA" dirty="0"/>
          </a:p>
        </p:txBody>
      </p:sp>
    </p:spTree>
    <p:extLst>
      <p:ext uri="{BB962C8B-B14F-4D97-AF65-F5344CB8AC3E}">
        <p14:creationId xmlns:p14="http://schemas.microsoft.com/office/powerpoint/2010/main" val="1266693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35</a:t>
            </a:fld>
            <a:endParaRPr lang="en-CA" dirty="0"/>
          </a:p>
        </p:txBody>
      </p:sp>
    </p:spTree>
    <p:extLst>
      <p:ext uri="{BB962C8B-B14F-4D97-AF65-F5344CB8AC3E}">
        <p14:creationId xmlns:p14="http://schemas.microsoft.com/office/powerpoint/2010/main" val="35901509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36</a:t>
            </a:fld>
            <a:endParaRPr lang="en-CA" dirty="0"/>
          </a:p>
        </p:txBody>
      </p:sp>
    </p:spTree>
    <p:extLst>
      <p:ext uri="{BB962C8B-B14F-4D97-AF65-F5344CB8AC3E}">
        <p14:creationId xmlns:p14="http://schemas.microsoft.com/office/powerpoint/2010/main" val="3206815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37</a:t>
            </a:fld>
            <a:endParaRPr lang="en-CA" dirty="0"/>
          </a:p>
        </p:txBody>
      </p:sp>
    </p:spTree>
    <p:extLst>
      <p:ext uri="{BB962C8B-B14F-4D97-AF65-F5344CB8AC3E}">
        <p14:creationId xmlns:p14="http://schemas.microsoft.com/office/powerpoint/2010/main" val="22724031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38</a:t>
            </a:fld>
            <a:endParaRPr lang="en-CA" dirty="0"/>
          </a:p>
        </p:txBody>
      </p:sp>
    </p:spTree>
    <p:extLst>
      <p:ext uri="{BB962C8B-B14F-4D97-AF65-F5344CB8AC3E}">
        <p14:creationId xmlns:p14="http://schemas.microsoft.com/office/powerpoint/2010/main" val="3171743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39</a:t>
            </a:fld>
            <a:endParaRPr lang="en-CA" dirty="0"/>
          </a:p>
        </p:txBody>
      </p:sp>
    </p:spTree>
    <p:extLst>
      <p:ext uri="{BB962C8B-B14F-4D97-AF65-F5344CB8AC3E}">
        <p14:creationId xmlns:p14="http://schemas.microsoft.com/office/powerpoint/2010/main" val="15980415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40</a:t>
            </a:fld>
            <a:endParaRPr lang="en-CA" dirty="0"/>
          </a:p>
        </p:txBody>
      </p:sp>
    </p:spTree>
    <p:extLst>
      <p:ext uri="{BB962C8B-B14F-4D97-AF65-F5344CB8AC3E}">
        <p14:creationId xmlns:p14="http://schemas.microsoft.com/office/powerpoint/2010/main" val="29042645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41</a:t>
            </a:fld>
            <a:endParaRPr lang="en-CA" dirty="0"/>
          </a:p>
        </p:txBody>
      </p:sp>
    </p:spTree>
    <p:extLst>
      <p:ext uri="{BB962C8B-B14F-4D97-AF65-F5344CB8AC3E}">
        <p14:creationId xmlns:p14="http://schemas.microsoft.com/office/powerpoint/2010/main" val="1618958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49A9312C-BE48-4D40-BB89-7F9C712FB68A}" type="slidenum">
              <a:rPr lang="en-CA" smtClean="0"/>
              <a:pPr/>
              <a:t>4</a:t>
            </a:fld>
            <a:endParaRPr lang="en-CA" dirty="0"/>
          </a:p>
        </p:txBody>
      </p:sp>
    </p:spTree>
    <p:extLst>
      <p:ext uri="{BB962C8B-B14F-4D97-AF65-F5344CB8AC3E}">
        <p14:creationId xmlns:p14="http://schemas.microsoft.com/office/powerpoint/2010/main" val="20610065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42</a:t>
            </a:fld>
            <a:endParaRPr lang="en-CA" dirty="0"/>
          </a:p>
        </p:txBody>
      </p:sp>
    </p:spTree>
    <p:extLst>
      <p:ext uri="{BB962C8B-B14F-4D97-AF65-F5344CB8AC3E}">
        <p14:creationId xmlns:p14="http://schemas.microsoft.com/office/powerpoint/2010/main" val="9723541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ADD TIPSHEETS </a:t>
            </a:r>
          </a:p>
          <a:p>
            <a:endParaRPr lang="en-CA" dirty="0"/>
          </a:p>
          <a:p>
            <a:r>
              <a:rPr lang="en-CA" dirty="0"/>
              <a:t>ACCESSIBLE PDF…</a:t>
            </a:r>
            <a:r>
              <a:rPr lang="en-CA" baseline="0" dirty="0"/>
              <a:t> CNIB?</a:t>
            </a:r>
            <a:endParaRPr lang="en-CA" dirty="0"/>
          </a:p>
        </p:txBody>
      </p:sp>
      <p:sp>
        <p:nvSpPr>
          <p:cNvPr id="4" name="Slide Number Placeholder 3"/>
          <p:cNvSpPr>
            <a:spLocks noGrp="1"/>
          </p:cNvSpPr>
          <p:nvPr>
            <p:ph type="sldNum" sz="quarter" idx="10"/>
          </p:nvPr>
        </p:nvSpPr>
        <p:spPr/>
        <p:txBody>
          <a:bodyPr/>
          <a:lstStyle/>
          <a:p>
            <a:fld id="{EFE468E8-A14D-4756-97CC-EDEE4F27DB8C}" type="slidenum">
              <a:rPr lang="en-CA" smtClean="0"/>
              <a:pPr/>
              <a:t>43</a:t>
            </a:fld>
            <a:endParaRPr lang="en-CA" dirty="0"/>
          </a:p>
        </p:txBody>
      </p:sp>
    </p:spTree>
    <p:extLst>
      <p:ext uri="{BB962C8B-B14F-4D97-AF65-F5344CB8AC3E}">
        <p14:creationId xmlns:p14="http://schemas.microsoft.com/office/powerpoint/2010/main" val="39241939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44</a:t>
            </a:fld>
            <a:endParaRPr lang="en-CA" dirty="0"/>
          </a:p>
        </p:txBody>
      </p:sp>
    </p:spTree>
    <p:extLst>
      <p:ext uri="{BB962C8B-B14F-4D97-AF65-F5344CB8AC3E}">
        <p14:creationId xmlns:p14="http://schemas.microsoft.com/office/powerpoint/2010/main" val="30704104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45</a:t>
            </a:fld>
            <a:endParaRPr lang="en-CA" dirty="0"/>
          </a:p>
        </p:txBody>
      </p:sp>
    </p:spTree>
    <p:extLst>
      <p:ext uri="{BB962C8B-B14F-4D97-AF65-F5344CB8AC3E}">
        <p14:creationId xmlns:p14="http://schemas.microsoft.com/office/powerpoint/2010/main" val="9435610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46</a:t>
            </a:fld>
            <a:endParaRPr lang="en-CA" dirty="0"/>
          </a:p>
        </p:txBody>
      </p:sp>
    </p:spTree>
    <p:extLst>
      <p:ext uri="{BB962C8B-B14F-4D97-AF65-F5344CB8AC3E}">
        <p14:creationId xmlns:p14="http://schemas.microsoft.com/office/powerpoint/2010/main" val="13987891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47</a:t>
            </a:fld>
            <a:endParaRPr lang="en-CA" dirty="0"/>
          </a:p>
        </p:txBody>
      </p:sp>
    </p:spTree>
    <p:extLst>
      <p:ext uri="{BB962C8B-B14F-4D97-AF65-F5344CB8AC3E}">
        <p14:creationId xmlns:p14="http://schemas.microsoft.com/office/powerpoint/2010/main" val="16481460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48</a:t>
            </a:fld>
            <a:endParaRPr lang="en-CA" dirty="0"/>
          </a:p>
        </p:txBody>
      </p:sp>
    </p:spTree>
    <p:extLst>
      <p:ext uri="{BB962C8B-B14F-4D97-AF65-F5344CB8AC3E}">
        <p14:creationId xmlns:p14="http://schemas.microsoft.com/office/powerpoint/2010/main" val="173094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49</a:t>
            </a:fld>
            <a:endParaRPr lang="en-CA" dirty="0"/>
          </a:p>
        </p:txBody>
      </p:sp>
    </p:spTree>
    <p:extLst>
      <p:ext uri="{BB962C8B-B14F-4D97-AF65-F5344CB8AC3E}">
        <p14:creationId xmlns:p14="http://schemas.microsoft.com/office/powerpoint/2010/main" val="36919861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50</a:t>
            </a:fld>
            <a:endParaRPr lang="en-CA" dirty="0"/>
          </a:p>
        </p:txBody>
      </p:sp>
    </p:spTree>
    <p:extLst>
      <p:ext uri="{BB962C8B-B14F-4D97-AF65-F5344CB8AC3E}">
        <p14:creationId xmlns:p14="http://schemas.microsoft.com/office/powerpoint/2010/main" val="32652251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A9312C-BE48-4D40-BB89-7F9C712FB68A}" type="slidenum">
              <a:rPr lang="en-CA" smtClean="0"/>
              <a:pPr/>
              <a:t>51</a:t>
            </a:fld>
            <a:endParaRPr lang="en-CA" dirty="0"/>
          </a:p>
        </p:txBody>
      </p:sp>
    </p:spTree>
    <p:extLst>
      <p:ext uri="{BB962C8B-B14F-4D97-AF65-F5344CB8AC3E}">
        <p14:creationId xmlns:p14="http://schemas.microsoft.com/office/powerpoint/2010/main" val="1544322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1973,</a:t>
            </a:r>
            <a:r>
              <a:rPr lang="en-US" baseline="0" dirty="0"/>
              <a:t> Nixon passed the Rehabilitation Act that prohibited discrimination on basis of disability. </a:t>
            </a:r>
          </a:p>
          <a:p>
            <a:endParaRPr lang="en-US" dirty="0"/>
          </a:p>
          <a:p>
            <a:r>
              <a:rPr lang="en-US" dirty="0"/>
              <a:t>The Americans with Disabilities Act (ADA) became law in 1990. The ADA is a civil rights law that prohibits discrimination against individuals with disabilities in all areas of public life, including jobs, schools, transportation, and all public and private places that are open to the general public. The purpose of the law is to make sure that people with disabilities have the same rights and opportunities as everyone else. The ADA is divided into five titles (or sections) that relate to different areas of public life.</a:t>
            </a:r>
          </a:p>
          <a:p>
            <a:pPr marL="171447" indent="-171447">
              <a:buFont typeface="Arial" panose="020B0604020202020204" pitchFamily="34" charset="0"/>
              <a:buChar char="•"/>
            </a:pPr>
            <a:r>
              <a:rPr lang="en-US" dirty="0"/>
              <a:t>Employment</a:t>
            </a:r>
          </a:p>
          <a:p>
            <a:pPr marL="171447" indent="-171447">
              <a:buFont typeface="Arial" panose="020B0604020202020204" pitchFamily="34" charset="0"/>
              <a:buChar char="•"/>
            </a:pPr>
            <a:r>
              <a:rPr lang="en-CA" dirty="0"/>
              <a:t>Public Services: State and Local Government</a:t>
            </a:r>
          </a:p>
          <a:p>
            <a:pPr marL="171447" indent="-171447">
              <a:buFont typeface="Arial" panose="020B0604020202020204" pitchFamily="34" charset="0"/>
              <a:buChar char="•"/>
            </a:pPr>
            <a:r>
              <a:rPr lang="en-CA" dirty="0"/>
              <a:t>Public Accommodations and Services Operated by Private Entities</a:t>
            </a:r>
          </a:p>
          <a:p>
            <a:pPr marL="171447" indent="-171447">
              <a:buFont typeface="Arial" panose="020B0604020202020204" pitchFamily="34" charset="0"/>
              <a:buChar char="•"/>
            </a:pPr>
            <a:r>
              <a:rPr lang="en-CA" dirty="0"/>
              <a:t>Telecommunications </a:t>
            </a:r>
          </a:p>
          <a:p>
            <a:pPr marL="171447" indent="-171447">
              <a:buFont typeface="Arial" panose="020B0604020202020204" pitchFamily="34" charset="0"/>
              <a:buChar char="•"/>
            </a:pPr>
            <a:r>
              <a:rPr lang="en-CA" dirty="0"/>
              <a:t>Transportation</a:t>
            </a:r>
          </a:p>
          <a:p>
            <a:endParaRPr lang="en-CA" dirty="0"/>
          </a:p>
          <a:p>
            <a:pPr defTabSz="914386">
              <a:defRPr/>
            </a:pPr>
            <a:r>
              <a:rPr lang="en-US" baseline="0" dirty="0"/>
              <a:t>In 1998, Section 508, which we think of as web accessibility was passed to make access to information to those with disabilities comparable to access for others.</a:t>
            </a:r>
          </a:p>
          <a:p>
            <a:endParaRPr lang="en-CA" dirty="0"/>
          </a:p>
        </p:txBody>
      </p:sp>
      <p:sp>
        <p:nvSpPr>
          <p:cNvPr id="4" name="Slide Number Placeholder 3"/>
          <p:cNvSpPr>
            <a:spLocks noGrp="1"/>
          </p:cNvSpPr>
          <p:nvPr>
            <p:ph type="sldNum" sz="quarter" idx="10"/>
          </p:nvPr>
        </p:nvSpPr>
        <p:spPr/>
        <p:txBody>
          <a:bodyPr/>
          <a:lstStyle/>
          <a:p>
            <a:fld id="{49A9312C-BE48-4D40-BB89-7F9C712FB68A}" type="slidenum">
              <a:rPr lang="en-CA" smtClean="0"/>
              <a:pPr/>
              <a:t>5</a:t>
            </a:fld>
            <a:endParaRPr lang="en-CA" dirty="0"/>
          </a:p>
        </p:txBody>
      </p:sp>
    </p:spTree>
    <p:extLst>
      <p:ext uri="{BB962C8B-B14F-4D97-AF65-F5344CB8AC3E}">
        <p14:creationId xmlns:p14="http://schemas.microsoft.com/office/powerpoint/2010/main" val="1882001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court case in 2013 set precedent</a:t>
            </a:r>
            <a:r>
              <a:rPr lang="en-US" baseline="0" dirty="0"/>
              <a:t> for what accessible meant.</a:t>
            </a:r>
            <a:endParaRPr lang="en-US" dirty="0"/>
          </a:p>
        </p:txBody>
      </p:sp>
      <p:sp>
        <p:nvSpPr>
          <p:cNvPr id="4" name="Slide Number Placeholder 3"/>
          <p:cNvSpPr>
            <a:spLocks noGrp="1"/>
          </p:cNvSpPr>
          <p:nvPr>
            <p:ph type="sldNum" sz="quarter" idx="10"/>
          </p:nvPr>
        </p:nvSpPr>
        <p:spPr/>
        <p:txBody>
          <a:bodyPr/>
          <a:lstStyle/>
          <a:p>
            <a:fld id="{49A9312C-BE48-4D40-BB89-7F9C712FB68A}" type="slidenum">
              <a:rPr lang="en-CA" smtClean="0"/>
              <a:pPr/>
              <a:t>6</a:t>
            </a:fld>
            <a:endParaRPr lang="en-CA" dirty="0"/>
          </a:p>
        </p:txBody>
      </p:sp>
    </p:spTree>
    <p:extLst>
      <p:ext uri="{BB962C8B-B14F-4D97-AF65-F5344CB8AC3E}">
        <p14:creationId xmlns:p14="http://schemas.microsoft.com/office/powerpoint/2010/main" val="1643360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CA" dirty="0"/>
              <a:t>There are two major constructs of disability;</a:t>
            </a:r>
            <a:r>
              <a:rPr lang="en-CA" baseline="0" dirty="0"/>
              <a:t> medical and social. The concept of access is rooted in the social construct and sees the environment as a disability. This means we can design universally and prevent barriers.</a:t>
            </a:r>
            <a:endParaRPr lang="en-CA" dirty="0"/>
          </a:p>
          <a:p>
            <a:pPr>
              <a:buFont typeface="Arial" pitchFamily="34" charset="0"/>
              <a:buNone/>
            </a:pPr>
            <a:endParaRPr lang="en-CA" dirty="0"/>
          </a:p>
          <a:p>
            <a:pPr>
              <a:buFont typeface="Arial" pitchFamily="34" charset="0"/>
              <a:buNone/>
            </a:pPr>
            <a:r>
              <a:rPr lang="en-CA" dirty="0"/>
              <a:t>Ask yourself: is there anything here that might present a barrier?</a:t>
            </a:r>
          </a:p>
          <a:p>
            <a:pPr>
              <a:buFont typeface="Arial" pitchFamily="34" charset="0"/>
              <a:buNone/>
            </a:pPr>
            <a:endParaRPr lang="en-CA" dirty="0"/>
          </a:p>
          <a:p>
            <a:pPr>
              <a:buFont typeface="Arial" pitchFamily="34" charset="0"/>
              <a:buChar char="•"/>
            </a:pPr>
            <a:endParaRPr lang="en-CA" dirty="0"/>
          </a:p>
        </p:txBody>
      </p:sp>
      <p:sp>
        <p:nvSpPr>
          <p:cNvPr id="4" name="Slide Number Placeholder 3"/>
          <p:cNvSpPr>
            <a:spLocks noGrp="1"/>
          </p:cNvSpPr>
          <p:nvPr>
            <p:ph type="sldNum" sz="quarter" idx="10"/>
          </p:nvPr>
        </p:nvSpPr>
        <p:spPr/>
        <p:txBody>
          <a:bodyPr/>
          <a:lstStyle/>
          <a:p>
            <a:fld id="{49A9312C-BE48-4D40-BB89-7F9C712FB68A}" type="slidenum">
              <a:rPr lang="en-CA" smtClean="0"/>
              <a:pPr/>
              <a:t>7</a:t>
            </a:fld>
            <a:endParaRPr lang="en-CA" dirty="0"/>
          </a:p>
        </p:txBody>
      </p:sp>
    </p:spTree>
    <p:extLst>
      <p:ext uri="{BB962C8B-B14F-4D97-AF65-F5344CB8AC3E}">
        <p14:creationId xmlns:p14="http://schemas.microsoft.com/office/powerpoint/2010/main" val="1317551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Normal—everyone walks up stairs;</a:t>
            </a:r>
            <a:r>
              <a:rPr lang="en-CA" baseline="0" dirty="0"/>
              <a:t> everyone hears, sees, etc.; everyone reads or learns the same way;</a:t>
            </a:r>
            <a:endParaRPr lang="en-CA" dirty="0"/>
          </a:p>
        </p:txBody>
      </p:sp>
      <p:sp>
        <p:nvSpPr>
          <p:cNvPr id="4" name="Slide Number Placeholder 3"/>
          <p:cNvSpPr>
            <a:spLocks noGrp="1"/>
          </p:cNvSpPr>
          <p:nvPr>
            <p:ph type="sldNum" sz="quarter" idx="10"/>
          </p:nvPr>
        </p:nvSpPr>
        <p:spPr/>
        <p:txBody>
          <a:bodyPr/>
          <a:lstStyle/>
          <a:p>
            <a:fld id="{49A9312C-BE48-4D40-BB89-7F9C712FB68A}" type="slidenum">
              <a:rPr lang="en-CA" smtClean="0"/>
              <a:pPr/>
              <a:t>8</a:t>
            </a:fld>
            <a:endParaRPr lang="en-CA" dirty="0"/>
          </a:p>
        </p:txBody>
      </p:sp>
    </p:spTree>
    <p:extLst>
      <p:ext uri="{BB962C8B-B14F-4D97-AF65-F5344CB8AC3E}">
        <p14:creationId xmlns:p14="http://schemas.microsoft.com/office/powerpoint/2010/main" val="2566229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49A9312C-BE48-4D40-BB89-7F9C712FB68A}" type="slidenum">
              <a:rPr lang="en-CA" smtClean="0"/>
              <a:pPr/>
              <a:t>9</a:t>
            </a:fld>
            <a:endParaRPr lang="en-CA" dirty="0"/>
          </a:p>
        </p:txBody>
      </p:sp>
    </p:spTree>
    <p:extLst>
      <p:ext uri="{BB962C8B-B14F-4D97-AF65-F5344CB8AC3E}">
        <p14:creationId xmlns:p14="http://schemas.microsoft.com/office/powerpoint/2010/main" val="3180936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Users/lucer/Desktop/NEW%20Image%20powerpoint%20template/parts%20and%20pieces/powerpoint_title_1.jpg" TargetMode="External"/><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owerpoint_title_1.jpg" descr="/Users/lucer/Desktop/NEW Image powerpoint template/parts and pieces/powerpoint_title_1.jp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2127131" y="356721"/>
            <a:ext cx="4751479" cy="1229783"/>
          </a:xfrm>
          <a:noFill/>
          <a:ln>
            <a:noFill/>
          </a:ln>
        </p:spPr>
        <p:txBody>
          <a:bodyPr/>
          <a:lstStyle>
            <a:lvl1pPr algn="l">
              <a:defRPr b="0" i="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127131" y="1872254"/>
            <a:ext cx="4751479" cy="1289050"/>
          </a:xfrm>
          <a:ln>
            <a:noFill/>
          </a:ln>
        </p:spPr>
        <p:txBody>
          <a:bodyPr/>
          <a:lstStyle>
            <a:lvl1pPr marL="0" indent="0" algn="l">
              <a:buNone/>
              <a:defRPr>
                <a:ln>
                  <a:noFill/>
                </a:ln>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447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8BF8DCBA-51B8-464A-A23F-A5CED060EDC9}" type="datetime1">
              <a:rPr lang="en-US" smtClean="0"/>
              <a:pPr>
                <a:defRPr/>
              </a:pPr>
              <a:t>12/13/2019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368704E-4151-429D-A43B-5B176B7A07BC}" type="slidenum">
              <a:rPr lang="en-US" smtClean="0"/>
              <a:pPr>
                <a:defRPr/>
              </a:pPr>
              <a:t>‹#›</a:t>
            </a:fld>
            <a:endParaRPr lang="en-US" dirty="0"/>
          </a:p>
        </p:txBody>
      </p:sp>
    </p:spTree>
    <p:extLst>
      <p:ext uri="{BB962C8B-B14F-4D97-AF65-F5344CB8AC3E}">
        <p14:creationId xmlns:p14="http://schemas.microsoft.com/office/powerpoint/2010/main" val="418764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and Photo">
    <p:spTree>
      <p:nvGrpSpPr>
        <p:cNvPr id="1" name=""/>
        <p:cNvGrpSpPr/>
        <p:nvPr/>
      </p:nvGrpSpPr>
      <p:grpSpPr>
        <a:xfrm>
          <a:off x="0" y="0"/>
          <a:ext cx="0" cy="0"/>
          <a:chOff x="0" y="0"/>
          <a:chExt cx="0" cy="0"/>
        </a:xfrm>
      </p:grpSpPr>
      <p:sp>
        <p:nvSpPr>
          <p:cNvPr id="2" name="Title 1"/>
          <p:cNvSpPr>
            <a:spLocks noGrp="1"/>
          </p:cNvSpPr>
          <p:nvPr>
            <p:ph type="title"/>
          </p:nvPr>
        </p:nvSpPr>
        <p:spPr>
          <a:xfrm>
            <a:off x="457199" y="735356"/>
            <a:ext cx="5331883" cy="629361"/>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471083"/>
            <a:ext cx="5331882" cy="41869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3B61516A-6131-488E-8543-68A967C825B4}" type="datetime1">
              <a:rPr lang="en-US" smtClean="0"/>
              <a:pPr>
                <a:defRPr/>
              </a:pPr>
              <a:t>12/13/2019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08B5F03-D1EC-4D63-8C66-BBF749E669E3}" type="slidenum">
              <a:rPr lang="en-US" smtClean="0"/>
              <a:pPr>
                <a:defRPr/>
              </a:pPr>
              <a:t>‹#›</a:t>
            </a:fld>
            <a:endParaRPr lang="en-US" dirty="0"/>
          </a:p>
        </p:txBody>
      </p:sp>
    </p:spTree>
    <p:extLst>
      <p:ext uri="{BB962C8B-B14F-4D97-AF65-F5344CB8AC3E}">
        <p14:creationId xmlns:p14="http://schemas.microsoft.com/office/powerpoint/2010/main" val="303075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27ED987-D83F-46E3-AF75-4EDCB3D7D497}" type="datetime1">
              <a:rPr lang="en-US" smtClean="0"/>
              <a:pPr>
                <a:defRPr/>
              </a:pPr>
              <a:t>12/13/2019</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BE6E079D-FEDE-40C2-BE00-80061422E2D9}" type="slidenum">
              <a:rPr lang="en-US" smtClean="0"/>
              <a:pPr>
                <a:defRPr/>
              </a:pPr>
              <a:t>‹#›</a:t>
            </a:fld>
            <a:endParaRPr lang="en-US" dirty="0"/>
          </a:p>
        </p:txBody>
      </p:sp>
    </p:spTree>
    <p:extLst>
      <p:ext uri="{BB962C8B-B14F-4D97-AF65-F5344CB8AC3E}">
        <p14:creationId xmlns:p14="http://schemas.microsoft.com/office/powerpoint/2010/main" val="1698205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3B61516A-6131-488E-8543-68A967C825B4}" type="datetime1">
              <a:rPr lang="en-US" smtClean="0"/>
              <a:pPr>
                <a:defRPr/>
              </a:pPr>
              <a:t>12/13/2019</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08B5F03-D1EC-4D63-8C66-BBF749E669E3}" type="slidenum">
              <a:rPr lang="en-US" smtClean="0"/>
              <a:pPr>
                <a:defRPr/>
              </a:pPr>
              <a:t>‹#›</a:t>
            </a:fld>
            <a:endParaRPr lang="en-US" dirty="0"/>
          </a:p>
        </p:txBody>
      </p:sp>
    </p:spTree>
    <p:extLst>
      <p:ext uri="{BB962C8B-B14F-4D97-AF65-F5344CB8AC3E}">
        <p14:creationId xmlns:p14="http://schemas.microsoft.com/office/powerpoint/2010/main" val="83897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1629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1629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AB5A9BD-F061-4589-9210-EBF55159918F}" type="datetime1">
              <a:rPr lang="en-US"/>
              <a:pPr>
                <a:defRPr/>
              </a:pPr>
              <a:t>12/13/2019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1C25FF-0A85-426B-942D-FE284CF07C26}" type="slidenum">
              <a:rPr lang="en-US"/>
              <a:pPr>
                <a:defRPr/>
              </a:pPr>
              <a:t>‹#›</a:t>
            </a:fld>
            <a:endParaRPr lang="en-US" dirty="0"/>
          </a:p>
        </p:txBody>
      </p:sp>
    </p:spTree>
    <p:extLst>
      <p:ext uri="{BB962C8B-B14F-4D97-AF65-F5344CB8AC3E}">
        <p14:creationId xmlns:p14="http://schemas.microsoft.com/office/powerpoint/2010/main" val="2112476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5620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5620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1F54323-816C-4C5D-B2C9-1C50D2BF66A2}" type="datetime1">
              <a:rPr lang="en-US"/>
              <a:pPr>
                <a:defRPr/>
              </a:pPr>
              <a:t>12/13/2019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64FC6AC-9844-4D5C-A64D-F53C7509EB07}" type="slidenum">
              <a:rPr lang="en-US"/>
              <a:pPr>
                <a:defRPr/>
              </a:pPr>
              <a:t>‹#›</a:t>
            </a:fld>
            <a:endParaRPr lang="en-US" dirty="0"/>
          </a:p>
        </p:txBody>
      </p:sp>
    </p:spTree>
    <p:extLst>
      <p:ext uri="{BB962C8B-B14F-4D97-AF65-F5344CB8AC3E}">
        <p14:creationId xmlns:p14="http://schemas.microsoft.com/office/powerpoint/2010/main" val="165457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bg>
      <p:bgPr>
        <a:blipFill dpi="0" rotWithShape="0">
          <a:blip r:embed="rId2"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0690" y="3582278"/>
            <a:ext cx="4002689" cy="2204216"/>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43723" y="1086070"/>
            <a:ext cx="7418553" cy="2364828"/>
          </a:xfrm>
        </p:spPr>
        <p:txBody>
          <a:bodyPr/>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71028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E44781E-F21E-4BE5-9A63-44B42A74DAB4}" type="datetime1">
              <a:rPr lang="en-US"/>
              <a:pPr>
                <a:defRPr/>
              </a:pPr>
              <a:t>12/13/2019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94052AC-F931-47CF-850C-978206493BB6}" type="slidenum">
              <a:rPr lang="en-US"/>
              <a:pPr>
                <a:defRPr/>
              </a:pPr>
              <a:t>‹#›</a:t>
            </a:fld>
            <a:endParaRPr lang="en-US" dirty="0"/>
          </a:p>
        </p:txBody>
      </p:sp>
    </p:spTree>
    <p:extLst>
      <p:ext uri="{BB962C8B-B14F-4D97-AF65-F5344CB8AC3E}">
        <p14:creationId xmlns:p14="http://schemas.microsoft.com/office/powerpoint/2010/main" val="753166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campaign powerpoint_footer_4.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735356"/>
            <a:ext cx="8229600" cy="62936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71083"/>
            <a:ext cx="8229600" cy="418698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B61516A-6131-488E-8543-68A967C825B4}" type="datetime1">
              <a:rPr lang="en-US" smtClean="0"/>
              <a:pPr>
                <a:defRPr/>
              </a:pPr>
              <a:t>12/13/2019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08B5F03-D1EC-4D63-8C66-BBF749E669E3}" type="slidenum">
              <a:rPr lang="en-US" smtClean="0"/>
              <a:pPr>
                <a:defRPr/>
              </a:pPr>
              <a:t>‹#›</a:t>
            </a:fld>
            <a:endParaRPr lang="en-US" dirty="0"/>
          </a:p>
        </p:txBody>
      </p:sp>
    </p:spTree>
    <p:extLst>
      <p:ext uri="{BB962C8B-B14F-4D97-AF65-F5344CB8AC3E}">
        <p14:creationId xmlns:p14="http://schemas.microsoft.com/office/powerpoint/2010/main" val="65455269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Lst>
  <p:txStyles>
    <p:titleStyle>
      <a:lvl1pPr algn="l" defTabSz="457200" rtl="0" eaLnBrk="1" latinLnBrk="0" hangingPunct="1">
        <a:spcBef>
          <a:spcPct val="0"/>
        </a:spcBef>
        <a:buNone/>
        <a:defRPr sz="4400" b="0" i="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principalspov.blogspot.com/2014/12/the-three-questions.html" TargetMode="External"/><Relationship Id="rId2" Type="http://schemas.openxmlformats.org/officeDocument/2006/relationships/image" Target="../media/image27.jpeg"/><Relationship Id="rId1" Type="http://schemas.openxmlformats.org/officeDocument/2006/relationships/slideLayout" Target="../slideLayouts/slideLayout3.xml"/><Relationship Id="rId4" Type="http://schemas.openxmlformats.org/officeDocument/2006/relationships/hyperlink" Target="https://creativecommons.org/licenses/by-nc/3.0/"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hyperlink" Target="https://developer.paciellogroup.com/blog/2017/11/considerations-for-making-an-accessible-kiosk/"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accessibility.cornell.edu/event-planning/accessible-meeting-and-event-checklist/" TargetMode="External"/><Relationship Id="rId5" Type="http://schemas.openxmlformats.org/officeDocument/2006/relationships/hyperlink" Target="http://webaim.org/intro/#principles" TargetMode="External"/><Relationship Id="rId4" Type="http://schemas.openxmlformats.org/officeDocument/2006/relationships/hyperlink" Target="http://nda.ie/Good-practice/Guidelines/Procurement-and-Accessibility/Appendix-1-Making-information-accessible/"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hrsdc.gc.ca/eng/disability_issues/doc/gpim/page08.sht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www.archdisabilitylaw.ca/sites/all/files/Interacting_FactSheet_Dec07.pdf" TargetMode="External"/><Relationship Id="rId4" Type="http://schemas.openxmlformats.org/officeDocument/2006/relationships/hyperlink" Target="http://www.openroad.net.au/access/dakit/welcome.htm"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ala.org/ala/mgrps/divs/ascla/asclaissues/libraryservices.cf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www.ncsu.edu/ncsu/design/cud/pubs_p/pudfiletoc.htm"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projectenable.syr.edu/"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unitedspinal.org/pdf/DisabilityEtiquette.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webjunction.org/content/dam/WebJunction/Documents/webJunction/2014-10/People-First-Chart.pd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www.cap.mil/newsevents/Training.aspx"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wiawebcourse.org/"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www.ada.gov/reachingout/lesson31.htm"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learn.webjunction.org/course/search.php?search=Project+PALS"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hyperlink" Target="http://www.bnbglobalservices.com/" TargetMode="External"/><Relationship Id="rId5" Type="http://schemas.openxmlformats.org/officeDocument/2006/relationships/hyperlink" Target="http://focuscenterforautism.org/" TargetMode="External"/><Relationship Id="rId4" Type="http://schemas.openxmlformats.org/officeDocument/2006/relationships/hyperlink" Target="https://ct-asrc.org/"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alastore.ala.org/detail.aspx?ID=10722"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http://learningworksforkids.com/" TargetMode="External"/><Relationship Id="rId4" Type="http://schemas.openxmlformats.org/officeDocument/2006/relationships/hyperlink" Target="http://guides.sppl.org/diffability"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alastore.ala.org/detail.aspx?ID=10722"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http://learningworksforkids.com/" TargetMode="External"/><Relationship Id="rId4" Type="http://schemas.openxmlformats.org/officeDocument/2006/relationships/hyperlink" Target="http://guides.sppl.org/diffability"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libguides.ctstatelibrary.org/dld/accessibility"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s://uwaterloo.ca/library/aoda-toolki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1649896" y="103273"/>
            <a:ext cx="7444408" cy="1229783"/>
          </a:xfrm>
        </p:spPr>
        <p:txBody>
          <a:bodyPr>
            <a:noAutofit/>
          </a:bodyPr>
          <a:lstStyle/>
          <a:p>
            <a:r>
              <a:rPr lang="en-US" sz="4200" dirty="0"/>
              <a:t>Towards an Accessible Library</a:t>
            </a:r>
          </a:p>
        </p:txBody>
      </p:sp>
      <p:sp>
        <p:nvSpPr>
          <p:cNvPr id="6" name="Subtitle 5"/>
          <p:cNvSpPr>
            <a:spLocks noGrp="1"/>
          </p:cNvSpPr>
          <p:nvPr>
            <p:ph type="subTitle" idx="1"/>
          </p:nvPr>
        </p:nvSpPr>
        <p:spPr>
          <a:xfrm>
            <a:off x="1739504" y="967794"/>
            <a:ext cx="4751479" cy="1289050"/>
          </a:xfrm>
        </p:spPr>
        <p:txBody>
          <a:bodyPr/>
          <a:lstStyle/>
          <a:p>
            <a:r>
              <a:rPr lang="en-US" dirty="0"/>
              <a:t>Annie Bélanger</a:t>
            </a:r>
          </a:p>
          <a:p>
            <a:r>
              <a:rPr lang="en-US" dirty="0"/>
              <a:t>November 2019</a:t>
            </a:r>
          </a:p>
        </p:txBody>
      </p:sp>
    </p:spTree>
    <p:extLst>
      <p:ext uri="{BB962C8B-B14F-4D97-AF65-F5344CB8AC3E}">
        <p14:creationId xmlns:p14="http://schemas.microsoft.com/office/powerpoint/2010/main" val="2214247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730"/>
            <a:ext cx="8229600" cy="629361"/>
          </a:xfrm>
        </p:spPr>
        <p:txBody>
          <a:bodyPr>
            <a:normAutofit fontScale="90000"/>
          </a:bodyPr>
          <a:lstStyle/>
          <a:p>
            <a:r>
              <a:rPr lang="en-CA" dirty="0"/>
              <a:t>Four Principles</a:t>
            </a:r>
          </a:p>
        </p:txBody>
      </p:sp>
      <p:sp>
        <p:nvSpPr>
          <p:cNvPr id="3" name="Content Placeholder 2"/>
          <p:cNvSpPr>
            <a:spLocks noGrp="1"/>
          </p:cNvSpPr>
          <p:nvPr>
            <p:ph idx="1"/>
          </p:nvPr>
        </p:nvSpPr>
        <p:spPr>
          <a:xfrm>
            <a:off x="457200" y="1192696"/>
            <a:ext cx="8229600" cy="4800600"/>
          </a:xfrm>
        </p:spPr>
        <p:txBody>
          <a:bodyPr>
            <a:normAutofit fontScale="92500" lnSpcReduction="20000"/>
          </a:bodyPr>
          <a:lstStyle/>
          <a:p>
            <a:r>
              <a:rPr lang="en-US" dirty="0"/>
              <a:t>DIGNITY</a:t>
            </a:r>
          </a:p>
          <a:p>
            <a:pPr lvl="1"/>
            <a:r>
              <a:rPr lang="en-US" dirty="0"/>
              <a:t>Self-respect, respect of others</a:t>
            </a:r>
          </a:p>
          <a:p>
            <a:pPr lvl="1"/>
            <a:endParaRPr lang="en-US" dirty="0"/>
          </a:p>
          <a:p>
            <a:r>
              <a:rPr lang="en-US" dirty="0"/>
              <a:t> INDEPENDENCE</a:t>
            </a:r>
          </a:p>
          <a:p>
            <a:pPr lvl="1"/>
            <a:r>
              <a:rPr lang="en-US" dirty="0"/>
              <a:t>Do things without unnecessary help from others</a:t>
            </a:r>
          </a:p>
          <a:p>
            <a:pPr lvl="1"/>
            <a:endParaRPr lang="en-US" dirty="0"/>
          </a:p>
          <a:p>
            <a:r>
              <a:rPr lang="en-US" dirty="0"/>
              <a:t>INTEGRATION </a:t>
            </a:r>
          </a:p>
          <a:p>
            <a:pPr lvl="1"/>
            <a:r>
              <a:rPr lang="en-US" dirty="0"/>
              <a:t>Same service, same way</a:t>
            </a:r>
          </a:p>
          <a:p>
            <a:pPr lvl="1"/>
            <a:endParaRPr lang="en-US" dirty="0"/>
          </a:p>
          <a:p>
            <a:r>
              <a:rPr lang="en-US" dirty="0"/>
              <a:t>EQUALITY OF OPPORTUNITY </a:t>
            </a:r>
          </a:p>
          <a:p>
            <a:pPr lvl="1"/>
            <a:r>
              <a:rPr lang="en-US" dirty="0"/>
              <a:t>Same options, chances, and benefits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CA" dirty="0"/>
              <a:t>Print Disabilities</a:t>
            </a:r>
          </a:p>
        </p:txBody>
      </p:sp>
      <p:sp>
        <p:nvSpPr>
          <p:cNvPr id="3" name="Content Placeholder 2"/>
          <p:cNvSpPr>
            <a:spLocks noGrp="1"/>
          </p:cNvSpPr>
          <p:nvPr>
            <p:ph idx="1"/>
          </p:nvPr>
        </p:nvSpPr>
        <p:spPr>
          <a:xfrm>
            <a:off x="457200" y="1417638"/>
            <a:ext cx="8229600" cy="4302938"/>
          </a:xfrm>
        </p:spPr>
        <p:txBody>
          <a:bodyPr>
            <a:normAutofit fontScale="92500"/>
          </a:bodyPr>
          <a:lstStyle/>
          <a:p>
            <a:r>
              <a:rPr lang="en-CA" sz="2800" dirty="0"/>
              <a:t>Prevent people from reading standard print.</a:t>
            </a:r>
          </a:p>
          <a:p>
            <a:r>
              <a:rPr lang="en-CA" sz="2800" dirty="0"/>
              <a:t>Can be due to a visual, perceptual or physical disability.</a:t>
            </a:r>
          </a:p>
          <a:p>
            <a:pPr lvl="1"/>
            <a:r>
              <a:rPr lang="en-CA" sz="2400" dirty="0"/>
              <a:t>E.g., vision impairment, a learning disability or a disability that prevents the physical holding of a book.</a:t>
            </a:r>
          </a:p>
          <a:p>
            <a:r>
              <a:rPr lang="en-US" sz="2800" dirty="0"/>
              <a:t>Think/Pair/Share: How does your library support those with print disabilities?</a:t>
            </a:r>
            <a:endParaRPr lang="en-US" sz="1600" dirty="0"/>
          </a:p>
          <a:p>
            <a:r>
              <a:rPr lang="en-CA" sz="2800" dirty="0"/>
              <a:t>For full access, ensure the provision of:</a:t>
            </a:r>
          </a:p>
          <a:p>
            <a:pPr lvl="1"/>
            <a:r>
              <a:rPr lang="en-CA" sz="2400" dirty="0"/>
              <a:t>Publications in multiple formats, such as Braille, audio, large print and electronic text.</a:t>
            </a:r>
          </a:p>
          <a:p>
            <a:pPr lvl="1"/>
            <a:r>
              <a:rPr lang="en-CA" sz="2400" dirty="0"/>
              <a:t>Assistive technology</a:t>
            </a:r>
          </a:p>
        </p:txBody>
      </p:sp>
      <p:sp>
        <p:nvSpPr>
          <p:cNvPr id="4" name="TextBox 3"/>
          <p:cNvSpPr txBox="1"/>
          <p:nvPr/>
        </p:nvSpPr>
        <p:spPr>
          <a:xfrm>
            <a:off x="5229922" y="5120411"/>
            <a:ext cx="3250580" cy="1200329"/>
          </a:xfrm>
          <a:prstGeom prst="rect">
            <a:avLst/>
          </a:prstGeom>
          <a:noFill/>
        </p:spPr>
        <p:txBody>
          <a:bodyPr wrap="square" rtlCol="0">
            <a:spAutoFit/>
          </a:bodyPr>
          <a:lstStyle/>
          <a:p>
            <a:r>
              <a:rPr lang="en-CA" dirty="0">
                <a:solidFill>
                  <a:schemeClr val="accent1">
                    <a:lumMod val="75000"/>
                  </a:schemeClr>
                </a:solidFill>
              </a:rPr>
              <a:t>From: Library and Archives Canada: Initiative for Equitable Library Access</a:t>
            </a:r>
          </a:p>
          <a:p>
            <a:endParaRPr lang="en-CA" dirty="0">
              <a:solidFill>
                <a:schemeClr val="bg2">
                  <a:lumMod val="85000"/>
                </a:schemeClr>
              </a:solidFill>
            </a:endParaRPr>
          </a:p>
        </p:txBody>
      </p:sp>
    </p:spTree>
    <p:extLst>
      <p:ext uri="{BB962C8B-B14F-4D97-AF65-F5344CB8AC3E}">
        <p14:creationId xmlns:p14="http://schemas.microsoft.com/office/powerpoint/2010/main" val="155573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0325" y="2777208"/>
            <a:ext cx="5187693" cy="2204216"/>
          </a:xfrm>
        </p:spPr>
        <p:txBody>
          <a:bodyPr>
            <a:normAutofit/>
          </a:bodyPr>
          <a:lstStyle/>
          <a:p>
            <a:pPr algn="r"/>
            <a:r>
              <a:rPr lang="en-US" dirty="0">
                <a:solidFill>
                  <a:schemeClr val="accent1">
                    <a:lumMod val="75000"/>
                  </a:schemeClr>
                </a:solidFill>
              </a:rPr>
              <a:t>Increasing Accessibility Every Day</a:t>
            </a:r>
          </a:p>
        </p:txBody>
      </p:sp>
      <p:sp>
        <p:nvSpPr>
          <p:cNvPr id="4" name="Subtitle 3"/>
          <p:cNvSpPr>
            <a:spLocks noGrp="1"/>
          </p:cNvSpPr>
          <p:nvPr>
            <p:ph type="body" idx="1"/>
          </p:nvPr>
        </p:nvSpPr>
        <p:spPr/>
        <p:txBody>
          <a:bodyPr>
            <a:normAutofit/>
          </a:bodyPr>
          <a:lstStyle/>
          <a:p>
            <a:pPr algn="r"/>
            <a:r>
              <a:rPr lang="en-US" sz="2800" dirty="0">
                <a:solidFill>
                  <a:schemeClr val="accent1">
                    <a:lumMod val="75000"/>
                  </a:schemeClr>
                </a:solidFill>
              </a:rPr>
              <a:t>Accessible Customer Services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17" y="2039260"/>
            <a:ext cx="2904340" cy="3891815"/>
          </a:xfrm>
          <a:prstGeom prst="rect">
            <a:avLst/>
          </a:prstGeom>
        </p:spPr>
      </p:pic>
    </p:spTree>
    <p:extLst>
      <p:ext uri="{BB962C8B-B14F-4D97-AF65-F5344CB8AC3E}">
        <p14:creationId xmlns:p14="http://schemas.microsoft.com/office/powerpoint/2010/main" val="2652997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0675"/>
            <a:ext cx="8229600" cy="629361"/>
          </a:xfrm>
        </p:spPr>
        <p:txBody>
          <a:bodyPr>
            <a:normAutofit fontScale="90000"/>
          </a:bodyPr>
          <a:lstStyle/>
          <a:p>
            <a:r>
              <a:rPr lang="en-CA" dirty="0"/>
              <a:t>Barriers</a:t>
            </a:r>
          </a:p>
        </p:txBody>
      </p:sp>
      <p:sp>
        <p:nvSpPr>
          <p:cNvPr id="3" name="Content Placeholder 2"/>
          <p:cNvSpPr>
            <a:spLocks noGrp="1"/>
          </p:cNvSpPr>
          <p:nvPr>
            <p:ph idx="1"/>
          </p:nvPr>
        </p:nvSpPr>
        <p:spPr>
          <a:xfrm>
            <a:off x="457200" y="1123123"/>
            <a:ext cx="8597348" cy="4462668"/>
          </a:xfrm>
        </p:spPr>
        <p:txBody>
          <a:bodyPr>
            <a:normAutofit/>
          </a:bodyPr>
          <a:lstStyle/>
          <a:p>
            <a:pPr>
              <a:lnSpc>
                <a:spcPct val="80000"/>
              </a:lnSpc>
              <a:spcBef>
                <a:spcPts val="1200"/>
              </a:spcBef>
            </a:pPr>
            <a:r>
              <a:rPr lang="en-CA" sz="2800" dirty="0"/>
              <a:t>Types:</a:t>
            </a:r>
          </a:p>
          <a:p>
            <a:pPr lvl="1">
              <a:lnSpc>
                <a:spcPct val="80000"/>
              </a:lnSpc>
              <a:spcBef>
                <a:spcPts val="1200"/>
              </a:spcBef>
            </a:pPr>
            <a:r>
              <a:rPr lang="en-CA" sz="2400" dirty="0"/>
              <a:t>Physical</a:t>
            </a:r>
          </a:p>
          <a:p>
            <a:pPr lvl="1">
              <a:lnSpc>
                <a:spcPct val="80000"/>
              </a:lnSpc>
              <a:spcBef>
                <a:spcPts val="1200"/>
              </a:spcBef>
            </a:pPr>
            <a:r>
              <a:rPr lang="en-CA" sz="2400" dirty="0"/>
              <a:t>Architectural</a:t>
            </a:r>
          </a:p>
          <a:p>
            <a:pPr lvl="1">
              <a:lnSpc>
                <a:spcPct val="80000"/>
              </a:lnSpc>
              <a:spcBef>
                <a:spcPts val="1200"/>
              </a:spcBef>
            </a:pPr>
            <a:r>
              <a:rPr lang="en-CA" sz="2400" dirty="0"/>
              <a:t>Information or communications</a:t>
            </a:r>
          </a:p>
          <a:p>
            <a:pPr lvl="1">
              <a:lnSpc>
                <a:spcPct val="80000"/>
              </a:lnSpc>
              <a:spcBef>
                <a:spcPts val="1200"/>
              </a:spcBef>
            </a:pPr>
            <a:r>
              <a:rPr lang="en-CA" sz="2400" dirty="0"/>
              <a:t>Attitudinal</a:t>
            </a:r>
          </a:p>
          <a:p>
            <a:pPr lvl="1">
              <a:lnSpc>
                <a:spcPct val="80000"/>
              </a:lnSpc>
              <a:spcBef>
                <a:spcPts val="1200"/>
              </a:spcBef>
            </a:pPr>
            <a:r>
              <a:rPr lang="en-CA" sz="2400" dirty="0"/>
              <a:t>Technological</a:t>
            </a:r>
          </a:p>
          <a:p>
            <a:pPr lvl="1">
              <a:lnSpc>
                <a:spcPct val="80000"/>
              </a:lnSpc>
              <a:spcBef>
                <a:spcPts val="1200"/>
              </a:spcBef>
            </a:pPr>
            <a:r>
              <a:rPr lang="en-CA" sz="2400" dirty="0"/>
              <a:t>Systemic</a:t>
            </a:r>
          </a:p>
          <a:p>
            <a:pPr>
              <a:lnSpc>
                <a:spcPct val="80000"/>
              </a:lnSpc>
              <a:spcBef>
                <a:spcPts val="1200"/>
              </a:spcBef>
            </a:pPr>
            <a:r>
              <a:rPr lang="en-CA" sz="2800" dirty="0"/>
              <a:t>Key insight:</a:t>
            </a:r>
          </a:p>
          <a:p>
            <a:pPr lvl="1">
              <a:lnSpc>
                <a:spcPct val="80000"/>
              </a:lnSpc>
              <a:spcBef>
                <a:spcPts val="1200"/>
              </a:spcBef>
            </a:pPr>
            <a:r>
              <a:rPr lang="en-CA" sz="2400" dirty="0"/>
              <a:t>Think in terms of barriers; don’t focus on the person’s [dis]ability</a:t>
            </a:r>
            <a:endParaRPr lang="en-US" sz="2400" dirty="0"/>
          </a:p>
        </p:txBody>
      </p:sp>
      <p:sp>
        <p:nvSpPr>
          <p:cNvPr id="4" name="TextBox 3"/>
          <p:cNvSpPr txBox="1"/>
          <p:nvPr/>
        </p:nvSpPr>
        <p:spPr>
          <a:xfrm>
            <a:off x="4022438" y="5507204"/>
            <a:ext cx="5032110" cy="461665"/>
          </a:xfrm>
          <a:prstGeom prst="rect">
            <a:avLst/>
          </a:prstGeom>
          <a:noFill/>
        </p:spPr>
        <p:txBody>
          <a:bodyPr wrap="square" rtlCol="0">
            <a:spAutoFit/>
          </a:bodyPr>
          <a:lstStyle/>
          <a:p>
            <a:pPr algn="r"/>
            <a:r>
              <a:rPr lang="en-CA" sz="2000" dirty="0">
                <a:solidFill>
                  <a:schemeClr val="accent1">
                    <a:lumMod val="75000"/>
                  </a:schemeClr>
                </a:solidFill>
              </a:rPr>
              <a:t> </a:t>
            </a:r>
            <a:r>
              <a:rPr lang="en-CA" sz="2400" dirty="0">
                <a:solidFill>
                  <a:schemeClr val="accent1">
                    <a:lumMod val="75000"/>
                  </a:schemeClr>
                </a:solidFill>
              </a:rPr>
              <a:t>Can you think examples of each type?</a:t>
            </a:r>
          </a:p>
        </p:txBody>
      </p:sp>
    </p:spTree>
    <p:extLst>
      <p:ext uri="{BB962C8B-B14F-4D97-AF65-F5344CB8AC3E}">
        <p14:creationId xmlns:p14="http://schemas.microsoft.com/office/powerpoint/2010/main" val="1351133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72304F-96C5-4C72-ACD5-750ADD5F6F48}"/>
              </a:ext>
            </a:extLst>
          </p:cNvPr>
          <p:cNvSpPr>
            <a:spLocks noGrp="1"/>
          </p:cNvSpPr>
          <p:nvPr>
            <p:ph type="title"/>
          </p:nvPr>
        </p:nvSpPr>
        <p:spPr/>
        <p:txBody>
          <a:bodyPr>
            <a:normAutofit fontScale="90000"/>
          </a:bodyPr>
          <a:lstStyle/>
          <a:p>
            <a:r>
              <a:rPr lang="en-US" dirty="0"/>
              <a:t>Think, Pair, Share</a:t>
            </a:r>
          </a:p>
        </p:txBody>
      </p:sp>
      <p:sp>
        <p:nvSpPr>
          <p:cNvPr id="3" name="Content Placeholder 2">
            <a:extLst>
              <a:ext uri="{FF2B5EF4-FFF2-40B4-BE49-F238E27FC236}">
                <a16:creationId xmlns:a16="http://schemas.microsoft.com/office/drawing/2014/main" xmlns="" id="{C94406D5-FFA1-42C1-BD86-0D4A9CD0A581}"/>
              </a:ext>
            </a:extLst>
          </p:cNvPr>
          <p:cNvSpPr>
            <a:spLocks noGrp="1"/>
          </p:cNvSpPr>
          <p:nvPr>
            <p:ph idx="1"/>
          </p:nvPr>
        </p:nvSpPr>
        <p:spPr/>
        <p:txBody>
          <a:bodyPr/>
          <a:lstStyle/>
          <a:p>
            <a:r>
              <a:rPr lang="en-US" dirty="0"/>
              <a:t>Examples of these barriers in </a:t>
            </a:r>
            <a:r>
              <a:rPr lang="en-US"/>
              <a:t>the average </a:t>
            </a:r>
            <a:r>
              <a:rPr lang="en-US" dirty="0"/>
              <a:t>interaction of a library</a:t>
            </a:r>
          </a:p>
        </p:txBody>
      </p:sp>
    </p:spTree>
    <p:extLst>
      <p:ext uri="{BB962C8B-B14F-4D97-AF65-F5344CB8AC3E}">
        <p14:creationId xmlns:p14="http://schemas.microsoft.com/office/powerpoint/2010/main" val="977800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0675"/>
            <a:ext cx="8229600" cy="629361"/>
          </a:xfrm>
        </p:spPr>
        <p:txBody>
          <a:bodyPr>
            <a:normAutofit fontScale="90000"/>
          </a:bodyPr>
          <a:lstStyle/>
          <a:p>
            <a:r>
              <a:rPr lang="en-CA" dirty="0"/>
              <a:t>Daily Commitment</a:t>
            </a:r>
          </a:p>
        </p:txBody>
      </p:sp>
      <p:pic>
        <p:nvPicPr>
          <p:cNvPr id="16" name="Picture 15" descr="note-success.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897810">
            <a:off x="6092686" y="2927043"/>
            <a:ext cx="3088613" cy="3112672"/>
          </a:xfrm>
          <a:prstGeom prst="rect">
            <a:avLst/>
          </a:prstGeom>
        </p:spPr>
      </p:pic>
      <p:sp>
        <p:nvSpPr>
          <p:cNvPr id="17" name="Content Placeholder 16"/>
          <p:cNvSpPr>
            <a:spLocks noGrp="1"/>
          </p:cNvSpPr>
          <p:nvPr>
            <p:ph idx="1"/>
          </p:nvPr>
        </p:nvSpPr>
        <p:spPr>
          <a:xfrm>
            <a:off x="457200" y="1133061"/>
            <a:ext cx="8229600" cy="4997245"/>
          </a:xfrm>
        </p:spPr>
        <p:txBody>
          <a:bodyPr>
            <a:normAutofit/>
          </a:bodyPr>
          <a:lstStyle/>
          <a:p>
            <a:r>
              <a:rPr lang="en-CA" dirty="0"/>
              <a:t>Every interaction is an opportunity for accessible service!</a:t>
            </a:r>
          </a:p>
          <a:p>
            <a:pPr lvl="1"/>
            <a:r>
              <a:rPr lang="en-CA" dirty="0"/>
              <a:t>Model best practices for interacting and communicating with persons with disabilities</a:t>
            </a:r>
          </a:p>
          <a:p>
            <a:pPr lvl="1"/>
            <a:r>
              <a:rPr lang="en-CA" dirty="0"/>
              <a:t>Proactively identify and report barriers</a:t>
            </a:r>
          </a:p>
          <a:p>
            <a:pPr marL="457200" lvl="1" indent="0">
              <a:buNone/>
            </a:pPr>
            <a:endParaRPr lang="en-CA" dirty="0"/>
          </a:p>
          <a:p>
            <a:endParaRPr lang="en-CA" dirty="0"/>
          </a:p>
        </p:txBody>
      </p:sp>
    </p:spTree>
    <p:extLst>
      <p:ext uri="{BB962C8B-B14F-4D97-AF65-F5344CB8AC3E}">
        <p14:creationId xmlns:p14="http://schemas.microsoft.com/office/powerpoint/2010/main" val="3583818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Daily Commitment, cont.</a:t>
            </a:r>
          </a:p>
        </p:txBody>
      </p:sp>
      <p:sp>
        <p:nvSpPr>
          <p:cNvPr id="3" name="Content Placeholder 2"/>
          <p:cNvSpPr>
            <a:spLocks noGrp="1"/>
          </p:cNvSpPr>
          <p:nvPr>
            <p:ph idx="1"/>
          </p:nvPr>
        </p:nvSpPr>
        <p:spPr/>
        <p:txBody>
          <a:bodyPr/>
          <a:lstStyle/>
          <a:p>
            <a:pPr lvl="1"/>
            <a:r>
              <a:rPr lang="en-CA" dirty="0">
                <a:solidFill>
                  <a:prstClr val="black"/>
                </a:solidFill>
              </a:rPr>
              <a:t>Know what to do when someone </a:t>
            </a:r>
            <a:br>
              <a:rPr lang="en-CA" dirty="0">
                <a:solidFill>
                  <a:prstClr val="black"/>
                </a:solidFill>
              </a:rPr>
            </a:br>
            <a:r>
              <a:rPr lang="en-CA" dirty="0">
                <a:solidFill>
                  <a:prstClr val="black"/>
                </a:solidFill>
              </a:rPr>
              <a:t>encounters a barrier in your </a:t>
            </a:r>
            <a:br>
              <a:rPr lang="en-CA" dirty="0">
                <a:solidFill>
                  <a:prstClr val="black"/>
                </a:solidFill>
              </a:rPr>
            </a:br>
            <a:r>
              <a:rPr lang="en-CA" dirty="0">
                <a:solidFill>
                  <a:prstClr val="black"/>
                </a:solidFill>
              </a:rPr>
              <a:t>department</a:t>
            </a:r>
          </a:p>
          <a:p>
            <a:pPr lvl="1"/>
            <a:r>
              <a:rPr lang="en-CA" dirty="0">
                <a:solidFill>
                  <a:prstClr val="black"/>
                </a:solidFill>
              </a:rPr>
              <a:t>Inform people about feedback </a:t>
            </a:r>
            <a:br>
              <a:rPr lang="en-CA" dirty="0">
                <a:solidFill>
                  <a:prstClr val="black"/>
                </a:solidFill>
              </a:rPr>
            </a:br>
            <a:r>
              <a:rPr lang="en-CA" dirty="0">
                <a:solidFill>
                  <a:prstClr val="black"/>
                </a:solidFill>
              </a:rPr>
              <a:t>process</a:t>
            </a:r>
          </a:p>
          <a:p>
            <a:endParaRPr lang="en-US" dirty="0"/>
          </a:p>
        </p:txBody>
      </p:sp>
    </p:spTree>
    <p:extLst>
      <p:ext uri="{BB962C8B-B14F-4D97-AF65-F5344CB8AC3E}">
        <p14:creationId xmlns:p14="http://schemas.microsoft.com/office/powerpoint/2010/main" val="4134875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59587" y="2553578"/>
            <a:ext cx="4002689" cy="2204216"/>
          </a:xfrm>
        </p:spPr>
        <p:txBody>
          <a:bodyPr>
            <a:normAutofit fontScale="90000"/>
          </a:bodyPr>
          <a:lstStyle/>
          <a:p>
            <a:pPr algn="r"/>
            <a:r>
              <a:rPr lang="en-CA" dirty="0"/>
              <a:t>Tips for Daily </a:t>
            </a:r>
            <a:r>
              <a:rPr lang="en-CA" dirty="0">
                <a:solidFill>
                  <a:schemeClr val="accent1">
                    <a:lumMod val="75000"/>
                  </a:schemeClr>
                </a:solidFill>
              </a:rPr>
              <a:t>Tips for Daily Interactions</a:t>
            </a:r>
            <a:br>
              <a:rPr lang="en-CA" dirty="0">
                <a:solidFill>
                  <a:schemeClr val="accent1">
                    <a:lumMod val="75000"/>
                  </a:schemeClr>
                </a:solidFill>
              </a:rPr>
            </a:br>
            <a:endParaRPr lang="en-CA" dirty="0"/>
          </a:p>
        </p:txBody>
      </p:sp>
      <p:sp>
        <p:nvSpPr>
          <p:cNvPr id="5" name="Text Placeholder 4"/>
          <p:cNvSpPr>
            <a:spLocks noGrp="1"/>
          </p:cNvSpPr>
          <p:nvPr>
            <p:ph type="body" idx="1"/>
          </p:nvPr>
        </p:nvSpPr>
        <p:spPr/>
        <p:txBody>
          <a:bodyPr>
            <a:normAutofit/>
          </a:bodyPr>
          <a:lstStyle/>
          <a:p>
            <a:pPr algn="r"/>
            <a:r>
              <a:rPr lang="en-CA" sz="2800" dirty="0">
                <a:solidFill>
                  <a:schemeClr val="accent1">
                    <a:lumMod val="75000"/>
                  </a:schemeClr>
                </a:solidFill>
              </a:rPr>
              <a:t>Accessible Customer Services</a:t>
            </a:r>
          </a:p>
        </p:txBody>
      </p:sp>
      <p:pic>
        <p:nvPicPr>
          <p:cNvPr id="2" name="Picture 1" descr="Nova Coluna: Recanto da Polêmica, Por Eduardo Stell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157" y="2694057"/>
            <a:ext cx="3810000" cy="3378200"/>
          </a:xfrm>
          <a:prstGeom prst="rect">
            <a:avLst/>
          </a:prstGeom>
        </p:spPr>
      </p:pic>
    </p:spTree>
    <p:extLst>
      <p:ext uri="{BB962C8B-B14F-4D97-AF65-F5344CB8AC3E}">
        <p14:creationId xmlns:p14="http://schemas.microsoft.com/office/powerpoint/2010/main" val="2940493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pPr eaLnBrk="1" hangingPunct="1"/>
            <a:r>
              <a:rPr lang="en-US" sz="4000" dirty="0"/>
              <a:t>Communication PACT</a:t>
            </a:r>
          </a:p>
        </p:txBody>
      </p:sp>
      <p:sp>
        <p:nvSpPr>
          <p:cNvPr id="20483" name="Rectangle 3"/>
          <p:cNvSpPr>
            <a:spLocks noGrp="1" noChangeArrowheads="1"/>
          </p:cNvSpPr>
          <p:nvPr>
            <p:ph type="body" idx="1"/>
          </p:nvPr>
        </p:nvSpPr>
        <p:spPr>
          <a:xfrm>
            <a:off x="457200" y="1471083"/>
            <a:ext cx="8229600" cy="4186987"/>
          </a:xfrm>
        </p:spPr>
        <p:txBody>
          <a:bodyPr/>
          <a:lstStyle/>
          <a:p>
            <a:pPr eaLnBrk="1" hangingPunct="1">
              <a:lnSpc>
                <a:spcPct val="90000"/>
              </a:lnSpc>
              <a:buFontTx/>
              <a:buNone/>
            </a:pPr>
            <a:r>
              <a:rPr lang="en-US" sz="4000" b="1" dirty="0"/>
              <a:t>P</a:t>
            </a:r>
            <a:r>
              <a:rPr lang="en-US" dirty="0"/>
              <a:t>ay calm, individual attention to the other person</a:t>
            </a:r>
          </a:p>
          <a:p>
            <a:pPr eaLnBrk="1" hangingPunct="1">
              <a:lnSpc>
                <a:spcPct val="90000"/>
              </a:lnSpc>
              <a:buFontTx/>
              <a:buNone/>
            </a:pPr>
            <a:r>
              <a:rPr lang="en-US" sz="4000" b="1" dirty="0"/>
              <a:t>A</a:t>
            </a:r>
            <a:r>
              <a:rPr lang="en-US" dirty="0"/>
              <a:t>sk “How may I help?” to meet needs</a:t>
            </a:r>
          </a:p>
          <a:p>
            <a:pPr eaLnBrk="1" hangingPunct="1">
              <a:lnSpc>
                <a:spcPct val="90000"/>
              </a:lnSpc>
              <a:buFontTx/>
              <a:buNone/>
            </a:pPr>
            <a:r>
              <a:rPr lang="en-US" sz="4000" b="1" dirty="0"/>
              <a:t>C</a:t>
            </a:r>
            <a:r>
              <a:rPr lang="en-US" dirty="0"/>
              <a:t>ommunicate clearly, patiently</a:t>
            </a:r>
          </a:p>
          <a:p>
            <a:pPr eaLnBrk="1" hangingPunct="1">
              <a:lnSpc>
                <a:spcPct val="90000"/>
              </a:lnSpc>
              <a:buFontTx/>
              <a:buNone/>
            </a:pPr>
            <a:r>
              <a:rPr lang="en-US" sz="4000" b="1" dirty="0"/>
              <a:t>T</a:t>
            </a:r>
            <a:r>
              <a:rPr lang="en-US" dirty="0"/>
              <a:t>reat the other person with respect, as a unique individual</a:t>
            </a:r>
          </a:p>
          <a:p>
            <a:pPr eaLnBrk="1" hangingPunct="1">
              <a:lnSpc>
                <a:spcPct val="90000"/>
              </a:lnSpc>
              <a:buFontTx/>
              <a:buNone/>
            </a:pPr>
            <a:endParaRPr lang="en-US" dirty="0"/>
          </a:p>
        </p:txBody>
      </p:sp>
      <p:sp>
        <p:nvSpPr>
          <p:cNvPr id="4" name="TextBox 3"/>
          <p:cNvSpPr txBox="1"/>
          <p:nvPr/>
        </p:nvSpPr>
        <p:spPr>
          <a:xfrm>
            <a:off x="4958726" y="5410493"/>
            <a:ext cx="4010297" cy="707886"/>
          </a:xfrm>
          <a:prstGeom prst="rect">
            <a:avLst/>
          </a:prstGeom>
          <a:noFill/>
        </p:spPr>
        <p:txBody>
          <a:bodyPr wrap="square" rtlCol="0">
            <a:spAutoFit/>
          </a:bodyPr>
          <a:lstStyle/>
          <a:p>
            <a:r>
              <a:rPr lang="en-CA" sz="2000" dirty="0">
                <a:solidFill>
                  <a:srgbClr val="BEE0FC"/>
                </a:solidFill>
              </a:rPr>
              <a:t>What are some communication tips from the modules?</a:t>
            </a:r>
          </a:p>
        </p:txBody>
      </p:sp>
    </p:spTree>
    <p:extLst>
      <p:ext uri="{BB962C8B-B14F-4D97-AF65-F5344CB8AC3E}">
        <p14:creationId xmlns:p14="http://schemas.microsoft.com/office/powerpoint/2010/main" val="2740634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Line 5"/>
          <p:cNvSpPr>
            <a:spLocks noChangeShapeType="1"/>
          </p:cNvSpPr>
          <p:nvPr/>
        </p:nvSpPr>
        <p:spPr bwMode="auto">
          <a:xfrm>
            <a:off x="0" y="1427163"/>
            <a:ext cx="9144000" cy="1587"/>
          </a:xfrm>
          <a:prstGeom prst="line">
            <a:avLst/>
          </a:prstGeom>
          <a:noFill/>
          <a:ln w="25400">
            <a:solidFill>
              <a:schemeClr val="tx1"/>
            </a:solidFill>
            <a:round/>
            <a:headEnd/>
            <a:tailEnd/>
          </a:ln>
        </p:spPr>
        <p:txBody>
          <a:bodyPr/>
          <a:lstStyle/>
          <a:p>
            <a:endParaRPr lang="en-CA" dirty="0"/>
          </a:p>
        </p:txBody>
      </p:sp>
      <p:sp>
        <p:nvSpPr>
          <p:cNvPr id="73731" name="Rectangle 6"/>
          <p:cNvSpPr>
            <a:spLocks noGrp="1" noChangeArrowheads="1"/>
          </p:cNvSpPr>
          <p:nvPr>
            <p:ph type="title"/>
          </p:nvPr>
        </p:nvSpPr>
        <p:spPr>
          <a:xfrm>
            <a:off x="738188" y="0"/>
            <a:ext cx="7721600" cy="1511300"/>
          </a:xfrm>
        </p:spPr>
        <p:txBody>
          <a:bodyPr rIns="132080"/>
          <a:lstStyle/>
          <a:p>
            <a:pPr eaLnBrk="1" hangingPunct="1"/>
            <a:r>
              <a:rPr lang="en-US" sz="3200" b="1" dirty="0"/>
              <a:t>This person can’t figure out what the customer is saying. </a:t>
            </a:r>
          </a:p>
        </p:txBody>
      </p:sp>
      <p:pic>
        <p:nvPicPr>
          <p:cNvPr id="73732" name="Picture 7" descr="DSC_01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1252" y="1546225"/>
            <a:ext cx="5790441" cy="4386818"/>
          </a:xfrm>
          <a:prstGeom prst="rect">
            <a:avLst/>
          </a:prstGeom>
          <a:noFill/>
          <a:ln w="9525">
            <a:noFill/>
            <a:miter lim="800000"/>
            <a:headEnd/>
            <a:tailEnd/>
          </a:ln>
        </p:spPr>
      </p:pic>
    </p:spTree>
    <p:extLst>
      <p:ext uri="{BB962C8B-B14F-4D97-AF65-F5344CB8AC3E}">
        <p14:creationId xmlns:p14="http://schemas.microsoft.com/office/powerpoint/2010/main" val="415847417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dirty="0"/>
              <a:t>Why?</a:t>
            </a:r>
          </a:p>
        </p:txBody>
      </p:sp>
      <p:pic>
        <p:nvPicPr>
          <p:cNvPr id="29" name="Content Placeholder 28" descr="KeyHoleInWall.jpg"/>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38162" y="2005476"/>
            <a:ext cx="4038600" cy="2856571"/>
          </a:xfrm>
        </p:spPr>
      </p:pic>
      <p:sp>
        <p:nvSpPr>
          <p:cNvPr id="27" name="Content Placeholder 26"/>
          <p:cNvSpPr>
            <a:spLocks noGrp="1"/>
          </p:cNvSpPr>
          <p:nvPr>
            <p:ph sz="half" idx="2"/>
          </p:nvPr>
        </p:nvSpPr>
        <p:spPr>
          <a:xfrm>
            <a:off x="4991100" y="1841500"/>
            <a:ext cx="3695700" cy="3733799"/>
          </a:xfrm>
        </p:spPr>
        <p:txBody>
          <a:bodyPr/>
          <a:lstStyle/>
          <a:p>
            <a:r>
              <a:rPr lang="en-CA" dirty="0"/>
              <a:t>Accessibility permeates every aspect of our </a:t>
            </a:r>
            <a:br>
              <a:rPr lang="en-CA" dirty="0"/>
            </a:br>
            <a:r>
              <a:rPr lang="en-CA" dirty="0"/>
              <a:t>public-facing work</a:t>
            </a:r>
          </a:p>
          <a:p>
            <a:endParaRPr lang="en-CA" dirty="0"/>
          </a:p>
          <a:p>
            <a:r>
              <a:rPr lang="en-CA" dirty="0"/>
              <a:t>It’s everyone’s responsibility</a:t>
            </a:r>
          </a:p>
          <a:p>
            <a:endParaRPr lang="en-CA" dirty="0"/>
          </a:p>
        </p:txBody>
      </p:sp>
      <p:pic>
        <p:nvPicPr>
          <p:cNvPr id="21" name="Picture 20" descr="bunnies.gif"/>
          <p:cNvPicPr>
            <a:picLocks noChangeAspect="1"/>
          </p:cNvPicPr>
          <p:nvPr/>
        </p:nvPicPr>
        <p:blipFill>
          <a:blip r:embed="rId4"/>
          <a:stretch>
            <a:fillRect/>
          </a:stretch>
        </p:blipFill>
        <p:spPr>
          <a:xfrm>
            <a:off x="4567237" y="3424237"/>
            <a:ext cx="9525" cy="95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Line 3"/>
          <p:cNvSpPr>
            <a:spLocks noChangeShapeType="1"/>
          </p:cNvSpPr>
          <p:nvPr/>
        </p:nvSpPr>
        <p:spPr bwMode="auto">
          <a:xfrm>
            <a:off x="0" y="1427163"/>
            <a:ext cx="9144000" cy="1587"/>
          </a:xfrm>
          <a:prstGeom prst="line">
            <a:avLst/>
          </a:prstGeom>
          <a:noFill/>
          <a:ln w="25400">
            <a:solidFill>
              <a:schemeClr val="tx1"/>
            </a:solidFill>
            <a:round/>
            <a:headEnd/>
            <a:tailEnd/>
          </a:ln>
        </p:spPr>
        <p:txBody>
          <a:bodyPr/>
          <a:lstStyle/>
          <a:p>
            <a:endParaRPr lang="en-CA" dirty="0"/>
          </a:p>
        </p:txBody>
      </p:sp>
      <p:sp>
        <p:nvSpPr>
          <p:cNvPr id="74755" name="Rectangle 4"/>
          <p:cNvSpPr>
            <a:spLocks noGrp="1" noChangeArrowheads="1"/>
          </p:cNvSpPr>
          <p:nvPr>
            <p:ph type="title"/>
          </p:nvPr>
        </p:nvSpPr>
        <p:spPr>
          <a:xfrm>
            <a:off x="996950" y="128588"/>
            <a:ext cx="7081838" cy="1231900"/>
          </a:xfrm>
        </p:spPr>
        <p:txBody>
          <a:bodyPr rIns="132080"/>
          <a:lstStyle/>
          <a:p>
            <a:pPr eaLnBrk="1" hangingPunct="1"/>
            <a:r>
              <a:rPr lang="en-US" sz="2800" b="1" dirty="0"/>
              <a:t>Tip:</a:t>
            </a:r>
            <a:r>
              <a:rPr lang="en-US" sz="2800" b="1" i="1" dirty="0"/>
              <a:t> </a:t>
            </a:r>
            <a:r>
              <a:rPr lang="en-US" sz="2800" b="1" dirty="0"/>
              <a:t>Keep pen and paper handy and offer it to the person.</a:t>
            </a:r>
            <a:endParaRPr lang="en-US" dirty="0"/>
          </a:p>
        </p:txBody>
      </p:sp>
      <p:pic>
        <p:nvPicPr>
          <p:cNvPr id="74756" name="Picture 5" descr="DSC_01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6183" y="1611313"/>
            <a:ext cx="6494255" cy="4346895"/>
          </a:xfrm>
          <a:prstGeom prst="rect">
            <a:avLst/>
          </a:prstGeom>
          <a:noFill/>
          <a:ln w="9525">
            <a:noFill/>
            <a:miter lim="800000"/>
            <a:headEnd/>
            <a:tailEnd/>
          </a:ln>
        </p:spPr>
      </p:pic>
    </p:spTree>
    <p:extLst>
      <p:ext uri="{BB962C8B-B14F-4D97-AF65-F5344CB8AC3E}">
        <p14:creationId xmlns:p14="http://schemas.microsoft.com/office/powerpoint/2010/main" val="218488370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505446"/>
            <a:ext cx="8229600" cy="629361"/>
          </a:xfrm>
        </p:spPr>
        <p:txBody>
          <a:bodyPr>
            <a:normAutofit fontScale="90000"/>
          </a:bodyPr>
          <a:lstStyle/>
          <a:p>
            <a:pPr eaLnBrk="1" hangingPunct="1"/>
            <a:r>
              <a:rPr lang="en-US" sz="3600" dirty="0"/>
              <a:t>Increasing Independence: Assistive Devices</a:t>
            </a:r>
          </a:p>
        </p:txBody>
      </p:sp>
      <p:sp>
        <p:nvSpPr>
          <p:cNvPr id="29699" name="Rectangle 3"/>
          <p:cNvSpPr>
            <a:spLocks noGrp="1" noChangeArrowheads="1"/>
          </p:cNvSpPr>
          <p:nvPr>
            <p:ph type="body" idx="1"/>
          </p:nvPr>
        </p:nvSpPr>
        <p:spPr>
          <a:xfrm>
            <a:off x="285750" y="1600200"/>
            <a:ext cx="5143500" cy="4525963"/>
          </a:xfrm>
        </p:spPr>
        <p:txBody>
          <a:bodyPr/>
          <a:lstStyle/>
          <a:p>
            <a:pPr marL="609600" indent="-609600" eaLnBrk="1" hangingPunct="1">
              <a:buFontTx/>
              <a:buNone/>
            </a:pPr>
            <a:endParaRPr lang="en-US" dirty="0"/>
          </a:p>
          <a:p>
            <a:pPr marL="609600" indent="-609600" eaLnBrk="1" hangingPunct="1"/>
            <a:r>
              <a:rPr lang="en-US" dirty="0"/>
              <a:t>An extension of a person’s capabilities</a:t>
            </a:r>
          </a:p>
          <a:p>
            <a:pPr marL="609600" indent="-609600" eaLnBrk="1" hangingPunct="1">
              <a:buFontTx/>
              <a:buNone/>
            </a:pPr>
            <a:r>
              <a:rPr lang="en-US" dirty="0"/>
              <a:t>  </a:t>
            </a:r>
          </a:p>
          <a:p>
            <a:pPr marL="609600" indent="-609600" eaLnBrk="1" hangingPunct="1"/>
            <a:r>
              <a:rPr lang="en-US" dirty="0"/>
              <a:t>Increase </a:t>
            </a:r>
            <a:br>
              <a:rPr lang="en-US" dirty="0"/>
            </a:br>
            <a:r>
              <a:rPr lang="en-US" dirty="0"/>
              <a:t>independence</a:t>
            </a:r>
          </a:p>
        </p:txBody>
      </p:sp>
      <p:pic>
        <p:nvPicPr>
          <p:cNvPr id="6" name="Picture 6" descr="IMG_2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093" y="1364717"/>
            <a:ext cx="2168434" cy="2319656"/>
          </a:xfrm>
          <a:prstGeom prst="roundRect">
            <a:avLst/>
          </a:prstGeom>
          <a:noFill/>
          <a:ln w="28575">
            <a:solidFill>
              <a:schemeClr val="tx1"/>
            </a:solidFill>
            <a:miter lim="800000"/>
            <a:headEnd/>
            <a:tailEnd/>
          </a:ln>
        </p:spPr>
      </p:pic>
      <p:pic>
        <p:nvPicPr>
          <p:cNvPr id="29700" name="Picture 6" descr="IMG_21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6427" y="2524545"/>
            <a:ext cx="1889216" cy="3134221"/>
          </a:xfrm>
          <a:prstGeom prst="roundRect">
            <a:avLst/>
          </a:prstGeom>
          <a:noFill/>
          <a:ln w="9525">
            <a:noFill/>
            <a:miter lim="800000"/>
            <a:headEnd/>
            <a:tailEnd/>
          </a:ln>
        </p:spPr>
      </p:pic>
      <p:pic>
        <p:nvPicPr>
          <p:cNvPr id="8" name="Picture 3" descr="IMG_218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60485" y="3514552"/>
            <a:ext cx="2229652" cy="2275156"/>
          </a:xfrm>
          <a:prstGeom prst="roundRect">
            <a:avLst/>
          </a:prstGeom>
          <a:noFill/>
          <a:ln w="9525">
            <a:noFill/>
            <a:miter lim="800000"/>
            <a:headEnd/>
            <a:tailEnd/>
          </a:ln>
        </p:spPr>
      </p:pic>
    </p:spTree>
    <p:extLst>
      <p:ext uri="{BB962C8B-B14F-4D97-AF65-F5344CB8AC3E}">
        <p14:creationId xmlns:p14="http://schemas.microsoft.com/office/powerpoint/2010/main" val="1039651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8" descr="_MG_38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6730" y="1328738"/>
            <a:ext cx="6543411" cy="4558393"/>
          </a:xfrm>
          <a:prstGeom prst="rect">
            <a:avLst/>
          </a:prstGeom>
          <a:noFill/>
          <a:ln w="9525">
            <a:noFill/>
            <a:miter lim="800000"/>
            <a:headEnd/>
            <a:tailEnd/>
          </a:ln>
        </p:spPr>
      </p:pic>
      <p:sp>
        <p:nvSpPr>
          <p:cNvPr id="32771" name="Rectangle 5"/>
          <p:cNvSpPr>
            <a:spLocks noGrp="1" noChangeArrowheads="1"/>
          </p:cNvSpPr>
          <p:nvPr>
            <p:ph type="title"/>
          </p:nvPr>
        </p:nvSpPr>
        <p:spPr>
          <a:xfrm>
            <a:off x="412750" y="185738"/>
            <a:ext cx="8731250" cy="1143000"/>
          </a:xfrm>
        </p:spPr>
        <p:txBody>
          <a:bodyPr>
            <a:normAutofit/>
          </a:bodyPr>
          <a:lstStyle/>
          <a:p>
            <a:pPr algn="l" eaLnBrk="1" hangingPunct="1"/>
            <a:r>
              <a:rPr lang="en-US" sz="3000" dirty="0"/>
              <a:t>Tip: “Please don’t lean over, touch, or move my Assistive Device; it’s an extension of me.”</a:t>
            </a:r>
          </a:p>
        </p:txBody>
      </p:sp>
      <p:sp>
        <p:nvSpPr>
          <p:cNvPr id="180231" name="AutoShape 7"/>
          <p:cNvSpPr>
            <a:spLocks noChangeArrowheads="1"/>
          </p:cNvSpPr>
          <p:nvPr/>
        </p:nvSpPr>
        <p:spPr bwMode="auto">
          <a:xfrm>
            <a:off x="4403104" y="3440872"/>
            <a:ext cx="2382837" cy="22748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081" y="17389"/>
                </a:moveTo>
                <a:cubicBezTo>
                  <a:pt x="19716" y="15584"/>
                  <a:pt x="20621" y="13235"/>
                  <a:pt x="20621" y="10800"/>
                </a:cubicBezTo>
                <a:cubicBezTo>
                  <a:pt x="20621" y="5376"/>
                  <a:pt x="16223" y="979"/>
                  <a:pt x="10800" y="979"/>
                </a:cubicBezTo>
                <a:cubicBezTo>
                  <a:pt x="8364" y="978"/>
                  <a:pt x="6015" y="1883"/>
                  <a:pt x="4210" y="3518"/>
                </a:cubicBezTo>
                <a:close/>
                <a:moveTo>
                  <a:pt x="3518" y="4210"/>
                </a:moveTo>
                <a:cubicBezTo>
                  <a:pt x="1883" y="6015"/>
                  <a:pt x="979" y="8364"/>
                  <a:pt x="979" y="10799"/>
                </a:cubicBezTo>
                <a:cubicBezTo>
                  <a:pt x="979" y="16223"/>
                  <a:pt x="5376" y="20621"/>
                  <a:pt x="10800" y="20621"/>
                </a:cubicBezTo>
                <a:cubicBezTo>
                  <a:pt x="13235" y="20621"/>
                  <a:pt x="15584" y="19716"/>
                  <a:pt x="17389" y="18081"/>
                </a:cubicBezTo>
                <a:close/>
              </a:path>
            </a:pathLst>
          </a:custGeom>
          <a:solidFill>
            <a:schemeClr val="accent2"/>
          </a:solidFill>
          <a:ln w="9525">
            <a:solidFill>
              <a:schemeClr val="tx1"/>
            </a:solidFill>
            <a:miter lim="800000"/>
            <a:headEnd/>
            <a:tailEnd/>
          </a:ln>
        </p:spPr>
        <p:txBody>
          <a:bodyPr wrap="none" anchor="ctr"/>
          <a:lstStyle/>
          <a:p>
            <a:endParaRPr lang="en-CA" dirty="0"/>
          </a:p>
        </p:txBody>
      </p:sp>
      <p:sp>
        <p:nvSpPr>
          <p:cNvPr id="5" name="Line 5"/>
          <p:cNvSpPr>
            <a:spLocks noChangeShapeType="1"/>
          </p:cNvSpPr>
          <p:nvPr/>
        </p:nvSpPr>
        <p:spPr bwMode="auto">
          <a:xfrm>
            <a:off x="0" y="1238320"/>
            <a:ext cx="9144000" cy="1587"/>
          </a:xfrm>
          <a:prstGeom prst="line">
            <a:avLst/>
          </a:prstGeom>
          <a:noFill/>
          <a:ln w="25400">
            <a:solidFill>
              <a:schemeClr val="tx1"/>
            </a:solidFill>
            <a:round/>
            <a:headEnd/>
            <a:tailEnd/>
          </a:ln>
        </p:spPr>
        <p:txBody>
          <a:bodyPr/>
          <a:lstStyle/>
          <a:p>
            <a:endParaRPr lang="en-CA" dirty="0"/>
          </a:p>
        </p:txBody>
      </p:sp>
    </p:spTree>
    <p:extLst>
      <p:ext uri="{BB962C8B-B14F-4D97-AF65-F5344CB8AC3E}">
        <p14:creationId xmlns:p14="http://schemas.microsoft.com/office/powerpoint/2010/main" val="1214577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6425" y="1466920"/>
            <a:ext cx="6494187" cy="4542690"/>
          </a:xfrm>
          <a:prstGeom prst="rect">
            <a:avLst/>
          </a:prstGeom>
          <a:noFill/>
          <a:ln w="12700">
            <a:noFill/>
            <a:miter lim="800000"/>
            <a:headEnd/>
            <a:tailEnd/>
          </a:ln>
        </p:spPr>
      </p:pic>
      <p:sp>
        <p:nvSpPr>
          <p:cNvPr id="34819" name="Line 5"/>
          <p:cNvSpPr>
            <a:spLocks noChangeShapeType="1"/>
          </p:cNvSpPr>
          <p:nvPr/>
        </p:nvSpPr>
        <p:spPr bwMode="auto">
          <a:xfrm>
            <a:off x="0" y="1238320"/>
            <a:ext cx="9144000" cy="1587"/>
          </a:xfrm>
          <a:prstGeom prst="line">
            <a:avLst/>
          </a:prstGeom>
          <a:noFill/>
          <a:ln w="25400">
            <a:solidFill>
              <a:schemeClr val="tx1"/>
            </a:solidFill>
            <a:round/>
            <a:headEnd/>
            <a:tailEnd/>
          </a:ln>
        </p:spPr>
        <p:txBody>
          <a:bodyPr/>
          <a:lstStyle/>
          <a:p>
            <a:endParaRPr lang="en-CA" dirty="0"/>
          </a:p>
        </p:txBody>
      </p:sp>
      <p:sp>
        <p:nvSpPr>
          <p:cNvPr id="34820" name="Rectangle 6"/>
          <p:cNvSpPr>
            <a:spLocks noGrp="1" noChangeArrowheads="1"/>
          </p:cNvSpPr>
          <p:nvPr>
            <p:ph type="title" idx="4294967295"/>
          </p:nvPr>
        </p:nvSpPr>
        <p:spPr>
          <a:xfrm>
            <a:off x="936624" y="-12700"/>
            <a:ext cx="7585075" cy="1514475"/>
          </a:xfrm>
        </p:spPr>
        <p:txBody>
          <a:bodyPr rIns="132080"/>
          <a:lstStyle/>
          <a:p>
            <a:pPr marL="382588" indent="-342900" algn="l" eaLnBrk="1" hangingPunct="1"/>
            <a:r>
              <a:rPr lang="en-US" sz="2800" b="1" dirty="0"/>
              <a:t>Tip: Get eye to eye; avoid neck strain</a:t>
            </a:r>
            <a:r>
              <a:rPr lang="en-US" sz="2800" dirty="0"/>
              <a:t>.</a:t>
            </a:r>
          </a:p>
        </p:txBody>
      </p:sp>
    </p:spTree>
    <p:extLst>
      <p:ext uri="{BB962C8B-B14F-4D97-AF65-F5344CB8AC3E}">
        <p14:creationId xmlns:p14="http://schemas.microsoft.com/office/powerpoint/2010/main" val="34634421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title"/>
          </p:nvPr>
        </p:nvSpPr>
        <p:spPr/>
        <p:txBody>
          <a:bodyPr>
            <a:normAutofit fontScale="90000"/>
          </a:bodyPr>
          <a:lstStyle/>
          <a:p>
            <a:pPr eaLnBrk="1" hangingPunct="1"/>
            <a:r>
              <a:rPr lang="en-US" dirty="0"/>
              <a:t>Maintaining Dignity</a:t>
            </a:r>
          </a:p>
        </p:txBody>
      </p:sp>
      <p:sp>
        <p:nvSpPr>
          <p:cNvPr id="37891" name="Rectangle 5"/>
          <p:cNvSpPr>
            <a:spLocks noGrp="1" noChangeArrowheads="1"/>
          </p:cNvSpPr>
          <p:nvPr>
            <p:ph type="body" idx="1"/>
          </p:nvPr>
        </p:nvSpPr>
        <p:spPr>
          <a:xfrm>
            <a:off x="457200" y="1600200"/>
            <a:ext cx="8229600" cy="4604657"/>
          </a:xfrm>
        </p:spPr>
        <p:txBody>
          <a:bodyPr>
            <a:normAutofit/>
          </a:bodyPr>
          <a:lstStyle/>
          <a:p>
            <a:r>
              <a:rPr lang="en-CA" dirty="0"/>
              <a:t>Allow service </a:t>
            </a:r>
            <a:r>
              <a:rPr lang="en-CA" sz="3000" dirty="0"/>
              <a:t>animals</a:t>
            </a:r>
            <a:endParaRPr lang="en-CA" dirty="0"/>
          </a:p>
          <a:p>
            <a:pPr lvl="1"/>
            <a:endParaRPr lang="en-CA" dirty="0"/>
          </a:p>
          <a:p>
            <a:r>
              <a:rPr lang="en-CA" sz="3000" dirty="0"/>
              <a:t>Types of service animals:</a:t>
            </a:r>
          </a:p>
          <a:p>
            <a:pPr lvl="1"/>
            <a:r>
              <a:rPr lang="en-CA" sz="2600" dirty="0"/>
              <a:t>Guide dog</a:t>
            </a:r>
          </a:p>
          <a:p>
            <a:pPr lvl="1"/>
            <a:r>
              <a:rPr lang="en-CA" sz="2600" dirty="0"/>
              <a:t>Hearing or signal</a:t>
            </a:r>
          </a:p>
          <a:p>
            <a:pPr lvl="1"/>
            <a:r>
              <a:rPr lang="en-CA" sz="2600" dirty="0"/>
              <a:t>Mobility assistance</a:t>
            </a:r>
          </a:p>
          <a:p>
            <a:pPr lvl="1"/>
            <a:r>
              <a:rPr lang="en-CA" sz="2600" dirty="0"/>
              <a:t>Seizure response</a:t>
            </a:r>
          </a:p>
          <a:p>
            <a:pPr lvl="1"/>
            <a:r>
              <a:rPr lang="en-CA" sz="2600" dirty="0"/>
              <a:t>Therapeutic assistance</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0126" y="2057624"/>
            <a:ext cx="2769268" cy="2815389"/>
          </a:xfrm>
          <a:prstGeom prst="roundRect">
            <a:avLst/>
          </a:prstGeom>
          <a:noFill/>
          <a:ln w="12700">
            <a:noFill/>
            <a:miter lim="800000"/>
            <a:headEnd/>
            <a:tailEnd/>
          </a:ln>
        </p:spPr>
      </p:pic>
      <p:pic>
        <p:nvPicPr>
          <p:cNvPr id="5" name="Picture 4" descr="Jennifer Franci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2812" y="3362076"/>
            <a:ext cx="1971614" cy="2164080"/>
          </a:xfrm>
          <a:prstGeom prst="roundRect">
            <a:avLst>
              <a:gd name="adj" fmla="val 32126"/>
            </a:avLst>
          </a:prstGeom>
          <a:noFill/>
          <a:ln w="9525">
            <a:noFill/>
            <a:miter lim="800000"/>
            <a:headEnd/>
            <a:tailEnd/>
          </a:ln>
        </p:spPr>
      </p:pic>
    </p:spTree>
    <p:extLst>
      <p:ext uri="{BB962C8B-B14F-4D97-AF65-F5344CB8AC3E}">
        <p14:creationId xmlns:p14="http://schemas.microsoft.com/office/powerpoint/2010/main" val="2861280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Line 5"/>
          <p:cNvSpPr>
            <a:spLocks noChangeShapeType="1"/>
          </p:cNvSpPr>
          <p:nvPr/>
        </p:nvSpPr>
        <p:spPr bwMode="auto">
          <a:xfrm>
            <a:off x="0" y="1427163"/>
            <a:ext cx="9144000" cy="1587"/>
          </a:xfrm>
          <a:prstGeom prst="line">
            <a:avLst/>
          </a:prstGeom>
          <a:noFill/>
          <a:ln w="25400">
            <a:solidFill>
              <a:schemeClr val="tx1"/>
            </a:solidFill>
            <a:round/>
            <a:headEnd/>
            <a:tailEnd/>
          </a:ln>
        </p:spPr>
        <p:txBody>
          <a:bodyPr/>
          <a:lstStyle/>
          <a:p>
            <a:endParaRPr lang="en-CA" dirty="0"/>
          </a:p>
        </p:txBody>
      </p:sp>
      <p:sp>
        <p:nvSpPr>
          <p:cNvPr id="34820" name="Rectangle 6"/>
          <p:cNvSpPr>
            <a:spLocks noGrp="1" noChangeArrowheads="1"/>
          </p:cNvSpPr>
          <p:nvPr>
            <p:ph type="title" idx="4294967295"/>
          </p:nvPr>
        </p:nvSpPr>
        <p:spPr>
          <a:xfrm>
            <a:off x="936624" y="-12700"/>
            <a:ext cx="7585075" cy="1514475"/>
          </a:xfrm>
        </p:spPr>
        <p:txBody>
          <a:bodyPr rIns="132080"/>
          <a:lstStyle/>
          <a:p>
            <a:pPr marL="382588" indent="-342900"/>
            <a:r>
              <a:rPr lang="en-US" sz="2800" b="1" dirty="0"/>
              <a:t>Tip: Working Dog - do not pet or distract. </a:t>
            </a:r>
            <a:endParaRPr lang="en-US" sz="2800"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5819" y="1501775"/>
            <a:ext cx="6775564" cy="4551155"/>
          </a:xfrm>
          <a:prstGeom prst="rect">
            <a:avLst/>
          </a:prstGeom>
          <a:noFill/>
          <a:ln w="12700">
            <a:noFill/>
            <a:miter lim="800000"/>
            <a:headEnd/>
            <a:tailEnd/>
          </a:ln>
        </p:spPr>
      </p:pic>
      <p:sp>
        <p:nvSpPr>
          <p:cNvPr id="6" name="AutoShape 6"/>
          <p:cNvSpPr>
            <a:spLocks noChangeArrowheads="1"/>
          </p:cNvSpPr>
          <p:nvPr/>
        </p:nvSpPr>
        <p:spPr bwMode="auto">
          <a:xfrm>
            <a:off x="3257021" y="3119381"/>
            <a:ext cx="3214111" cy="244287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218" y="17790"/>
                </a:moveTo>
                <a:cubicBezTo>
                  <a:pt x="20000" y="15899"/>
                  <a:pt x="20993" y="13398"/>
                  <a:pt x="20993" y="10800"/>
                </a:cubicBezTo>
                <a:cubicBezTo>
                  <a:pt x="20993" y="5170"/>
                  <a:pt x="16429" y="607"/>
                  <a:pt x="10800" y="607"/>
                </a:cubicBezTo>
                <a:cubicBezTo>
                  <a:pt x="8201" y="606"/>
                  <a:pt x="5700" y="1599"/>
                  <a:pt x="3809" y="3381"/>
                </a:cubicBezTo>
                <a:close/>
                <a:moveTo>
                  <a:pt x="3381" y="3809"/>
                </a:moveTo>
                <a:cubicBezTo>
                  <a:pt x="1599" y="5700"/>
                  <a:pt x="607" y="8201"/>
                  <a:pt x="607" y="10799"/>
                </a:cubicBezTo>
                <a:cubicBezTo>
                  <a:pt x="607" y="16429"/>
                  <a:pt x="5170" y="20993"/>
                  <a:pt x="10800" y="20993"/>
                </a:cubicBezTo>
                <a:cubicBezTo>
                  <a:pt x="13398" y="20993"/>
                  <a:pt x="15899" y="20000"/>
                  <a:pt x="17790" y="18218"/>
                </a:cubicBezTo>
                <a:close/>
              </a:path>
            </a:pathLst>
          </a:custGeom>
          <a:solidFill>
            <a:schemeClr val="accent2"/>
          </a:solidFill>
          <a:ln w="9525">
            <a:solidFill>
              <a:schemeClr val="tx1"/>
            </a:solidFill>
            <a:miter lim="800000"/>
            <a:headEnd/>
            <a:tailEnd/>
          </a:ln>
        </p:spPr>
        <p:txBody>
          <a:bodyPr wrap="none" anchor="ctr"/>
          <a:lstStyle/>
          <a:p>
            <a:endParaRPr lang="en-CA" dirty="0"/>
          </a:p>
        </p:txBody>
      </p:sp>
    </p:spTree>
    <p:extLst>
      <p:ext uri="{BB962C8B-B14F-4D97-AF65-F5344CB8AC3E}">
        <p14:creationId xmlns:p14="http://schemas.microsoft.com/office/powerpoint/2010/main" val="336307956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Line 5"/>
          <p:cNvSpPr>
            <a:spLocks noChangeShapeType="1"/>
          </p:cNvSpPr>
          <p:nvPr/>
        </p:nvSpPr>
        <p:spPr bwMode="auto">
          <a:xfrm>
            <a:off x="0" y="1427163"/>
            <a:ext cx="9144000" cy="1587"/>
          </a:xfrm>
          <a:prstGeom prst="line">
            <a:avLst/>
          </a:prstGeom>
          <a:noFill/>
          <a:ln w="25400">
            <a:solidFill>
              <a:schemeClr val="tx1"/>
            </a:solidFill>
            <a:round/>
            <a:headEnd/>
            <a:tailEnd/>
          </a:ln>
        </p:spPr>
        <p:txBody>
          <a:bodyPr/>
          <a:lstStyle/>
          <a:p>
            <a:endParaRPr lang="en-CA" dirty="0"/>
          </a:p>
        </p:txBody>
      </p:sp>
      <p:sp>
        <p:nvSpPr>
          <p:cNvPr id="34820" name="Rectangle 6"/>
          <p:cNvSpPr>
            <a:spLocks noGrp="1" noChangeArrowheads="1"/>
          </p:cNvSpPr>
          <p:nvPr>
            <p:ph type="title" idx="4294967295"/>
          </p:nvPr>
        </p:nvSpPr>
        <p:spPr>
          <a:xfrm>
            <a:off x="936624" y="-12700"/>
            <a:ext cx="7585075" cy="1514475"/>
          </a:xfrm>
        </p:spPr>
        <p:txBody>
          <a:bodyPr rIns="132080"/>
          <a:lstStyle/>
          <a:p>
            <a:pPr marL="382588" indent="-342900"/>
            <a:r>
              <a:rPr lang="en-US" sz="2800" b="1" dirty="0"/>
              <a:t>Tip: Pay attention to the owner. </a:t>
            </a:r>
            <a:endParaRPr lang="en-US" sz="2800" dirty="0"/>
          </a:p>
        </p:txBody>
      </p:sp>
      <p:pic>
        <p:nvPicPr>
          <p:cNvPr id="7" name="Picture 6" descr="_MG_369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0417" y="1501775"/>
            <a:ext cx="6713770" cy="4545840"/>
          </a:xfrm>
          <a:prstGeom prst="rect">
            <a:avLst/>
          </a:prstGeom>
          <a:noFill/>
          <a:ln w="9525">
            <a:noFill/>
            <a:miter lim="800000"/>
            <a:headEnd/>
            <a:tailEnd/>
          </a:ln>
        </p:spPr>
      </p:pic>
    </p:spTree>
    <p:extLst>
      <p:ext uri="{BB962C8B-B14F-4D97-AF65-F5344CB8AC3E}">
        <p14:creationId xmlns:p14="http://schemas.microsoft.com/office/powerpoint/2010/main" val="3402612572"/>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a:xfrm>
            <a:off x="457200" y="506756"/>
            <a:ext cx="8229600" cy="629361"/>
          </a:xfrm>
        </p:spPr>
        <p:txBody>
          <a:bodyPr>
            <a:normAutofit fontScale="90000"/>
          </a:bodyPr>
          <a:lstStyle/>
          <a:p>
            <a:pPr eaLnBrk="1" hangingPunct="1"/>
            <a:r>
              <a:rPr lang="en-US" sz="3600" b="1" dirty="0"/>
              <a:t> Maintaining Dignity: Support Persons</a:t>
            </a:r>
          </a:p>
        </p:txBody>
      </p:sp>
      <p:pic>
        <p:nvPicPr>
          <p:cNvPr id="41987" name="Picture 6" descr="CONCRETEBEACH-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935" y="1593317"/>
            <a:ext cx="2376543" cy="4270770"/>
          </a:xfrm>
          <a:prstGeom prst="roundRect">
            <a:avLst/>
          </a:prstGeom>
          <a:noFill/>
          <a:ln w="9525">
            <a:noFill/>
            <a:miter lim="800000"/>
            <a:headEnd/>
            <a:tailEnd/>
          </a:ln>
        </p:spPr>
      </p:pic>
      <p:sp>
        <p:nvSpPr>
          <p:cNvPr id="41988" name="Text Box 7"/>
          <p:cNvSpPr txBox="1">
            <a:spLocks noChangeArrowheads="1"/>
          </p:cNvSpPr>
          <p:nvPr/>
        </p:nvSpPr>
        <p:spPr bwMode="auto">
          <a:xfrm>
            <a:off x="4367213" y="1417006"/>
            <a:ext cx="4319587" cy="4524315"/>
          </a:xfrm>
          <a:prstGeom prst="rect">
            <a:avLst/>
          </a:prstGeom>
          <a:noFill/>
          <a:ln w="9525">
            <a:noFill/>
            <a:miter lim="800000"/>
            <a:headEnd/>
            <a:tailEnd/>
          </a:ln>
        </p:spPr>
        <p:txBody>
          <a:bodyPr>
            <a:spAutoFit/>
          </a:bodyPr>
          <a:lstStyle/>
          <a:p>
            <a:pPr>
              <a:buFontTx/>
              <a:buChar char="•"/>
            </a:pPr>
            <a:r>
              <a:rPr lang="en-CA" sz="3200" dirty="0"/>
              <a:t>Welcome support persons.</a:t>
            </a:r>
          </a:p>
          <a:p>
            <a:pPr>
              <a:buFontTx/>
              <a:buChar char="•"/>
            </a:pPr>
            <a:endParaRPr lang="en-CA" sz="3200" dirty="0"/>
          </a:p>
          <a:p>
            <a:pPr>
              <a:buFontTx/>
              <a:buChar char="•"/>
            </a:pPr>
            <a:r>
              <a:rPr lang="en-CA" sz="3200" dirty="0"/>
              <a:t>Support persons:</a:t>
            </a:r>
          </a:p>
          <a:p>
            <a:pPr lvl="1">
              <a:buFontTx/>
              <a:buChar char="•"/>
            </a:pPr>
            <a:r>
              <a:rPr lang="en-CA" sz="3200" dirty="0"/>
              <a:t>Guides</a:t>
            </a:r>
          </a:p>
          <a:p>
            <a:pPr lvl="1">
              <a:buFontTx/>
              <a:buChar char="•"/>
            </a:pPr>
            <a:r>
              <a:rPr lang="en-CA" sz="3200" dirty="0"/>
              <a:t>Interpreters</a:t>
            </a:r>
          </a:p>
          <a:p>
            <a:pPr lvl="1">
              <a:buFontTx/>
              <a:buChar char="•"/>
            </a:pPr>
            <a:r>
              <a:rPr lang="en-CA" sz="3200" dirty="0"/>
              <a:t>Note-takers, scribes, readers</a:t>
            </a:r>
          </a:p>
          <a:p>
            <a:pPr lvl="1">
              <a:buFontTx/>
              <a:buChar char="•"/>
            </a:pPr>
            <a:r>
              <a:rPr lang="en-CA" sz="3200" dirty="0"/>
              <a:t>Personal care</a:t>
            </a:r>
          </a:p>
        </p:txBody>
      </p:sp>
    </p:spTree>
    <p:extLst>
      <p:ext uri="{BB962C8B-B14F-4D97-AF65-F5344CB8AC3E}">
        <p14:creationId xmlns:p14="http://schemas.microsoft.com/office/powerpoint/2010/main" val="3424998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7" descr="_MG_385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7593" y="1568312"/>
            <a:ext cx="6739085" cy="4410075"/>
          </a:xfrm>
          <a:prstGeom prst="rect">
            <a:avLst/>
          </a:prstGeom>
          <a:noFill/>
          <a:ln w="9525">
            <a:noFill/>
            <a:miter lim="800000"/>
            <a:headEnd/>
            <a:tailEnd/>
          </a:ln>
        </p:spPr>
      </p:pic>
      <p:sp>
        <p:nvSpPr>
          <p:cNvPr id="43011" name="Rectangle 4"/>
          <p:cNvSpPr>
            <a:spLocks noGrp="1" noChangeArrowheads="1"/>
          </p:cNvSpPr>
          <p:nvPr>
            <p:ph type="title" idx="4294967295"/>
          </p:nvPr>
        </p:nvSpPr>
        <p:spPr>
          <a:xfrm>
            <a:off x="437321" y="298175"/>
            <a:ext cx="8269357" cy="947274"/>
          </a:xfrm>
        </p:spPr>
        <p:txBody>
          <a:bodyPr>
            <a:normAutofit fontScale="90000"/>
          </a:bodyPr>
          <a:lstStyle/>
          <a:p>
            <a:pPr eaLnBrk="1" hangingPunct="1"/>
            <a:r>
              <a:rPr lang="en-US" sz="3600" b="1" dirty="0"/>
              <a:t>Tip: “Talk to me, not to my support person.”</a:t>
            </a:r>
          </a:p>
        </p:txBody>
      </p:sp>
      <p:sp>
        <p:nvSpPr>
          <p:cNvPr id="43012" name="Text Box 6"/>
          <p:cNvSpPr txBox="1">
            <a:spLocks noChangeArrowheads="1"/>
          </p:cNvSpPr>
          <p:nvPr/>
        </p:nvSpPr>
        <p:spPr bwMode="auto">
          <a:xfrm>
            <a:off x="6790980" y="5143570"/>
            <a:ext cx="1665071" cy="461665"/>
          </a:xfrm>
          <a:prstGeom prst="rect">
            <a:avLst/>
          </a:prstGeom>
          <a:noFill/>
          <a:ln w="9525">
            <a:noFill/>
            <a:miter lim="800000"/>
            <a:headEnd/>
            <a:tailEnd/>
          </a:ln>
        </p:spPr>
        <p:txBody>
          <a:bodyPr wrap="none">
            <a:spAutoFit/>
          </a:bodyPr>
          <a:lstStyle/>
          <a:p>
            <a:r>
              <a:rPr lang="en-US" sz="2400" b="1" dirty="0">
                <a:solidFill>
                  <a:schemeClr val="bg1"/>
                </a:solidFill>
              </a:rPr>
              <a:t>Interpreter</a:t>
            </a:r>
          </a:p>
        </p:txBody>
      </p:sp>
      <p:sp>
        <p:nvSpPr>
          <p:cNvPr id="5" name="Line 5"/>
          <p:cNvSpPr>
            <a:spLocks noChangeShapeType="1"/>
          </p:cNvSpPr>
          <p:nvPr/>
        </p:nvSpPr>
        <p:spPr bwMode="auto">
          <a:xfrm>
            <a:off x="0" y="1427163"/>
            <a:ext cx="9144000" cy="1587"/>
          </a:xfrm>
          <a:prstGeom prst="line">
            <a:avLst/>
          </a:prstGeom>
          <a:noFill/>
          <a:ln w="25400">
            <a:solidFill>
              <a:schemeClr val="tx1"/>
            </a:solidFill>
            <a:round/>
            <a:headEnd/>
            <a:tailEnd/>
          </a:ln>
        </p:spPr>
        <p:txBody>
          <a:bodyPr/>
          <a:lstStyle/>
          <a:p>
            <a:endParaRPr lang="en-CA" dirty="0"/>
          </a:p>
        </p:txBody>
      </p:sp>
    </p:spTree>
    <p:extLst>
      <p:ext uri="{BB962C8B-B14F-4D97-AF65-F5344CB8AC3E}">
        <p14:creationId xmlns:p14="http://schemas.microsoft.com/office/powerpoint/2010/main" val="207981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noChangeArrowheads="1"/>
          </p:cNvSpPr>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p>
            <a:pPr marL="0" marR="0" lvl="0" indent="0" defTabSz="457200" rtl="0" eaLnBrk="1" fontAlgn="base" latinLnBrk="0" hangingPunct="1">
              <a:lnSpc>
                <a:spcPct val="100000"/>
              </a:lnSpc>
              <a:spcBef>
                <a:spcPct val="0"/>
              </a:spcBef>
              <a:spcAft>
                <a:spcPct val="0"/>
              </a:spcAft>
              <a:buClrTx/>
              <a:buSzTx/>
              <a:buFontTx/>
              <a:buNone/>
              <a:tabLst/>
              <a:defRPr/>
            </a:pPr>
            <a:r>
              <a:rPr lang="en-US" sz="3200" b="1" dirty="0">
                <a:solidFill>
                  <a:schemeClr val="tx2"/>
                </a:solidFill>
                <a:latin typeface="+mj-lt"/>
                <a:ea typeface="+mj-ea"/>
                <a:cs typeface="+mj-cs"/>
              </a:rPr>
              <a:t>Service and Invisible Disabilities</a:t>
            </a:r>
          </a:p>
        </p:txBody>
      </p:sp>
      <p:sp>
        <p:nvSpPr>
          <p:cNvPr id="4" name="Content Placeholder 16"/>
          <p:cNvSpPr txBox="1">
            <a:spLocks/>
          </p:cNvSpPr>
          <p:nvPr/>
        </p:nvSpPr>
        <p:spPr>
          <a:xfrm>
            <a:off x="457200" y="1331843"/>
            <a:ext cx="8229600" cy="5089357"/>
          </a:xfrm>
          <a:prstGeom prst="rect">
            <a:avLst/>
          </a:prstGeom>
        </p:spPr>
        <p:txBody>
          <a:bodyPr>
            <a:normAutofit fontScale="77500" lnSpcReduction="20000"/>
          </a:bodyPr>
          <a:lstStyle/>
          <a:p>
            <a:pPr marL="342900" lvl="0" indent="-342900">
              <a:spcBef>
                <a:spcPct val="20000"/>
              </a:spcBef>
              <a:buFont typeface="Wingdings" pitchFamily="2" charset="2"/>
              <a:buChar char="v"/>
            </a:pPr>
            <a:r>
              <a:rPr lang="en-CA" sz="4500" b="1" dirty="0"/>
              <a:t>Universal and inclusive </a:t>
            </a:r>
            <a:r>
              <a:rPr lang="en-CA" sz="4500" dirty="0"/>
              <a:t>service approach to all users is key.</a:t>
            </a:r>
          </a:p>
          <a:p>
            <a:pPr marL="342900" lvl="0" indent="-342900">
              <a:spcBef>
                <a:spcPct val="20000"/>
              </a:spcBef>
              <a:buFont typeface="Arial" charset="0"/>
              <a:buChar char="•"/>
            </a:pPr>
            <a:endParaRPr lang="en-CA" sz="3800" dirty="0"/>
          </a:p>
          <a:p>
            <a:pPr marL="342900" lvl="0" indent="-342900">
              <a:spcBef>
                <a:spcPct val="20000"/>
              </a:spcBef>
              <a:buFont typeface="Arial" charset="0"/>
              <a:buChar char="•"/>
            </a:pPr>
            <a:r>
              <a:rPr lang="en-CA" sz="3800" dirty="0"/>
              <a:t>Scenario:</a:t>
            </a:r>
          </a:p>
          <a:p>
            <a:pPr marL="800100" lvl="1" indent="-342900">
              <a:spcBef>
                <a:spcPct val="20000"/>
              </a:spcBef>
              <a:buFont typeface="Arial" pitchFamily="34" charset="0"/>
              <a:buChar char="–"/>
            </a:pPr>
            <a:r>
              <a:rPr lang="en-CA" sz="3200" dirty="0"/>
              <a:t>A student has left their school paper to the last minute. </a:t>
            </a:r>
          </a:p>
          <a:p>
            <a:pPr marL="800100" lvl="1" indent="-342900">
              <a:spcBef>
                <a:spcPct val="20000"/>
              </a:spcBef>
              <a:buFont typeface="Arial" pitchFamily="34" charset="0"/>
              <a:buChar char="–"/>
            </a:pPr>
            <a:r>
              <a:rPr lang="en-CA" sz="3200" dirty="0"/>
              <a:t>She approaches the service desk appearing somewhat overwhelmed and makes several attempts to explain her needs.</a:t>
            </a:r>
          </a:p>
          <a:p>
            <a:pPr marL="800100" lvl="1" indent="-342900">
              <a:spcBef>
                <a:spcPct val="20000"/>
              </a:spcBef>
              <a:buFont typeface="Arial" pitchFamily="34" charset="0"/>
              <a:buChar char="–"/>
            </a:pPr>
            <a:r>
              <a:rPr lang="en-CA" sz="3200" dirty="0"/>
              <a:t>At your suggestion to write the information down, she tells you that she didn’t bring paper and otherwise appears unprepared. </a:t>
            </a:r>
          </a:p>
          <a:p>
            <a:pPr marL="800100" lvl="1" indent="-342900">
              <a:spcBef>
                <a:spcPct val="20000"/>
              </a:spcBef>
              <a:buFont typeface="Arial" pitchFamily="34" charset="0"/>
              <a:buChar char="–"/>
            </a:pPr>
            <a:r>
              <a:rPr lang="en-CA" sz="3200" dirty="0"/>
              <a:t>She may seem impatient and quick to become frustrated.</a:t>
            </a:r>
          </a:p>
          <a:p>
            <a:pPr marL="342900" lvl="0" indent="-342900">
              <a:spcBef>
                <a:spcPct val="20000"/>
              </a:spcBef>
              <a:buFont typeface="Arial" charset="0"/>
              <a:buChar char="•"/>
            </a:pPr>
            <a:endParaRPr lang="en-CA" sz="3200" dirty="0"/>
          </a:p>
        </p:txBody>
      </p:sp>
    </p:spTree>
    <p:extLst>
      <p:ext uri="{BB962C8B-B14F-4D97-AF65-F5344CB8AC3E}">
        <p14:creationId xmlns:p14="http://schemas.microsoft.com/office/powerpoint/2010/main" val="3356453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Overview</a:t>
            </a:r>
          </a:p>
        </p:txBody>
      </p:sp>
      <p:sp>
        <p:nvSpPr>
          <p:cNvPr id="3" name="Content Placeholder 2"/>
          <p:cNvSpPr>
            <a:spLocks noGrp="1"/>
          </p:cNvSpPr>
          <p:nvPr>
            <p:ph idx="1"/>
          </p:nvPr>
        </p:nvSpPr>
        <p:spPr>
          <a:xfrm>
            <a:off x="457200" y="1600200"/>
            <a:ext cx="8229600" cy="4588727"/>
          </a:xfrm>
        </p:spPr>
        <p:txBody>
          <a:bodyPr>
            <a:normAutofit/>
          </a:bodyPr>
          <a:lstStyle/>
          <a:p>
            <a:r>
              <a:rPr lang="en-CA" dirty="0"/>
              <a:t>What is accessibility?</a:t>
            </a:r>
          </a:p>
          <a:p>
            <a:r>
              <a:rPr lang="en-CA" dirty="0"/>
              <a:t>Accessible Customer Service</a:t>
            </a:r>
          </a:p>
          <a:p>
            <a:pPr lvl="1"/>
            <a:r>
              <a:rPr lang="en-CA" dirty="0"/>
              <a:t>Leading Practices</a:t>
            </a:r>
          </a:p>
          <a:p>
            <a:pPr lvl="1"/>
            <a:r>
              <a:rPr lang="en-CA" dirty="0"/>
              <a:t>Practical approaches to delivery</a:t>
            </a:r>
          </a:p>
          <a:p>
            <a:r>
              <a:rPr lang="en-CA" dirty="0"/>
              <a:t>Resources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701" y="1319419"/>
            <a:ext cx="4605346" cy="4153626"/>
          </a:xfrm>
          <a:prstGeom prst="roundRect">
            <a:avLst/>
          </a:prstGeom>
          <a:noFill/>
          <a:ln w="12700">
            <a:noFill/>
            <a:miter lim="800000"/>
            <a:headEnd/>
            <a:tailEnd/>
          </a:ln>
        </p:spPr>
      </p:pic>
      <p:sp>
        <p:nvSpPr>
          <p:cNvPr id="79875" name="Line 3"/>
          <p:cNvSpPr>
            <a:spLocks noChangeShapeType="1"/>
          </p:cNvSpPr>
          <p:nvPr/>
        </p:nvSpPr>
        <p:spPr bwMode="auto">
          <a:xfrm>
            <a:off x="0" y="1208502"/>
            <a:ext cx="9144000" cy="1587"/>
          </a:xfrm>
          <a:prstGeom prst="line">
            <a:avLst/>
          </a:prstGeom>
          <a:noFill/>
          <a:ln w="25400">
            <a:solidFill>
              <a:schemeClr val="tx1"/>
            </a:solidFill>
            <a:round/>
            <a:headEnd/>
            <a:tailEnd/>
          </a:ln>
        </p:spPr>
        <p:txBody>
          <a:bodyPr/>
          <a:lstStyle/>
          <a:p>
            <a:endParaRPr lang="en-CA" dirty="0"/>
          </a:p>
        </p:txBody>
      </p:sp>
      <p:sp>
        <p:nvSpPr>
          <p:cNvPr id="79876" name="Rectangle 4"/>
          <p:cNvSpPr>
            <a:spLocks noGrp="1" noChangeArrowheads="1"/>
          </p:cNvSpPr>
          <p:nvPr>
            <p:ph type="title"/>
          </p:nvPr>
        </p:nvSpPr>
        <p:spPr>
          <a:xfrm>
            <a:off x="1284288" y="177800"/>
            <a:ext cx="6792912" cy="984794"/>
          </a:xfrm>
          <a:noFill/>
          <a:ln>
            <a:noFill/>
          </a:ln>
        </p:spPr>
        <p:txBody>
          <a:bodyPr rIns="132080">
            <a:normAutofit/>
          </a:bodyPr>
          <a:lstStyle/>
          <a:p>
            <a:pPr eaLnBrk="1" hangingPunct="1"/>
            <a:r>
              <a:rPr lang="en-US" sz="3600" dirty="0"/>
              <a:t>Great Service: How may I help?</a:t>
            </a: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7858" y="1959995"/>
            <a:ext cx="3688496" cy="4071755"/>
          </a:xfrm>
          <a:prstGeom prst="roundRect">
            <a:avLst/>
          </a:prstGeom>
          <a:noFill/>
          <a:ln w="12700">
            <a:noFill/>
            <a:miter lim="800000"/>
            <a:headEnd/>
            <a:tailEnd/>
          </a:ln>
        </p:spPr>
      </p:pic>
    </p:spTree>
    <p:extLst>
      <p:ext uri="{BB962C8B-B14F-4D97-AF65-F5344CB8AC3E}">
        <p14:creationId xmlns:p14="http://schemas.microsoft.com/office/powerpoint/2010/main" val="336435499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02960" y="2787147"/>
            <a:ext cx="4002689" cy="2204216"/>
          </a:xfrm>
        </p:spPr>
        <p:txBody>
          <a:bodyPr>
            <a:normAutofit fontScale="90000"/>
          </a:bodyPr>
          <a:lstStyle/>
          <a:p>
            <a:pPr algn="r"/>
            <a:r>
              <a:rPr lang="en-CA" dirty="0">
                <a:solidFill>
                  <a:schemeClr val="accent1">
                    <a:lumMod val="75000"/>
                  </a:schemeClr>
                </a:solidFill>
              </a:rPr>
              <a:t>All Together to Prevent New Barriers</a:t>
            </a:r>
          </a:p>
        </p:txBody>
      </p:sp>
      <p:sp>
        <p:nvSpPr>
          <p:cNvPr id="2" name="Text Placeholder 1"/>
          <p:cNvSpPr>
            <a:spLocks noGrp="1"/>
          </p:cNvSpPr>
          <p:nvPr>
            <p:ph type="body" idx="1"/>
          </p:nvPr>
        </p:nvSpPr>
        <p:spPr/>
        <p:txBody>
          <a:bodyPr>
            <a:normAutofit/>
          </a:bodyPr>
          <a:lstStyle/>
          <a:p>
            <a:pPr algn="r"/>
            <a:r>
              <a:rPr lang="en-US" sz="2800" dirty="0">
                <a:solidFill>
                  <a:schemeClr val="accent1">
                    <a:lumMod val="75000"/>
                  </a:schemeClr>
                </a:solidFill>
              </a:rPr>
              <a:t>Planning with Accessibility in Mind</a:t>
            </a:r>
          </a:p>
        </p:txBody>
      </p:sp>
      <p:pic>
        <p:nvPicPr>
          <p:cNvPr id="6" name="Picture 5" descr="How To Diet Slowly - Natural and Effective Way step b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778" y="2000250"/>
            <a:ext cx="3800181" cy="3825686"/>
          </a:xfrm>
          <a:prstGeom prst="rect">
            <a:avLst/>
          </a:prstGeom>
        </p:spPr>
      </p:pic>
    </p:spTree>
    <p:extLst>
      <p:ext uri="{BB962C8B-B14F-4D97-AF65-F5344CB8AC3E}">
        <p14:creationId xmlns:p14="http://schemas.microsoft.com/office/powerpoint/2010/main" val="2140894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EE3F5B9-77E5-483B-9724-DD48718A0A09}"/>
              </a:ext>
            </a:extLst>
          </p:cNvPr>
          <p:cNvSpPr>
            <a:spLocks noGrp="1"/>
          </p:cNvSpPr>
          <p:nvPr>
            <p:ph type="title"/>
          </p:nvPr>
        </p:nvSpPr>
        <p:spPr/>
        <p:txBody>
          <a:bodyPr>
            <a:normAutofit fontScale="90000"/>
          </a:bodyPr>
          <a:lstStyle/>
          <a:p>
            <a:r>
              <a:rPr lang="en-US" dirty="0"/>
              <a:t>Think, Pair, Share	</a:t>
            </a:r>
          </a:p>
        </p:txBody>
      </p:sp>
      <p:sp>
        <p:nvSpPr>
          <p:cNvPr id="5" name="Content Placeholder 4">
            <a:extLst>
              <a:ext uri="{FF2B5EF4-FFF2-40B4-BE49-F238E27FC236}">
                <a16:creationId xmlns:a16="http://schemas.microsoft.com/office/drawing/2014/main" xmlns="" id="{391CDB78-B9F2-4CE0-9B7E-12CABA71170F}"/>
              </a:ext>
            </a:extLst>
          </p:cNvPr>
          <p:cNvSpPr>
            <a:spLocks noGrp="1"/>
          </p:cNvSpPr>
          <p:nvPr>
            <p:ph idx="1"/>
          </p:nvPr>
        </p:nvSpPr>
        <p:spPr/>
        <p:txBody>
          <a:bodyPr/>
          <a:lstStyle/>
          <a:p>
            <a:r>
              <a:rPr lang="en-US" dirty="0"/>
              <a:t>One thing you can commit to doing that would support greater accessibility?</a:t>
            </a:r>
          </a:p>
          <a:p>
            <a:r>
              <a:rPr lang="en-US" dirty="0"/>
              <a:t>One thing your team can support each other in reaching for?</a:t>
            </a:r>
          </a:p>
        </p:txBody>
      </p:sp>
    </p:spTree>
    <p:extLst>
      <p:ext uri="{BB962C8B-B14F-4D97-AF65-F5344CB8AC3E}">
        <p14:creationId xmlns:p14="http://schemas.microsoft.com/office/powerpoint/2010/main" val="1645765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CA" dirty="0"/>
              <a:t>Plan, Ready, Set = Accessible</a:t>
            </a:r>
          </a:p>
        </p:txBody>
      </p:sp>
      <p:sp>
        <p:nvSpPr>
          <p:cNvPr id="7" name="Content Placeholder 6"/>
          <p:cNvSpPr>
            <a:spLocks noGrp="1"/>
          </p:cNvSpPr>
          <p:nvPr>
            <p:ph idx="1"/>
          </p:nvPr>
        </p:nvSpPr>
        <p:spPr/>
        <p:txBody>
          <a:bodyPr/>
          <a:lstStyle/>
          <a:p>
            <a:r>
              <a:rPr lang="en-CA" dirty="0"/>
              <a:t>Practise inclusive, universal design</a:t>
            </a:r>
          </a:p>
          <a:p>
            <a:r>
              <a:rPr lang="en-CA" dirty="0"/>
              <a:t>Plan for accessibility from the start</a:t>
            </a:r>
          </a:p>
          <a:p>
            <a:r>
              <a:rPr lang="en-CA" dirty="0"/>
              <a:t>Remember the 4 principles: dignity, independence, integration and equal opportunity</a:t>
            </a:r>
          </a:p>
          <a:p>
            <a:r>
              <a:rPr lang="en-CA" dirty="0"/>
              <a:t>Be flexible</a:t>
            </a:r>
          </a:p>
        </p:txBody>
      </p:sp>
      <p:pic>
        <p:nvPicPr>
          <p:cNvPr id="4" name="Picture 3" descr="Logo-Accessibility-Light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7506" y="4586500"/>
            <a:ext cx="1243481" cy="1237386"/>
          </a:xfrm>
          <a:prstGeom prst="rect">
            <a:avLst/>
          </a:prstGeom>
        </p:spPr>
      </p:pic>
      <p:sp>
        <p:nvSpPr>
          <p:cNvPr id="5" name="TextBox 4"/>
          <p:cNvSpPr txBox="1"/>
          <p:nvPr/>
        </p:nvSpPr>
        <p:spPr>
          <a:xfrm>
            <a:off x="1683225" y="4586500"/>
            <a:ext cx="6052564" cy="1292662"/>
          </a:xfrm>
          <a:prstGeom prst="rect">
            <a:avLst/>
          </a:prstGeom>
          <a:noFill/>
        </p:spPr>
        <p:txBody>
          <a:bodyPr wrap="square" rtlCol="0">
            <a:spAutoFit/>
          </a:bodyPr>
          <a:lstStyle/>
          <a:p>
            <a:pPr algn="r"/>
            <a:r>
              <a:rPr lang="en-CA" sz="2600" b="1" dirty="0">
                <a:solidFill>
                  <a:schemeClr val="accent1">
                    <a:lumMod val="75000"/>
                  </a:schemeClr>
                </a:solidFill>
              </a:rPr>
              <a:t>Ask yourself: </a:t>
            </a:r>
          </a:p>
          <a:p>
            <a:pPr algn="r"/>
            <a:r>
              <a:rPr lang="en-CA" sz="2600" dirty="0">
                <a:solidFill>
                  <a:schemeClr val="accent1">
                    <a:lumMod val="75000"/>
                  </a:schemeClr>
                </a:solidFill>
              </a:rPr>
              <a:t>Are there any implications for accessibility in this decision?</a:t>
            </a:r>
          </a:p>
        </p:txBody>
      </p:sp>
    </p:spTree>
    <p:extLst>
      <p:ext uri="{BB962C8B-B14F-4D97-AF65-F5344CB8AC3E}">
        <p14:creationId xmlns:p14="http://schemas.microsoft.com/office/powerpoint/2010/main" val="269107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7C273BB-9DD6-41B3-AA64-79646D256D4F}"/>
              </a:ext>
            </a:extLst>
          </p:cNvPr>
          <p:cNvSpPr>
            <a:spLocks noGrp="1"/>
          </p:cNvSpPr>
          <p:nvPr>
            <p:ph type="title"/>
          </p:nvPr>
        </p:nvSpPr>
        <p:spPr/>
        <p:txBody>
          <a:bodyPr>
            <a:normAutofit fontScale="90000"/>
          </a:bodyPr>
          <a:lstStyle/>
          <a:p>
            <a:endParaRPr lang="en-US"/>
          </a:p>
        </p:txBody>
      </p:sp>
      <p:pic>
        <p:nvPicPr>
          <p:cNvPr id="7" name="Content Placeholder 6">
            <a:extLst>
              <a:ext uri="{FF2B5EF4-FFF2-40B4-BE49-F238E27FC236}">
                <a16:creationId xmlns:a16="http://schemas.microsoft.com/office/drawing/2014/main" xmlns="" id="{06D1F612-F0AE-40E8-8B90-846FC762B8D1}"/>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1227889" y="280186"/>
            <a:ext cx="6381509" cy="5424283"/>
          </a:xfrm>
        </p:spPr>
      </p:pic>
      <p:sp>
        <p:nvSpPr>
          <p:cNvPr id="8" name="TextBox 7">
            <a:extLst>
              <a:ext uri="{FF2B5EF4-FFF2-40B4-BE49-F238E27FC236}">
                <a16:creationId xmlns:a16="http://schemas.microsoft.com/office/drawing/2014/main" xmlns="" id="{D933CC4C-1EB2-4907-9191-7D2426C98531}"/>
              </a:ext>
            </a:extLst>
          </p:cNvPr>
          <p:cNvSpPr txBox="1"/>
          <p:nvPr/>
        </p:nvSpPr>
        <p:spPr>
          <a:xfrm>
            <a:off x="2436730" y="5704469"/>
            <a:ext cx="3622163" cy="230832"/>
          </a:xfrm>
          <a:prstGeom prst="rect">
            <a:avLst/>
          </a:prstGeom>
          <a:noFill/>
        </p:spPr>
        <p:txBody>
          <a:bodyPr wrap="square" rtlCol="0">
            <a:spAutoFit/>
          </a:bodyPr>
          <a:lstStyle/>
          <a:p>
            <a:r>
              <a:rPr lang="en-US" sz="900" dirty="0">
                <a:hlinkClick r:id="rId3" tooltip="http://principalspov.blogspot.com/2014/12/the-three-questions.html"/>
              </a:rPr>
              <a:t>This Photo</a:t>
            </a:r>
            <a:r>
              <a:rPr lang="en-US" sz="900" dirty="0"/>
              <a:t> by Unknown Author is licensed under </a:t>
            </a:r>
            <a:r>
              <a:rPr lang="en-US" sz="900" dirty="0">
                <a:hlinkClick r:id="rId4" tooltip="https://creativecommons.org/licenses/by-nc/3.0/"/>
              </a:rPr>
              <a:t>CC BY-NC</a:t>
            </a:r>
            <a:endParaRPr lang="en-US" sz="900" dirty="0"/>
          </a:p>
        </p:txBody>
      </p:sp>
    </p:spTree>
    <p:extLst>
      <p:ext uri="{BB962C8B-B14F-4D97-AF65-F5344CB8AC3E}">
        <p14:creationId xmlns:p14="http://schemas.microsoft.com/office/powerpoint/2010/main" val="1598935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dirty="0">
                <a:solidFill>
                  <a:schemeClr val="accent1">
                    <a:lumMod val="75000"/>
                  </a:schemeClr>
                </a:solidFill>
              </a:rPr>
              <a:t>Situations &amp; Responses</a:t>
            </a:r>
          </a:p>
        </p:txBody>
      </p:sp>
      <p:sp>
        <p:nvSpPr>
          <p:cNvPr id="5" name="Text Placeholder 4"/>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837880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r>
              <a:rPr lang="en-CA" dirty="0"/>
              <a:t>Situation</a:t>
            </a:r>
          </a:p>
        </p:txBody>
      </p:sp>
      <p:sp>
        <p:nvSpPr>
          <p:cNvPr id="3" name="Content Placeholder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n-CA" dirty="0"/>
              <a:t>Some disabilities may affect social skills.</a:t>
            </a:r>
          </a:p>
          <a:p>
            <a:pPr lvl="1" fontAlgn="auto">
              <a:spcAft>
                <a:spcPts val="0"/>
              </a:spcAft>
              <a:buFont typeface="Arial" pitchFamily="34" charset="0"/>
              <a:buNone/>
              <a:defRPr/>
            </a:pPr>
            <a:endParaRPr lang="en-CA" dirty="0"/>
          </a:p>
          <a:p>
            <a:pPr fontAlgn="auto">
              <a:spcAft>
                <a:spcPts val="0"/>
              </a:spcAft>
              <a:buFont typeface="Arial" pitchFamily="34" charset="0"/>
              <a:buChar char="•"/>
              <a:defRPr/>
            </a:pPr>
            <a:r>
              <a:rPr lang="en-CA" dirty="0"/>
              <a:t>Medication may slow an individual’s speech or reactions; a lack of response does not mean the person is being rude.</a:t>
            </a:r>
          </a:p>
          <a:p>
            <a:pPr fontAlgn="auto">
              <a:spcAft>
                <a:spcPts val="0"/>
              </a:spcAft>
              <a:buFont typeface="Arial" pitchFamily="34" charset="0"/>
              <a:buChar char="•"/>
              <a:defRPr/>
            </a:pPr>
            <a:endParaRPr lang="en-CA" dirty="0"/>
          </a:p>
          <a:p>
            <a:pPr fontAlgn="auto">
              <a:spcAft>
                <a:spcPts val="0"/>
              </a:spcAft>
              <a:buFont typeface="Arial" pitchFamily="34" charset="0"/>
              <a:buChar char="•"/>
              <a:defRPr/>
            </a:pPr>
            <a:r>
              <a:rPr lang="en-CA" dirty="0"/>
              <a:t>Symptoms of various disabilities may become more apparent or aggravated with fatigue or stress.</a:t>
            </a:r>
          </a:p>
          <a:p>
            <a:pPr fontAlgn="auto">
              <a:spcAft>
                <a:spcPts val="0"/>
              </a:spcAft>
              <a:buFont typeface="Arial" pitchFamily="34" charset="0"/>
              <a:buChar char="•"/>
              <a:defRPr/>
            </a:pPr>
            <a:endParaRPr lang="en-CA" dirty="0"/>
          </a:p>
        </p:txBody>
      </p:sp>
    </p:spTree>
    <p:extLst>
      <p:ext uri="{BB962C8B-B14F-4D97-AF65-F5344CB8AC3E}">
        <p14:creationId xmlns:p14="http://schemas.microsoft.com/office/powerpoint/2010/main" val="2743879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r>
              <a:rPr lang="en-CA" dirty="0"/>
              <a:t>Response</a:t>
            </a:r>
          </a:p>
        </p:txBody>
      </p:sp>
      <p:sp>
        <p:nvSpPr>
          <p:cNvPr id="5123" name="Content Placeholder 2"/>
          <p:cNvSpPr>
            <a:spLocks noGrp="1"/>
          </p:cNvSpPr>
          <p:nvPr>
            <p:ph idx="1"/>
          </p:nvPr>
        </p:nvSpPr>
        <p:spPr/>
        <p:txBody>
          <a:bodyPr/>
          <a:lstStyle/>
          <a:p>
            <a:pPr marL="342900" lvl="1" indent="-342900">
              <a:buFont typeface="Arial" charset="0"/>
              <a:buChar char="•"/>
            </a:pPr>
            <a:r>
              <a:rPr lang="en-CA" sz="3200" dirty="0"/>
              <a:t>Focus on the overall goal of the conversation, rather than on the person’s behaviour.</a:t>
            </a:r>
          </a:p>
          <a:p>
            <a:pPr marL="342900" lvl="1" indent="-342900">
              <a:buFont typeface="Arial" charset="0"/>
              <a:buNone/>
            </a:pPr>
            <a:endParaRPr lang="en-CA" sz="3200" dirty="0"/>
          </a:p>
          <a:p>
            <a:pPr marL="342900" lvl="1" indent="-342900">
              <a:buFont typeface="Arial" charset="0"/>
              <a:buChar char="•"/>
            </a:pPr>
            <a:r>
              <a:rPr lang="en-CA" sz="3200" dirty="0"/>
              <a:t>Accept the fact that some tasks may take longer—such as finding a book, using the computer or reading instructions.</a:t>
            </a:r>
          </a:p>
          <a:p>
            <a:pPr marL="342900" lvl="1" indent="-342900">
              <a:buFont typeface="Arial" charset="0"/>
              <a:buChar char="•"/>
            </a:pPr>
            <a:endParaRPr lang="en-CA" dirty="0"/>
          </a:p>
          <a:p>
            <a:endParaRPr lang="en-CA" dirty="0"/>
          </a:p>
        </p:txBody>
      </p:sp>
    </p:spTree>
    <p:extLst>
      <p:ext uri="{BB962C8B-B14F-4D97-AF65-F5344CB8AC3E}">
        <p14:creationId xmlns:p14="http://schemas.microsoft.com/office/powerpoint/2010/main" val="1474021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fontScale="90000"/>
          </a:bodyPr>
          <a:lstStyle/>
          <a:p>
            <a:r>
              <a:rPr lang="en-CA" dirty="0"/>
              <a:t>Situation/Response</a:t>
            </a:r>
          </a:p>
        </p:txBody>
      </p:sp>
      <p:sp>
        <p:nvSpPr>
          <p:cNvPr id="6147" name="Content Placeholder 2"/>
          <p:cNvSpPr>
            <a:spLocks noGrp="1"/>
          </p:cNvSpPr>
          <p:nvPr>
            <p:ph idx="1"/>
          </p:nvPr>
        </p:nvSpPr>
        <p:spPr>
          <a:xfrm>
            <a:off x="457200" y="1600200"/>
            <a:ext cx="8229600" cy="4716379"/>
          </a:xfrm>
        </p:spPr>
        <p:txBody>
          <a:bodyPr/>
          <a:lstStyle/>
          <a:p>
            <a:r>
              <a:rPr lang="en-CA" dirty="0"/>
              <a:t>People with learning disabilities sometimes rely on visual aids, so be concrete and give examples.</a:t>
            </a:r>
          </a:p>
          <a:p>
            <a:r>
              <a:rPr lang="en-CA" dirty="0"/>
              <a:t>Use different cues to explain a process.</a:t>
            </a:r>
          </a:p>
          <a:p>
            <a:pPr lvl="1"/>
            <a:r>
              <a:rPr lang="en-CA" dirty="0"/>
              <a:t>E.g. Point to a link on a web page and describe its position: ‘top-right corner’.</a:t>
            </a:r>
          </a:p>
          <a:p>
            <a:r>
              <a:rPr lang="en-CA" dirty="0"/>
              <a:t>When giving directions, ask ‘do you like maps?’</a:t>
            </a:r>
          </a:p>
          <a:p>
            <a:endParaRPr lang="en-CA" dirty="0"/>
          </a:p>
        </p:txBody>
      </p:sp>
    </p:spTree>
    <p:extLst>
      <p:ext uri="{BB962C8B-B14F-4D97-AF65-F5344CB8AC3E}">
        <p14:creationId xmlns:p14="http://schemas.microsoft.com/office/powerpoint/2010/main" val="3097129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CA" dirty="0"/>
              <a:t>Situation/Response</a:t>
            </a:r>
          </a:p>
        </p:txBody>
      </p:sp>
      <p:sp>
        <p:nvSpPr>
          <p:cNvPr id="7171" name="Content Placeholder 2"/>
          <p:cNvSpPr>
            <a:spLocks noGrp="1"/>
          </p:cNvSpPr>
          <p:nvPr>
            <p:ph idx="1"/>
          </p:nvPr>
        </p:nvSpPr>
        <p:spPr>
          <a:xfrm>
            <a:off x="457200" y="1600200"/>
            <a:ext cx="8229600" cy="4812632"/>
          </a:xfrm>
        </p:spPr>
        <p:txBody>
          <a:bodyPr>
            <a:normAutofit/>
          </a:bodyPr>
          <a:lstStyle/>
          <a:p>
            <a:r>
              <a:rPr lang="en-CA" dirty="0"/>
              <a:t>If a person tells you about his or her disability, politely ask them for guidance on how they best learn/understand information.</a:t>
            </a:r>
          </a:p>
          <a:p>
            <a:r>
              <a:rPr lang="en-CA" dirty="0"/>
              <a:t>Don’t assume that a person has understood (or failed to understand) you.</a:t>
            </a:r>
          </a:p>
          <a:p>
            <a:pPr lvl="1"/>
            <a:r>
              <a:rPr lang="en-CA" dirty="0"/>
              <a:t> Ask whether you have provided sufficient information. </a:t>
            </a:r>
          </a:p>
          <a:p>
            <a:pPr lvl="1"/>
            <a:r>
              <a:rPr lang="en-CA" dirty="0"/>
              <a:t>Clarify by summarizing the information.</a:t>
            </a:r>
          </a:p>
        </p:txBody>
      </p:sp>
    </p:spTree>
    <p:extLst>
      <p:ext uri="{BB962C8B-B14F-4D97-AF65-F5344CB8AC3E}">
        <p14:creationId xmlns:p14="http://schemas.microsoft.com/office/powerpoint/2010/main" val="526095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40927" y="2588365"/>
            <a:ext cx="4002689" cy="2204216"/>
          </a:xfrm>
        </p:spPr>
        <p:txBody>
          <a:bodyPr>
            <a:normAutofit fontScale="90000"/>
          </a:bodyPr>
          <a:lstStyle/>
          <a:p>
            <a:pPr algn="r"/>
            <a:r>
              <a:rPr lang="en-CA" dirty="0">
                <a:solidFill>
                  <a:schemeClr val="accent1">
                    <a:lumMod val="75000"/>
                  </a:schemeClr>
                </a:solidFill>
              </a:rPr>
              <a:t>What is Accessibility?</a:t>
            </a:r>
            <a:r>
              <a:rPr lang="en-US" dirty="0">
                <a:solidFill>
                  <a:schemeClr val="accent1">
                    <a:lumMod val="75000"/>
                  </a:schemeClr>
                </a:solidFill>
              </a:rPr>
              <a:t/>
            </a:r>
            <a:br>
              <a:rPr lang="en-US" dirty="0">
                <a:solidFill>
                  <a:schemeClr val="accent1">
                    <a:lumMod val="75000"/>
                  </a:schemeClr>
                </a:solidFill>
              </a:rPr>
            </a:br>
            <a:endParaRPr lang="en-US" dirty="0"/>
          </a:p>
        </p:txBody>
      </p:sp>
      <p:sp>
        <p:nvSpPr>
          <p:cNvPr id="6" name="Text Placeholder 5"/>
          <p:cNvSpPr>
            <a:spLocks noGrp="1"/>
          </p:cNvSpPr>
          <p:nvPr>
            <p:ph type="body" idx="1"/>
          </p:nvPr>
        </p:nvSpPr>
        <p:spPr>
          <a:xfrm>
            <a:off x="1550504" y="1036375"/>
            <a:ext cx="6893112" cy="2364828"/>
          </a:xfrm>
        </p:spPr>
        <p:txBody>
          <a:bodyPr>
            <a:normAutofit/>
          </a:bodyPr>
          <a:lstStyle/>
          <a:p>
            <a:pPr algn="r"/>
            <a:r>
              <a:rPr lang="en-US" sz="3200" dirty="0">
                <a:solidFill>
                  <a:schemeClr val="accent1">
                    <a:lumMod val="75000"/>
                  </a:schemeClr>
                </a:solidFill>
              </a:rPr>
              <a:t>Legislation, definitions, setting the stage</a:t>
            </a:r>
          </a:p>
        </p:txBody>
      </p:sp>
      <p:pic>
        <p:nvPicPr>
          <p:cNvPr id="7" name="Picture 6" descr="File:Disability symbols.svg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383" y="2636234"/>
            <a:ext cx="3031436" cy="303143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r>
              <a:rPr lang="en-CA" dirty="0"/>
              <a:t>Situation/Response</a:t>
            </a:r>
          </a:p>
        </p:txBody>
      </p:sp>
      <p:sp>
        <p:nvSpPr>
          <p:cNvPr id="8195" name="Content Placeholder 2"/>
          <p:cNvSpPr>
            <a:spLocks noGrp="1"/>
          </p:cNvSpPr>
          <p:nvPr>
            <p:ph idx="1"/>
          </p:nvPr>
        </p:nvSpPr>
        <p:spPr/>
        <p:txBody>
          <a:bodyPr/>
          <a:lstStyle/>
          <a:p>
            <a:r>
              <a:rPr lang="en-CA" dirty="0"/>
              <a:t>If someone seems upset, ask calmly if there is anything you can do to help. </a:t>
            </a:r>
          </a:p>
          <a:p>
            <a:pPr lvl="1"/>
            <a:r>
              <a:rPr lang="en-CA" dirty="0"/>
              <a:t>If they say no, respect their wishes if they are not being disruptive.</a:t>
            </a:r>
          </a:p>
          <a:p>
            <a:endParaRPr lang="en-CA" dirty="0"/>
          </a:p>
          <a:p>
            <a:r>
              <a:rPr lang="en-CA" dirty="0"/>
              <a:t>If you are in a public area with many distractions, ask the person if they would prefer moving to a quieter location.</a:t>
            </a:r>
          </a:p>
        </p:txBody>
      </p:sp>
    </p:spTree>
    <p:extLst>
      <p:ext uri="{BB962C8B-B14F-4D97-AF65-F5344CB8AC3E}">
        <p14:creationId xmlns:p14="http://schemas.microsoft.com/office/powerpoint/2010/main" val="3493281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normAutofit/>
          </a:bodyPr>
          <a:lstStyle/>
          <a:p>
            <a:r>
              <a:rPr lang="en-US" sz="5400" dirty="0">
                <a:solidFill>
                  <a:schemeClr val="accent1">
                    <a:lumMod val="75000"/>
                  </a:schemeClr>
                </a:solidFill>
              </a:rPr>
              <a:t>Resources &amp; References </a:t>
            </a:r>
          </a:p>
        </p:txBody>
      </p:sp>
    </p:spTree>
    <p:extLst>
      <p:ext uri="{BB962C8B-B14F-4D97-AF65-F5344CB8AC3E}">
        <p14:creationId xmlns:p14="http://schemas.microsoft.com/office/powerpoint/2010/main" val="31914531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Tipsheets</a:t>
            </a:r>
            <a:r>
              <a:rPr lang="en-US" dirty="0"/>
              <a:t> at the Rescue	</a:t>
            </a:r>
          </a:p>
        </p:txBody>
      </p:sp>
      <p:sp>
        <p:nvSpPr>
          <p:cNvPr id="3" name="Content Placeholder 2"/>
          <p:cNvSpPr>
            <a:spLocks noGrp="1"/>
          </p:cNvSpPr>
          <p:nvPr>
            <p:ph idx="1"/>
          </p:nvPr>
        </p:nvSpPr>
        <p:spPr/>
        <p:txBody>
          <a:bodyPr/>
          <a:lstStyle/>
          <a:p>
            <a:r>
              <a:rPr lang="en-US" u="sng" dirty="0">
                <a:hlinkClick r:id="rId3"/>
              </a:rPr>
              <a:t>Accessible self-service kiosks</a:t>
            </a:r>
            <a:endParaRPr lang="en-US" dirty="0"/>
          </a:p>
          <a:p>
            <a:r>
              <a:rPr lang="en-US" u="sng" dirty="0">
                <a:hlinkClick r:id="rId4"/>
              </a:rPr>
              <a:t>Making information accessible</a:t>
            </a:r>
            <a:endParaRPr lang="en-US" dirty="0"/>
          </a:p>
          <a:p>
            <a:r>
              <a:rPr lang="en-US" u="sng" dirty="0">
                <a:hlinkClick r:id="rId5"/>
              </a:rPr>
              <a:t>Principles of accessible web design</a:t>
            </a:r>
            <a:endParaRPr lang="en-US" u="sng" dirty="0"/>
          </a:p>
          <a:p>
            <a:r>
              <a:rPr lang="en-US" u="sng" dirty="0">
                <a:hlinkClick r:id="rId6"/>
              </a:rPr>
              <a:t>Accessible Meeting and Event Checklist</a:t>
            </a:r>
            <a:endParaRPr lang="en-US" dirty="0"/>
          </a:p>
          <a:p>
            <a:endParaRPr lang="en-US" dirty="0"/>
          </a:p>
        </p:txBody>
      </p:sp>
    </p:spTree>
    <p:extLst>
      <p:ext uri="{BB962C8B-B14F-4D97-AF65-F5344CB8AC3E}">
        <p14:creationId xmlns:p14="http://schemas.microsoft.com/office/powerpoint/2010/main" val="9887903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669"/>
            <a:ext cx="8229600" cy="629361"/>
          </a:xfrm>
        </p:spPr>
        <p:txBody>
          <a:bodyPr>
            <a:normAutofit fontScale="90000"/>
          </a:bodyPr>
          <a:lstStyle/>
          <a:p>
            <a:r>
              <a:rPr lang="en-CA" dirty="0"/>
              <a:t>Resources</a:t>
            </a:r>
          </a:p>
        </p:txBody>
      </p:sp>
      <p:sp>
        <p:nvSpPr>
          <p:cNvPr id="3" name="Content Placeholder 2"/>
          <p:cNvSpPr>
            <a:spLocks noGrp="1"/>
          </p:cNvSpPr>
          <p:nvPr>
            <p:ph idx="1"/>
          </p:nvPr>
        </p:nvSpPr>
        <p:spPr>
          <a:xfrm>
            <a:off x="496957" y="1049890"/>
            <a:ext cx="8434137" cy="5206186"/>
          </a:xfrm>
        </p:spPr>
        <p:txBody>
          <a:bodyPr>
            <a:normAutofit lnSpcReduction="10000"/>
          </a:bodyPr>
          <a:lstStyle/>
          <a:p>
            <a:pPr lvl="0"/>
            <a:r>
              <a:rPr lang="en-CA" dirty="0"/>
              <a:t>Guide to planning accessible meetings </a:t>
            </a:r>
          </a:p>
          <a:p>
            <a:pPr lvl="1"/>
            <a:r>
              <a:rPr lang="en-CA" u="sng" dirty="0">
                <a:hlinkClick r:id="rId3"/>
              </a:rPr>
              <a:t>http://www.hrsdc.gc.ca/eng/disability_issues/doc/gpim/page08.shtml</a:t>
            </a:r>
            <a:endParaRPr lang="en-CA" dirty="0"/>
          </a:p>
          <a:p>
            <a:r>
              <a:rPr lang="en-CA" dirty="0"/>
              <a:t>Disability Awareness Kit – State Library of Victoria, Australia</a:t>
            </a:r>
          </a:p>
          <a:p>
            <a:pPr lvl="1"/>
            <a:r>
              <a:rPr lang="en-CA" dirty="0">
                <a:hlinkClick r:id="rId4"/>
              </a:rPr>
              <a:t>http://www.openroad.net.au/access/dakit/welcome.htm</a:t>
            </a:r>
            <a:endParaRPr lang="en-CA" dirty="0"/>
          </a:p>
          <a:p>
            <a:pPr fontAlgn="auto">
              <a:spcAft>
                <a:spcPts val="0"/>
              </a:spcAft>
              <a:buFont typeface="Arial" pitchFamily="34" charset="0"/>
              <a:buChar char="•"/>
              <a:defRPr/>
            </a:pPr>
            <a:r>
              <a:rPr lang="en-CA" dirty="0"/>
              <a:t>ARCH Disability Law Center—“Interacting with Persons who Have a Disability”</a:t>
            </a:r>
          </a:p>
          <a:p>
            <a:pPr lvl="1">
              <a:defRPr/>
            </a:pPr>
            <a:r>
              <a:rPr lang="en-CA" dirty="0">
                <a:hlinkClick r:id="rId5"/>
              </a:rPr>
              <a:t>http://www.archdisabilitylaw.ca/sites/all/files/Interacting_FactSheet_Dec07.pdf</a:t>
            </a:r>
            <a:r>
              <a:rPr lang="en-CA" dirty="0"/>
              <a:t> </a:t>
            </a:r>
          </a:p>
        </p:txBody>
      </p:sp>
    </p:spTree>
    <p:extLst>
      <p:ext uri="{BB962C8B-B14F-4D97-AF65-F5344CB8AC3E}">
        <p14:creationId xmlns:p14="http://schemas.microsoft.com/office/powerpoint/2010/main" val="3075545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Resources to Learn More</a:t>
            </a:r>
          </a:p>
        </p:txBody>
      </p:sp>
      <p:sp>
        <p:nvSpPr>
          <p:cNvPr id="3" name="Content Placeholder 2"/>
          <p:cNvSpPr>
            <a:spLocks noGrp="1"/>
          </p:cNvSpPr>
          <p:nvPr>
            <p:ph idx="1"/>
          </p:nvPr>
        </p:nvSpPr>
        <p:spPr/>
        <p:txBody>
          <a:bodyPr/>
          <a:lstStyle/>
          <a:p>
            <a:pPr lvl="0"/>
            <a:r>
              <a:rPr lang="en-CA" dirty="0"/>
              <a:t>American Library Association: Library Services for People with Disabilities Policy</a:t>
            </a:r>
            <a:endParaRPr lang="en-CA" sz="2800" dirty="0"/>
          </a:p>
          <a:p>
            <a:pPr lvl="1"/>
            <a:r>
              <a:rPr lang="en-CA" u="sng" dirty="0">
                <a:hlinkClick r:id="rId3"/>
              </a:rPr>
              <a:t>http://www.ala.org/ala/mgrps/divs/ascla/asclaissues/libraryservices.cfm</a:t>
            </a:r>
            <a:endParaRPr lang="en-CA" u="sng" dirty="0"/>
          </a:p>
          <a:p>
            <a:r>
              <a:rPr lang="en-US" dirty="0">
                <a:hlinkClick r:id="rId4"/>
              </a:rPr>
              <a:t>The universal design file: designing for people of all ages and abilities (PDF)</a:t>
            </a:r>
            <a:r>
              <a:rPr lang="en-US" sz="2800" dirty="0"/>
              <a:t/>
            </a:r>
            <a:br>
              <a:rPr lang="en-US" sz="2800" dirty="0"/>
            </a:br>
            <a:r>
              <a:rPr lang="en-US" dirty="0"/>
              <a:t>(from North Carolina State University)</a:t>
            </a:r>
            <a:endParaRPr lang="en-CA" sz="2800" dirty="0"/>
          </a:p>
          <a:p>
            <a:endParaRPr lang="en-US" dirty="0"/>
          </a:p>
        </p:txBody>
      </p:sp>
    </p:spTree>
    <p:extLst>
      <p:ext uri="{BB962C8B-B14F-4D97-AF65-F5344CB8AC3E}">
        <p14:creationId xmlns:p14="http://schemas.microsoft.com/office/powerpoint/2010/main" val="462907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Training for Library Staff</a:t>
            </a:r>
          </a:p>
        </p:txBody>
      </p:sp>
      <p:sp>
        <p:nvSpPr>
          <p:cNvPr id="3" name="Content Placeholder 2"/>
          <p:cNvSpPr>
            <a:spLocks noGrp="1"/>
          </p:cNvSpPr>
          <p:nvPr>
            <p:ph idx="1"/>
          </p:nvPr>
        </p:nvSpPr>
        <p:spPr>
          <a:xfrm>
            <a:off x="457200" y="1471082"/>
            <a:ext cx="8229600" cy="4561969"/>
          </a:xfrm>
        </p:spPr>
        <p:txBody>
          <a:bodyPr>
            <a:normAutofit fontScale="92500" lnSpcReduction="10000"/>
          </a:bodyPr>
          <a:lstStyle/>
          <a:p>
            <a:r>
              <a:rPr lang="en-US" dirty="0">
                <a:hlinkClick r:id="rId3"/>
              </a:rPr>
              <a:t>Project ENABLE</a:t>
            </a:r>
            <a:r>
              <a:rPr lang="en-US" dirty="0"/>
              <a:t> (Expanding Non-discriminatory Access By Librarians Everywhere) offers free, self-paced, online training specifically for librarians. Users who successfully complete all of the training modules and quizzes can obtain a Certificate of Achievement.</a:t>
            </a:r>
          </a:p>
          <a:p>
            <a:r>
              <a:rPr lang="en-US" dirty="0"/>
              <a:t>A handy booklet of </a:t>
            </a:r>
            <a:r>
              <a:rPr lang="en-US" dirty="0">
                <a:hlinkClick r:id="rId4"/>
              </a:rPr>
              <a:t>Tips On Interacting With People With Disabilities</a:t>
            </a:r>
            <a:r>
              <a:rPr lang="en-US" dirty="0"/>
              <a:t> provides guidance for a wide range of situations. This one is worth printing and sharing with all your staff.</a:t>
            </a:r>
          </a:p>
          <a:p>
            <a:endParaRPr lang="en-US" dirty="0"/>
          </a:p>
        </p:txBody>
      </p:sp>
    </p:spTree>
    <p:extLst>
      <p:ext uri="{BB962C8B-B14F-4D97-AF65-F5344CB8AC3E}">
        <p14:creationId xmlns:p14="http://schemas.microsoft.com/office/powerpoint/2010/main" val="29235544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Training for Library Staff</a:t>
            </a:r>
          </a:p>
        </p:txBody>
      </p:sp>
      <p:sp>
        <p:nvSpPr>
          <p:cNvPr id="3" name="Content Placeholder 2"/>
          <p:cNvSpPr>
            <a:spLocks noGrp="1"/>
          </p:cNvSpPr>
          <p:nvPr>
            <p:ph idx="1"/>
          </p:nvPr>
        </p:nvSpPr>
        <p:spPr>
          <a:xfrm>
            <a:off x="457200" y="1471082"/>
            <a:ext cx="8229600" cy="4561969"/>
          </a:xfrm>
        </p:spPr>
        <p:txBody>
          <a:bodyPr>
            <a:normAutofit/>
          </a:bodyPr>
          <a:lstStyle/>
          <a:p>
            <a:r>
              <a:rPr lang="en-US" dirty="0"/>
              <a:t>Learn how to speak about people with disabilities using language from this </a:t>
            </a:r>
            <a:r>
              <a:rPr lang="en-US" dirty="0">
                <a:hlinkClick r:id="rId3" tooltip="people first chart"/>
              </a:rPr>
              <a:t>People First chart</a:t>
            </a:r>
            <a:r>
              <a:rPr lang="en-US" dirty="0"/>
              <a:t>.</a:t>
            </a:r>
          </a:p>
          <a:p>
            <a:r>
              <a:rPr lang="en-US" dirty="0"/>
              <a:t>The Computer/Electronic Accommodations Program (CAP) has created a series of </a:t>
            </a:r>
            <a:r>
              <a:rPr lang="en-US" dirty="0">
                <a:hlinkClick r:id="rId4"/>
              </a:rPr>
              <a:t>online training modules</a:t>
            </a:r>
            <a:r>
              <a:rPr lang="en-US" dirty="0"/>
              <a:t>, including some on disability etiquette and how to interact with an individual who has a disability.</a:t>
            </a:r>
          </a:p>
          <a:p>
            <a:endParaRPr lang="en-US" dirty="0"/>
          </a:p>
        </p:txBody>
      </p:sp>
    </p:spTree>
    <p:extLst>
      <p:ext uri="{BB962C8B-B14F-4D97-AF65-F5344CB8AC3E}">
        <p14:creationId xmlns:p14="http://schemas.microsoft.com/office/powerpoint/2010/main" val="26981526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Training for Library Staff</a:t>
            </a:r>
          </a:p>
        </p:txBody>
      </p:sp>
      <p:sp>
        <p:nvSpPr>
          <p:cNvPr id="3" name="Content Placeholder 2"/>
          <p:cNvSpPr>
            <a:spLocks noGrp="1"/>
          </p:cNvSpPr>
          <p:nvPr>
            <p:ph idx="1"/>
          </p:nvPr>
        </p:nvSpPr>
        <p:spPr/>
        <p:txBody>
          <a:bodyPr>
            <a:normAutofit lnSpcReduction="10000"/>
          </a:bodyPr>
          <a:lstStyle/>
          <a:p>
            <a:r>
              <a:rPr lang="en-US" dirty="0">
                <a:hlinkClick r:id="rId3"/>
              </a:rPr>
              <a:t>"At Your Service: Welcoming Customers with Disabilities"</a:t>
            </a:r>
            <a:r>
              <a:rPr lang="en-US" dirty="0"/>
              <a:t> is a self-paced </a:t>
            </a:r>
            <a:r>
              <a:rPr lang="en-US" dirty="0" err="1"/>
              <a:t>webcourse</a:t>
            </a:r>
            <a:r>
              <a:rPr lang="en-US" dirty="0"/>
              <a:t> for people interested in discovering best practices for working with patrons and customers who have disabilities.</a:t>
            </a:r>
          </a:p>
          <a:p>
            <a:r>
              <a:rPr lang="en-US" dirty="0">
                <a:hlinkClick r:id="rId4"/>
              </a:rPr>
              <a:t>"Reaching out to Customers with Disabilities"</a:t>
            </a:r>
            <a:r>
              <a:rPr lang="en-US" dirty="0"/>
              <a:t> is another self-paced </a:t>
            </a:r>
            <a:r>
              <a:rPr lang="en-US" dirty="0" err="1"/>
              <a:t>webcourse</a:t>
            </a:r>
            <a:r>
              <a:rPr lang="en-US" dirty="0"/>
              <a:t> explaining how the ADA applies to nonprofits and businesses.</a:t>
            </a:r>
          </a:p>
          <a:p>
            <a:endParaRPr lang="en-US" dirty="0"/>
          </a:p>
        </p:txBody>
      </p:sp>
    </p:spTree>
    <p:extLst>
      <p:ext uri="{BB962C8B-B14F-4D97-AF65-F5344CB8AC3E}">
        <p14:creationId xmlns:p14="http://schemas.microsoft.com/office/powerpoint/2010/main" val="30386439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Training for Library Staff</a:t>
            </a:r>
          </a:p>
        </p:txBody>
      </p:sp>
      <p:sp>
        <p:nvSpPr>
          <p:cNvPr id="3" name="Content Placeholder 2"/>
          <p:cNvSpPr>
            <a:spLocks noGrp="1"/>
          </p:cNvSpPr>
          <p:nvPr>
            <p:ph idx="1"/>
          </p:nvPr>
        </p:nvSpPr>
        <p:spPr/>
        <p:txBody>
          <a:bodyPr>
            <a:normAutofit fontScale="77500" lnSpcReduction="20000"/>
          </a:bodyPr>
          <a:lstStyle/>
          <a:p>
            <a:r>
              <a:rPr lang="en-US" dirty="0">
                <a:hlinkClick r:id="rId3"/>
              </a:rPr>
              <a:t>Serving Library Users on the Autism Spectrum</a:t>
            </a:r>
            <a:r>
              <a:rPr lang="en-US" dirty="0"/>
              <a:t> is an online course designed by experts in both the library and autism fields. It consists of a series of four independent, self-paced instructional modules that are intended for librarians and library staff to learn how to better serve their users with autism spectrum disorder (ASD).</a:t>
            </a:r>
          </a:p>
          <a:p>
            <a:r>
              <a:rPr lang="en-US" dirty="0"/>
              <a:t>For training on interacting with patrons with autism, try </a:t>
            </a:r>
            <a:r>
              <a:rPr lang="en-US" dirty="0">
                <a:hlinkClick r:id="rId4"/>
              </a:rPr>
              <a:t>Autism Services and Resources of Connecticut</a:t>
            </a:r>
            <a:r>
              <a:rPr lang="en-US" dirty="0"/>
              <a:t> or the </a:t>
            </a:r>
            <a:r>
              <a:rPr lang="en-US" dirty="0">
                <a:hlinkClick r:id="rId5"/>
              </a:rPr>
              <a:t>FOCUS Center for Autism</a:t>
            </a:r>
            <a:r>
              <a:rPr lang="en-US" dirty="0"/>
              <a:t>.</a:t>
            </a:r>
          </a:p>
          <a:p>
            <a:r>
              <a:rPr lang="en-US" dirty="0"/>
              <a:t>For training on interacting with patrons who have intellectual or developmental disabilities, try </a:t>
            </a:r>
            <a:r>
              <a:rPr lang="en-US" dirty="0" err="1">
                <a:hlinkClick r:id="rId6"/>
              </a:rPr>
              <a:t>BnB</a:t>
            </a:r>
            <a:r>
              <a:rPr lang="en-US" dirty="0">
                <a:hlinkClick r:id="rId6"/>
              </a:rPr>
              <a:t> Global Services</a:t>
            </a:r>
            <a:r>
              <a:rPr lang="en-US" dirty="0"/>
              <a:t>.</a:t>
            </a:r>
          </a:p>
          <a:p>
            <a:endParaRPr lang="en-US" dirty="0"/>
          </a:p>
        </p:txBody>
      </p:sp>
    </p:spTree>
    <p:extLst>
      <p:ext uri="{BB962C8B-B14F-4D97-AF65-F5344CB8AC3E}">
        <p14:creationId xmlns:p14="http://schemas.microsoft.com/office/powerpoint/2010/main" val="18425447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7566"/>
            <a:ext cx="8229600" cy="967152"/>
          </a:xfrm>
        </p:spPr>
        <p:txBody>
          <a:bodyPr>
            <a:normAutofit fontScale="90000"/>
          </a:bodyPr>
          <a:lstStyle/>
          <a:p>
            <a:r>
              <a:rPr lang="en-US" b="1" dirty="0"/>
              <a:t>Developing Services for Patrons with Disabilities</a:t>
            </a:r>
            <a:endParaRPr lang="en-US" dirty="0"/>
          </a:p>
        </p:txBody>
      </p:sp>
      <p:sp>
        <p:nvSpPr>
          <p:cNvPr id="3" name="Content Placeholder 2"/>
          <p:cNvSpPr>
            <a:spLocks noGrp="1"/>
          </p:cNvSpPr>
          <p:nvPr>
            <p:ph idx="1"/>
          </p:nvPr>
        </p:nvSpPr>
        <p:spPr>
          <a:xfrm>
            <a:off x="457200" y="1620170"/>
            <a:ext cx="8229600" cy="4186987"/>
          </a:xfrm>
        </p:spPr>
        <p:txBody>
          <a:bodyPr>
            <a:normAutofit fontScale="77500" lnSpcReduction="20000"/>
          </a:bodyPr>
          <a:lstStyle/>
          <a:p>
            <a:r>
              <a:rPr lang="en-US" dirty="0"/>
              <a:t>Connecticut librarian Barbara </a:t>
            </a:r>
            <a:r>
              <a:rPr lang="en-US" dirty="0" err="1"/>
              <a:t>Klipper</a:t>
            </a:r>
            <a:r>
              <a:rPr lang="en-US" dirty="0"/>
              <a:t> published a book through ALA called "</a:t>
            </a:r>
            <a:r>
              <a:rPr lang="en-US" dirty="0">
                <a:hlinkClick r:id="rId3"/>
              </a:rPr>
              <a:t>Programming for Children and Teens with Autism Spectrum Disorder</a:t>
            </a:r>
            <a:r>
              <a:rPr lang="en-US" dirty="0"/>
              <a:t>." for library staff to help them serve individuals with autism and their families more effectively.</a:t>
            </a:r>
          </a:p>
          <a:p>
            <a:r>
              <a:rPr lang="en-US" dirty="0"/>
              <a:t>The Saint Paul (MN) Public Library has a guide for </a:t>
            </a:r>
            <a:r>
              <a:rPr lang="en-US" dirty="0">
                <a:hlinkClick r:id="rId4" tooltip="resources for the diffabled from St. Paul public library"/>
              </a:rPr>
              <a:t>Resources and Outreach for the </a:t>
            </a:r>
            <a:r>
              <a:rPr lang="en-US" dirty="0" err="1">
                <a:hlinkClick r:id="rId4" tooltip="resources for the diffabled from St. Paul public library"/>
              </a:rPr>
              <a:t>Diffabled</a:t>
            </a:r>
            <a:r>
              <a:rPr lang="en-US" dirty="0"/>
              <a:t> (Differently Abled) focusing primarily on children and young adults.</a:t>
            </a:r>
          </a:p>
          <a:p>
            <a:r>
              <a:rPr lang="en-US" dirty="0" err="1">
                <a:hlinkClick r:id="rId5"/>
              </a:rPr>
              <a:t>LearningWorks</a:t>
            </a:r>
            <a:r>
              <a:rPr lang="en-US" dirty="0">
                <a:hlinkClick r:id="rId5"/>
              </a:rPr>
              <a:t> for Kids</a:t>
            </a:r>
            <a:r>
              <a:rPr lang="en-US" dirty="0"/>
              <a:t> has developed gaming recommendations for alternative learners with autism, ADHD, dyslexia and other </a:t>
            </a:r>
            <a:r>
              <a:rPr lang="en-US" dirty="0" err="1"/>
              <a:t>diffabilities</a:t>
            </a:r>
            <a:r>
              <a:rPr lang="en-US" dirty="0"/>
              <a:t>.</a:t>
            </a:r>
          </a:p>
          <a:p>
            <a:endParaRPr lang="en-US" dirty="0"/>
          </a:p>
        </p:txBody>
      </p:sp>
    </p:spTree>
    <p:extLst>
      <p:ext uri="{BB962C8B-B14F-4D97-AF65-F5344CB8AC3E}">
        <p14:creationId xmlns:p14="http://schemas.microsoft.com/office/powerpoint/2010/main" val="664985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600" dirty="0"/>
              <a:t>Legislation</a:t>
            </a:r>
          </a:p>
        </p:txBody>
      </p:sp>
      <p:sp>
        <p:nvSpPr>
          <p:cNvPr id="3" name="Content Placeholder 2"/>
          <p:cNvSpPr>
            <a:spLocks noGrp="1"/>
          </p:cNvSpPr>
          <p:nvPr>
            <p:ph idx="1"/>
          </p:nvPr>
        </p:nvSpPr>
        <p:spPr>
          <a:xfrm>
            <a:off x="457200" y="1369687"/>
            <a:ext cx="8229600" cy="4825652"/>
          </a:xfrm>
        </p:spPr>
        <p:txBody>
          <a:bodyPr/>
          <a:lstStyle/>
          <a:p>
            <a:r>
              <a:rPr lang="en-CA" sz="2800" dirty="0"/>
              <a:t>Rehabilitation Act (1973)</a:t>
            </a:r>
          </a:p>
          <a:p>
            <a:pPr lvl="1"/>
            <a:r>
              <a:rPr lang="en-CA" sz="2400" dirty="0"/>
              <a:t>Prohibits discrimination based on disability</a:t>
            </a:r>
          </a:p>
          <a:p>
            <a:r>
              <a:rPr lang="en-CA" sz="2800" dirty="0"/>
              <a:t>ADA (1990)</a:t>
            </a:r>
          </a:p>
          <a:p>
            <a:pPr lvl="1"/>
            <a:r>
              <a:rPr lang="en-CA" sz="2400" dirty="0"/>
              <a:t>Prohibit discrimination in all areas of public life with five areas</a:t>
            </a:r>
          </a:p>
          <a:p>
            <a:pPr lvl="1"/>
            <a:r>
              <a:rPr lang="en-CA" sz="2400" dirty="0"/>
              <a:t>Does not mandate inclusion</a:t>
            </a:r>
          </a:p>
          <a:p>
            <a:r>
              <a:rPr lang="en-CA" sz="2800" dirty="0"/>
              <a:t>Section 508 (1998)</a:t>
            </a:r>
          </a:p>
          <a:p>
            <a:pPr lvl="1"/>
            <a:r>
              <a:rPr lang="en-CA" sz="2400" dirty="0"/>
              <a:t>Accessibility to electronic information from the government</a:t>
            </a:r>
          </a:p>
          <a:p>
            <a:pPr lvl="1"/>
            <a:r>
              <a:rPr lang="en-CA" sz="2400" dirty="0"/>
              <a:t>Morphs into web accessibility </a:t>
            </a:r>
          </a:p>
          <a:p>
            <a:pPr marL="0" indent="0">
              <a:buNone/>
            </a:pPr>
            <a:endParaRPr lang="en-CA" sz="2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7566"/>
            <a:ext cx="8229600" cy="967152"/>
          </a:xfrm>
        </p:spPr>
        <p:txBody>
          <a:bodyPr>
            <a:normAutofit fontScale="90000"/>
          </a:bodyPr>
          <a:lstStyle/>
          <a:p>
            <a:r>
              <a:rPr lang="en-US" b="1" dirty="0"/>
              <a:t>Developing Services for Patrons with Disabilities</a:t>
            </a:r>
            <a:endParaRPr lang="en-US" dirty="0"/>
          </a:p>
        </p:txBody>
      </p:sp>
      <p:sp>
        <p:nvSpPr>
          <p:cNvPr id="3" name="Content Placeholder 2"/>
          <p:cNvSpPr>
            <a:spLocks noGrp="1"/>
          </p:cNvSpPr>
          <p:nvPr>
            <p:ph idx="1"/>
          </p:nvPr>
        </p:nvSpPr>
        <p:spPr>
          <a:xfrm>
            <a:off x="457200" y="1620170"/>
            <a:ext cx="8229600" cy="4186987"/>
          </a:xfrm>
        </p:spPr>
        <p:txBody>
          <a:bodyPr>
            <a:normAutofit fontScale="77500" lnSpcReduction="20000"/>
          </a:bodyPr>
          <a:lstStyle/>
          <a:p>
            <a:r>
              <a:rPr lang="en-US" dirty="0"/>
              <a:t>Connecticut librarian Barbara </a:t>
            </a:r>
            <a:r>
              <a:rPr lang="en-US" dirty="0" err="1"/>
              <a:t>Klipper</a:t>
            </a:r>
            <a:r>
              <a:rPr lang="en-US" dirty="0"/>
              <a:t> published a book through ALA called "</a:t>
            </a:r>
            <a:r>
              <a:rPr lang="en-US" dirty="0">
                <a:hlinkClick r:id="rId3"/>
              </a:rPr>
              <a:t>Programming for Children and Teens with Autism Spectrum Disorder</a:t>
            </a:r>
            <a:r>
              <a:rPr lang="en-US" dirty="0"/>
              <a:t>." for library staff to help them serve individuals with autism and their families more effectively.</a:t>
            </a:r>
          </a:p>
          <a:p>
            <a:r>
              <a:rPr lang="en-US" dirty="0"/>
              <a:t>The Saint Paul (MN) Public Library has a guide for </a:t>
            </a:r>
            <a:r>
              <a:rPr lang="en-US" dirty="0">
                <a:hlinkClick r:id="rId4" tooltip="resources for the diffabled from St. Paul public library"/>
              </a:rPr>
              <a:t>Resources and Outreach for the </a:t>
            </a:r>
            <a:r>
              <a:rPr lang="en-US" dirty="0" err="1">
                <a:hlinkClick r:id="rId4" tooltip="resources for the diffabled from St. Paul public library"/>
              </a:rPr>
              <a:t>Diffabled</a:t>
            </a:r>
            <a:r>
              <a:rPr lang="en-US" dirty="0"/>
              <a:t> (Differently Abled) focusing primarily on children and young adults.</a:t>
            </a:r>
          </a:p>
          <a:p>
            <a:r>
              <a:rPr lang="en-US" dirty="0" err="1">
                <a:hlinkClick r:id="rId5"/>
              </a:rPr>
              <a:t>LearningWorks</a:t>
            </a:r>
            <a:r>
              <a:rPr lang="en-US" dirty="0">
                <a:hlinkClick r:id="rId5"/>
              </a:rPr>
              <a:t> for Kids</a:t>
            </a:r>
            <a:r>
              <a:rPr lang="en-US" dirty="0"/>
              <a:t> has developed gaming recommendations for alternative learners with autism, ADHD, dyslexia and other </a:t>
            </a:r>
            <a:r>
              <a:rPr lang="en-US" dirty="0" err="1"/>
              <a:t>diffabilities</a:t>
            </a:r>
            <a:r>
              <a:rPr lang="en-US" dirty="0"/>
              <a:t>.</a:t>
            </a:r>
          </a:p>
          <a:p>
            <a:endParaRPr lang="en-US" dirty="0"/>
          </a:p>
        </p:txBody>
      </p:sp>
    </p:spTree>
    <p:extLst>
      <p:ext uri="{BB962C8B-B14F-4D97-AF65-F5344CB8AC3E}">
        <p14:creationId xmlns:p14="http://schemas.microsoft.com/office/powerpoint/2010/main" val="23504458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References </a:t>
            </a:r>
          </a:p>
        </p:txBody>
      </p:sp>
      <p:sp>
        <p:nvSpPr>
          <p:cNvPr id="3" name="Content Placeholder 2"/>
          <p:cNvSpPr>
            <a:spLocks noGrp="1"/>
          </p:cNvSpPr>
          <p:nvPr>
            <p:ph idx="1"/>
          </p:nvPr>
        </p:nvSpPr>
        <p:spPr/>
        <p:txBody>
          <a:bodyPr>
            <a:normAutofit lnSpcReduction="10000"/>
          </a:bodyPr>
          <a:lstStyle/>
          <a:p>
            <a:r>
              <a:rPr lang="en-US" dirty="0"/>
              <a:t>Connecticut State Library: Division of Library Development, Libraries and Accessibility Toolkit </a:t>
            </a:r>
            <a:r>
              <a:rPr lang="en-US" dirty="0">
                <a:hlinkClick r:id="rId3"/>
              </a:rPr>
              <a:t>https://libguides.ctstatelibrary.org/dld/accessibility</a:t>
            </a:r>
            <a:endParaRPr lang="en-US" dirty="0"/>
          </a:p>
          <a:p>
            <a:r>
              <a:rPr lang="en-US" dirty="0"/>
              <a:t>University of Waterloo Library, AODA Toolkit </a:t>
            </a:r>
            <a:r>
              <a:rPr lang="en-US" dirty="0">
                <a:hlinkClick r:id="rId4"/>
              </a:rPr>
              <a:t>https://uwaterloo.ca/library/aoda-toolkit/</a:t>
            </a:r>
            <a:endParaRPr lang="en-US" dirty="0"/>
          </a:p>
          <a:p>
            <a:r>
              <a:rPr lang="en-US" dirty="0"/>
              <a:t>Office of Civil Rights, South Carolina</a:t>
            </a:r>
          </a:p>
          <a:p>
            <a:pPr marL="0" indent="0">
              <a:buNone/>
            </a:pPr>
            <a:endParaRPr lang="en-US" dirty="0"/>
          </a:p>
        </p:txBody>
      </p:sp>
    </p:spTree>
    <p:extLst>
      <p:ext uri="{BB962C8B-B14F-4D97-AF65-F5344CB8AC3E}">
        <p14:creationId xmlns:p14="http://schemas.microsoft.com/office/powerpoint/2010/main" val="3117322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0675"/>
            <a:ext cx="8229600" cy="629361"/>
          </a:xfrm>
        </p:spPr>
        <p:txBody>
          <a:bodyPr>
            <a:normAutofit fontScale="90000"/>
          </a:bodyPr>
          <a:lstStyle/>
          <a:p>
            <a:r>
              <a:rPr lang="en-US" dirty="0"/>
              <a:t>Accessible means</a:t>
            </a:r>
          </a:p>
        </p:txBody>
      </p:sp>
      <p:sp>
        <p:nvSpPr>
          <p:cNvPr id="3" name="Content Placeholder 2"/>
          <p:cNvSpPr>
            <a:spLocks noGrp="1"/>
          </p:cNvSpPr>
          <p:nvPr>
            <p:ph idx="1"/>
          </p:nvPr>
        </p:nvSpPr>
        <p:spPr>
          <a:xfrm>
            <a:off x="457200" y="1242483"/>
            <a:ext cx="8229600" cy="4820387"/>
          </a:xfrm>
        </p:spPr>
        <p:txBody>
          <a:bodyPr>
            <a:normAutofit lnSpcReduction="10000"/>
          </a:bodyPr>
          <a:lstStyle/>
          <a:p>
            <a:pPr marL="0" indent="0">
              <a:buNone/>
            </a:pPr>
            <a:r>
              <a:rPr lang="en-US" dirty="0"/>
              <a:t>A person with a disability is afforded the opportunity to acquire the same information, engage in the same interactions, and enjoy the same services as a person without a disability in an equally effective and equally integrated manner, with substantially equivalent use of ease. </a:t>
            </a:r>
          </a:p>
          <a:p>
            <a:pPr marL="0" indent="0">
              <a:buNone/>
            </a:pPr>
            <a:r>
              <a:rPr lang="en-US" u="sng" dirty="0"/>
              <a:t>As fully, equally, and as independently as a person without a disability.</a:t>
            </a:r>
          </a:p>
          <a:p>
            <a:pPr marL="0" indent="0">
              <a:buNone/>
            </a:pPr>
            <a:r>
              <a:rPr lang="en-US" i="1" dirty="0"/>
              <a:t>~ Office of Civil Rights, 2013</a:t>
            </a:r>
          </a:p>
          <a:p>
            <a:pPr marL="0" indent="0">
              <a:buNone/>
            </a:pPr>
            <a:endParaRPr lang="en-US" i="1" dirty="0"/>
          </a:p>
        </p:txBody>
      </p:sp>
    </p:spTree>
    <p:extLst>
      <p:ext uri="{BB962C8B-B14F-4D97-AF65-F5344CB8AC3E}">
        <p14:creationId xmlns:p14="http://schemas.microsoft.com/office/powerpoint/2010/main" val="3731231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Accessibility</a:t>
            </a:r>
          </a:p>
        </p:txBody>
      </p:sp>
      <p:sp>
        <p:nvSpPr>
          <p:cNvPr id="3" name="Content Placeholder 2"/>
          <p:cNvSpPr>
            <a:spLocks noGrp="1"/>
          </p:cNvSpPr>
          <p:nvPr>
            <p:ph idx="1"/>
          </p:nvPr>
        </p:nvSpPr>
        <p:spPr/>
        <p:txBody>
          <a:bodyPr/>
          <a:lstStyle/>
          <a:p>
            <a:r>
              <a:rPr lang="en-CA" dirty="0"/>
              <a:t>Environment is what disables people</a:t>
            </a:r>
          </a:p>
          <a:p>
            <a:r>
              <a:rPr lang="en-CA" dirty="0"/>
              <a:t>We need to design for universal access</a:t>
            </a:r>
          </a:p>
          <a:p>
            <a:pPr lvl="1"/>
            <a:r>
              <a:rPr lang="en-CA" dirty="0"/>
              <a:t>Plan in order to prevent barriers</a:t>
            </a:r>
          </a:p>
          <a:p>
            <a:r>
              <a:rPr lang="en-CA" dirty="0"/>
              <a:t>Accessibility is everyone’s responsibility</a:t>
            </a:r>
          </a:p>
        </p:txBody>
      </p:sp>
      <p:pic>
        <p:nvPicPr>
          <p:cNvPr id="4" name="Picture 3" descr="Logo-Accessibility-Light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2954" y="4527050"/>
            <a:ext cx="1243481" cy="1237386"/>
          </a:xfrm>
          <a:prstGeom prst="rect">
            <a:avLst/>
          </a:prstGeom>
        </p:spPr>
      </p:pic>
      <p:sp>
        <p:nvSpPr>
          <p:cNvPr id="5" name="TextBox 4"/>
          <p:cNvSpPr txBox="1"/>
          <p:nvPr/>
        </p:nvSpPr>
        <p:spPr>
          <a:xfrm>
            <a:off x="3468758" y="4665105"/>
            <a:ext cx="3974562" cy="1200329"/>
          </a:xfrm>
          <a:prstGeom prst="rect">
            <a:avLst/>
          </a:prstGeom>
          <a:noFill/>
        </p:spPr>
        <p:txBody>
          <a:bodyPr wrap="square" rtlCol="0">
            <a:spAutoFit/>
          </a:bodyPr>
          <a:lstStyle/>
          <a:p>
            <a:pPr algn="r"/>
            <a:r>
              <a:rPr lang="en-CA" sz="2400" b="1" dirty="0">
                <a:solidFill>
                  <a:schemeClr val="accent1">
                    <a:lumMod val="75000"/>
                  </a:schemeClr>
                </a:solidFill>
              </a:rPr>
              <a:t>Ask yourself: </a:t>
            </a:r>
          </a:p>
          <a:p>
            <a:pPr algn="r"/>
            <a:r>
              <a:rPr lang="en-CA" sz="2400" dirty="0">
                <a:solidFill>
                  <a:schemeClr val="accent1">
                    <a:lumMod val="75000"/>
                  </a:schemeClr>
                </a:solidFill>
              </a:rPr>
              <a:t>Is there anything “here” that might present a barrier?</a:t>
            </a:r>
          </a:p>
        </p:txBody>
      </p:sp>
    </p:spTree>
    <p:extLst>
      <p:ext uri="{BB962C8B-B14F-4D97-AF65-F5344CB8AC3E}">
        <p14:creationId xmlns:p14="http://schemas.microsoft.com/office/powerpoint/2010/main" val="713360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Accommodation</a:t>
            </a:r>
          </a:p>
        </p:txBody>
      </p:sp>
      <p:sp>
        <p:nvSpPr>
          <p:cNvPr id="3" name="Content Placeholder 2"/>
          <p:cNvSpPr>
            <a:spLocks noGrp="1"/>
          </p:cNvSpPr>
          <p:nvPr>
            <p:ph idx="1"/>
          </p:nvPr>
        </p:nvSpPr>
        <p:spPr/>
        <p:txBody>
          <a:bodyPr/>
          <a:lstStyle/>
          <a:p>
            <a:r>
              <a:rPr lang="en-CA" dirty="0"/>
              <a:t>Assumption of ‘normal’ activity</a:t>
            </a:r>
          </a:p>
          <a:p>
            <a:r>
              <a:rPr lang="en-CA" dirty="0"/>
              <a:t>Responsibility of ‘disabilities’ office</a:t>
            </a:r>
          </a:p>
          <a:p>
            <a:r>
              <a:rPr lang="en-CA" dirty="0"/>
              <a:t>Modify environment one person at a time</a:t>
            </a:r>
          </a:p>
          <a:p>
            <a:pPr lvl="1"/>
            <a:r>
              <a:rPr lang="en-CA" dirty="0"/>
              <a:t>Reactive rectification of barriers</a:t>
            </a:r>
          </a:p>
          <a:p>
            <a:r>
              <a:rPr lang="en-CA" dirty="0"/>
              <a:t>Requires person to disclose </a:t>
            </a:r>
          </a:p>
          <a:p>
            <a:endParaRPr lang="en-CA" dirty="0"/>
          </a:p>
        </p:txBody>
      </p:sp>
      <p:sp>
        <p:nvSpPr>
          <p:cNvPr id="4" name="TextBox 3"/>
          <p:cNvSpPr txBox="1"/>
          <p:nvPr/>
        </p:nvSpPr>
        <p:spPr>
          <a:xfrm>
            <a:off x="3161490" y="4730027"/>
            <a:ext cx="5525310" cy="1200329"/>
          </a:xfrm>
          <a:prstGeom prst="rect">
            <a:avLst/>
          </a:prstGeom>
          <a:noFill/>
        </p:spPr>
        <p:txBody>
          <a:bodyPr wrap="square" rtlCol="0">
            <a:spAutoFit/>
          </a:bodyPr>
          <a:lstStyle/>
          <a:p>
            <a:pPr algn="r"/>
            <a:r>
              <a:rPr lang="en-CA" sz="2400" dirty="0">
                <a:solidFill>
                  <a:schemeClr val="accent1">
                    <a:lumMod val="75000"/>
                  </a:schemeClr>
                </a:solidFill>
              </a:rPr>
              <a:t> A ‘barrier’ is anything that stops a person with a disability from fully taking part in society because of that disability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Shift in Approach</a:t>
            </a:r>
          </a:p>
        </p:txBody>
      </p:sp>
      <p:sp>
        <p:nvSpPr>
          <p:cNvPr id="3" name="Text Placeholder 2"/>
          <p:cNvSpPr>
            <a:spLocks noGrp="1"/>
          </p:cNvSpPr>
          <p:nvPr>
            <p:ph type="body" idx="1"/>
          </p:nvPr>
        </p:nvSpPr>
        <p:spPr/>
        <p:txBody>
          <a:bodyPr/>
          <a:lstStyle/>
          <a:p>
            <a:r>
              <a:rPr lang="en-CA" dirty="0"/>
              <a:t>Accommodation</a:t>
            </a:r>
          </a:p>
        </p:txBody>
      </p:sp>
      <p:sp>
        <p:nvSpPr>
          <p:cNvPr id="4" name="Content Placeholder 3"/>
          <p:cNvSpPr>
            <a:spLocks noGrp="1"/>
          </p:cNvSpPr>
          <p:nvPr>
            <p:ph sz="half" idx="2"/>
          </p:nvPr>
        </p:nvSpPr>
        <p:spPr>
          <a:xfrm>
            <a:off x="457200" y="2174875"/>
            <a:ext cx="4040188" cy="3411886"/>
          </a:xfrm>
        </p:spPr>
        <p:txBody>
          <a:bodyPr/>
          <a:lstStyle/>
          <a:p>
            <a:r>
              <a:rPr lang="en-CA" dirty="0"/>
              <a:t>Disability or problem is with the person</a:t>
            </a:r>
          </a:p>
          <a:p>
            <a:r>
              <a:rPr lang="en-CA" dirty="0"/>
              <a:t>Reactive</a:t>
            </a:r>
          </a:p>
          <a:p>
            <a:r>
              <a:rPr lang="en-CA" dirty="0"/>
              <a:t>Individualized solution</a:t>
            </a:r>
          </a:p>
          <a:p>
            <a:endParaRPr lang="en-CA" dirty="0"/>
          </a:p>
          <a:p>
            <a:endParaRPr lang="en-CA" dirty="0"/>
          </a:p>
        </p:txBody>
      </p:sp>
      <p:sp>
        <p:nvSpPr>
          <p:cNvPr id="5" name="Text Placeholder 4"/>
          <p:cNvSpPr>
            <a:spLocks noGrp="1"/>
          </p:cNvSpPr>
          <p:nvPr>
            <p:ph type="body" sz="quarter" idx="3"/>
          </p:nvPr>
        </p:nvSpPr>
        <p:spPr/>
        <p:txBody>
          <a:bodyPr/>
          <a:lstStyle/>
          <a:p>
            <a:r>
              <a:rPr lang="en-CA" dirty="0"/>
              <a:t>Accessibility</a:t>
            </a:r>
          </a:p>
        </p:txBody>
      </p:sp>
      <p:sp>
        <p:nvSpPr>
          <p:cNvPr id="6" name="Content Placeholder 5"/>
          <p:cNvSpPr>
            <a:spLocks noGrp="1"/>
          </p:cNvSpPr>
          <p:nvPr>
            <p:ph sz="quarter" idx="4"/>
          </p:nvPr>
        </p:nvSpPr>
        <p:spPr/>
        <p:txBody>
          <a:bodyPr/>
          <a:lstStyle/>
          <a:p>
            <a:r>
              <a:rPr lang="en-CA" dirty="0"/>
              <a:t>Problem is with the environment</a:t>
            </a:r>
          </a:p>
          <a:p>
            <a:r>
              <a:rPr lang="en-CA" dirty="0"/>
              <a:t>Proactive</a:t>
            </a:r>
          </a:p>
          <a:p>
            <a:r>
              <a:rPr lang="en-CA" dirty="0"/>
              <a:t>Integrate accessibility in planning</a:t>
            </a:r>
          </a:p>
          <a:p>
            <a:r>
              <a:rPr lang="en-CA" dirty="0"/>
              <a:t>Universal design</a:t>
            </a:r>
          </a:p>
        </p:txBody>
      </p:sp>
      <p:sp>
        <p:nvSpPr>
          <p:cNvPr id="9" name="TextBox 8"/>
          <p:cNvSpPr txBox="1"/>
          <p:nvPr/>
        </p:nvSpPr>
        <p:spPr>
          <a:xfrm>
            <a:off x="3745141" y="5062275"/>
            <a:ext cx="3898900" cy="830997"/>
          </a:xfrm>
          <a:prstGeom prst="rect">
            <a:avLst/>
          </a:prstGeom>
          <a:noFill/>
        </p:spPr>
        <p:txBody>
          <a:bodyPr wrap="square" rtlCol="0">
            <a:spAutoFit/>
          </a:bodyPr>
          <a:lstStyle/>
          <a:p>
            <a:pPr algn="r"/>
            <a:r>
              <a:rPr lang="en-CA" sz="2400" dirty="0">
                <a:solidFill>
                  <a:schemeClr val="accent1">
                    <a:lumMod val="75000"/>
                  </a:schemeClr>
                </a:solidFill>
              </a:rPr>
              <a:t>Note: The duty to accommodate continues!</a:t>
            </a:r>
          </a:p>
        </p:txBody>
      </p:sp>
      <p:pic>
        <p:nvPicPr>
          <p:cNvPr id="10" name="Picture 9" descr="Logo-Accessibility-Light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4041" y="4812262"/>
            <a:ext cx="1243481" cy="1237386"/>
          </a:xfrm>
          <a:prstGeom prst="rect">
            <a:avLst/>
          </a:prstGeom>
        </p:spPr>
      </p:pic>
    </p:spTree>
  </p:cSld>
  <p:clrMapOvr>
    <a:masterClrMapping/>
  </p:clrMapOvr>
</p:sld>
</file>

<file path=ppt/theme/theme1.xml><?xml version="1.0" encoding="utf-8"?>
<a:theme xmlns:a="http://schemas.openxmlformats.org/drawingml/2006/main" name="gvsu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B5BB706094DB64C9E97ACBD09090C8A" ma:contentTypeVersion="0" ma:contentTypeDescription="Create a new document." ma:contentTypeScope="" ma:versionID="64d4d7a43abb3c1f37e780aefe3e984a">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D19FBEF-F508-49A2-AA5F-9DBB9D2F1F68}">
  <ds:schemaRefs>
    <ds:schemaRef ds:uri="http://purl.org/dc/terms/"/>
    <ds:schemaRef ds:uri="http://schemas.openxmlformats.org/package/2006/metadata/core-properties"/>
    <ds:schemaRef ds:uri="http://purl.org/dc/dcmitype/"/>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EA4CEF92-5C29-4A16-9D90-1B2DE496B3A3}">
  <ds:schemaRefs>
    <ds:schemaRef ds:uri="http://schemas.microsoft.com/sharepoint/v3/contenttype/forms"/>
  </ds:schemaRefs>
</ds:datastoreItem>
</file>

<file path=customXml/itemProps3.xml><?xml version="1.0" encoding="utf-8"?>
<ds:datastoreItem xmlns:ds="http://schemas.openxmlformats.org/officeDocument/2006/customXml" ds:itemID="{5C35B3FD-7DDF-45A5-8F41-682E19FE35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gvsu_powerpoint_template</Template>
  <TotalTime>3850</TotalTime>
  <Words>3361</Words>
  <Application>Microsoft Office PowerPoint</Application>
  <PresentationFormat>On-screen Show (4:3)</PresentationFormat>
  <Paragraphs>422</Paragraphs>
  <Slides>51</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Times</vt:lpstr>
      <vt:lpstr>Times New Roman</vt:lpstr>
      <vt:lpstr>Wingdings</vt:lpstr>
      <vt:lpstr>gvsu_powerpoint_template</vt:lpstr>
      <vt:lpstr>Towards an Accessible Library</vt:lpstr>
      <vt:lpstr>Why?</vt:lpstr>
      <vt:lpstr>Overview</vt:lpstr>
      <vt:lpstr>What is Accessibility? </vt:lpstr>
      <vt:lpstr>Legislation</vt:lpstr>
      <vt:lpstr>Accessible means</vt:lpstr>
      <vt:lpstr>Accessibility</vt:lpstr>
      <vt:lpstr>Accommodation</vt:lpstr>
      <vt:lpstr>Shift in Approach</vt:lpstr>
      <vt:lpstr>Four Principles</vt:lpstr>
      <vt:lpstr>Print Disabilities</vt:lpstr>
      <vt:lpstr>Increasing Accessibility Every Day</vt:lpstr>
      <vt:lpstr>Barriers</vt:lpstr>
      <vt:lpstr>Think, Pair, Share</vt:lpstr>
      <vt:lpstr>Daily Commitment</vt:lpstr>
      <vt:lpstr>Daily Commitment, cont.</vt:lpstr>
      <vt:lpstr>Tips for Daily Tips for Daily Interactions </vt:lpstr>
      <vt:lpstr>Communication PACT</vt:lpstr>
      <vt:lpstr>This person can’t figure out what the customer is saying. </vt:lpstr>
      <vt:lpstr>Tip: Keep pen and paper handy and offer it to the person.</vt:lpstr>
      <vt:lpstr>Increasing Independence: Assistive Devices</vt:lpstr>
      <vt:lpstr>Tip: “Please don’t lean over, touch, or move my Assistive Device; it’s an extension of me.”</vt:lpstr>
      <vt:lpstr>Tip: Get eye to eye; avoid neck strain.</vt:lpstr>
      <vt:lpstr>Maintaining Dignity</vt:lpstr>
      <vt:lpstr>Tip: Working Dog - do not pet or distract. </vt:lpstr>
      <vt:lpstr>Tip: Pay attention to the owner. </vt:lpstr>
      <vt:lpstr> Maintaining Dignity: Support Persons</vt:lpstr>
      <vt:lpstr>Tip: “Talk to me, not to my support person.”</vt:lpstr>
      <vt:lpstr>PowerPoint Presentation</vt:lpstr>
      <vt:lpstr>Great Service: How may I help?</vt:lpstr>
      <vt:lpstr>All Together to Prevent New Barriers</vt:lpstr>
      <vt:lpstr>Think, Pair, Share </vt:lpstr>
      <vt:lpstr>Plan, Ready, Set = Accessible</vt:lpstr>
      <vt:lpstr>PowerPoint Presentation</vt:lpstr>
      <vt:lpstr>Situations &amp; Responses</vt:lpstr>
      <vt:lpstr>Situation</vt:lpstr>
      <vt:lpstr>Response</vt:lpstr>
      <vt:lpstr>Situation/Response</vt:lpstr>
      <vt:lpstr>Situation/Response</vt:lpstr>
      <vt:lpstr>Situation/Response</vt:lpstr>
      <vt:lpstr>PowerPoint Presentation</vt:lpstr>
      <vt:lpstr>Tipsheets at the Rescue </vt:lpstr>
      <vt:lpstr>Resources</vt:lpstr>
      <vt:lpstr>Resources to Learn More</vt:lpstr>
      <vt:lpstr>Training for Library Staff</vt:lpstr>
      <vt:lpstr>Training for Library Staff</vt:lpstr>
      <vt:lpstr>Training for Library Staff</vt:lpstr>
      <vt:lpstr>Training for Library Staff</vt:lpstr>
      <vt:lpstr>Developing Services for Patrons with Disabilities</vt:lpstr>
      <vt:lpstr>Developing Services for Patrons with Disabilities</vt:lpstr>
      <vt:lpstr>References </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Annie Bélanger</dc:creator>
  <cp:lastModifiedBy>Alicia Huber</cp:lastModifiedBy>
  <cp:revision>458</cp:revision>
  <cp:lastPrinted>2019-04-10T20:44:11Z</cp:lastPrinted>
  <dcterms:created xsi:type="dcterms:W3CDTF">2010-04-16T19:05:31Z</dcterms:created>
  <dcterms:modified xsi:type="dcterms:W3CDTF">2019-12-13T19:30:55Z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0x0101004B5BB706094DB64C9E97ACBD09090C8A</vt:lpwstr>
  </property>
</Properties>
</file>