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
      <p:font typeface="Proxima Nova" panose="020B0604020202020204" charset="0"/>
      <p:regular r:id="rId46"/>
      <p:bold r:id="rId47"/>
      <p:italic r:id="rId48"/>
      <p:boldItalic r:id="rId49"/>
    </p:embeddedFont>
    <p:embeddedFont>
      <p:font typeface="Roboto"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900">
                <a:solidFill>
                  <a:srgbClr val="1E57A6"/>
                </a:solidFill>
                <a:highlight>
                  <a:srgbClr val="FFFFFF"/>
                </a:highlight>
              </a:rPr>
              <a:t>Change management is often process-centered instead of people-centered. People are centered when we focus on what is good. Appreciative Inquiry’s strengths-based, positive approach to organizational change allows leaders and facilitators to re-center individuals’ voices.</a:t>
            </a:r>
            <a:endParaRPr sz="900">
              <a:solidFill>
                <a:srgbClr val="1E57A6"/>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sz="900">
                <a:solidFill>
                  <a:srgbClr val="1E57A6"/>
                </a:solidFill>
                <a:highlight>
                  <a:srgbClr val="FFFFFF"/>
                </a:highlight>
              </a:rPr>
              <a:t>This session will focus on articulating questions that are aspirational and shift to thinking about what could be in order to co-create pathways for forward movement as well as highlighting some facilitation best practices for inclusive dialogues.</a:t>
            </a:r>
            <a:endParaRPr sz="900">
              <a:solidFill>
                <a:srgbClr val="1E57A6"/>
              </a:solidFill>
              <a:highlight>
                <a:srgbClr val="FFFFFF"/>
              </a:highlight>
            </a:endParaRPr>
          </a:p>
          <a:p>
            <a:pPr marL="0" lvl="0" indent="0" algn="l" rtl="0">
              <a:spcBef>
                <a:spcPts val="120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0c022e5782_0_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0c022e5782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building powerful questions, consider asking about ultimate concerns; using positive questions that build on positive assumptions, and enhancing the possibilities of storytelling by asking questions about trusted personal experience. On this slide, there are several examples of powerful questions that you can use or adapt for your own purposes. I want to draw your attention to one in particular- it is the second question under “ask about ultimate concerns”: what would someone who had a very different set of beliefs than we do say about our decision? As we know, libraries tend to be very homogenous, which means that when we make decisions we often do not have all of the perspectives and viewpoints of our affected stakeholders represented across our decision-makers. By asking this powerful question, we are pushing ourselves outside of the limitations of our own lived experiences in order to imagine how someone with a very different set of experiences may feel about our decisions.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0c022e5782_2_6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0c022e5782_2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Now that you have a base understanding of powerful questions, let’s discuss some tools for crafting them. Cognitive reframing is a psychological technique that consists of identifying and then changing the way situations, experiences, events, ideas, and/or emotions are viewed.The main goal of reframing is to refashion negative thoughts and to turn them into positive ones. It is important to highlight the opportunities, the good, and also be transparent about the difficulties and challenges. Framing what is good cannot be done by invalidating the realities of others involved in the change.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1d9d46e7a_3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1d9d46e7a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name it, flip it, frame it tool can help you create powerful questions. Here, we have included two examples of situations where this tool could be useful. In the first instance, we state the complaint/negative statement: we have failed. We flip the statement to a positive one: we want to succeed. And finally, we frame our positive statement in the form of a powerful question that can help us actualize the reality we want: what could success look like?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second example takes a common complaint: we are unhappy with our work environment, flips it to a positive statement: we want to feel good coming to work everyday, and frames it as a powerful question: how might we create a work environment that makes all of us feel safe, happy, and productive?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c022e5782_0_6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c022e5782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Evolving questions is the other tool for crafting powerful questions that we wanted to share with you today. This tool gets you to convert a closed yes/no question into an open question with many possible answers and then finally into a powerful question that sparks creativity and invites conversation and storytelling.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d1d9d46e7a_3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d1d9d46e7a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this example, we start with the closed question “do you have experience” convert the question into an open one “what experience do you have?” and then finally we convert that one into a powerful question: how might your experience impact the initiative’s success?</a:t>
            </a:r>
            <a:endParaRPr/>
          </a:p>
          <a:p>
            <a:pPr marL="0" lvl="0" indent="0" algn="l" rtl="0">
              <a:spcBef>
                <a:spcPts val="0"/>
              </a:spcBef>
              <a:spcAft>
                <a:spcPts val="0"/>
              </a:spcAft>
              <a:buNone/>
            </a:pPr>
            <a:endParaRPr/>
          </a:p>
          <a:p>
            <a:pPr marL="0" lvl="0" indent="0" algn="l" rtl="0">
              <a:spcBef>
                <a:spcPts val="0"/>
              </a:spcBef>
              <a:spcAft>
                <a:spcPts val="0"/>
              </a:spcAft>
              <a:buNone/>
            </a:pPr>
            <a:r>
              <a:rPr lang="en"/>
              <a:t>You’ll notice that in this example, one of the key differences between the open question and the powerful question is that the open question encourages an answer that is very focused on the past: what experience do you have? As in what have you already done? Tell us about your past experience. This isn’t necessarily a bad question, but it does not invite the same creativity and future-focused thinking we would want to see from a powerful question. The powerful question on the other hand asks you to look toward the future and envision what is possible in the future rather than what has been possible in the past.</a:t>
            </a:r>
            <a:endParaRPr/>
          </a:p>
          <a:p>
            <a:pPr marL="0" lvl="0" indent="0" algn="l" rtl="0">
              <a:spcBef>
                <a:spcPts val="0"/>
              </a:spcBef>
              <a:spcAft>
                <a:spcPts val="0"/>
              </a:spcAft>
              <a:buNone/>
            </a:pPr>
            <a:endParaRPr/>
          </a:p>
          <a:p>
            <a:pPr marL="0" lvl="0" indent="0" algn="l" rtl="0">
              <a:spcBef>
                <a:spcPts val="0"/>
              </a:spcBef>
              <a:spcAft>
                <a:spcPts val="0"/>
              </a:spcAft>
              <a:buNone/>
            </a:pPr>
            <a:r>
              <a:rPr lang="en"/>
              <a:t>Now that we have covered key aspects of appreciative inquiry and powerful questions, I’m going to pass it over to my co-presenter Annie to cover everything you need to know about preparing to facilitate and facilitating conversations using appreciative inquiry and powerful questions.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c022e5782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c022e5782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0c022e5782_2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0c022e5782_2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0c022e5782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0c022e5782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Having a sense of being listened to and of listening to others/affirmation of our self-value and value of others. It helps to build an atmosphere of trust and openness.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0c022e5782_2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0c022e5782_2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Select a focus topic.</a:t>
            </a:r>
            <a:endParaRPr/>
          </a:p>
          <a:p>
            <a:pPr marL="0" lvl="0" indent="0" algn="l" rtl="0">
              <a:spcBef>
                <a:spcPts val="0"/>
              </a:spcBef>
              <a:spcAft>
                <a:spcPts val="0"/>
              </a:spcAft>
              <a:buNone/>
            </a:pPr>
            <a:endParaRPr/>
          </a:p>
          <a:p>
            <a:pPr marL="0" lvl="0" indent="0" algn="l" rtl="0">
              <a:spcBef>
                <a:spcPts val="0"/>
              </a:spcBef>
              <a:spcAft>
                <a:spcPts val="0"/>
              </a:spcAft>
              <a:buNone/>
            </a:pPr>
            <a:r>
              <a:rPr lang="en"/>
              <a:t>State a clear purpose in your invitation - why are you seeking to have this conversation? What will be gained?</a:t>
            </a:r>
            <a:endParaRPr/>
          </a:p>
          <a:p>
            <a:pPr marL="0" lvl="0" indent="0" algn="l" rtl="0">
              <a:spcBef>
                <a:spcPts val="0"/>
              </a:spcBef>
              <a:spcAft>
                <a:spcPts val="0"/>
              </a:spcAft>
              <a:buNone/>
            </a:pPr>
            <a:endParaRPr/>
          </a:p>
          <a:p>
            <a:pPr marL="0" lvl="0" indent="0" algn="l" rtl="0">
              <a:spcBef>
                <a:spcPts val="0"/>
              </a:spcBef>
              <a:spcAft>
                <a:spcPts val="0"/>
              </a:spcAft>
              <a:buNone/>
            </a:pPr>
            <a:r>
              <a:rPr lang="en"/>
              <a:t>Give structure to engagement activities - create activities that focus on the relationships while advancing the conversation. First identify your purpose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Articulate questions and prompts that move the conversation forward</a:t>
            </a:r>
            <a:endParaRPr/>
          </a:p>
          <a:p>
            <a:pPr marL="0" lvl="0" indent="0" algn="l" rtl="0">
              <a:spcBef>
                <a:spcPts val="0"/>
              </a:spcBef>
              <a:spcAft>
                <a:spcPts val="0"/>
              </a:spcAft>
              <a:buNone/>
            </a:pPr>
            <a:endParaRPr/>
          </a:p>
          <a:p>
            <a:pPr marL="0" lvl="0" indent="0" algn="l" rtl="0">
              <a:spcBef>
                <a:spcPts val="0"/>
              </a:spcBef>
              <a:spcAft>
                <a:spcPts val="0"/>
              </a:spcAft>
              <a:buNone/>
            </a:pPr>
            <a:r>
              <a:rPr lang="en"/>
              <a:t>Identify who, when, how for the conversation as well as ways to consider who will be able to have voice</a:t>
            </a:r>
            <a:endParaRPr/>
          </a:p>
          <a:p>
            <a:pPr marL="0" lvl="0" indent="0" algn="l" rtl="0">
              <a:spcBef>
                <a:spcPts val="0"/>
              </a:spcBef>
              <a:spcAft>
                <a:spcPts val="0"/>
              </a:spcAft>
              <a:buNone/>
            </a:pPr>
            <a:endParaRPr/>
          </a:p>
          <a:p>
            <a:pPr marL="0" lvl="0" indent="0" algn="l" rtl="0">
              <a:spcBef>
                <a:spcPts val="0"/>
              </a:spcBef>
              <a:spcAft>
                <a:spcPts val="0"/>
              </a:spcAft>
              <a:buNone/>
            </a:pPr>
            <a:r>
              <a:rPr lang="en"/>
              <a:t>Prepare to mitigate harm by calling in and if needed calling out participants </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1d9d46e7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d1d9d46e7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topic should be a 3-7 word headline. It needs to paint a picture that is meaningful, evocative, and inviting. It should 1) matter, 2) be emotional and poetic (create excitement or urgency), 3) create meaning (what is in it for me?). Make it surprising to spark curiosity. Topics should avoid the how. For example, a topic could be thriving through change: even in the midst of uncertainty.</a:t>
            </a:r>
            <a:endParaRPr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c022e578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c022e578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 we are going to focus on three learning objectives! </a:t>
            </a:r>
            <a:endParaRPr/>
          </a:p>
          <a:p>
            <a:pPr marL="0" lvl="0" indent="0" algn="l" rtl="0">
              <a:spcBef>
                <a:spcPts val="0"/>
              </a:spcBef>
              <a:spcAft>
                <a:spcPts val="0"/>
              </a:spcAft>
              <a:buNone/>
            </a:pPr>
            <a:r>
              <a:rPr lang="en"/>
              <a:t>Understanding the importance of asking powerful questions in order to foster inclusive conversations</a:t>
            </a:r>
            <a:endParaRPr/>
          </a:p>
          <a:p>
            <a:pPr marL="0" lvl="0" indent="0" algn="l" rtl="0">
              <a:spcBef>
                <a:spcPts val="0"/>
              </a:spcBef>
              <a:spcAft>
                <a:spcPts val="0"/>
              </a:spcAft>
              <a:buNone/>
            </a:pPr>
            <a:r>
              <a:rPr lang="en"/>
              <a:t>Learning to craft generative questions that seek to uncover what is good in order to hold space for all to hear and be heard while avoiding blame and shame</a:t>
            </a:r>
            <a:endParaRPr/>
          </a:p>
          <a:p>
            <a:pPr marL="0" lvl="0" indent="0" algn="l" rtl="0">
              <a:spcBef>
                <a:spcPts val="0"/>
              </a:spcBef>
              <a:spcAft>
                <a:spcPts val="0"/>
              </a:spcAft>
              <a:buNone/>
            </a:pPr>
            <a:r>
              <a:rPr lang="en"/>
              <a:t>AND</a:t>
            </a:r>
            <a:endParaRPr/>
          </a:p>
          <a:p>
            <a:pPr marL="0" lvl="0" indent="0" algn="l" rtl="0">
              <a:spcBef>
                <a:spcPts val="0"/>
              </a:spcBef>
              <a:spcAft>
                <a:spcPts val="0"/>
              </a:spcAft>
              <a:buNone/>
            </a:pPr>
            <a:r>
              <a:rPr lang="en"/>
              <a:t>Understanding and selecting facilitative practices to support group processes to create new shared understanding while empathetically listening to all voices through generous accountability</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11c1a251f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11c1a251f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 topic should be a 3-7 word headline. It needs to paint a picture that is meaningful, evocative, and inviting. It should 1) matter, 2) be emotional and poetic (create excitement or urgency), 3) create meaning (what is in it for me?). Make it surprising to spark curiosity. Topics should avoid the how. For example, a topic could be thriving through change: even in the midst of uncertainty.</a:t>
            </a:r>
            <a:endParaRPr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0c022e5782_2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0c022e5782_2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Carefully frame the initial question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 i="1">
                <a:solidFill>
                  <a:schemeClr val="dk1"/>
                </a:solidFill>
              </a:rPr>
              <a:t>It pro</a:t>
            </a:r>
            <a:r>
              <a:rPr lang="en">
                <a:solidFill>
                  <a:schemeClr val="dk1"/>
                </a:solidFill>
              </a:rPr>
              <a:t>vides the foundation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It sets the tone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It signa</a:t>
            </a:r>
            <a:r>
              <a:rPr lang="en" i="1">
                <a:solidFill>
                  <a:schemeClr val="dk1"/>
                </a:solidFill>
              </a:rPr>
              <a:t>ls the direction</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0c022e5782_2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0c022e5782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Let’s talk about how to begin to support a group’s process through powerful conversations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order for us to </a:t>
            </a:r>
            <a:r>
              <a:rPr lang="en" sz="1200" i="1">
                <a:solidFill>
                  <a:schemeClr val="dk1"/>
                </a:solidFill>
                <a:latin typeface="Calibri"/>
                <a:ea typeface="Calibri"/>
                <a:cs typeface="Calibri"/>
                <a:sym typeface="Calibri"/>
              </a:rPr>
              <a:t>do anything</a:t>
            </a:r>
            <a:r>
              <a:rPr lang="en" sz="1200">
                <a:solidFill>
                  <a:schemeClr val="dk1"/>
                </a:solidFill>
                <a:latin typeface="Calibri"/>
                <a:ea typeface="Calibri"/>
                <a:cs typeface="Calibri"/>
                <a:sym typeface="Calibri"/>
              </a:rPr>
              <a:t> with each other, we first have to understand how we want to </a:t>
            </a:r>
            <a:r>
              <a:rPr lang="en" sz="1200" i="1">
                <a:solidFill>
                  <a:schemeClr val="dk1"/>
                </a:solidFill>
                <a:latin typeface="Calibri"/>
                <a:ea typeface="Calibri"/>
                <a:cs typeface="Calibri"/>
                <a:sym typeface="Calibri"/>
              </a:rPr>
              <a:t>be with</a:t>
            </a:r>
            <a:r>
              <a:rPr lang="en" sz="1200">
                <a:solidFill>
                  <a:schemeClr val="dk1"/>
                </a:solidFill>
                <a:latin typeface="Calibri"/>
                <a:ea typeface="Calibri"/>
                <a:cs typeface="Calibri"/>
                <a:sym typeface="Calibri"/>
              </a:rPr>
              <a:t> each other.  Having stated and understood rules of engagement, shared agreements for participation, helps create a brave space for individual participation.  Defining norms for a conversation, community, or organization helps people understand "this is who we are and how we will do things here."  As Margaret Wheatley has said, “To create learning organizations, we must understand the underlying agreements we have made about how we will be together.”</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Rules of engagement operate best when a group itself generates them, as well as identifying how they are to be applied and when and how the group's alignment with them should be evaluated. Because some individuals will see no need for the exercise, I generally begin with a very brief discussion of the following question: </a:t>
            </a:r>
            <a:r>
              <a:rPr lang="en" sz="1200" i="1">
                <a:solidFill>
                  <a:schemeClr val="dk1"/>
                </a:solidFill>
                <a:latin typeface="Calibri"/>
                <a:ea typeface="Calibri"/>
                <a:cs typeface="Calibri"/>
                <a:sym typeface="Calibri"/>
              </a:rPr>
              <a:t>When you've been part of a group that really produced some amazing results, what helped make that possible?</a:t>
            </a:r>
            <a:r>
              <a:rPr lang="en" sz="1200">
                <a:solidFill>
                  <a:schemeClr val="dk1"/>
                </a:solidFill>
                <a:latin typeface="Calibri"/>
                <a:ea typeface="Calibri"/>
                <a:cs typeface="Calibri"/>
                <a:sym typeface="Calibri"/>
              </a:rPr>
              <a:t>  Inevitably, individuals will suggest a clarity of roles and responsibilities, shared goals or direction, and an understanding of how to work with each other.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Guide to developing them: http://www.ideaarchitects.org/2012/03/facilitation-friday-10-establish-rules.html</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These responses then make it easier to answer the next question: </a:t>
            </a:r>
            <a:r>
              <a:rPr lang="en" sz="1200" i="1">
                <a:solidFill>
                  <a:schemeClr val="dk1"/>
                </a:solidFill>
                <a:latin typeface="Calibri"/>
                <a:ea typeface="Calibri"/>
                <a:cs typeface="Calibri"/>
                <a:sym typeface="Calibri"/>
              </a:rPr>
              <a:t>Given the work that we are to do with each other, what are some of the agreements or ground rules we should make to guide our efforts?</a:t>
            </a:r>
            <a:endParaRPr sz="1200" i="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0c022e5782_2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0c022e5782_2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0c022e5782_2_6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0c022e5782_2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0c022e5782_2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0c022e5782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0c022e5782_2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0c022e5782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Ensure you are actively listening and making meaning.</a:t>
            </a:r>
            <a:r>
              <a:rPr lang="en" sz="1200">
                <a:solidFill>
                  <a:schemeClr val="dk1"/>
                </a:solidFill>
                <a:latin typeface="Calibri"/>
                <a:ea typeface="Calibri"/>
                <a:cs typeface="Calibri"/>
                <a:sym typeface="Calibri"/>
              </a:rPr>
              <a:t> Listening is the key to all good conversations. We’re often thinking of our response while others are talking. Good conversations require us to stay present and pay attention when others, and ourselves, are speaking. This means that we don’t entertain other thoughts while we’re listening. Whenever our mind wanders, we bring our attention back to the speaker.</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Stay on track but be willing to leave it.</a:t>
            </a:r>
            <a:r>
              <a:rPr lang="en" sz="1200">
                <a:solidFill>
                  <a:schemeClr val="dk1"/>
                </a:solidFill>
                <a:latin typeface="Calibri"/>
                <a:ea typeface="Calibri"/>
                <a:cs typeface="Calibri"/>
                <a:sym typeface="Calibri"/>
              </a:rPr>
              <a:t> Some of the best conversations I’ve had moved all over the place. Not in a disjointed fashion, but like a dance, forming a mosaic of meandering patterns that fit together into a coherent whole.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Be flexible and willing to move from one subject to the next, but beware of leaving incomplete ideas hanging.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Get everyone involved.</a:t>
            </a:r>
            <a:r>
              <a:rPr lang="en" sz="1200">
                <a:solidFill>
                  <a:schemeClr val="dk1"/>
                </a:solidFill>
                <a:latin typeface="Calibri"/>
                <a:ea typeface="Calibri"/>
                <a:cs typeface="Calibri"/>
                <a:sym typeface="Calibri"/>
              </a:rPr>
              <a:t> One problem with group conversations is that they often turn into monologues for the most vocal people in the group. People often politely allow others to monopolize a conversation when they’re obviously uncomfortable. We’ve all felt the awkwardness and read the obvious body language of those tolerating a tirade.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this situation, validate the speaker, and then ask for input from someone else.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r>
              <a:rPr lang="en" sz="1200" b="1">
                <a:solidFill>
                  <a:schemeClr val="dk1"/>
                </a:solidFill>
                <a:latin typeface="Calibri"/>
                <a:ea typeface="Calibri"/>
                <a:cs typeface="Calibri"/>
                <a:sym typeface="Calibri"/>
              </a:rPr>
              <a:t>Know it’s OK to interrupt when appropriate.</a:t>
            </a:r>
            <a:r>
              <a:rPr lang="en" sz="1200">
                <a:solidFill>
                  <a:schemeClr val="dk1"/>
                </a:solidFill>
                <a:latin typeface="Calibri"/>
                <a:ea typeface="Calibri"/>
                <a:cs typeface="Calibri"/>
                <a:sym typeface="Calibri"/>
              </a:rPr>
              <a:t> One thing to consider when redirecting a conversation is that you may have to interrupt people. This is hard for many of us who’ve been trained to listen when others are speaking.</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c022e5782_2_3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600">
                <a:solidFill>
                  <a:srgbClr val="595959"/>
                </a:solidFill>
              </a:rPr>
              <a:t>Carefully and actively because we are genuinely curious and care about the speaker and what they are saying by:</a:t>
            </a:r>
            <a:endParaRPr sz="1600">
              <a:solidFill>
                <a:srgbClr val="595959"/>
              </a:solidFill>
            </a:endParaRPr>
          </a:p>
          <a:p>
            <a:pPr marL="177800" lvl="0" indent="-165100" algn="l" rtl="0">
              <a:lnSpc>
                <a:spcPct val="90000"/>
              </a:lnSpc>
              <a:spcBef>
                <a:spcPts val="800"/>
              </a:spcBef>
              <a:spcAft>
                <a:spcPts val="0"/>
              </a:spcAft>
              <a:buClr>
                <a:schemeClr val="dk1"/>
              </a:buClr>
              <a:buSzPts val="1600"/>
              <a:buChar char="●"/>
            </a:pPr>
            <a:r>
              <a:rPr lang="en" sz="1600">
                <a:solidFill>
                  <a:srgbClr val="595959"/>
                </a:solidFill>
              </a:rPr>
              <a:t>Shifting from being focused on ourselves to concentrate fully on others</a:t>
            </a:r>
            <a:endParaRPr sz="1600">
              <a:solidFill>
                <a:srgbClr val="595959"/>
              </a:solidFill>
            </a:endParaRPr>
          </a:p>
          <a:p>
            <a:pPr marL="177800" lvl="0" indent="-165100" algn="l" rtl="0">
              <a:lnSpc>
                <a:spcPct val="90000"/>
              </a:lnSpc>
              <a:spcBef>
                <a:spcPts val="0"/>
              </a:spcBef>
              <a:spcAft>
                <a:spcPts val="0"/>
              </a:spcAft>
              <a:buClr>
                <a:schemeClr val="dk1"/>
              </a:buClr>
              <a:buSzPts val="1600"/>
              <a:buChar char="●"/>
            </a:pPr>
            <a:r>
              <a:rPr lang="en" sz="1600">
                <a:solidFill>
                  <a:srgbClr val="595959"/>
                </a:solidFill>
              </a:rPr>
              <a:t>Being present, attentive, curious, and caring</a:t>
            </a:r>
            <a:endParaRPr sz="1600">
              <a:solidFill>
                <a:srgbClr val="595959"/>
              </a:solidFill>
            </a:endParaRPr>
          </a:p>
          <a:p>
            <a:pPr marL="177800" lvl="0" indent="-165100" algn="l" rtl="0">
              <a:lnSpc>
                <a:spcPct val="90000"/>
              </a:lnSpc>
              <a:spcBef>
                <a:spcPts val="0"/>
              </a:spcBef>
              <a:spcAft>
                <a:spcPts val="0"/>
              </a:spcAft>
              <a:buClr>
                <a:schemeClr val="dk1"/>
              </a:buClr>
              <a:buSzPts val="1600"/>
              <a:buChar char="●"/>
            </a:pPr>
            <a:r>
              <a:rPr lang="en" sz="1600">
                <a:solidFill>
                  <a:srgbClr val="595959"/>
                </a:solidFill>
              </a:rPr>
              <a:t>Listen to yourself and use your internal voice to stimulate curiosity</a:t>
            </a:r>
            <a:endParaRPr sz="1600">
              <a:solidFill>
                <a:srgbClr val="595959"/>
              </a:solidFill>
            </a:endParaRPr>
          </a:p>
          <a:p>
            <a:pPr marL="177800" lvl="0" indent="-165100" algn="l" rtl="0">
              <a:lnSpc>
                <a:spcPct val="90000"/>
              </a:lnSpc>
              <a:spcBef>
                <a:spcPts val="0"/>
              </a:spcBef>
              <a:spcAft>
                <a:spcPts val="0"/>
              </a:spcAft>
              <a:buClr>
                <a:schemeClr val="dk1"/>
              </a:buClr>
              <a:buSzPts val="1600"/>
              <a:buChar char="●"/>
            </a:pPr>
            <a:r>
              <a:rPr lang="en" sz="1600">
                <a:solidFill>
                  <a:srgbClr val="595959"/>
                </a:solidFill>
              </a:rPr>
              <a:t>Listen for shared meaning by developing an ear that is attuned to interrelationships, perceptions, insights occurring in the room</a:t>
            </a:r>
            <a:endParaRPr sz="1600">
              <a:solidFill>
                <a:srgbClr val="595959"/>
              </a:solidFill>
            </a:endParaRPr>
          </a:p>
          <a:p>
            <a:pPr marL="177800" lvl="0" indent="-165100" algn="l" rtl="0">
              <a:lnSpc>
                <a:spcPct val="90000"/>
              </a:lnSpc>
              <a:spcBef>
                <a:spcPts val="0"/>
              </a:spcBef>
              <a:spcAft>
                <a:spcPts val="0"/>
              </a:spcAft>
              <a:buClr>
                <a:schemeClr val="dk1"/>
              </a:buClr>
              <a:buSzPts val="1600"/>
              <a:buChar char="●"/>
            </a:pPr>
            <a:r>
              <a:rPr lang="en" sz="1600">
                <a:solidFill>
                  <a:srgbClr val="595959"/>
                </a:solidFill>
              </a:rPr>
              <a:t>Call in participants if harm is occuring</a:t>
            </a:r>
            <a:endParaRPr sz="1600">
              <a:solidFill>
                <a:srgbClr val="595959"/>
              </a:solidFill>
            </a:endParaRPr>
          </a:p>
          <a:p>
            <a:pPr marL="0" lvl="0" indent="0" algn="l" rtl="0">
              <a:spcBef>
                <a:spcPts val="0"/>
              </a:spcBef>
              <a:spcAft>
                <a:spcPts val="0"/>
              </a:spcAft>
              <a:buNone/>
            </a:pPr>
            <a:endParaRPr sz="1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4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400">
                <a:solidFill>
                  <a:schemeClr val="dk1"/>
                </a:solidFill>
                <a:latin typeface="Proxima Nova"/>
                <a:ea typeface="Proxima Nova"/>
                <a:cs typeface="Proxima Nova"/>
                <a:sym typeface="Proxima Nova"/>
              </a:rPr>
              <a:t>“Our advice is not as good as we think. How do we listen better?” Michael Bungay Stanier</a:t>
            </a:r>
            <a:endParaRPr sz="1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p>
        </p:txBody>
      </p:sp>
      <p:sp>
        <p:nvSpPr>
          <p:cNvPr id="271" name="Google Shape;271;g10c022e5782_2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0c022e5782_2_7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0c022e5782_2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Psychologist Carl Rogers wrote, "Real communication occurs when we listen with</a:t>
            </a:r>
            <a:endParaRPr/>
          </a:p>
          <a:p>
            <a:pPr marL="0" lvl="0" indent="0" algn="l" rtl="0">
              <a:spcBef>
                <a:spcPts val="0"/>
              </a:spcBef>
              <a:spcAft>
                <a:spcPts val="0"/>
              </a:spcAft>
              <a:buNone/>
            </a:pPr>
            <a:r>
              <a:rPr lang="en"/>
              <a:t>understanding - to see the idea and attitude from the other person's point of view, to sense</a:t>
            </a:r>
            <a:endParaRPr/>
          </a:p>
          <a:p>
            <a:pPr marL="0" lvl="0" indent="0" algn="l" rtl="0">
              <a:spcBef>
                <a:spcPts val="0"/>
              </a:spcBef>
              <a:spcAft>
                <a:spcPts val="0"/>
              </a:spcAft>
              <a:buNone/>
            </a:pPr>
            <a:r>
              <a:rPr lang="en"/>
              <a:t>how it feels to them, to achieve their frame of reference in regard to the thing they are</a:t>
            </a:r>
            <a:endParaRPr/>
          </a:p>
          <a:p>
            <a:pPr marL="0" lvl="0" indent="0" algn="l" rtl="0">
              <a:spcBef>
                <a:spcPts val="0"/>
              </a:spcBef>
              <a:spcAft>
                <a:spcPts val="0"/>
              </a:spcAft>
              <a:buNone/>
            </a:pPr>
            <a:r>
              <a:rPr lang="en"/>
              <a:t>talking about." Listening with empathy allows us to create connection and new understanding. </a:t>
            </a:r>
            <a:endParaRPr/>
          </a:p>
          <a:p>
            <a:pPr marL="0" lvl="0" indent="0" algn="l" rtl="0">
              <a:spcBef>
                <a:spcPts val="0"/>
              </a:spcBef>
              <a:spcAft>
                <a:spcPts val="0"/>
              </a:spcAft>
              <a:buNone/>
            </a:pPr>
            <a:endParaRPr/>
          </a:p>
          <a:p>
            <a:pPr marL="0" lvl="0" indent="0" algn="l" rtl="0">
              <a:spcBef>
                <a:spcPts val="0"/>
              </a:spcBef>
              <a:spcAft>
                <a:spcPts val="0"/>
              </a:spcAft>
              <a:buNone/>
            </a:pPr>
            <a:r>
              <a:rPr lang="en"/>
              <a:t>“Empathetic listening asks you to go beyond the surface of what is being said to unpack why and how it’s being said and get to know someone’s emotional experience—and empathize with it.” </a:t>
            </a:r>
            <a:endParaRPr/>
          </a:p>
          <a:p>
            <a:pPr marL="0" lvl="0" indent="0" algn="l" rtl="0">
              <a:spcBef>
                <a:spcPts val="0"/>
              </a:spcBef>
              <a:spcAft>
                <a:spcPts val="0"/>
              </a:spcAft>
              <a:buNone/>
            </a:pPr>
            <a:endParaRPr/>
          </a:p>
          <a:p>
            <a:pPr marL="0" lvl="0" indent="0" algn="l" rtl="0">
              <a:spcBef>
                <a:spcPts val="0"/>
              </a:spcBef>
              <a:spcAft>
                <a:spcPts val="0"/>
              </a:spcAft>
              <a:buNone/>
            </a:pPr>
            <a:r>
              <a:rPr lang="en" b="1"/>
              <a:t>Not only is empathetic listening a mindset and philosophy. It is active listening on a new level</a:t>
            </a:r>
            <a:r>
              <a:rPr lang="en"/>
              <a: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0c022e5782_0_6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0c022e5782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2200"/>
              </a:lnSpc>
              <a:spcBef>
                <a:spcPts val="1200"/>
              </a:spcBef>
              <a:spcAft>
                <a:spcPts val="0"/>
              </a:spcAft>
              <a:buNone/>
            </a:pPr>
            <a:r>
              <a:rPr lang="en" sz="1350">
                <a:solidFill>
                  <a:srgbClr val="2C2D30"/>
                </a:solidFill>
              </a:rPr>
              <a:t>Toxic positivity is the faulty belief that people should only feel "good" emotion and that a positive attitude will solve one's problems. Toxic positivity happens we focus on the positive no matter what, switch off acknowledging the negative, and always encourage others to see the bright side, without a willingness to open up about the bad.  While you will want to focus on the positives, find the opportunities, it is important to acknowledge these in a way that does not invalidate anxieties, the stress and the loss that others may be experiencing. When we stray too far into positivity, we can inadvertently dip into the well of toxic positivity. </a:t>
            </a:r>
            <a:endParaRPr sz="1350">
              <a:solidFill>
                <a:srgbClr val="2C2D30"/>
              </a:solidFill>
            </a:endParaRPr>
          </a:p>
          <a:p>
            <a:pPr marL="0" lvl="0" indent="0" algn="l" rtl="0">
              <a:lnSpc>
                <a:spcPct val="122200"/>
              </a:lnSpc>
              <a:spcBef>
                <a:spcPts val="1200"/>
              </a:spcBef>
              <a:spcAft>
                <a:spcPts val="0"/>
              </a:spcAft>
              <a:buNone/>
            </a:pPr>
            <a:endParaRPr sz="1350">
              <a:solidFill>
                <a:srgbClr val="2C2D30"/>
              </a:solidFill>
            </a:endParaRPr>
          </a:p>
          <a:p>
            <a:pPr marL="457200" lvl="0" indent="-317500" algn="l" rtl="0">
              <a:lnSpc>
                <a:spcPct val="115000"/>
              </a:lnSpc>
              <a:spcBef>
                <a:spcPts val="900"/>
              </a:spcBef>
              <a:spcAft>
                <a:spcPts val="0"/>
              </a:spcAft>
              <a:buClr>
                <a:srgbClr val="595959"/>
              </a:buClr>
              <a:buSzPts val="1400"/>
              <a:buChar char="●"/>
            </a:pPr>
            <a:r>
              <a:rPr lang="en" sz="1400">
                <a:solidFill>
                  <a:srgbClr val="595959"/>
                </a:solidFill>
              </a:rPr>
              <a:t>Psychology today article: https://www.psychologytoday.com/us/blog/the-high-functioning-hotspot/202107/what-is-toxic-positivity</a:t>
            </a:r>
            <a:endParaRPr sz="1350">
              <a:solidFill>
                <a:srgbClr val="2C2D3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0c022e5782_0_4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0c022e5782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start with a brief overview of what appreciative inquiry is and how it can be used. Appreciative inquiry seeks to identify what is good, what is best, and what could be. Before we dig deeper, we also want to acknowledge that the shadow side of appreciation and generative approaches must be addressed when there is dysfunction. Annie will discuss this in further detail a bit later in the presentation. We just wanted to address this upfront before diving in. We selected this apt quote from Gervase Bushe to kick off our discussion about appreciative inquiry: “A focus on the positive is useful for appreciative inquiry but not the purpose. The purpose is to generate a new and better future.”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0c022e5782_2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0c022e5782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0c022e5782_2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0c022e5782_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c022e5782_2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c022e5782_2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0af8e6656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0af8e6656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0c022e5782_2_7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0c022e5782_2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0c022e5782_2_4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0c022e5782_2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0c022e5782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0c022e578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Calibri"/>
                <a:ea typeface="Calibri"/>
                <a:cs typeface="Calibri"/>
                <a:sym typeface="Calibri"/>
              </a:rPr>
              <a:t>Appreciative Inquiry (AI) is "about the co-evolutionary search for the best in people, their organizations, and the relevant world around them. In its broadest focus, it involves systematic discovery of what gives “life” to a living system when it is most alive, most effective, and most constructively capable in economic, ecological, and human terms. AI involves, in a central way, the art and practice of asking questions that strengthen a system’s capacity to apprehend, anticipate, and heighten positive potential.” The first phase of AI is discovery. It asks the questions in a positive frame, seeking the strength as opposed to the problem. That is not to say it seeks to ignore problems, but it seeks to find the solution by focusing on what is the positive outcome we would seek to have. There are three main tenets to appreciative inquiry: appreciation, inquiry, and wholeness.</a:t>
            </a:r>
            <a:endParaRPr sz="1200">
              <a:latin typeface="Calibri"/>
              <a:ea typeface="Calibri"/>
              <a:cs typeface="Calibri"/>
              <a:sym typeface="Calibri"/>
            </a:endParaRPr>
          </a:p>
          <a:p>
            <a:pPr marL="0" lvl="0" indent="0" algn="l" rtl="0">
              <a:spcBef>
                <a:spcPts val="0"/>
              </a:spcBef>
              <a:spcAft>
                <a:spcPts val="0"/>
              </a:spcAft>
              <a:buNone/>
            </a:pPr>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To appreciate is to recognize the best in people, or the world around us. These strengths become the foundation on which the future can be built.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To inquire is to ask questions. It invites participants to ask questions so they can learn from one another, and together identify a shared vision of the future. Participating in an AI process requires an attitude of curiosity and a hunger for discovery.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AND the final AI tenet of wholeness encourages participation from all levels of an organization, knowing that the best ideas often emerge from unexpected places. Additionally, AI encourages seeking outside perspectives. It is a whole-system process.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0c022e5782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0c022e5782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we think about appreciative inquiry, we want to step away from the problem-solving mindset. Another way of thinking about appreciative inquiry is generative inquiry. You are appreciating in order to see what is good and what is best. These qualities help you remain centered in a positive intent of betterment, of improvement, of growth, of sustainability. In other words, it helps you stay out of the vortex of despair. You are inquiring in order to generate a better future, a better iteration.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In problem-solving mode, we are often focused on problems or symptoms- we are focused on pieces of the puzzle rather than the full picture. Problem-solving roots us in the past- it asks us to look back and identify what went wrong, what needs to be fixed, where we went wrong; whereas appreciative inquiry pushes us into the future. It demands that we focus on what’s ahead of us instead of getting lost in the rearview mirror. It allows us to move forward with intention.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0c022e5782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0c022e5782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 we’ve covered some of the basics of appreciative inquiry, let’s dive into the aspect of appreciative inquiry that we are most interested in for the purposes of this presentation: Powerful questions, referred to as generative questions in the realm of appreciative inquiry. In this section, I’m going to explain what a powerful question is (and isn’t) and offer a few methods for how to to craft your own powerful questions. To start us off in the right mindset, I offer this quote from one of the founders of appreciative inquiry, David Cooperrider: “We live in the world our questions create..”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c022e5782_0_5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0c022e5782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what are powerful questions and what do they do? Powerful questions set the tone for conversation and set change in motion, they allow exploration beyond the immediate, they move us beyond what is to what could be, and they are framed within the concept of positive intent, allowing us to challenge each other as partners intent on growing ideas and fostering growth in one another.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0c022e5782_0_5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0c022e5782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Powerful questions invite thinking—they stretch the imagination and inspire new thoughts without evoking defensiveness or hostility.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Open ended questions allows the speaker to imagine what could be, and explore what is. Close ended question invite efficiency and yes/no answers. They do not generate conversation. Keep in mind that not all open-ended questions are powerful questions, but in order to be a powerful question, a question must be open-ended.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linguistic construction of questions impacts its effectiveness and importance. It was found out that questions starting with “Why,” “How,” and “What” are more powerful as compared to queries that start with simple “Who,’ “When,” “Where,” and “Which” which may fall under the less powerful category. This is because powerful questions motivate more reflective thinking and a more profound level of conversation.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One caveat: “Why” can be a trigger for some. It can imply judgment.. It can imply blame. Rephrasing Why questions to “How might we?” or “Help me understand” can help you move past accidental icebergs.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second dimension is the scope of the question which simply means knowing how to tailor the kind of question to our needs. The extent of asking the question must only be within the needs of the situation and realistic goals.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Lastly, the assumptions embedded into most of the questions must be appropriately applied. To demonstrate it, you might as well ask “What can be done to prevent it from happening again?” instead of “Why did you fail to do it?” The first question stimulates reflective thinking in contrast to the second question.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http://www.exforsys.com/career-center/questioning-skills/how-to-ask-powerful-questions.html</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Another resource is: Vogt, E., Brown, J., and Issacs, D. (2003). The Art of Powerful Questions: Catalyzing Insight, Innovation, and Action.</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c022e5782_0_5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0c022e5782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building powerful questions, present questions as an invitation using expansive, positive, feeling, experiential words and consider questions that will help you see old things in new ways. This will help to envision the future you want without getting stuck in the past.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171700" y="573280"/>
            <a:ext cx="6458100" cy="9699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514350" y="1645920"/>
            <a:ext cx="8115300" cy="30180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1200"/>
              </a:spcBef>
              <a:spcAft>
                <a:spcPts val="0"/>
              </a:spcAft>
              <a:buClr>
                <a:schemeClr val="dk1"/>
              </a:buClr>
              <a:buSzPts val="1800"/>
              <a:buChar char="○"/>
              <a:defRPr sz="1800"/>
            </a:lvl2pPr>
            <a:lvl3pPr marL="1371600" lvl="2" indent="-323850" algn="l" rtl="0">
              <a:lnSpc>
                <a:spcPct val="90000"/>
              </a:lnSpc>
              <a:spcBef>
                <a:spcPts val="1200"/>
              </a:spcBef>
              <a:spcAft>
                <a:spcPts val="0"/>
              </a:spcAft>
              <a:buClr>
                <a:schemeClr val="dk1"/>
              </a:buClr>
              <a:buSzPts val="1500"/>
              <a:buChar char="■"/>
              <a:defRPr sz="1500"/>
            </a:lvl3pPr>
            <a:lvl4pPr marL="1828800" lvl="3" indent="-317500" algn="l" rtl="0">
              <a:lnSpc>
                <a:spcPct val="90000"/>
              </a:lnSpc>
              <a:spcBef>
                <a:spcPts val="1200"/>
              </a:spcBef>
              <a:spcAft>
                <a:spcPts val="0"/>
              </a:spcAft>
              <a:buClr>
                <a:schemeClr val="dk1"/>
              </a:buClr>
              <a:buSzPts val="1400"/>
              <a:buChar char="●"/>
              <a:defRPr sz="1400"/>
            </a:lvl4pPr>
            <a:lvl5pPr marL="2286000" lvl="4" indent="-317500" algn="l" rtl="0">
              <a:lnSpc>
                <a:spcPct val="90000"/>
              </a:lnSpc>
              <a:spcBef>
                <a:spcPts val="1200"/>
              </a:spcBef>
              <a:spcAft>
                <a:spcPts val="0"/>
              </a:spcAft>
              <a:buClr>
                <a:schemeClr val="dk1"/>
              </a:buClr>
              <a:buSzPts val="1400"/>
              <a:buChar char="○"/>
              <a:defRPr sz="1400"/>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446520" y="4767263"/>
            <a:ext cx="21831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514350" y="4766884"/>
            <a:ext cx="58293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572250" y="285750"/>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annie.belanger@gvsu.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mailto:scholarworks@gvsu.edu" TargetMode="External"/><Relationship Id="rId4" Type="http://schemas.openxmlformats.org/officeDocument/2006/relationships/hyperlink" Target="mailto:preethi.gorecki@gmail.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cvdl.ben.edu/blog/what-is-appreciative-inquiry/"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hyperlink" Target="https://www.themuse.com/advice/what-is-empathetic-listening-definition-examples"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ideaarchitects.org/2012/03/facilitation-friday-10-establish-rules.html" TargetMode="External"/><Relationship Id="rId3" Type="http://schemas.openxmlformats.org/officeDocument/2006/relationships/hyperlink" Target="https://amorebeautifulquestion.com/wp-content/uploads/2019/01/Question-Index-BBQ.pdf" TargetMode="External"/><Relationship Id="rId7" Type="http://schemas.openxmlformats.org/officeDocument/2006/relationships/hyperlink" Target="https://toolbox.hyperisland.co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appreciativeinquiry.champlain.edu/" TargetMode="External"/><Relationship Id="rId5" Type="http://schemas.openxmlformats.org/officeDocument/2006/relationships/hyperlink" Target="https://www.liberatingstructures.com/" TargetMode="External"/><Relationship Id="rId4" Type="http://schemas.openxmlformats.org/officeDocument/2006/relationships/hyperlink" Target="https://aorta.coop/resourc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t="8070" b="19997"/>
          <a:stretch/>
        </p:blipFill>
        <p:spPr>
          <a:xfrm>
            <a:off x="0" y="0"/>
            <a:ext cx="9144000" cy="3699703"/>
          </a:xfrm>
          <a:prstGeom prst="rect">
            <a:avLst/>
          </a:prstGeom>
          <a:noFill/>
          <a:ln>
            <a:noFill/>
          </a:ln>
        </p:spPr>
      </p:pic>
      <p:sp>
        <p:nvSpPr>
          <p:cNvPr id="61" name="Google Shape;61;p14"/>
          <p:cNvSpPr txBox="1">
            <a:spLocks noGrp="1"/>
          </p:cNvSpPr>
          <p:nvPr>
            <p:ph type="ctrTitle"/>
          </p:nvPr>
        </p:nvSpPr>
        <p:spPr>
          <a:xfrm>
            <a:off x="0" y="3572350"/>
            <a:ext cx="6983100" cy="154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380"/>
              <a:t>Holding Space for Voice</a:t>
            </a:r>
            <a:endParaRPr sz="3380"/>
          </a:p>
          <a:p>
            <a:pPr marL="0" lvl="0" indent="0" algn="ctr" rtl="0">
              <a:spcBef>
                <a:spcPts val="0"/>
              </a:spcBef>
              <a:spcAft>
                <a:spcPts val="0"/>
              </a:spcAft>
              <a:buSzPts val="990"/>
              <a:buNone/>
            </a:pPr>
            <a:r>
              <a:rPr lang="en" sz="2280"/>
              <a:t> Using Powerful Questions and Appreciative Inquiry Conversations to Understand Values and Needs</a:t>
            </a:r>
            <a:endParaRPr sz="2280"/>
          </a:p>
        </p:txBody>
      </p:sp>
      <p:sp>
        <p:nvSpPr>
          <p:cNvPr id="62" name="Google Shape;62;p14"/>
          <p:cNvSpPr txBox="1">
            <a:spLocks noGrp="1"/>
          </p:cNvSpPr>
          <p:nvPr>
            <p:ph type="subTitle" idx="1"/>
          </p:nvPr>
        </p:nvSpPr>
        <p:spPr>
          <a:xfrm>
            <a:off x="6983100" y="3699700"/>
            <a:ext cx="2160900" cy="15429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0"/>
              </a:spcAft>
              <a:buNone/>
            </a:pPr>
            <a:r>
              <a:rPr lang="en"/>
              <a:t>Annie Bélanger @annie_belanger</a:t>
            </a:r>
            <a:endParaRPr/>
          </a:p>
          <a:p>
            <a:pPr marL="0" lvl="0" indent="0" algn="ctr" rtl="0">
              <a:spcBef>
                <a:spcPts val="0"/>
              </a:spcBef>
              <a:spcAft>
                <a:spcPts val="0"/>
              </a:spcAft>
              <a:buNone/>
            </a:pPr>
            <a:endParaRPr/>
          </a:p>
          <a:p>
            <a:pPr marL="0" lvl="0" indent="0" algn="ctr" rtl="0">
              <a:spcBef>
                <a:spcPts val="0"/>
              </a:spcBef>
              <a:spcAft>
                <a:spcPts val="0"/>
              </a:spcAft>
              <a:buNone/>
            </a:pPr>
            <a:r>
              <a:rPr lang="en"/>
              <a:t>Preethi Gorecki  </a:t>
            </a:r>
            <a:endParaRPr/>
          </a:p>
          <a:p>
            <a:pPr marL="0" lvl="0" indent="0" algn="ctr" rtl="0">
              <a:spcBef>
                <a:spcPts val="0"/>
              </a:spcBef>
              <a:spcAft>
                <a:spcPts val="0"/>
              </a:spcAft>
              <a:buNone/>
            </a:pPr>
            <a:r>
              <a:rPr lang="en"/>
              <a:t>@helloitspree</a:t>
            </a:r>
            <a:endParaRPr/>
          </a:p>
          <a:p>
            <a:pPr marL="0" lvl="0" indent="0" algn="ctr" rtl="0">
              <a:spcBef>
                <a:spcPts val="0"/>
              </a:spcBef>
              <a:spcAft>
                <a:spcPts val="0"/>
              </a:spcAft>
              <a:buNone/>
            </a:pPr>
            <a:endParaRPr/>
          </a:p>
          <a:p>
            <a:pPr marL="0" lvl="0" indent="0" algn="ctr" rtl="0">
              <a:spcBef>
                <a:spcPts val="0"/>
              </a:spcBef>
              <a:spcAft>
                <a:spcPts val="0"/>
              </a:spcAft>
              <a:buNone/>
            </a:pPr>
            <a:r>
              <a:rPr lang="en"/>
              <a:t>OLA 2022 </a:t>
            </a:r>
            <a:endParaRPr/>
          </a:p>
        </p:txBody>
      </p:sp>
      <p:pic>
        <p:nvPicPr>
          <p:cNvPr id="63" name="Google Shape;63;p14"/>
          <p:cNvPicPr preferRelativeResize="0"/>
          <p:nvPr/>
        </p:nvPicPr>
        <p:blipFill>
          <a:blip r:embed="rId4">
            <a:alphaModFix/>
          </a:blip>
          <a:stretch>
            <a:fillRect/>
          </a:stretch>
        </p:blipFill>
        <p:spPr>
          <a:xfrm>
            <a:off x="7792600" y="198375"/>
            <a:ext cx="1134825" cy="397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200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When building Powerful Questions…</a:t>
            </a:r>
            <a:endParaRPr/>
          </a:p>
        </p:txBody>
      </p:sp>
      <p:sp>
        <p:nvSpPr>
          <p:cNvPr id="130" name="Google Shape;130;p23"/>
          <p:cNvSpPr txBox="1">
            <a:spLocks noGrp="1"/>
          </p:cNvSpPr>
          <p:nvPr>
            <p:ph type="body" idx="1"/>
          </p:nvPr>
        </p:nvSpPr>
        <p:spPr>
          <a:xfrm>
            <a:off x="311700" y="772775"/>
            <a:ext cx="8520600" cy="3796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Char char="●"/>
            </a:pPr>
            <a:r>
              <a:rPr lang="en" sz="2000">
                <a:solidFill>
                  <a:schemeClr val="dk1"/>
                </a:solidFill>
              </a:rPr>
              <a:t>Ask about ultimate concerns; </a:t>
            </a:r>
            <a:endParaRPr sz="2000">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What do you value most?</a:t>
            </a:r>
            <a:endParaRPr sz="2000">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What would someone who had a very different set of beliefs than we do say about our decision?</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Use positive questions that build on positive assumptions;</a:t>
            </a:r>
            <a:endParaRPr sz="2000">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What about this library makes you especially glad you work here?</a:t>
            </a:r>
            <a:endParaRPr sz="2000">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What are all the possibilities for collaboration between our departments?</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Enhance the possibilities of storytelling by asking questions about trusted personal experience;</a:t>
            </a:r>
            <a:endParaRPr sz="2000">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Thinking back on your year, please share a high point when…</a:t>
            </a:r>
            <a:endParaRPr sz="20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Flip the Narrative</a:t>
            </a:r>
            <a:endParaRPr/>
          </a:p>
        </p:txBody>
      </p:sp>
      <p:grpSp>
        <p:nvGrpSpPr>
          <p:cNvPr id="136" name="Google Shape;136;p24"/>
          <p:cNvGrpSpPr/>
          <p:nvPr/>
        </p:nvGrpSpPr>
        <p:grpSpPr>
          <a:xfrm>
            <a:off x="5632317" y="961175"/>
            <a:ext cx="3305700" cy="3921300"/>
            <a:chOff x="5632317" y="1189775"/>
            <a:chExt cx="3305700" cy="3921300"/>
          </a:xfrm>
        </p:grpSpPr>
        <p:sp>
          <p:nvSpPr>
            <p:cNvPr id="137" name="Google Shape;137;p24"/>
            <p:cNvSpPr/>
            <p:nvPr/>
          </p:nvSpPr>
          <p:spPr>
            <a:xfrm>
              <a:off x="5632317" y="1189775"/>
              <a:ext cx="3305700" cy="669000"/>
            </a:xfrm>
            <a:prstGeom prst="chevron">
              <a:avLst>
                <a:gd name="adj" fmla="val 50000"/>
              </a:avLst>
            </a:prstGeom>
            <a:solidFill>
              <a:srgbClr val="249C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Frame It</a:t>
              </a:r>
              <a:endParaRPr sz="2300">
                <a:solidFill>
                  <a:srgbClr val="FFFFFF"/>
                </a:solidFill>
                <a:latin typeface="Roboto"/>
                <a:ea typeface="Roboto"/>
                <a:cs typeface="Roboto"/>
                <a:sym typeface="Roboto"/>
              </a:endParaRPr>
            </a:p>
          </p:txBody>
        </p:sp>
        <p:sp>
          <p:nvSpPr>
            <p:cNvPr id="138" name="Google Shape;138;p24"/>
            <p:cNvSpPr txBox="1"/>
            <p:nvPr/>
          </p:nvSpPr>
          <p:spPr>
            <a:xfrm>
              <a:off x="6249902" y="2495375"/>
              <a:ext cx="25374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latin typeface="Roboto"/>
                  <a:ea typeface="Roboto"/>
                  <a:cs typeface="Roboto"/>
                  <a:sym typeface="Roboto"/>
                </a:rPr>
                <a:t>Frame it in reality</a:t>
              </a:r>
              <a:r>
                <a:rPr lang="en" sz="1600">
                  <a:latin typeface="Roboto"/>
                  <a:ea typeface="Roboto"/>
                  <a:cs typeface="Roboto"/>
                  <a:sym typeface="Roboto"/>
                </a:rPr>
                <a:t>: powerful question(s) that help(s) actualize the “flipped” statement </a:t>
              </a:r>
              <a:endParaRPr sz="1600">
                <a:latin typeface="Roboto"/>
                <a:ea typeface="Roboto"/>
                <a:cs typeface="Roboto"/>
                <a:sym typeface="Roboto"/>
              </a:endParaRPr>
            </a:p>
            <a:p>
              <a:pPr marL="0" lvl="0" indent="0" algn="l" rtl="0">
                <a:lnSpc>
                  <a:spcPct val="115000"/>
                </a:lnSpc>
                <a:spcBef>
                  <a:spcPts val="0"/>
                </a:spcBef>
                <a:spcAft>
                  <a:spcPts val="0"/>
                </a:spcAft>
                <a:buNone/>
              </a:pPr>
              <a:endParaRPr sz="1600" i="1">
                <a:latin typeface="Roboto"/>
                <a:ea typeface="Roboto"/>
                <a:cs typeface="Roboto"/>
                <a:sym typeface="Roboto"/>
              </a:endParaRPr>
            </a:p>
            <a:p>
              <a:pPr marL="0" lvl="0" indent="0" algn="l" rtl="0">
                <a:lnSpc>
                  <a:spcPct val="115000"/>
                </a:lnSpc>
                <a:spcBef>
                  <a:spcPts val="0"/>
                </a:spcBef>
                <a:spcAft>
                  <a:spcPts val="0"/>
                </a:spcAft>
                <a:buNone/>
              </a:pPr>
              <a:endParaRPr sz="1600" i="1">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grpSp>
      <p:grpSp>
        <p:nvGrpSpPr>
          <p:cNvPr id="139" name="Google Shape;139;p24"/>
          <p:cNvGrpSpPr/>
          <p:nvPr/>
        </p:nvGrpSpPr>
        <p:grpSpPr>
          <a:xfrm>
            <a:off x="0" y="961389"/>
            <a:ext cx="3546900" cy="3921086"/>
            <a:chOff x="0" y="1189989"/>
            <a:chExt cx="3546900" cy="3921086"/>
          </a:xfrm>
        </p:grpSpPr>
        <p:sp>
          <p:nvSpPr>
            <p:cNvPr id="140" name="Google Shape;140;p24"/>
            <p:cNvSpPr/>
            <p:nvPr/>
          </p:nvSpPr>
          <p:spPr>
            <a:xfrm>
              <a:off x="0" y="1189989"/>
              <a:ext cx="3546900" cy="669000"/>
            </a:xfrm>
            <a:prstGeom prst="homePlate">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Name It </a:t>
              </a:r>
              <a:endParaRPr sz="2000">
                <a:solidFill>
                  <a:srgbClr val="FFFFFF"/>
                </a:solidFill>
                <a:latin typeface="Roboto"/>
                <a:ea typeface="Roboto"/>
                <a:cs typeface="Roboto"/>
                <a:sym typeface="Roboto"/>
              </a:endParaRPr>
            </a:p>
          </p:txBody>
        </p:sp>
        <p:sp>
          <p:nvSpPr>
            <p:cNvPr id="141" name="Google Shape;141;p24"/>
            <p:cNvSpPr txBox="1"/>
            <p:nvPr/>
          </p:nvSpPr>
          <p:spPr>
            <a:xfrm>
              <a:off x="655361" y="249537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latin typeface="Roboto"/>
                  <a:ea typeface="Roboto"/>
                  <a:cs typeface="Roboto"/>
                  <a:sym typeface="Roboto"/>
                </a:rPr>
                <a:t>Name the problem or concern</a:t>
              </a:r>
              <a:r>
                <a:rPr lang="en" sz="1600">
                  <a:latin typeface="Roboto"/>
                  <a:ea typeface="Roboto"/>
                  <a:cs typeface="Roboto"/>
                  <a:sym typeface="Roboto"/>
                </a:rPr>
                <a:t> - often a negative statement</a:t>
              </a:r>
              <a:endParaRPr sz="1600">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a:p>
              <a:pPr marL="0" lvl="0" indent="0" algn="l" rtl="0">
                <a:lnSpc>
                  <a:spcPct val="115000"/>
                </a:lnSpc>
                <a:spcBef>
                  <a:spcPts val="0"/>
                </a:spcBef>
                <a:spcAft>
                  <a:spcPts val="0"/>
                </a:spcAft>
                <a:buNone/>
              </a:pPr>
              <a:endParaRPr sz="1600" i="1">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p:txBody>
        </p:sp>
      </p:grpSp>
      <p:grpSp>
        <p:nvGrpSpPr>
          <p:cNvPr id="142" name="Google Shape;142;p24"/>
          <p:cNvGrpSpPr/>
          <p:nvPr/>
        </p:nvGrpSpPr>
        <p:grpSpPr>
          <a:xfrm>
            <a:off x="2944204" y="961175"/>
            <a:ext cx="3305700" cy="3921300"/>
            <a:chOff x="2944204" y="1189775"/>
            <a:chExt cx="3305700" cy="3921300"/>
          </a:xfrm>
        </p:grpSpPr>
        <p:sp>
          <p:nvSpPr>
            <p:cNvPr id="143" name="Google Shape;143;p24"/>
            <p:cNvSpPr/>
            <p:nvPr/>
          </p:nvSpPr>
          <p:spPr>
            <a:xfrm>
              <a:off x="2944204" y="1189775"/>
              <a:ext cx="3305700" cy="669000"/>
            </a:xfrm>
            <a:prstGeom prst="chevron">
              <a:avLst>
                <a:gd name="adj" fmla="val 50000"/>
              </a:avLst>
            </a:prstGeom>
            <a:solidFill>
              <a:srgbClr val="1D7E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Flip It</a:t>
              </a:r>
              <a:endParaRPr sz="2000">
                <a:solidFill>
                  <a:srgbClr val="FFFFFF"/>
                </a:solidFill>
                <a:latin typeface="Roboto"/>
                <a:ea typeface="Roboto"/>
                <a:cs typeface="Roboto"/>
                <a:sym typeface="Roboto"/>
              </a:endParaRPr>
            </a:p>
          </p:txBody>
        </p:sp>
        <p:sp>
          <p:nvSpPr>
            <p:cNvPr id="144" name="Google Shape;144;p24"/>
            <p:cNvSpPr txBox="1"/>
            <p:nvPr/>
          </p:nvSpPr>
          <p:spPr>
            <a:xfrm>
              <a:off x="3478949" y="249537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latin typeface="Roboto"/>
                  <a:ea typeface="Roboto"/>
                  <a:cs typeface="Roboto"/>
                  <a:sym typeface="Roboto"/>
                </a:rPr>
                <a:t>Flip it to its opposite</a:t>
              </a:r>
              <a:r>
                <a:rPr lang="en" sz="1600">
                  <a:latin typeface="Roboto"/>
                  <a:ea typeface="Roboto"/>
                  <a:cs typeface="Roboto"/>
                  <a:sym typeface="Roboto"/>
                </a:rPr>
                <a:t> - often a positive statement</a:t>
              </a:r>
              <a:endParaRPr sz="1600">
                <a:latin typeface="Roboto"/>
                <a:ea typeface="Roboto"/>
                <a:cs typeface="Roboto"/>
                <a:sym typeface="Roboto"/>
              </a:endParaRPr>
            </a:p>
            <a:p>
              <a:pPr marL="0" lvl="0" indent="0" algn="l" rtl="0">
                <a:lnSpc>
                  <a:spcPct val="115000"/>
                </a:lnSpc>
                <a:spcBef>
                  <a:spcPts val="0"/>
                </a:spcBef>
                <a:spcAft>
                  <a:spcPts val="0"/>
                </a:spcAft>
                <a:buNone/>
              </a:pPr>
              <a:endParaRPr sz="1600" i="1">
                <a:latin typeface="Roboto"/>
                <a:ea typeface="Roboto"/>
                <a:cs typeface="Roboto"/>
                <a:sym typeface="Roboto"/>
              </a:endParaRPr>
            </a:p>
            <a:p>
              <a:pPr marL="0" lvl="0" indent="0" algn="l" rtl="0">
                <a:lnSpc>
                  <a:spcPct val="115000"/>
                </a:lnSpc>
                <a:spcBef>
                  <a:spcPts val="0"/>
                </a:spcBef>
                <a:spcAft>
                  <a:spcPts val="0"/>
                </a:spcAft>
                <a:buNone/>
              </a:pPr>
              <a:r>
                <a:rPr lang="en" sz="1600" i="1">
                  <a:latin typeface="Roboto"/>
                  <a:ea typeface="Roboto"/>
                  <a:cs typeface="Roboto"/>
                  <a:sym typeface="Roboto"/>
                </a:rPr>
                <a:t> </a:t>
              </a:r>
              <a:endParaRPr sz="1600" i="1">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Flip the Narrative Example</a:t>
            </a:r>
            <a:endParaRPr/>
          </a:p>
        </p:txBody>
      </p:sp>
      <p:grpSp>
        <p:nvGrpSpPr>
          <p:cNvPr id="150" name="Google Shape;150;p25"/>
          <p:cNvGrpSpPr/>
          <p:nvPr/>
        </p:nvGrpSpPr>
        <p:grpSpPr>
          <a:xfrm>
            <a:off x="5632317" y="961175"/>
            <a:ext cx="3305700" cy="3483050"/>
            <a:chOff x="5632317" y="1189775"/>
            <a:chExt cx="3305700" cy="3483050"/>
          </a:xfrm>
        </p:grpSpPr>
        <p:sp>
          <p:nvSpPr>
            <p:cNvPr id="151" name="Google Shape;151;p25"/>
            <p:cNvSpPr/>
            <p:nvPr/>
          </p:nvSpPr>
          <p:spPr>
            <a:xfrm>
              <a:off x="5632317" y="1189775"/>
              <a:ext cx="3305700" cy="669000"/>
            </a:xfrm>
            <a:prstGeom prst="chevron">
              <a:avLst>
                <a:gd name="adj" fmla="val 50000"/>
              </a:avLst>
            </a:prstGeom>
            <a:solidFill>
              <a:srgbClr val="249C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Frame It</a:t>
              </a:r>
              <a:endParaRPr sz="2300">
                <a:solidFill>
                  <a:srgbClr val="FFFFFF"/>
                </a:solidFill>
                <a:latin typeface="Roboto"/>
                <a:ea typeface="Roboto"/>
                <a:cs typeface="Roboto"/>
                <a:sym typeface="Roboto"/>
              </a:endParaRPr>
            </a:p>
          </p:txBody>
        </p:sp>
        <p:sp>
          <p:nvSpPr>
            <p:cNvPr id="152" name="Google Shape;152;p25"/>
            <p:cNvSpPr txBox="1"/>
            <p:nvPr/>
          </p:nvSpPr>
          <p:spPr>
            <a:xfrm>
              <a:off x="6167077" y="2057125"/>
              <a:ext cx="25374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i="1">
                  <a:latin typeface="Roboto"/>
                  <a:ea typeface="Roboto"/>
                  <a:cs typeface="Roboto"/>
                  <a:sym typeface="Roboto"/>
                </a:rPr>
                <a:t>“What could success look like? </a:t>
              </a:r>
              <a:endParaRPr sz="1600" i="1">
                <a:latin typeface="Roboto"/>
                <a:ea typeface="Roboto"/>
                <a:cs typeface="Roboto"/>
                <a:sym typeface="Roboto"/>
              </a:endParaRPr>
            </a:p>
            <a:p>
              <a:pPr marL="0" lvl="0" indent="0" algn="l" rtl="0">
                <a:lnSpc>
                  <a:spcPct val="115000"/>
                </a:lnSpc>
                <a:spcBef>
                  <a:spcPts val="0"/>
                </a:spcBef>
                <a:spcAft>
                  <a:spcPts val="0"/>
                </a:spcAft>
                <a:buNone/>
              </a:pPr>
              <a:endParaRPr sz="1600" i="1">
                <a:latin typeface="Roboto"/>
                <a:ea typeface="Roboto"/>
                <a:cs typeface="Roboto"/>
                <a:sym typeface="Roboto"/>
              </a:endParaRPr>
            </a:p>
            <a:p>
              <a:pPr marL="0" lvl="0" indent="0" algn="l" rtl="0">
                <a:lnSpc>
                  <a:spcPct val="115000"/>
                </a:lnSpc>
                <a:spcBef>
                  <a:spcPts val="0"/>
                </a:spcBef>
                <a:spcAft>
                  <a:spcPts val="0"/>
                </a:spcAft>
                <a:buNone/>
              </a:pPr>
              <a:r>
                <a:rPr lang="en" sz="1600" i="1">
                  <a:latin typeface="Roboto"/>
                  <a:ea typeface="Roboto"/>
                  <a:cs typeface="Roboto"/>
                  <a:sym typeface="Roboto"/>
                </a:rPr>
                <a:t>“How might we create a work environment that makes all of us feel safe, happy, and productive?”</a:t>
              </a:r>
              <a:endParaRPr sz="1600" i="1">
                <a:latin typeface="Roboto"/>
                <a:ea typeface="Roboto"/>
                <a:cs typeface="Roboto"/>
                <a:sym typeface="Roboto"/>
              </a:endParaRPr>
            </a:p>
            <a:p>
              <a:pPr marL="0" lvl="0" indent="0" algn="l" rtl="0">
                <a:lnSpc>
                  <a:spcPct val="115000"/>
                </a:lnSpc>
                <a:spcBef>
                  <a:spcPts val="0"/>
                </a:spcBef>
                <a:spcAft>
                  <a:spcPts val="0"/>
                </a:spcAft>
                <a:buNone/>
              </a:pPr>
              <a:endParaRPr sz="1600" i="1">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grpSp>
      <p:grpSp>
        <p:nvGrpSpPr>
          <p:cNvPr id="153" name="Google Shape;153;p25"/>
          <p:cNvGrpSpPr/>
          <p:nvPr/>
        </p:nvGrpSpPr>
        <p:grpSpPr>
          <a:xfrm>
            <a:off x="0" y="961389"/>
            <a:ext cx="3546900" cy="3482836"/>
            <a:chOff x="0" y="1189989"/>
            <a:chExt cx="3546900" cy="3482836"/>
          </a:xfrm>
        </p:grpSpPr>
        <p:sp>
          <p:nvSpPr>
            <p:cNvPr id="154" name="Google Shape;154;p25"/>
            <p:cNvSpPr/>
            <p:nvPr/>
          </p:nvSpPr>
          <p:spPr>
            <a:xfrm>
              <a:off x="0" y="1189989"/>
              <a:ext cx="3546900" cy="669000"/>
            </a:xfrm>
            <a:prstGeom prst="homePlate">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Name It </a:t>
              </a:r>
              <a:endParaRPr sz="2000">
                <a:solidFill>
                  <a:srgbClr val="FFFFFF"/>
                </a:solidFill>
                <a:latin typeface="Roboto"/>
                <a:ea typeface="Roboto"/>
                <a:cs typeface="Roboto"/>
                <a:sym typeface="Roboto"/>
              </a:endParaRPr>
            </a:p>
          </p:txBody>
        </p:sp>
        <p:sp>
          <p:nvSpPr>
            <p:cNvPr id="155" name="Google Shape;155;p25"/>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i="1">
                  <a:latin typeface="Roboto"/>
                  <a:ea typeface="Roboto"/>
                  <a:cs typeface="Roboto"/>
                  <a:sym typeface="Roboto"/>
                </a:rPr>
                <a:t>“We have failed.”</a:t>
              </a:r>
              <a:endParaRPr sz="1600" i="1">
                <a:latin typeface="Roboto"/>
                <a:ea typeface="Roboto"/>
                <a:cs typeface="Roboto"/>
                <a:sym typeface="Roboto"/>
              </a:endParaRPr>
            </a:p>
            <a:p>
              <a:pPr marL="0" lvl="0" indent="0" algn="l" rtl="0">
                <a:lnSpc>
                  <a:spcPct val="115000"/>
                </a:lnSpc>
                <a:spcBef>
                  <a:spcPts val="0"/>
                </a:spcBef>
                <a:spcAft>
                  <a:spcPts val="0"/>
                </a:spcAft>
                <a:buNone/>
              </a:pPr>
              <a:endParaRPr sz="1600" i="1">
                <a:latin typeface="Roboto"/>
                <a:ea typeface="Roboto"/>
                <a:cs typeface="Roboto"/>
                <a:sym typeface="Roboto"/>
              </a:endParaRPr>
            </a:p>
            <a:p>
              <a:pPr marL="0" lvl="0" indent="0" algn="l" rtl="0">
                <a:lnSpc>
                  <a:spcPct val="115000"/>
                </a:lnSpc>
                <a:spcBef>
                  <a:spcPts val="0"/>
                </a:spcBef>
                <a:spcAft>
                  <a:spcPts val="0"/>
                </a:spcAft>
                <a:buNone/>
              </a:pPr>
              <a:endParaRPr sz="1600" i="1">
                <a:latin typeface="Roboto"/>
                <a:ea typeface="Roboto"/>
                <a:cs typeface="Roboto"/>
                <a:sym typeface="Roboto"/>
              </a:endParaRPr>
            </a:p>
            <a:p>
              <a:pPr marL="0" lvl="0" indent="0" algn="l" rtl="0">
                <a:lnSpc>
                  <a:spcPct val="115000"/>
                </a:lnSpc>
                <a:spcBef>
                  <a:spcPts val="0"/>
                </a:spcBef>
                <a:spcAft>
                  <a:spcPts val="0"/>
                </a:spcAft>
                <a:buNone/>
              </a:pPr>
              <a:r>
                <a:rPr lang="en" sz="1600" i="1">
                  <a:latin typeface="Roboto"/>
                  <a:ea typeface="Roboto"/>
                  <a:cs typeface="Roboto"/>
                  <a:sym typeface="Roboto"/>
                </a:rPr>
                <a:t>“We are unhappy with our work environment.”</a:t>
              </a:r>
              <a:endParaRPr sz="1600" i="1">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p:txBody>
        </p:sp>
      </p:grpSp>
      <p:grpSp>
        <p:nvGrpSpPr>
          <p:cNvPr id="156" name="Google Shape;156;p25"/>
          <p:cNvGrpSpPr/>
          <p:nvPr/>
        </p:nvGrpSpPr>
        <p:grpSpPr>
          <a:xfrm>
            <a:off x="2944204" y="961175"/>
            <a:ext cx="3305700" cy="3483050"/>
            <a:chOff x="2944204" y="1189775"/>
            <a:chExt cx="3305700" cy="3483050"/>
          </a:xfrm>
        </p:grpSpPr>
        <p:sp>
          <p:nvSpPr>
            <p:cNvPr id="157" name="Google Shape;157;p25"/>
            <p:cNvSpPr/>
            <p:nvPr/>
          </p:nvSpPr>
          <p:spPr>
            <a:xfrm>
              <a:off x="2944204" y="1189775"/>
              <a:ext cx="3305700" cy="669000"/>
            </a:xfrm>
            <a:prstGeom prst="chevron">
              <a:avLst>
                <a:gd name="adj" fmla="val 50000"/>
              </a:avLst>
            </a:prstGeom>
            <a:solidFill>
              <a:srgbClr val="1D7E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Flip It</a:t>
              </a:r>
              <a:endParaRPr sz="2000">
                <a:solidFill>
                  <a:srgbClr val="FFFFFF"/>
                </a:solidFill>
                <a:latin typeface="Roboto"/>
                <a:ea typeface="Roboto"/>
                <a:cs typeface="Roboto"/>
                <a:sym typeface="Roboto"/>
              </a:endParaRPr>
            </a:p>
          </p:txBody>
        </p:sp>
        <p:sp>
          <p:nvSpPr>
            <p:cNvPr id="158" name="Google Shape;158;p25"/>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i="1">
                  <a:latin typeface="Roboto"/>
                  <a:ea typeface="Roboto"/>
                  <a:cs typeface="Roboto"/>
                  <a:sym typeface="Roboto"/>
                </a:rPr>
                <a:t>“We want to succeed.”</a:t>
              </a:r>
              <a:endParaRPr sz="1600" i="1">
                <a:latin typeface="Roboto"/>
                <a:ea typeface="Roboto"/>
                <a:cs typeface="Roboto"/>
                <a:sym typeface="Roboto"/>
              </a:endParaRPr>
            </a:p>
            <a:p>
              <a:pPr marL="0" lvl="0" indent="0" algn="l" rtl="0">
                <a:lnSpc>
                  <a:spcPct val="115000"/>
                </a:lnSpc>
                <a:spcBef>
                  <a:spcPts val="0"/>
                </a:spcBef>
                <a:spcAft>
                  <a:spcPts val="0"/>
                </a:spcAft>
                <a:buNone/>
              </a:pPr>
              <a:endParaRPr sz="1600" i="1">
                <a:latin typeface="Roboto"/>
                <a:ea typeface="Roboto"/>
                <a:cs typeface="Roboto"/>
                <a:sym typeface="Roboto"/>
              </a:endParaRPr>
            </a:p>
            <a:p>
              <a:pPr marL="0" lvl="0" indent="0" algn="l" rtl="0">
                <a:lnSpc>
                  <a:spcPct val="115000"/>
                </a:lnSpc>
                <a:spcBef>
                  <a:spcPts val="0"/>
                </a:spcBef>
                <a:spcAft>
                  <a:spcPts val="0"/>
                </a:spcAft>
                <a:buNone/>
              </a:pPr>
              <a:endParaRPr sz="1600" i="1">
                <a:latin typeface="Roboto"/>
                <a:ea typeface="Roboto"/>
                <a:cs typeface="Roboto"/>
                <a:sym typeface="Roboto"/>
              </a:endParaRPr>
            </a:p>
            <a:p>
              <a:pPr marL="0" lvl="0" indent="0" algn="l" rtl="0">
                <a:lnSpc>
                  <a:spcPct val="115000"/>
                </a:lnSpc>
                <a:spcBef>
                  <a:spcPts val="0"/>
                </a:spcBef>
                <a:spcAft>
                  <a:spcPts val="0"/>
                </a:spcAft>
                <a:buNone/>
              </a:pPr>
              <a:r>
                <a:rPr lang="en" sz="1600" i="1">
                  <a:latin typeface="Roboto"/>
                  <a:ea typeface="Roboto"/>
                  <a:cs typeface="Roboto"/>
                  <a:sym typeface="Roboto"/>
                </a:rPr>
                <a:t>“We want to feel good coming to work everyday.”</a:t>
              </a:r>
              <a:endParaRPr sz="1600" i="1">
                <a:latin typeface="Roboto"/>
                <a:ea typeface="Roboto"/>
                <a:cs typeface="Roboto"/>
                <a:sym typeface="Roboto"/>
              </a:endParaRPr>
            </a:p>
            <a:p>
              <a:pPr marL="0" lvl="0" indent="0" algn="l" rtl="0">
                <a:lnSpc>
                  <a:spcPct val="115000"/>
                </a:lnSpc>
                <a:spcBef>
                  <a:spcPts val="0"/>
                </a:spcBef>
                <a:spcAft>
                  <a:spcPts val="0"/>
                </a:spcAft>
                <a:buNone/>
              </a:pPr>
              <a:r>
                <a:rPr lang="en" sz="1600" i="1">
                  <a:latin typeface="Roboto"/>
                  <a:ea typeface="Roboto"/>
                  <a:cs typeface="Roboto"/>
                  <a:sym typeface="Roboto"/>
                </a:rPr>
                <a:t> </a:t>
              </a:r>
              <a:endParaRPr sz="1600" i="1">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311725" y="500925"/>
            <a:ext cx="87288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Evolving Questions: Closed → Open → Powerful</a:t>
            </a:r>
            <a:endParaRPr/>
          </a:p>
        </p:txBody>
      </p:sp>
      <p:grpSp>
        <p:nvGrpSpPr>
          <p:cNvPr id="164" name="Google Shape;164;p26"/>
          <p:cNvGrpSpPr/>
          <p:nvPr/>
        </p:nvGrpSpPr>
        <p:grpSpPr>
          <a:xfrm>
            <a:off x="5553842" y="1285000"/>
            <a:ext cx="3605908" cy="3858500"/>
            <a:chOff x="5632317" y="1189775"/>
            <a:chExt cx="3605908" cy="3858500"/>
          </a:xfrm>
        </p:grpSpPr>
        <p:sp>
          <p:nvSpPr>
            <p:cNvPr id="165" name="Google Shape;165;p26"/>
            <p:cNvSpPr/>
            <p:nvPr/>
          </p:nvSpPr>
          <p:spPr>
            <a:xfrm>
              <a:off x="5632317" y="1189775"/>
              <a:ext cx="3305700" cy="669000"/>
            </a:xfrm>
            <a:prstGeom prst="chevron">
              <a:avLst>
                <a:gd name="adj" fmla="val 50000"/>
              </a:avLst>
            </a:prstGeom>
            <a:solidFill>
              <a:srgbClr val="249C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Powerful</a:t>
              </a:r>
              <a:endParaRPr sz="2300">
                <a:solidFill>
                  <a:srgbClr val="FFFFFF"/>
                </a:solidFill>
                <a:latin typeface="Roboto"/>
                <a:ea typeface="Roboto"/>
                <a:cs typeface="Roboto"/>
                <a:sym typeface="Roboto"/>
              </a:endParaRPr>
            </a:p>
          </p:txBody>
        </p:sp>
        <p:sp>
          <p:nvSpPr>
            <p:cNvPr id="166" name="Google Shape;166;p26"/>
            <p:cNvSpPr txBox="1"/>
            <p:nvPr/>
          </p:nvSpPr>
          <p:spPr>
            <a:xfrm>
              <a:off x="6210925" y="2432575"/>
              <a:ext cx="3027300" cy="26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solidFill>
                    <a:schemeClr val="dk1"/>
                  </a:solidFill>
                </a:rPr>
                <a:t>Questions that spark creativity and invite conversation and storytelling</a:t>
              </a:r>
              <a:endParaRPr sz="1000">
                <a:solidFill>
                  <a:schemeClr val="dk1"/>
                </a:solidFill>
                <a:latin typeface="Roboto"/>
                <a:ea typeface="Roboto"/>
                <a:cs typeface="Roboto"/>
                <a:sym typeface="Roboto"/>
              </a:endParaRPr>
            </a:p>
            <a:p>
              <a:pPr marL="0" lvl="0" indent="0" algn="l" rtl="0">
                <a:lnSpc>
                  <a:spcPct val="115000"/>
                </a:lnSpc>
                <a:spcBef>
                  <a:spcPts val="1000"/>
                </a:spcBef>
                <a:spcAft>
                  <a:spcPts val="0"/>
                </a:spcAft>
                <a:buNone/>
              </a:pPr>
              <a:endParaRPr sz="1600" b="1">
                <a:latin typeface="Roboto"/>
                <a:ea typeface="Roboto"/>
                <a:cs typeface="Roboto"/>
                <a:sym typeface="Roboto"/>
              </a:endParaRPr>
            </a:p>
          </p:txBody>
        </p:sp>
      </p:grpSp>
      <p:grpSp>
        <p:nvGrpSpPr>
          <p:cNvPr id="167" name="Google Shape;167;p26"/>
          <p:cNvGrpSpPr/>
          <p:nvPr/>
        </p:nvGrpSpPr>
        <p:grpSpPr>
          <a:xfrm>
            <a:off x="0" y="1284839"/>
            <a:ext cx="3546900" cy="3667536"/>
            <a:chOff x="0" y="1189989"/>
            <a:chExt cx="3546900" cy="3667536"/>
          </a:xfrm>
        </p:grpSpPr>
        <p:sp>
          <p:nvSpPr>
            <p:cNvPr id="168" name="Google Shape;168;p26"/>
            <p:cNvSpPr/>
            <p:nvPr/>
          </p:nvSpPr>
          <p:spPr>
            <a:xfrm>
              <a:off x="0" y="1189989"/>
              <a:ext cx="3546900" cy="669000"/>
            </a:xfrm>
            <a:prstGeom prst="homePlate">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Closed</a:t>
              </a:r>
              <a:endParaRPr sz="2000">
                <a:solidFill>
                  <a:srgbClr val="FFFFFF"/>
                </a:solidFill>
                <a:latin typeface="Roboto"/>
                <a:ea typeface="Roboto"/>
                <a:cs typeface="Roboto"/>
                <a:sym typeface="Roboto"/>
              </a:endParaRPr>
            </a:p>
          </p:txBody>
        </p:sp>
        <p:sp>
          <p:nvSpPr>
            <p:cNvPr id="169" name="Google Shape;169;p26"/>
            <p:cNvSpPr txBox="1"/>
            <p:nvPr/>
          </p:nvSpPr>
          <p:spPr>
            <a:xfrm>
              <a:off x="424475" y="2754525"/>
              <a:ext cx="2236200" cy="21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solidFill>
                    <a:schemeClr val="dk1"/>
                  </a:solidFill>
                </a:rPr>
                <a:t>Yes/No Questions</a:t>
              </a:r>
              <a:endParaRPr sz="2000">
                <a:solidFill>
                  <a:schemeClr val="dk1"/>
                </a:solidFill>
              </a:endParaRPr>
            </a:p>
            <a:p>
              <a:pPr marL="0" lvl="0" indent="0" algn="l" rtl="0">
                <a:lnSpc>
                  <a:spcPct val="115000"/>
                </a:lnSpc>
                <a:spcBef>
                  <a:spcPts val="1000"/>
                </a:spcBef>
                <a:spcAft>
                  <a:spcPts val="0"/>
                </a:spcAft>
                <a:buNone/>
              </a:pPr>
              <a:endParaRPr sz="1600" b="1">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p:txBody>
        </p:sp>
      </p:grpSp>
      <p:grpSp>
        <p:nvGrpSpPr>
          <p:cNvPr id="170" name="Google Shape;170;p26"/>
          <p:cNvGrpSpPr/>
          <p:nvPr/>
        </p:nvGrpSpPr>
        <p:grpSpPr>
          <a:xfrm>
            <a:off x="2826754" y="1284838"/>
            <a:ext cx="3305700" cy="4033075"/>
            <a:chOff x="2944204" y="1113575"/>
            <a:chExt cx="3305700" cy="4033075"/>
          </a:xfrm>
        </p:grpSpPr>
        <p:sp>
          <p:nvSpPr>
            <p:cNvPr id="171" name="Google Shape;171;p26"/>
            <p:cNvSpPr/>
            <p:nvPr/>
          </p:nvSpPr>
          <p:spPr>
            <a:xfrm>
              <a:off x="2944204" y="1113575"/>
              <a:ext cx="3305700" cy="669000"/>
            </a:xfrm>
            <a:prstGeom prst="chevron">
              <a:avLst>
                <a:gd name="adj" fmla="val 50000"/>
              </a:avLst>
            </a:prstGeom>
            <a:solidFill>
              <a:srgbClr val="1D7E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Open</a:t>
              </a:r>
              <a:endParaRPr sz="2000">
                <a:solidFill>
                  <a:srgbClr val="FFFFFF"/>
                </a:solidFill>
                <a:latin typeface="Roboto"/>
                <a:ea typeface="Roboto"/>
                <a:cs typeface="Roboto"/>
                <a:sym typeface="Roboto"/>
              </a:endParaRPr>
            </a:p>
          </p:txBody>
        </p:sp>
        <p:sp>
          <p:nvSpPr>
            <p:cNvPr id="172" name="Google Shape;172;p26"/>
            <p:cNvSpPr txBox="1"/>
            <p:nvPr/>
          </p:nvSpPr>
          <p:spPr>
            <a:xfrm>
              <a:off x="3478949" y="2530950"/>
              <a:ext cx="2236200" cy="26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solidFill>
                    <a:schemeClr val="dk1"/>
                  </a:solidFill>
                </a:rPr>
                <a:t>Questions with many possible answers</a:t>
              </a:r>
              <a:endParaRPr sz="1000">
                <a:solidFill>
                  <a:schemeClr val="dk1"/>
                </a:solidFill>
                <a:latin typeface="Roboto"/>
                <a:ea typeface="Roboto"/>
                <a:cs typeface="Roboto"/>
                <a:sym typeface="Roboto"/>
              </a:endParaRPr>
            </a:p>
            <a:p>
              <a:pPr marL="0" lvl="0" indent="0" algn="l" rtl="0">
                <a:lnSpc>
                  <a:spcPct val="115000"/>
                </a:lnSpc>
                <a:spcBef>
                  <a:spcPts val="1000"/>
                </a:spcBef>
                <a:spcAft>
                  <a:spcPts val="0"/>
                </a:spcAft>
                <a:buNone/>
              </a:pPr>
              <a:endParaRPr sz="1600" b="1">
                <a:latin typeface="Roboto"/>
                <a:ea typeface="Roboto"/>
                <a:cs typeface="Roboto"/>
                <a:sym typeface="Roboto"/>
              </a:endParaRPr>
            </a:p>
            <a:p>
              <a:pPr marL="0" lvl="0" indent="0" algn="l" rtl="0">
                <a:lnSpc>
                  <a:spcPct val="115000"/>
                </a:lnSpc>
                <a:spcBef>
                  <a:spcPts val="0"/>
                </a:spcBef>
                <a:spcAft>
                  <a:spcPts val="0"/>
                </a:spcAft>
                <a:buNone/>
              </a:pPr>
              <a:r>
                <a:rPr lang="en" sz="1600" i="1">
                  <a:latin typeface="Roboto"/>
                  <a:ea typeface="Roboto"/>
                  <a:cs typeface="Roboto"/>
                  <a:sym typeface="Roboto"/>
                </a:rPr>
                <a:t> </a:t>
              </a:r>
              <a:endParaRPr sz="1600" i="1">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311725" y="500925"/>
            <a:ext cx="8728800" cy="62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Evolving Questions: Closed → Open → Powerful Examples</a:t>
            </a:r>
            <a:endParaRPr/>
          </a:p>
        </p:txBody>
      </p:sp>
      <p:grpSp>
        <p:nvGrpSpPr>
          <p:cNvPr id="178" name="Google Shape;178;p27"/>
          <p:cNvGrpSpPr/>
          <p:nvPr/>
        </p:nvGrpSpPr>
        <p:grpSpPr>
          <a:xfrm>
            <a:off x="5553842" y="1285000"/>
            <a:ext cx="3590158" cy="4000250"/>
            <a:chOff x="5632317" y="1189775"/>
            <a:chExt cx="3590158" cy="4000250"/>
          </a:xfrm>
        </p:grpSpPr>
        <p:sp>
          <p:nvSpPr>
            <p:cNvPr id="179" name="Google Shape;179;p27"/>
            <p:cNvSpPr/>
            <p:nvPr/>
          </p:nvSpPr>
          <p:spPr>
            <a:xfrm>
              <a:off x="5632317" y="1189775"/>
              <a:ext cx="3305700" cy="669000"/>
            </a:xfrm>
            <a:prstGeom prst="chevron">
              <a:avLst>
                <a:gd name="adj" fmla="val 50000"/>
              </a:avLst>
            </a:prstGeom>
            <a:solidFill>
              <a:srgbClr val="249C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Powerful</a:t>
              </a:r>
              <a:endParaRPr sz="2300">
                <a:solidFill>
                  <a:srgbClr val="FFFFFF"/>
                </a:solidFill>
                <a:latin typeface="Roboto"/>
                <a:ea typeface="Roboto"/>
                <a:cs typeface="Roboto"/>
                <a:sym typeface="Roboto"/>
              </a:endParaRPr>
            </a:p>
          </p:txBody>
        </p:sp>
        <p:sp>
          <p:nvSpPr>
            <p:cNvPr id="180" name="Google Shape;180;p27"/>
            <p:cNvSpPr txBox="1"/>
            <p:nvPr/>
          </p:nvSpPr>
          <p:spPr>
            <a:xfrm>
              <a:off x="6195175" y="2574325"/>
              <a:ext cx="3027300" cy="26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solidFill>
                    <a:schemeClr val="dk1"/>
                  </a:solidFill>
                </a:rPr>
                <a:t>How might your experience impact the initiative’s success?</a:t>
              </a:r>
              <a:endParaRPr sz="1000">
                <a:solidFill>
                  <a:schemeClr val="dk1"/>
                </a:solidFill>
                <a:latin typeface="Roboto"/>
                <a:ea typeface="Roboto"/>
                <a:cs typeface="Roboto"/>
                <a:sym typeface="Roboto"/>
              </a:endParaRPr>
            </a:p>
            <a:p>
              <a:pPr marL="0" lvl="0" indent="0" algn="l" rtl="0">
                <a:lnSpc>
                  <a:spcPct val="115000"/>
                </a:lnSpc>
                <a:spcBef>
                  <a:spcPts val="1000"/>
                </a:spcBef>
                <a:spcAft>
                  <a:spcPts val="0"/>
                </a:spcAft>
                <a:buNone/>
              </a:pPr>
              <a:endParaRPr sz="1600" b="1">
                <a:latin typeface="Roboto"/>
                <a:ea typeface="Roboto"/>
                <a:cs typeface="Roboto"/>
                <a:sym typeface="Roboto"/>
              </a:endParaRPr>
            </a:p>
          </p:txBody>
        </p:sp>
      </p:grpSp>
      <p:grpSp>
        <p:nvGrpSpPr>
          <p:cNvPr id="181" name="Google Shape;181;p27"/>
          <p:cNvGrpSpPr/>
          <p:nvPr/>
        </p:nvGrpSpPr>
        <p:grpSpPr>
          <a:xfrm>
            <a:off x="0" y="1284839"/>
            <a:ext cx="3546900" cy="3643086"/>
            <a:chOff x="0" y="1189989"/>
            <a:chExt cx="3546900" cy="3643086"/>
          </a:xfrm>
        </p:grpSpPr>
        <p:sp>
          <p:nvSpPr>
            <p:cNvPr id="182" name="Google Shape;182;p27"/>
            <p:cNvSpPr/>
            <p:nvPr/>
          </p:nvSpPr>
          <p:spPr>
            <a:xfrm>
              <a:off x="0" y="1189989"/>
              <a:ext cx="3546900" cy="669000"/>
            </a:xfrm>
            <a:prstGeom prst="homePlate">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Closed</a:t>
              </a:r>
              <a:endParaRPr sz="2000">
                <a:solidFill>
                  <a:srgbClr val="FFFFFF"/>
                </a:solidFill>
                <a:latin typeface="Roboto"/>
                <a:ea typeface="Roboto"/>
                <a:cs typeface="Roboto"/>
                <a:sym typeface="Roboto"/>
              </a:endParaRPr>
            </a:p>
          </p:txBody>
        </p:sp>
        <p:sp>
          <p:nvSpPr>
            <p:cNvPr id="183" name="Google Shape;183;p27"/>
            <p:cNvSpPr txBox="1"/>
            <p:nvPr/>
          </p:nvSpPr>
          <p:spPr>
            <a:xfrm>
              <a:off x="655350" y="2730075"/>
              <a:ext cx="2236200" cy="21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solidFill>
                    <a:schemeClr val="dk1"/>
                  </a:solidFill>
                </a:rPr>
                <a:t>Do you have experience?</a:t>
              </a:r>
              <a:endParaRPr sz="2000">
                <a:solidFill>
                  <a:schemeClr val="dk1"/>
                </a:solidFill>
              </a:endParaRPr>
            </a:p>
            <a:p>
              <a:pPr marL="0" lvl="0" indent="0" algn="l" rtl="0">
                <a:lnSpc>
                  <a:spcPct val="115000"/>
                </a:lnSpc>
                <a:spcBef>
                  <a:spcPts val="1000"/>
                </a:spcBef>
                <a:spcAft>
                  <a:spcPts val="0"/>
                </a:spcAft>
                <a:buNone/>
              </a:pPr>
              <a:endParaRPr sz="1600" b="1">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p:txBody>
        </p:sp>
      </p:grpSp>
      <p:grpSp>
        <p:nvGrpSpPr>
          <p:cNvPr id="184" name="Google Shape;184;p27"/>
          <p:cNvGrpSpPr/>
          <p:nvPr/>
        </p:nvGrpSpPr>
        <p:grpSpPr>
          <a:xfrm>
            <a:off x="2826754" y="1284838"/>
            <a:ext cx="3305700" cy="4127625"/>
            <a:chOff x="2944204" y="1113575"/>
            <a:chExt cx="3305700" cy="4127625"/>
          </a:xfrm>
        </p:grpSpPr>
        <p:sp>
          <p:nvSpPr>
            <p:cNvPr id="185" name="Google Shape;185;p27"/>
            <p:cNvSpPr/>
            <p:nvPr/>
          </p:nvSpPr>
          <p:spPr>
            <a:xfrm>
              <a:off x="2944204" y="1113575"/>
              <a:ext cx="3305700" cy="669000"/>
            </a:xfrm>
            <a:prstGeom prst="chevron">
              <a:avLst>
                <a:gd name="adj" fmla="val 50000"/>
              </a:avLst>
            </a:prstGeom>
            <a:solidFill>
              <a:srgbClr val="1D7E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Open</a:t>
              </a:r>
              <a:endParaRPr sz="2000">
                <a:solidFill>
                  <a:srgbClr val="FFFFFF"/>
                </a:solidFill>
                <a:latin typeface="Roboto"/>
                <a:ea typeface="Roboto"/>
                <a:cs typeface="Roboto"/>
                <a:sym typeface="Roboto"/>
              </a:endParaRPr>
            </a:p>
          </p:txBody>
        </p:sp>
        <p:sp>
          <p:nvSpPr>
            <p:cNvPr id="186" name="Google Shape;186;p27"/>
            <p:cNvSpPr txBox="1"/>
            <p:nvPr/>
          </p:nvSpPr>
          <p:spPr>
            <a:xfrm>
              <a:off x="3400024" y="2625500"/>
              <a:ext cx="2236200" cy="26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solidFill>
                    <a:schemeClr val="dk1"/>
                  </a:solidFill>
                </a:rPr>
                <a:t>What experience do you have? </a:t>
              </a:r>
              <a:endParaRPr sz="1000">
                <a:solidFill>
                  <a:schemeClr val="dk1"/>
                </a:solidFill>
                <a:latin typeface="Roboto"/>
                <a:ea typeface="Roboto"/>
                <a:cs typeface="Roboto"/>
                <a:sym typeface="Roboto"/>
              </a:endParaRPr>
            </a:p>
            <a:p>
              <a:pPr marL="0" lvl="0" indent="0" algn="l" rtl="0">
                <a:lnSpc>
                  <a:spcPct val="115000"/>
                </a:lnSpc>
                <a:spcBef>
                  <a:spcPts val="1000"/>
                </a:spcBef>
                <a:spcAft>
                  <a:spcPts val="0"/>
                </a:spcAft>
                <a:buNone/>
              </a:pPr>
              <a:endParaRPr sz="1600" b="1">
                <a:latin typeface="Roboto"/>
                <a:ea typeface="Roboto"/>
                <a:cs typeface="Roboto"/>
                <a:sym typeface="Roboto"/>
              </a:endParaRPr>
            </a:p>
            <a:p>
              <a:pPr marL="0" lvl="0" indent="0" algn="l" rtl="0">
                <a:lnSpc>
                  <a:spcPct val="115000"/>
                </a:lnSpc>
                <a:spcBef>
                  <a:spcPts val="0"/>
                </a:spcBef>
                <a:spcAft>
                  <a:spcPts val="0"/>
                </a:spcAft>
                <a:buNone/>
              </a:pPr>
              <a:r>
                <a:rPr lang="en" sz="1600" i="1">
                  <a:latin typeface="Roboto"/>
                  <a:ea typeface="Roboto"/>
                  <a:cs typeface="Roboto"/>
                  <a:sym typeface="Roboto"/>
                </a:rPr>
                <a:t> </a:t>
              </a:r>
              <a:endParaRPr sz="1600" i="1">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p:txBody>
        </p:sp>
      </p:grpSp>
      <p:sp>
        <p:nvSpPr>
          <p:cNvPr id="187" name="Google Shape;187;p27"/>
          <p:cNvSpPr txBox="1"/>
          <p:nvPr/>
        </p:nvSpPr>
        <p:spPr>
          <a:xfrm>
            <a:off x="2441325" y="2922475"/>
            <a:ext cx="663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800">
                <a:solidFill>
                  <a:schemeClr val="dk1"/>
                </a:solidFill>
              </a:rPr>
              <a:t>→</a:t>
            </a:r>
            <a:endParaRPr/>
          </a:p>
        </p:txBody>
      </p:sp>
      <p:sp>
        <p:nvSpPr>
          <p:cNvPr id="188" name="Google Shape;188;p27"/>
          <p:cNvSpPr txBox="1"/>
          <p:nvPr/>
        </p:nvSpPr>
        <p:spPr>
          <a:xfrm>
            <a:off x="5469150" y="2901125"/>
            <a:ext cx="663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rPr>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p:cNvPicPr preferRelativeResize="0"/>
          <p:nvPr/>
        </p:nvPicPr>
        <p:blipFill>
          <a:blip r:embed="rId3">
            <a:alphaModFix/>
          </a:blip>
          <a:stretch>
            <a:fillRect/>
          </a:stretch>
        </p:blipFill>
        <p:spPr>
          <a:xfrm>
            <a:off x="0" y="-121500"/>
            <a:ext cx="9144000" cy="5265000"/>
          </a:xfrm>
          <a:prstGeom prst="rect">
            <a:avLst/>
          </a:prstGeom>
          <a:noFill/>
          <a:ln>
            <a:noFill/>
          </a:ln>
        </p:spPr>
      </p:pic>
      <p:sp>
        <p:nvSpPr>
          <p:cNvPr id="194" name="Google Shape;194;p28"/>
          <p:cNvSpPr txBox="1">
            <a:spLocks noGrp="1"/>
          </p:cNvSpPr>
          <p:nvPr>
            <p:ph type="title"/>
          </p:nvPr>
        </p:nvSpPr>
        <p:spPr>
          <a:xfrm>
            <a:off x="311700" y="404582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b="1">
                <a:solidFill>
                  <a:schemeClr val="lt1"/>
                </a:solidFill>
              </a:rPr>
              <a:t>Preparing to Facilitate</a:t>
            </a:r>
            <a:endParaRPr sz="4000" b="1">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00" name="Google Shape;200;p29"/>
          <p:cNvSpPr txBox="1">
            <a:spLocks noGrp="1"/>
          </p:cNvSpPr>
          <p:nvPr>
            <p:ph type="body" idx="1"/>
          </p:nvPr>
        </p:nvSpPr>
        <p:spPr>
          <a:xfrm>
            <a:off x="311700" y="4367475"/>
            <a:ext cx="8520600" cy="776100"/>
          </a:xfrm>
          <a:prstGeom prst="rect">
            <a:avLst/>
          </a:prstGeom>
        </p:spPr>
        <p:txBody>
          <a:bodyPr spcFirstLastPara="1" wrap="square" lIns="91425" tIns="91425" rIns="91425" bIns="91425" anchor="t" anchorCtr="0">
            <a:normAutofit fontScale="92500" lnSpcReduction="20000"/>
          </a:bodyPr>
          <a:lstStyle/>
          <a:p>
            <a:pPr marL="0" lvl="0" indent="0" algn="r" rtl="0">
              <a:lnSpc>
                <a:spcPct val="90000"/>
              </a:lnSpc>
              <a:spcBef>
                <a:spcPts val="1000"/>
              </a:spcBef>
              <a:spcAft>
                <a:spcPts val="0"/>
              </a:spcAft>
              <a:buNone/>
            </a:pPr>
            <a:r>
              <a:rPr lang="en" sz="2400" i="1">
                <a:solidFill>
                  <a:srgbClr val="000000"/>
                </a:solidFill>
                <a:latin typeface="Arial"/>
                <a:ea typeface="Arial"/>
                <a:cs typeface="Arial"/>
                <a:sym typeface="Arial"/>
              </a:rPr>
              <a:t>“The power of conversation cannot be underestimated.”</a:t>
            </a:r>
            <a:endParaRPr sz="2400" i="1">
              <a:solidFill>
                <a:srgbClr val="000000"/>
              </a:solidFill>
              <a:latin typeface="Arial"/>
              <a:ea typeface="Arial"/>
              <a:cs typeface="Arial"/>
              <a:sym typeface="Arial"/>
            </a:endParaRPr>
          </a:p>
          <a:p>
            <a:pPr marL="0" lvl="0" indent="0" algn="r" rtl="0">
              <a:lnSpc>
                <a:spcPct val="90000"/>
              </a:lnSpc>
              <a:spcBef>
                <a:spcPts val="1000"/>
              </a:spcBef>
              <a:spcAft>
                <a:spcPts val="0"/>
              </a:spcAft>
              <a:buNone/>
            </a:pPr>
            <a:r>
              <a:rPr lang="en" sz="1600">
                <a:solidFill>
                  <a:srgbClr val="000000"/>
                </a:solidFill>
                <a:latin typeface="Arial"/>
                <a:ea typeface="Arial"/>
                <a:cs typeface="Arial"/>
                <a:sym typeface="Arial"/>
              </a:rPr>
              <a:t>Lewis, Passmore </a:t>
            </a:r>
            <a:endParaRPr/>
          </a:p>
        </p:txBody>
      </p:sp>
      <p:pic>
        <p:nvPicPr>
          <p:cNvPr id="201" name="Google Shape;201;p29"/>
          <p:cNvPicPr preferRelativeResize="0"/>
          <p:nvPr/>
        </p:nvPicPr>
        <p:blipFill>
          <a:blip r:embed="rId3">
            <a:alphaModFix/>
          </a:blip>
          <a:stretch>
            <a:fillRect/>
          </a:stretch>
        </p:blipFill>
        <p:spPr>
          <a:xfrm>
            <a:off x="0" y="0"/>
            <a:ext cx="9144000" cy="4367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Appreciative Inquiry Conversations… </a:t>
            </a:r>
            <a:endParaRPr/>
          </a:p>
        </p:txBody>
      </p:sp>
      <p:sp>
        <p:nvSpPr>
          <p:cNvPr id="207" name="Google Shape;207;p30"/>
          <p:cNvSpPr txBox="1">
            <a:spLocks noGrp="1"/>
          </p:cNvSpPr>
          <p:nvPr>
            <p:ph type="body" idx="1"/>
          </p:nvPr>
        </p:nvSpPr>
        <p:spPr>
          <a:xfrm>
            <a:off x="311700" y="1152475"/>
            <a:ext cx="5247000" cy="3828600"/>
          </a:xfrm>
          <a:prstGeom prst="rect">
            <a:avLst/>
          </a:prstGeom>
        </p:spPr>
        <p:txBody>
          <a:bodyPr spcFirstLastPara="1" wrap="square" lIns="91425" tIns="91425" rIns="91425" bIns="91425" anchor="t" anchorCtr="0">
            <a:normAutofit lnSpcReduction="10000"/>
          </a:bodyPr>
          <a:lstStyle/>
          <a:p>
            <a:pPr marL="457200" lvl="0" indent="-381000" algn="l" rtl="0">
              <a:lnSpc>
                <a:spcPct val="90000"/>
              </a:lnSpc>
              <a:spcBef>
                <a:spcPts val="1000"/>
              </a:spcBef>
              <a:spcAft>
                <a:spcPts val="0"/>
              </a:spcAft>
              <a:buClr>
                <a:srgbClr val="000000"/>
              </a:buClr>
              <a:buSzPts val="2400"/>
              <a:buFont typeface="Arial"/>
              <a:buChar char="●"/>
            </a:pPr>
            <a:r>
              <a:rPr lang="en" sz="2400">
                <a:solidFill>
                  <a:srgbClr val="000000"/>
                </a:solidFill>
                <a:latin typeface="Arial"/>
                <a:ea typeface="Arial"/>
                <a:cs typeface="Arial"/>
                <a:sym typeface="Arial"/>
              </a:rPr>
              <a:t>Focusing on what matters most to people</a:t>
            </a:r>
            <a:endParaRPr sz="2400">
              <a:solidFill>
                <a:srgbClr val="000000"/>
              </a:solidFill>
              <a:latin typeface="Arial"/>
              <a:ea typeface="Arial"/>
              <a:cs typeface="Arial"/>
              <a:sym typeface="Arial"/>
            </a:endParaRPr>
          </a:p>
          <a:p>
            <a:pPr marL="457200" lvl="0" indent="-381000" algn="l" rtl="0">
              <a:lnSpc>
                <a:spcPct val="9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M</a:t>
            </a:r>
            <a:r>
              <a:rPr lang="en" sz="2400">
                <a:solidFill>
                  <a:srgbClr val="000000"/>
                </a:solidFill>
              </a:rPr>
              <a:t>a</a:t>
            </a:r>
            <a:r>
              <a:rPr lang="en" sz="2400">
                <a:solidFill>
                  <a:srgbClr val="000000"/>
                </a:solidFill>
                <a:latin typeface="Arial"/>
                <a:ea typeface="Arial"/>
                <a:cs typeface="Arial"/>
                <a:sym typeface="Arial"/>
              </a:rPr>
              <a:t>k</a:t>
            </a:r>
            <a:r>
              <a:rPr lang="en" sz="2400">
                <a:solidFill>
                  <a:srgbClr val="000000"/>
                </a:solidFill>
              </a:rPr>
              <a:t>ing</a:t>
            </a:r>
            <a:r>
              <a:rPr lang="en" sz="2400">
                <a:solidFill>
                  <a:srgbClr val="000000"/>
                </a:solidFill>
                <a:latin typeface="Arial"/>
                <a:ea typeface="Arial"/>
                <a:cs typeface="Arial"/>
                <a:sym typeface="Arial"/>
              </a:rPr>
              <a:t> real and tangible the highest potentials of an organization and its people</a:t>
            </a:r>
            <a:endParaRPr sz="2400">
              <a:solidFill>
                <a:srgbClr val="000000"/>
              </a:solidFill>
              <a:latin typeface="Arial"/>
              <a:ea typeface="Arial"/>
              <a:cs typeface="Arial"/>
              <a:sym typeface="Arial"/>
            </a:endParaRPr>
          </a:p>
          <a:p>
            <a:pPr marL="457200" lvl="0" indent="-381000" algn="l" rtl="0">
              <a:lnSpc>
                <a:spcPct val="90000"/>
              </a:lnSpc>
              <a:spcBef>
                <a:spcPts val="0"/>
              </a:spcBef>
              <a:spcAft>
                <a:spcPts val="0"/>
              </a:spcAft>
              <a:buClr>
                <a:srgbClr val="000000"/>
              </a:buClr>
              <a:buSzPts val="2400"/>
              <a:buFont typeface="Arial"/>
              <a:buChar char="●"/>
            </a:pPr>
            <a:r>
              <a:rPr lang="en" sz="2400">
                <a:solidFill>
                  <a:srgbClr val="000000"/>
                </a:solidFill>
              </a:rPr>
              <a:t>T</a:t>
            </a:r>
            <a:r>
              <a:rPr lang="en" sz="2400">
                <a:solidFill>
                  <a:srgbClr val="000000"/>
                </a:solidFill>
                <a:latin typeface="Arial"/>
                <a:ea typeface="Arial"/>
                <a:cs typeface="Arial"/>
                <a:sym typeface="Arial"/>
              </a:rPr>
              <a:t>ransforming communication into open, whole-system dialog</a:t>
            </a:r>
            <a:endParaRPr sz="2400">
              <a:solidFill>
                <a:srgbClr val="000000"/>
              </a:solidFill>
              <a:latin typeface="Arial"/>
              <a:ea typeface="Arial"/>
              <a:cs typeface="Arial"/>
              <a:sym typeface="Arial"/>
            </a:endParaRPr>
          </a:p>
          <a:p>
            <a:pPr marL="457200" lvl="0" indent="-381000" algn="l" rtl="0">
              <a:lnSpc>
                <a:spcPct val="9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Expanding the realm of positive possibilities</a:t>
            </a:r>
            <a:endParaRPr sz="2400">
              <a:solidFill>
                <a:srgbClr val="000000"/>
              </a:solidFill>
              <a:latin typeface="Arial"/>
              <a:ea typeface="Arial"/>
              <a:cs typeface="Arial"/>
              <a:sym typeface="Arial"/>
            </a:endParaRPr>
          </a:p>
          <a:p>
            <a:pPr marL="457200" lvl="0" indent="-381000" algn="l" rtl="0">
              <a:lnSpc>
                <a:spcPct val="90000"/>
              </a:lnSpc>
              <a:spcBef>
                <a:spcPts val="0"/>
              </a:spcBef>
              <a:spcAft>
                <a:spcPts val="0"/>
              </a:spcAft>
              <a:buClr>
                <a:srgbClr val="000000"/>
              </a:buClr>
              <a:buSzPts val="2400"/>
              <a:buFont typeface="Arial"/>
              <a:buChar char="●"/>
            </a:pPr>
            <a:r>
              <a:rPr lang="en" sz="2400">
                <a:solidFill>
                  <a:srgbClr val="000000"/>
                </a:solidFill>
              </a:rPr>
              <a:t>Aiming to take</a:t>
            </a:r>
            <a:r>
              <a:rPr lang="en" sz="2400">
                <a:solidFill>
                  <a:srgbClr val="000000"/>
                </a:solidFill>
                <a:latin typeface="Arial"/>
                <a:ea typeface="Arial"/>
                <a:cs typeface="Arial"/>
                <a:sym typeface="Arial"/>
              </a:rPr>
              <a:t> the </a:t>
            </a:r>
            <a:r>
              <a:rPr lang="en" sz="2400" b="1">
                <a:solidFill>
                  <a:srgbClr val="000000"/>
                </a:solidFill>
              </a:rPr>
              <a:t>authentic</a:t>
            </a:r>
            <a:r>
              <a:rPr lang="en" sz="2400" b="1">
                <a:solidFill>
                  <a:srgbClr val="000000"/>
                </a:solidFill>
                <a:latin typeface="Arial"/>
                <a:ea typeface="Arial"/>
                <a:cs typeface="Arial"/>
                <a:sym typeface="Arial"/>
              </a:rPr>
              <a:t> person</a:t>
            </a:r>
            <a:r>
              <a:rPr lang="en" sz="2400">
                <a:solidFill>
                  <a:srgbClr val="000000"/>
                </a:solidFill>
                <a:latin typeface="Arial"/>
                <a:ea typeface="Arial"/>
                <a:cs typeface="Arial"/>
                <a:sym typeface="Arial"/>
              </a:rPr>
              <a:t> into account</a:t>
            </a:r>
            <a:endParaRPr/>
          </a:p>
        </p:txBody>
      </p:sp>
      <p:pic>
        <p:nvPicPr>
          <p:cNvPr id="208" name="Google Shape;208;p30"/>
          <p:cNvPicPr preferRelativeResize="0"/>
          <p:nvPr/>
        </p:nvPicPr>
        <p:blipFill>
          <a:blip r:embed="rId3">
            <a:alphaModFix/>
          </a:blip>
          <a:stretch>
            <a:fillRect/>
          </a:stretch>
        </p:blipFill>
        <p:spPr>
          <a:xfrm>
            <a:off x="5675025" y="1458875"/>
            <a:ext cx="3280500" cy="2833040"/>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Create Structure for Conversations  </a:t>
            </a:r>
            <a:endParaRPr/>
          </a:p>
        </p:txBody>
      </p:sp>
      <p:sp>
        <p:nvSpPr>
          <p:cNvPr id="214" name="Google Shape;214;p31"/>
          <p:cNvSpPr txBox="1">
            <a:spLocks noGrp="1"/>
          </p:cNvSpPr>
          <p:nvPr>
            <p:ph type="body" idx="1"/>
          </p:nvPr>
        </p:nvSpPr>
        <p:spPr>
          <a:xfrm>
            <a:off x="311700" y="1152475"/>
            <a:ext cx="3999900" cy="3813600"/>
          </a:xfrm>
          <a:prstGeom prst="rect">
            <a:avLst/>
          </a:prstGeom>
        </p:spPr>
        <p:txBody>
          <a:bodyPr spcFirstLastPara="1" wrap="square" lIns="91425" tIns="91425" rIns="91425" bIns="91425" anchor="t" anchorCtr="0">
            <a:normAutofit/>
          </a:bodyPr>
          <a:lstStyle/>
          <a:p>
            <a:pPr marL="457200" lvl="0" indent="-381000" algn="l" rtl="0">
              <a:lnSpc>
                <a:spcPct val="90000"/>
              </a:lnSpc>
              <a:spcBef>
                <a:spcPts val="1000"/>
              </a:spcBef>
              <a:spcAft>
                <a:spcPts val="0"/>
              </a:spcAft>
              <a:buClr>
                <a:srgbClr val="000000"/>
              </a:buClr>
              <a:buSzPts val="2400"/>
              <a:buFont typeface="Arial"/>
              <a:buChar char="●"/>
            </a:pPr>
            <a:r>
              <a:rPr lang="en" sz="2400">
                <a:solidFill>
                  <a:srgbClr val="000000"/>
                </a:solidFill>
              </a:rPr>
              <a:t>Select a focus topic</a:t>
            </a:r>
            <a:endParaRPr sz="2400">
              <a:solidFill>
                <a:srgbClr val="000000"/>
              </a:solidFill>
            </a:endParaRPr>
          </a:p>
          <a:p>
            <a:pPr marL="457200" lvl="0" indent="-381000" algn="l" rtl="0">
              <a:lnSpc>
                <a:spcPct val="90000"/>
              </a:lnSpc>
              <a:spcBef>
                <a:spcPts val="0"/>
              </a:spcBef>
              <a:spcAft>
                <a:spcPts val="0"/>
              </a:spcAft>
              <a:buClr>
                <a:srgbClr val="000000"/>
              </a:buClr>
              <a:buSzPts val="2400"/>
              <a:buFont typeface="Arial"/>
              <a:buChar char="●"/>
            </a:pPr>
            <a:r>
              <a:rPr lang="en" sz="2400">
                <a:solidFill>
                  <a:schemeClr val="dk1"/>
                </a:solidFill>
              </a:rPr>
              <a:t>State a clear purpose</a:t>
            </a:r>
            <a:endParaRPr sz="2400">
              <a:solidFill>
                <a:schemeClr val="dk1"/>
              </a:solidFill>
            </a:endParaRPr>
          </a:p>
          <a:p>
            <a:pPr marL="457200" lvl="0" indent="-381000" algn="l" rtl="0">
              <a:lnSpc>
                <a:spcPct val="9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Giv</a:t>
            </a:r>
            <a:r>
              <a:rPr lang="en" sz="2400">
                <a:solidFill>
                  <a:srgbClr val="000000"/>
                </a:solidFill>
              </a:rPr>
              <a:t>e s</a:t>
            </a:r>
            <a:r>
              <a:rPr lang="en" sz="2400">
                <a:solidFill>
                  <a:srgbClr val="000000"/>
                </a:solidFill>
                <a:latin typeface="Arial"/>
                <a:ea typeface="Arial"/>
                <a:cs typeface="Arial"/>
                <a:sym typeface="Arial"/>
              </a:rPr>
              <a:t>tructure to</a:t>
            </a:r>
            <a:r>
              <a:rPr lang="en" sz="2400">
                <a:solidFill>
                  <a:srgbClr val="000000"/>
                </a:solidFill>
              </a:rPr>
              <a:t> engagement activities</a:t>
            </a:r>
            <a:endParaRPr sz="2400">
              <a:solidFill>
                <a:srgbClr val="000000"/>
              </a:solidFill>
              <a:latin typeface="Arial"/>
              <a:ea typeface="Arial"/>
              <a:cs typeface="Arial"/>
              <a:sym typeface="Arial"/>
            </a:endParaRPr>
          </a:p>
          <a:p>
            <a:pPr marL="457200" lvl="0" indent="-381000" algn="l" rtl="0">
              <a:lnSpc>
                <a:spcPct val="9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Articulat</a:t>
            </a:r>
            <a:r>
              <a:rPr lang="en" sz="2400">
                <a:solidFill>
                  <a:srgbClr val="000000"/>
                </a:solidFill>
              </a:rPr>
              <a:t>e</a:t>
            </a:r>
            <a:r>
              <a:rPr lang="en" sz="2400">
                <a:solidFill>
                  <a:srgbClr val="000000"/>
                </a:solidFill>
                <a:latin typeface="Arial"/>
                <a:ea typeface="Arial"/>
                <a:cs typeface="Arial"/>
                <a:sym typeface="Arial"/>
              </a:rPr>
              <a:t> questions and prompts</a:t>
            </a:r>
            <a:endParaRPr sz="2400">
              <a:solidFill>
                <a:srgbClr val="000000"/>
              </a:solidFill>
              <a:latin typeface="Arial"/>
              <a:ea typeface="Arial"/>
              <a:cs typeface="Arial"/>
              <a:sym typeface="Arial"/>
            </a:endParaRPr>
          </a:p>
          <a:p>
            <a:pPr marL="457200" lvl="0" indent="-381000" algn="l" rtl="0">
              <a:lnSpc>
                <a:spcPct val="90000"/>
              </a:lnSpc>
              <a:spcBef>
                <a:spcPts val="0"/>
              </a:spcBef>
              <a:spcAft>
                <a:spcPts val="0"/>
              </a:spcAft>
              <a:buClr>
                <a:srgbClr val="000000"/>
              </a:buClr>
              <a:buSzPts val="2400"/>
              <a:buChar char="●"/>
            </a:pPr>
            <a:r>
              <a:rPr lang="en" sz="2400">
                <a:solidFill>
                  <a:schemeClr val="dk1"/>
                </a:solidFill>
              </a:rPr>
              <a:t>Identify who, when, how, where</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 sz="2400">
                <a:solidFill>
                  <a:schemeClr val="dk1"/>
                </a:solidFill>
              </a:rPr>
              <a:t>Prepare to mitigate harm</a:t>
            </a:r>
            <a:endParaRPr sz="2400">
              <a:solidFill>
                <a:schemeClr val="dk1"/>
              </a:solidFill>
            </a:endParaRPr>
          </a:p>
          <a:p>
            <a:pPr marL="0" lvl="0" indent="0" algn="l" rtl="0">
              <a:spcBef>
                <a:spcPts val="0"/>
              </a:spcBef>
              <a:spcAft>
                <a:spcPts val="1200"/>
              </a:spcAft>
              <a:buNone/>
            </a:pPr>
            <a:endParaRPr/>
          </a:p>
        </p:txBody>
      </p:sp>
      <p:pic>
        <p:nvPicPr>
          <p:cNvPr id="215" name="Google Shape;215;p31"/>
          <p:cNvPicPr preferRelativeResize="0"/>
          <p:nvPr/>
        </p:nvPicPr>
        <p:blipFill rotWithShape="1">
          <a:blip r:embed="rId3">
            <a:alphaModFix/>
          </a:blip>
          <a:srcRect r="20817"/>
          <a:stretch/>
        </p:blipFill>
        <p:spPr>
          <a:xfrm>
            <a:off x="5247175" y="1152475"/>
            <a:ext cx="3585128" cy="3395399"/>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2"/>
          <p:cNvSpPr txBox="1">
            <a:spLocks noGrp="1"/>
          </p:cNvSpPr>
          <p:nvPr>
            <p:ph type="title"/>
          </p:nvPr>
        </p:nvSpPr>
        <p:spPr>
          <a:xfrm>
            <a:off x="311700" y="322250"/>
            <a:ext cx="8520600" cy="69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Sample Topic &amp; Associated Activities:  Thriving through change: even in the midst of uncertainty</a:t>
            </a:r>
            <a:endParaRPr/>
          </a:p>
        </p:txBody>
      </p:sp>
      <p:sp>
        <p:nvSpPr>
          <p:cNvPr id="221" name="Google Shape;221;p32"/>
          <p:cNvSpPr txBox="1">
            <a:spLocks noGrp="1"/>
          </p:cNvSpPr>
          <p:nvPr>
            <p:ph type="body" idx="1"/>
          </p:nvPr>
        </p:nvSpPr>
        <p:spPr>
          <a:xfrm>
            <a:off x="311700" y="1017650"/>
            <a:ext cx="8520600" cy="3551225"/>
          </a:xfrm>
          <a:prstGeom prst="rect">
            <a:avLst/>
          </a:prstGeom>
        </p:spPr>
        <p:txBody>
          <a:bodyPr spcFirstLastPara="1" wrap="square" lIns="91425" tIns="91425" rIns="91425" bIns="91425" anchor="t" anchorCtr="0">
            <a:noAutofit/>
          </a:bodyPr>
          <a:lstStyle/>
          <a:p>
            <a:pPr marL="0" lvl="0" indent="0" algn="l" rtl="0">
              <a:spcBef>
                <a:spcPts val="1800"/>
              </a:spcBef>
              <a:spcAft>
                <a:spcPts val="0"/>
              </a:spcAft>
              <a:buNone/>
            </a:pPr>
            <a:r>
              <a:rPr lang="en" sz="1500" b="1" dirty="0">
                <a:solidFill>
                  <a:schemeClr val="dk1"/>
                </a:solidFill>
              </a:rPr>
              <a:t>Primer: </a:t>
            </a:r>
            <a:r>
              <a:rPr lang="en" sz="1500" dirty="0">
                <a:solidFill>
                  <a:schemeClr val="dk1"/>
                </a:solidFill>
              </a:rPr>
              <a:t>Working in a pandemic has been stressful, trying, difficult, exhausting, and traumatizing at times. For the compassion we have brought each other, we have had many successes ranging from individual, to teams, and to the whole libraries. I want us to take some time to celebrate what is good about our work. We can then learn what we want more of.</a:t>
            </a:r>
            <a:endParaRPr sz="1500" dirty="0">
              <a:solidFill>
                <a:schemeClr val="dk1"/>
              </a:solidFill>
            </a:endParaRPr>
          </a:p>
          <a:p>
            <a:pPr marL="0" lvl="0" indent="0" algn="l" rtl="0">
              <a:spcBef>
                <a:spcPts val="400"/>
              </a:spcBef>
              <a:spcAft>
                <a:spcPts val="0"/>
              </a:spcAft>
              <a:buNone/>
            </a:pPr>
            <a:r>
              <a:rPr lang="en" sz="1500" b="1" dirty="0">
                <a:solidFill>
                  <a:schemeClr val="dk1"/>
                </a:solidFill>
              </a:rPr>
              <a:t>Activity 1 in Small Group</a:t>
            </a:r>
            <a:r>
              <a:rPr lang="en" sz="1500" dirty="0">
                <a:solidFill>
                  <a:schemeClr val="dk1"/>
                </a:solidFill>
              </a:rPr>
              <a:t>: Considering the last full year, share a story of a time when have you experienced thriving through uncertain change? What made that possible? </a:t>
            </a:r>
            <a:endParaRPr sz="1500" dirty="0">
              <a:solidFill>
                <a:schemeClr val="dk1"/>
              </a:solidFill>
            </a:endParaRPr>
          </a:p>
          <a:p>
            <a:pPr marL="0" lvl="0" indent="0" algn="l" rtl="0">
              <a:spcBef>
                <a:spcPts val="1200"/>
              </a:spcBef>
              <a:spcAft>
                <a:spcPts val="0"/>
              </a:spcAft>
              <a:buNone/>
            </a:pPr>
            <a:r>
              <a:rPr lang="en" sz="1500" b="1" dirty="0">
                <a:solidFill>
                  <a:schemeClr val="dk1"/>
                </a:solidFill>
              </a:rPr>
              <a:t>Activity 2 in Small Group</a:t>
            </a:r>
            <a:r>
              <a:rPr lang="en" sz="1500" dirty="0">
                <a:solidFill>
                  <a:schemeClr val="dk1"/>
                </a:solidFill>
              </a:rPr>
              <a:t>: As you listened to other stories, what themes were present in these positive experiences? Identify the five most common success factors across your stories and insights.</a:t>
            </a:r>
            <a:endParaRPr sz="1500" dirty="0">
              <a:solidFill>
                <a:schemeClr val="dk1"/>
              </a:solidFill>
            </a:endParaRPr>
          </a:p>
          <a:p>
            <a:pPr marL="0" lvl="0" indent="0" algn="l" rtl="0">
              <a:spcBef>
                <a:spcPts val="1200"/>
              </a:spcBef>
              <a:spcAft>
                <a:spcPts val="0"/>
              </a:spcAft>
              <a:buNone/>
            </a:pPr>
            <a:r>
              <a:rPr lang="en" sz="1500" b="1" dirty="0">
                <a:solidFill>
                  <a:schemeClr val="dk1"/>
                </a:solidFill>
              </a:rPr>
              <a:t>Activity 3 in Small Group:</a:t>
            </a:r>
            <a:r>
              <a:rPr lang="en" sz="1500" dirty="0">
                <a:solidFill>
                  <a:schemeClr val="dk1"/>
                </a:solidFill>
              </a:rPr>
              <a:t> As a group decide how to finish this sentence: “We are able to thrive through change even when it’s uncomfortable, disruptive, uncertain, or chaotic when we…” </a:t>
            </a:r>
            <a:endParaRPr sz="1500" dirty="0">
              <a:solidFill>
                <a:schemeClr val="dk1"/>
              </a:solidFill>
            </a:endParaRPr>
          </a:p>
          <a:p>
            <a:pPr marL="0" lvl="0" indent="0" algn="l" rtl="0">
              <a:spcBef>
                <a:spcPts val="1200"/>
              </a:spcBef>
              <a:spcAft>
                <a:spcPts val="1200"/>
              </a:spcAft>
              <a:buNone/>
            </a:pPr>
            <a:r>
              <a:rPr lang="en" sz="1500" b="1" dirty="0">
                <a:solidFill>
                  <a:schemeClr val="dk1"/>
                </a:solidFill>
              </a:rPr>
              <a:t>Report out</a:t>
            </a:r>
            <a:endParaRPr sz="1500" b="1"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3">
            <a:alphaModFix/>
          </a:blip>
          <a:srcRect r="-7747"/>
          <a:stretch/>
        </p:blipFill>
        <p:spPr>
          <a:xfrm>
            <a:off x="0" y="0"/>
            <a:ext cx="10318986" cy="5143501"/>
          </a:xfrm>
          <a:prstGeom prst="rect">
            <a:avLst/>
          </a:prstGeom>
          <a:noFill/>
          <a:ln>
            <a:noFill/>
          </a:ln>
        </p:spPr>
      </p:pic>
      <p:sp>
        <p:nvSpPr>
          <p:cNvPr id="69" name="Google Shape;69;p15"/>
          <p:cNvSpPr txBox="1">
            <a:spLocks noGrp="1"/>
          </p:cNvSpPr>
          <p:nvPr>
            <p:ph type="title"/>
          </p:nvPr>
        </p:nvSpPr>
        <p:spPr>
          <a:xfrm>
            <a:off x="311700" y="445025"/>
            <a:ext cx="8520600" cy="572700"/>
          </a:xfrm>
          <a:prstGeom prst="rect">
            <a:avLst/>
          </a:prstGeom>
          <a:ln>
            <a:noFill/>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Learning Objectives</a:t>
            </a:r>
            <a:endParaRPr>
              <a:solidFill>
                <a:schemeClr val="lt1"/>
              </a:solidFill>
            </a:endParaRPr>
          </a:p>
        </p:txBody>
      </p:sp>
      <p:sp>
        <p:nvSpPr>
          <p:cNvPr id="70" name="Google Shape;70;p15"/>
          <p:cNvSpPr txBox="1">
            <a:spLocks noGrp="1"/>
          </p:cNvSpPr>
          <p:nvPr>
            <p:ph type="body" idx="1"/>
          </p:nvPr>
        </p:nvSpPr>
        <p:spPr>
          <a:xfrm>
            <a:off x="311700" y="1152475"/>
            <a:ext cx="4723500" cy="3416400"/>
          </a:xfrm>
          <a:prstGeom prst="rect">
            <a:avLst/>
          </a:prstGeom>
          <a:noFill/>
          <a:ln>
            <a:noFill/>
          </a:ln>
        </p:spPr>
        <p:txBody>
          <a:bodyPr spcFirstLastPara="1" wrap="square" lIns="91425" tIns="91425" rIns="91425" bIns="91425" anchor="t" anchorCtr="0">
            <a:normAutofit/>
          </a:bodyPr>
          <a:lstStyle/>
          <a:p>
            <a:pPr marL="457200" lvl="0" indent="-355600" algn="l" rtl="0">
              <a:spcBef>
                <a:spcPts val="0"/>
              </a:spcBef>
              <a:spcAft>
                <a:spcPts val="0"/>
              </a:spcAft>
              <a:buClr>
                <a:schemeClr val="lt1"/>
              </a:buClr>
              <a:buSzPts val="2000"/>
              <a:buAutoNum type="arabicPeriod"/>
            </a:pPr>
            <a:r>
              <a:rPr lang="en" sz="2000">
                <a:solidFill>
                  <a:schemeClr val="lt1"/>
                </a:solidFill>
              </a:rPr>
              <a:t>Understand the importance of asking powerful questions </a:t>
            </a:r>
            <a:endParaRPr sz="2000">
              <a:solidFill>
                <a:schemeClr val="lt1"/>
              </a:solidFill>
            </a:endParaRPr>
          </a:p>
          <a:p>
            <a:pPr marL="457200" lvl="0" indent="-355600" algn="l" rtl="0">
              <a:spcBef>
                <a:spcPts val="0"/>
              </a:spcBef>
              <a:spcAft>
                <a:spcPts val="0"/>
              </a:spcAft>
              <a:buClr>
                <a:schemeClr val="lt1"/>
              </a:buClr>
              <a:buSzPts val="2000"/>
              <a:buAutoNum type="arabicPeriod"/>
            </a:pPr>
            <a:r>
              <a:rPr lang="en" sz="2000">
                <a:solidFill>
                  <a:schemeClr val="lt1"/>
                </a:solidFill>
              </a:rPr>
              <a:t>Learn to craft generative questions</a:t>
            </a:r>
            <a:endParaRPr sz="2000">
              <a:solidFill>
                <a:schemeClr val="lt1"/>
              </a:solidFill>
            </a:endParaRPr>
          </a:p>
          <a:p>
            <a:pPr marL="457200" lvl="0" indent="-355600" algn="l" rtl="0">
              <a:spcBef>
                <a:spcPts val="0"/>
              </a:spcBef>
              <a:spcAft>
                <a:spcPts val="0"/>
              </a:spcAft>
              <a:buClr>
                <a:schemeClr val="lt1"/>
              </a:buClr>
              <a:buSzPts val="2000"/>
              <a:buAutoNum type="arabicPeriod"/>
            </a:pPr>
            <a:r>
              <a:rPr lang="en" sz="2000">
                <a:solidFill>
                  <a:schemeClr val="lt1"/>
                </a:solidFill>
              </a:rPr>
              <a:t>Understand and select facilitative practices to support group processes </a:t>
            </a:r>
            <a:endParaRPr sz="20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xfrm>
            <a:off x="311700" y="322250"/>
            <a:ext cx="8520600" cy="69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Cont’d Sample Topic &amp; Associated Activities:  Thriving through change: even in the midst of uncertainty</a:t>
            </a:r>
            <a:endParaRPr/>
          </a:p>
        </p:txBody>
      </p:sp>
      <p:sp>
        <p:nvSpPr>
          <p:cNvPr id="227" name="Google Shape;227;p33"/>
          <p:cNvSpPr txBox="1">
            <a:spLocks noGrp="1"/>
          </p:cNvSpPr>
          <p:nvPr>
            <p:ph type="body" idx="1"/>
          </p:nvPr>
        </p:nvSpPr>
        <p:spPr>
          <a:xfrm>
            <a:off x="311700" y="1288975"/>
            <a:ext cx="8520600" cy="32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dk1"/>
                </a:solidFill>
              </a:rPr>
              <a:t>Activity 4 in small groups:</a:t>
            </a:r>
            <a:r>
              <a:rPr lang="en" sz="1500">
                <a:solidFill>
                  <a:schemeClr val="dk1"/>
                </a:solidFill>
              </a:rPr>
              <a:t> </a:t>
            </a:r>
            <a:endParaRPr sz="1500">
              <a:solidFill>
                <a:schemeClr val="dk1"/>
              </a:solidFill>
            </a:endParaRPr>
          </a:p>
          <a:p>
            <a:pPr marL="457200" lvl="0" indent="-317500" algn="l" rtl="0">
              <a:spcBef>
                <a:spcPts val="1200"/>
              </a:spcBef>
              <a:spcAft>
                <a:spcPts val="0"/>
              </a:spcAft>
              <a:buClr>
                <a:schemeClr val="dk1"/>
              </a:buClr>
              <a:buSzPts val="1400"/>
              <a:buChar char="●"/>
            </a:pPr>
            <a:r>
              <a:rPr lang="en" sz="1400">
                <a:solidFill>
                  <a:schemeClr val="dk1"/>
                </a:solidFill>
              </a:rPr>
              <a:t>Considering where we are right now, what is your greatest hope when it comes to thriving through uncertain change more consistently?</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What behaviors might we see more of when it comes to thriving through uncertain change more consistently?</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What are the three changes we could make to thrive through uncertain change more consistently? </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What are the first three steps we could take towards thriving through uncertain change?</a:t>
            </a:r>
            <a:endParaRPr sz="1400">
              <a:solidFill>
                <a:schemeClr val="dk1"/>
              </a:solidFill>
            </a:endParaRPr>
          </a:p>
          <a:p>
            <a:pPr marL="0" lvl="0" indent="0" algn="l" rtl="0">
              <a:spcBef>
                <a:spcPts val="1200"/>
              </a:spcBef>
              <a:spcAft>
                <a:spcPts val="0"/>
              </a:spcAft>
              <a:buNone/>
            </a:pPr>
            <a:r>
              <a:rPr lang="en" sz="1400" b="1">
                <a:solidFill>
                  <a:schemeClr val="dk1"/>
                </a:solidFill>
              </a:rPr>
              <a:t>Activity 5 individually:</a:t>
            </a:r>
            <a:r>
              <a:rPr lang="en" sz="1400">
                <a:solidFill>
                  <a:schemeClr val="dk1"/>
                </a:solidFill>
              </a:rPr>
              <a:t> Write a story about your vision for thriving in uncertain change with this story tree: Once upon a time, Every day, One day, Because of that, Because of that, Until finally, </a:t>
            </a:r>
            <a:endParaRPr sz="1400">
              <a:solidFill>
                <a:schemeClr val="dk1"/>
              </a:solidFill>
            </a:endParaRPr>
          </a:p>
          <a:p>
            <a:pPr marL="0" lvl="0" indent="0" algn="l" rtl="0">
              <a:spcBef>
                <a:spcPts val="1200"/>
              </a:spcBef>
              <a:spcAft>
                <a:spcPts val="0"/>
              </a:spcAft>
              <a:buNone/>
            </a:pPr>
            <a:r>
              <a:rPr lang="en" sz="1400" b="1">
                <a:solidFill>
                  <a:schemeClr val="dk1"/>
                </a:solidFill>
              </a:rPr>
              <a:t>Closeout</a:t>
            </a:r>
            <a:r>
              <a:rPr lang="en" sz="1400">
                <a:solidFill>
                  <a:schemeClr val="dk1"/>
                </a:solidFill>
              </a:rPr>
              <a:t>: If there is one you can take to help you thrive through uncertain change in the next 2 weeks, what would it be? What tiny habit would you love to create now and over the next month to help you thrive through uncertain change</a:t>
            </a:r>
            <a:endParaRPr sz="1400">
              <a:solidFill>
                <a:schemeClr val="dk1"/>
              </a:solidFill>
            </a:endParaRPr>
          </a:p>
          <a:p>
            <a:pPr marL="0" lvl="0" indent="0" algn="l" rtl="0">
              <a:spcBef>
                <a:spcPts val="1200"/>
              </a:spcBef>
              <a:spcAft>
                <a:spcPts val="1200"/>
              </a:spcAft>
              <a:buNone/>
            </a:pPr>
            <a:endParaRPr sz="15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4"/>
          <p:cNvPicPr preferRelativeResize="0"/>
          <p:nvPr/>
        </p:nvPicPr>
        <p:blipFill>
          <a:blip r:embed="rId3">
            <a:alphaModFix/>
          </a:blip>
          <a:stretch>
            <a:fillRect/>
          </a:stretch>
        </p:blipFill>
        <p:spPr>
          <a:xfrm>
            <a:off x="0" y="0"/>
            <a:ext cx="9144000" cy="4176750"/>
          </a:xfrm>
          <a:prstGeom prst="rect">
            <a:avLst/>
          </a:prstGeom>
          <a:noFill/>
          <a:ln>
            <a:noFill/>
          </a:ln>
        </p:spPr>
      </p:pic>
      <p:sp>
        <p:nvSpPr>
          <p:cNvPr id="233" name="Google Shape;233;p34"/>
          <p:cNvSpPr txBox="1">
            <a:spLocks noGrp="1"/>
          </p:cNvSpPr>
          <p:nvPr>
            <p:ph type="body" idx="1"/>
          </p:nvPr>
        </p:nvSpPr>
        <p:spPr>
          <a:xfrm>
            <a:off x="439625" y="1017725"/>
            <a:ext cx="4366500" cy="35817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Clr>
                <a:srgbClr val="000000"/>
              </a:buClr>
              <a:buSzPts val="2400"/>
              <a:buFont typeface="Arial"/>
              <a:buChar char="●"/>
            </a:pPr>
            <a:endParaRPr sz="2400" i="1">
              <a:solidFill>
                <a:srgbClr val="000000"/>
              </a:solidFill>
              <a:latin typeface="Arial"/>
              <a:ea typeface="Arial"/>
              <a:cs typeface="Arial"/>
              <a:sym typeface="Arial"/>
            </a:endParaRPr>
          </a:p>
          <a:p>
            <a:pPr marL="0" lvl="0" indent="0" algn="l" rtl="0">
              <a:spcBef>
                <a:spcPts val="0"/>
              </a:spcBef>
              <a:spcAft>
                <a:spcPts val="1200"/>
              </a:spcAft>
              <a:buNone/>
            </a:pPr>
            <a:endParaRPr sz="2400">
              <a:solidFill>
                <a:srgbClr val="000000"/>
              </a:solidFill>
              <a:latin typeface="Arial"/>
              <a:ea typeface="Arial"/>
              <a:cs typeface="Arial"/>
              <a:sym typeface="Arial"/>
            </a:endParaRPr>
          </a:p>
        </p:txBody>
      </p:sp>
      <p:sp>
        <p:nvSpPr>
          <p:cNvPr id="234" name="Google Shape;234;p34"/>
          <p:cNvSpPr txBox="1"/>
          <p:nvPr/>
        </p:nvSpPr>
        <p:spPr>
          <a:xfrm>
            <a:off x="577500" y="4176750"/>
            <a:ext cx="8254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i="1">
                <a:latin typeface="Proxima Nova"/>
                <a:ea typeface="Proxima Nova"/>
                <a:cs typeface="Proxima Nova"/>
                <a:sym typeface="Proxima Nova"/>
              </a:rPr>
              <a:t>“We grow in the direction of the questions we ask” </a:t>
            </a:r>
            <a:endParaRPr sz="2400" i="1">
              <a:latin typeface="Proxima Nova"/>
              <a:ea typeface="Proxima Nova"/>
              <a:cs typeface="Proxima Nova"/>
              <a:sym typeface="Proxima Nova"/>
            </a:endParaRPr>
          </a:p>
          <a:p>
            <a:pPr marL="0" lvl="0" indent="0" algn="l" rtl="0">
              <a:spcBef>
                <a:spcPts val="0"/>
              </a:spcBef>
              <a:spcAft>
                <a:spcPts val="0"/>
              </a:spcAft>
              <a:buNone/>
            </a:pPr>
            <a:r>
              <a:rPr lang="en" sz="2400">
                <a:latin typeface="Proxima Nova"/>
                <a:ea typeface="Proxima Nova"/>
                <a:cs typeface="Proxima Nova"/>
                <a:sym typeface="Proxima Nova"/>
              </a:rPr>
              <a:t>~ Cooperrider</a:t>
            </a:r>
            <a:endParaRPr sz="2400">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Define how we want to be with each other</a:t>
            </a:r>
            <a:endParaRPr/>
          </a:p>
        </p:txBody>
      </p:sp>
      <p:sp>
        <p:nvSpPr>
          <p:cNvPr id="240" name="Google Shape;240;p35"/>
          <p:cNvSpPr txBox="1">
            <a:spLocks noGrp="1"/>
          </p:cNvSpPr>
          <p:nvPr>
            <p:ph type="body" idx="1"/>
          </p:nvPr>
        </p:nvSpPr>
        <p:spPr>
          <a:xfrm>
            <a:off x="311700" y="1136975"/>
            <a:ext cx="8639700" cy="371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Co-create rules of engagement &amp; collective agreements to:</a:t>
            </a:r>
            <a:endParaRPr sz="2000"/>
          </a:p>
          <a:p>
            <a:pPr marL="457200" lvl="0" indent="-355600" algn="l" rtl="0">
              <a:spcBef>
                <a:spcPts val="1200"/>
              </a:spcBef>
              <a:spcAft>
                <a:spcPts val="0"/>
              </a:spcAft>
              <a:buSzPts val="2000"/>
              <a:buChar char="●"/>
            </a:pPr>
            <a:r>
              <a:rPr lang="en" sz="2000"/>
              <a:t>Establish communication norms, what is in and out of bounds</a:t>
            </a:r>
            <a:endParaRPr sz="2000"/>
          </a:p>
          <a:p>
            <a:pPr marL="457200" lvl="0" indent="-355600" algn="l" rtl="0">
              <a:spcBef>
                <a:spcPts val="0"/>
              </a:spcBef>
              <a:spcAft>
                <a:spcPts val="0"/>
              </a:spcAft>
              <a:buSzPts val="2000"/>
              <a:buChar char="●"/>
            </a:pPr>
            <a:r>
              <a:rPr lang="en" sz="2000"/>
              <a:t>Create shared understanding </a:t>
            </a:r>
            <a:endParaRPr sz="2000"/>
          </a:p>
          <a:p>
            <a:pPr marL="457200" lvl="0" indent="-355600" algn="l" rtl="0">
              <a:spcBef>
                <a:spcPts val="0"/>
              </a:spcBef>
              <a:spcAft>
                <a:spcPts val="0"/>
              </a:spcAft>
              <a:buSzPts val="2000"/>
              <a:buChar char="●"/>
            </a:pPr>
            <a:r>
              <a:rPr lang="en" sz="2000"/>
              <a:t>Center the group</a:t>
            </a:r>
            <a:endParaRPr sz="2000"/>
          </a:p>
        </p:txBody>
      </p:sp>
      <p:pic>
        <p:nvPicPr>
          <p:cNvPr id="241" name="Google Shape;241;p35"/>
          <p:cNvPicPr preferRelativeResize="0"/>
          <p:nvPr/>
        </p:nvPicPr>
        <p:blipFill rotWithShape="1">
          <a:blip r:embed="rId3">
            <a:alphaModFix/>
          </a:blip>
          <a:srcRect t="35788" b="11858"/>
          <a:stretch/>
        </p:blipFill>
        <p:spPr>
          <a:xfrm>
            <a:off x="0" y="2833450"/>
            <a:ext cx="9144000" cy="2310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6"/>
          <p:cNvSpPr txBox="1">
            <a:spLocks noGrp="1"/>
          </p:cNvSpPr>
          <p:nvPr>
            <p:ph type="title"/>
          </p:nvPr>
        </p:nvSpPr>
        <p:spPr>
          <a:xfrm>
            <a:off x="311700" y="445025"/>
            <a:ext cx="3369900" cy="32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Collective Engagement Agreement Example</a:t>
            </a:r>
            <a:endParaRPr/>
          </a:p>
        </p:txBody>
      </p:sp>
      <p:sp>
        <p:nvSpPr>
          <p:cNvPr id="247" name="Google Shape;247;p36"/>
          <p:cNvSpPr txBox="1">
            <a:spLocks noGrp="1"/>
          </p:cNvSpPr>
          <p:nvPr>
            <p:ph type="body" idx="1"/>
          </p:nvPr>
        </p:nvSpPr>
        <p:spPr>
          <a:xfrm>
            <a:off x="3429000" y="445025"/>
            <a:ext cx="5532900" cy="453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rgbClr val="000000"/>
                </a:solidFill>
                <a:latin typeface="Arial"/>
                <a:ea typeface="Arial"/>
                <a:cs typeface="Arial"/>
                <a:sym typeface="Arial"/>
              </a:rPr>
              <a:t>Participating today:</a:t>
            </a:r>
            <a:endParaRPr sz="2100">
              <a:solidFill>
                <a:srgbClr val="000000"/>
              </a:solidFill>
              <a:latin typeface="Arial"/>
              <a:ea typeface="Arial"/>
              <a:cs typeface="Arial"/>
              <a:sym typeface="Arial"/>
            </a:endParaRPr>
          </a:p>
          <a:p>
            <a:pPr marL="457200" lvl="0" indent="-361950" algn="l" rtl="0">
              <a:lnSpc>
                <a:spcPct val="100000"/>
              </a:lnSpc>
              <a:spcBef>
                <a:spcPts val="0"/>
              </a:spcBef>
              <a:spcAft>
                <a:spcPts val="0"/>
              </a:spcAft>
              <a:buClr>
                <a:srgbClr val="000000"/>
              </a:buClr>
              <a:buSzPts val="2100"/>
              <a:buFont typeface="Arial"/>
              <a:buChar char="●"/>
            </a:pPr>
            <a:r>
              <a:rPr lang="en" sz="2100">
                <a:solidFill>
                  <a:srgbClr val="000000"/>
                </a:solidFill>
                <a:latin typeface="Arial"/>
                <a:ea typeface="Arial"/>
                <a:cs typeface="Arial"/>
                <a:sym typeface="Arial"/>
              </a:rPr>
              <a:t>Everyone has wisdom,</a:t>
            </a:r>
            <a:endParaRPr sz="2100">
              <a:solidFill>
                <a:srgbClr val="000000"/>
              </a:solidFill>
              <a:latin typeface="Arial"/>
              <a:ea typeface="Arial"/>
              <a:cs typeface="Arial"/>
              <a:sym typeface="Arial"/>
            </a:endParaRPr>
          </a:p>
          <a:p>
            <a:pPr marL="457200" lvl="0" indent="-361950" algn="l" rtl="0">
              <a:lnSpc>
                <a:spcPct val="100000"/>
              </a:lnSpc>
              <a:spcBef>
                <a:spcPts val="0"/>
              </a:spcBef>
              <a:spcAft>
                <a:spcPts val="0"/>
              </a:spcAft>
              <a:buClr>
                <a:srgbClr val="000000"/>
              </a:buClr>
              <a:buSzPts val="2100"/>
              <a:buFont typeface="Arial"/>
              <a:buChar char="●"/>
            </a:pPr>
            <a:r>
              <a:rPr lang="en" sz="2100">
                <a:solidFill>
                  <a:srgbClr val="000000"/>
                </a:solidFill>
                <a:latin typeface="Arial"/>
                <a:ea typeface="Arial"/>
                <a:cs typeface="Arial"/>
                <a:sym typeface="Arial"/>
              </a:rPr>
              <a:t>Everyone’s wisdom for the wisest result,</a:t>
            </a:r>
            <a:endParaRPr sz="2100">
              <a:solidFill>
                <a:srgbClr val="000000"/>
              </a:solidFill>
              <a:latin typeface="Arial"/>
              <a:ea typeface="Arial"/>
              <a:cs typeface="Arial"/>
              <a:sym typeface="Arial"/>
            </a:endParaRPr>
          </a:p>
          <a:p>
            <a:pPr marL="457200" lvl="0" indent="-361950" algn="l" rtl="0">
              <a:lnSpc>
                <a:spcPct val="100000"/>
              </a:lnSpc>
              <a:spcBef>
                <a:spcPts val="0"/>
              </a:spcBef>
              <a:spcAft>
                <a:spcPts val="0"/>
              </a:spcAft>
              <a:buClr>
                <a:srgbClr val="000000"/>
              </a:buClr>
              <a:buSzPts val="2100"/>
              <a:buFont typeface="Arial"/>
              <a:buChar char="●"/>
            </a:pPr>
            <a:r>
              <a:rPr lang="en" sz="2100">
                <a:solidFill>
                  <a:srgbClr val="000000"/>
                </a:solidFill>
                <a:latin typeface="Arial"/>
                <a:ea typeface="Arial"/>
                <a:cs typeface="Arial"/>
                <a:sym typeface="Arial"/>
              </a:rPr>
              <a:t>There are no wrong answers,</a:t>
            </a:r>
            <a:endParaRPr sz="2100">
              <a:solidFill>
                <a:srgbClr val="000000"/>
              </a:solidFill>
              <a:latin typeface="Arial"/>
              <a:ea typeface="Arial"/>
              <a:cs typeface="Arial"/>
              <a:sym typeface="Arial"/>
            </a:endParaRPr>
          </a:p>
          <a:p>
            <a:pPr marL="457200" lvl="0" indent="-361950" algn="l" rtl="0">
              <a:lnSpc>
                <a:spcPct val="100000"/>
              </a:lnSpc>
              <a:spcBef>
                <a:spcPts val="0"/>
              </a:spcBef>
              <a:spcAft>
                <a:spcPts val="0"/>
              </a:spcAft>
              <a:buClr>
                <a:srgbClr val="000000"/>
              </a:buClr>
              <a:buSzPts val="2100"/>
              <a:buFont typeface="Arial"/>
              <a:buChar char="●"/>
            </a:pPr>
            <a:r>
              <a:rPr lang="en" sz="2100">
                <a:solidFill>
                  <a:srgbClr val="000000"/>
                </a:solidFill>
                <a:latin typeface="Arial"/>
                <a:ea typeface="Arial"/>
                <a:cs typeface="Arial"/>
                <a:sym typeface="Arial"/>
              </a:rPr>
              <a:t>The whole is greater than the sum of its parts,</a:t>
            </a:r>
            <a:endParaRPr sz="2100">
              <a:solidFill>
                <a:srgbClr val="000000"/>
              </a:solidFill>
              <a:latin typeface="Arial"/>
              <a:ea typeface="Arial"/>
              <a:cs typeface="Arial"/>
              <a:sym typeface="Arial"/>
            </a:endParaRPr>
          </a:p>
          <a:p>
            <a:pPr marL="457200" lvl="0" indent="-361950" algn="l" rtl="0">
              <a:lnSpc>
                <a:spcPct val="100000"/>
              </a:lnSpc>
              <a:spcBef>
                <a:spcPts val="0"/>
              </a:spcBef>
              <a:spcAft>
                <a:spcPts val="0"/>
              </a:spcAft>
              <a:buClr>
                <a:srgbClr val="000000"/>
              </a:buClr>
              <a:buSzPts val="2100"/>
              <a:buFont typeface="Arial"/>
              <a:buChar char="●"/>
            </a:pPr>
            <a:r>
              <a:rPr lang="en" sz="2100">
                <a:solidFill>
                  <a:srgbClr val="000000"/>
                </a:solidFill>
                <a:latin typeface="Arial"/>
                <a:ea typeface="Arial"/>
                <a:cs typeface="Arial"/>
                <a:sym typeface="Arial"/>
              </a:rPr>
              <a:t>Each will use voice and allow others to use voice,</a:t>
            </a:r>
            <a:endParaRPr sz="2100">
              <a:solidFill>
                <a:srgbClr val="000000"/>
              </a:solidFill>
              <a:latin typeface="Arial"/>
              <a:ea typeface="Arial"/>
              <a:cs typeface="Arial"/>
              <a:sym typeface="Arial"/>
            </a:endParaRPr>
          </a:p>
          <a:p>
            <a:pPr marL="457200" lvl="0" indent="-361950" algn="l" rtl="0">
              <a:lnSpc>
                <a:spcPct val="100000"/>
              </a:lnSpc>
              <a:spcBef>
                <a:spcPts val="0"/>
              </a:spcBef>
              <a:spcAft>
                <a:spcPts val="0"/>
              </a:spcAft>
              <a:buClr>
                <a:srgbClr val="000000"/>
              </a:buClr>
              <a:buSzPts val="2100"/>
              <a:buFont typeface="Arial"/>
              <a:buChar char="●"/>
            </a:pPr>
            <a:r>
              <a:rPr lang="en" sz="2100">
                <a:solidFill>
                  <a:srgbClr val="000000"/>
                </a:solidFill>
                <a:latin typeface="Arial"/>
                <a:ea typeface="Arial"/>
                <a:cs typeface="Arial"/>
                <a:sym typeface="Arial"/>
              </a:rPr>
              <a:t>Each will avoid assumptions, ask questions,</a:t>
            </a:r>
            <a:endParaRPr sz="2100">
              <a:solidFill>
                <a:srgbClr val="000000"/>
              </a:solidFill>
              <a:latin typeface="Arial"/>
              <a:ea typeface="Arial"/>
              <a:cs typeface="Arial"/>
              <a:sym typeface="Arial"/>
            </a:endParaRPr>
          </a:p>
          <a:p>
            <a:pPr marL="457200" lvl="0" indent="-361950" algn="l" rtl="0">
              <a:lnSpc>
                <a:spcPct val="100000"/>
              </a:lnSpc>
              <a:spcBef>
                <a:spcPts val="0"/>
              </a:spcBef>
              <a:spcAft>
                <a:spcPts val="0"/>
              </a:spcAft>
              <a:buClr>
                <a:srgbClr val="000000"/>
              </a:buClr>
              <a:buSzPts val="2100"/>
              <a:buFont typeface="Arial"/>
              <a:buChar char="●"/>
            </a:pPr>
            <a:r>
              <a:rPr lang="en" sz="2100">
                <a:solidFill>
                  <a:srgbClr val="000000"/>
                </a:solidFill>
                <a:latin typeface="Arial"/>
                <a:ea typeface="Arial"/>
                <a:cs typeface="Arial"/>
                <a:sym typeface="Arial"/>
              </a:rPr>
              <a:t>Each will react minimally, act maximally, and</a:t>
            </a:r>
            <a:endParaRPr sz="2100">
              <a:solidFill>
                <a:srgbClr val="000000"/>
              </a:solidFill>
              <a:latin typeface="Arial"/>
              <a:ea typeface="Arial"/>
              <a:cs typeface="Arial"/>
              <a:sym typeface="Arial"/>
            </a:endParaRPr>
          </a:p>
          <a:p>
            <a:pPr marL="457200" lvl="0" indent="-361950" algn="l" rtl="0">
              <a:lnSpc>
                <a:spcPct val="100000"/>
              </a:lnSpc>
              <a:spcBef>
                <a:spcPts val="0"/>
              </a:spcBef>
              <a:spcAft>
                <a:spcPts val="0"/>
              </a:spcAft>
              <a:buClr>
                <a:srgbClr val="000000"/>
              </a:buClr>
              <a:buSzPts val="2100"/>
              <a:buFont typeface="Arial"/>
              <a:buChar char="●"/>
            </a:pPr>
            <a:r>
              <a:rPr lang="en" sz="2100">
                <a:solidFill>
                  <a:srgbClr val="000000"/>
                </a:solidFill>
                <a:latin typeface="Arial"/>
                <a:ea typeface="Arial"/>
                <a:cs typeface="Arial"/>
                <a:sym typeface="Arial"/>
              </a:rPr>
              <a:t>Each person will hear others and be heard.</a:t>
            </a:r>
            <a:endParaRPr sz="2100">
              <a:solidFill>
                <a:srgbClr val="000000"/>
              </a:solidFill>
              <a:latin typeface="Arial"/>
              <a:ea typeface="Arial"/>
              <a:cs typeface="Arial"/>
              <a:sym typeface="Arial"/>
            </a:endParaRPr>
          </a:p>
        </p:txBody>
      </p:sp>
      <p:pic>
        <p:nvPicPr>
          <p:cNvPr id="248" name="Google Shape;248;p36"/>
          <p:cNvPicPr preferRelativeResize="0"/>
          <p:nvPr/>
        </p:nvPicPr>
        <p:blipFill>
          <a:blip r:embed="rId3">
            <a:alphaModFix/>
          </a:blip>
          <a:stretch>
            <a:fillRect/>
          </a:stretch>
        </p:blipFill>
        <p:spPr>
          <a:xfrm>
            <a:off x="320148" y="2571750"/>
            <a:ext cx="2856175" cy="1701125"/>
          </a:xfrm>
          <a:prstGeom prst="rect">
            <a:avLst/>
          </a:prstGeom>
          <a:noFill/>
          <a:ln w="114300" cap="flat" cmpd="sng">
            <a:solidFill>
              <a:schemeClr val="dk2"/>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54" name="Google Shape;254;p37"/>
          <p:cNvSpPr txBox="1">
            <a:spLocks noGrp="1"/>
          </p:cNvSpPr>
          <p:nvPr>
            <p:ph type="body" idx="1"/>
          </p:nvPr>
        </p:nvSpPr>
        <p:spPr>
          <a:xfrm>
            <a:off x="6560225" y="559475"/>
            <a:ext cx="2272200" cy="4584000"/>
          </a:xfrm>
          <a:prstGeom prst="rect">
            <a:avLst/>
          </a:prstGeom>
        </p:spPr>
        <p:txBody>
          <a:bodyPr spcFirstLastPara="1" wrap="square" lIns="91425" tIns="91425" rIns="91425" bIns="91425" anchor="t" anchorCtr="0">
            <a:normAutofit lnSpcReduction="10000"/>
          </a:bodyPr>
          <a:lstStyle/>
          <a:p>
            <a:pPr marL="0" lvl="0" indent="0" algn="r" rtl="0">
              <a:lnSpc>
                <a:spcPct val="100000"/>
              </a:lnSpc>
              <a:spcBef>
                <a:spcPts val="0"/>
              </a:spcBef>
              <a:spcAft>
                <a:spcPts val="0"/>
              </a:spcAft>
              <a:buNone/>
            </a:pPr>
            <a:r>
              <a:rPr lang="en" sz="1900" b="1" i="1">
                <a:solidFill>
                  <a:schemeClr val="dk1"/>
                </a:solidFill>
                <a:latin typeface="Proxima Nova"/>
                <a:ea typeface="Proxima Nova"/>
                <a:cs typeface="Proxima Nova"/>
                <a:sym typeface="Proxima Nova"/>
              </a:rPr>
              <a:t>“Courage is the most important of all the virtues, because without courage you can't practice any other virtue consistently. You can practice any virtue erratically, but nothing consistently without courage.” </a:t>
            </a:r>
            <a:endParaRPr sz="1900" b="1" i="1">
              <a:solidFill>
                <a:schemeClr val="dk1"/>
              </a:solidFill>
              <a:latin typeface="Proxima Nova"/>
              <a:ea typeface="Proxima Nova"/>
              <a:cs typeface="Proxima Nova"/>
              <a:sym typeface="Proxima Nova"/>
            </a:endParaRPr>
          </a:p>
          <a:p>
            <a:pPr marL="0" lvl="0" indent="0" algn="r" rtl="0">
              <a:lnSpc>
                <a:spcPct val="100000"/>
              </a:lnSpc>
              <a:spcBef>
                <a:spcPts val="0"/>
              </a:spcBef>
              <a:spcAft>
                <a:spcPts val="0"/>
              </a:spcAft>
              <a:buNone/>
            </a:pPr>
            <a:r>
              <a:rPr lang="en" sz="1900" b="1">
                <a:solidFill>
                  <a:schemeClr val="dk1"/>
                </a:solidFill>
                <a:latin typeface="Proxima Nova"/>
                <a:ea typeface="Proxima Nova"/>
                <a:cs typeface="Proxima Nova"/>
                <a:sym typeface="Proxima Nova"/>
              </a:rPr>
              <a:t>~ Maya Angelou</a:t>
            </a:r>
            <a:endParaRPr sz="1900" b="1">
              <a:solidFill>
                <a:schemeClr val="dk1"/>
              </a:solidFill>
              <a:latin typeface="Proxima Nova"/>
              <a:ea typeface="Proxima Nova"/>
              <a:cs typeface="Proxima Nova"/>
              <a:sym typeface="Proxima Nova"/>
            </a:endParaRPr>
          </a:p>
          <a:p>
            <a:pPr marL="0" lvl="0" indent="0" algn="r" rtl="0">
              <a:lnSpc>
                <a:spcPct val="100000"/>
              </a:lnSpc>
              <a:spcBef>
                <a:spcPts val="0"/>
              </a:spcBef>
              <a:spcAft>
                <a:spcPts val="0"/>
              </a:spcAft>
              <a:buNone/>
            </a:pPr>
            <a:endParaRPr sz="1900" b="1">
              <a:solidFill>
                <a:schemeClr val="dk1"/>
              </a:solidFill>
            </a:endParaRPr>
          </a:p>
          <a:p>
            <a:pPr marL="0" lvl="0" indent="0" algn="l" rtl="0">
              <a:spcBef>
                <a:spcPts val="0"/>
              </a:spcBef>
              <a:spcAft>
                <a:spcPts val="1200"/>
              </a:spcAft>
              <a:buNone/>
            </a:pPr>
            <a:endParaRPr b="1">
              <a:solidFill>
                <a:schemeClr val="dk1"/>
              </a:solidFill>
            </a:endParaRPr>
          </a:p>
        </p:txBody>
      </p:sp>
      <p:pic>
        <p:nvPicPr>
          <p:cNvPr id="255" name="Google Shape;255;p37"/>
          <p:cNvPicPr preferRelativeResize="0"/>
          <p:nvPr/>
        </p:nvPicPr>
        <p:blipFill rotWithShape="1">
          <a:blip r:embed="rId3">
            <a:alphaModFix/>
          </a:blip>
          <a:srcRect l="14973"/>
          <a:stretch/>
        </p:blipFill>
        <p:spPr>
          <a:xfrm>
            <a:off x="0" y="0"/>
            <a:ext cx="6560225"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8"/>
          <p:cNvSpPr txBox="1">
            <a:spLocks noGrp="1"/>
          </p:cNvSpPr>
          <p:nvPr>
            <p:ph type="title"/>
          </p:nvPr>
        </p:nvSpPr>
        <p:spPr>
          <a:xfrm>
            <a:off x="311700" y="406387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Facilitating &amp; Holding Space</a:t>
            </a:r>
            <a:endParaRPr/>
          </a:p>
        </p:txBody>
      </p:sp>
      <p:pic>
        <p:nvPicPr>
          <p:cNvPr id="261" name="Google Shape;261;p38"/>
          <p:cNvPicPr preferRelativeResize="0"/>
          <p:nvPr/>
        </p:nvPicPr>
        <p:blipFill rotWithShape="1">
          <a:blip r:embed="rId3">
            <a:alphaModFix/>
          </a:blip>
          <a:srcRect t="3688" b="4094"/>
          <a:stretch/>
        </p:blipFill>
        <p:spPr>
          <a:xfrm>
            <a:off x="0" y="0"/>
            <a:ext cx="9144001" cy="4063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Facilitators…</a:t>
            </a:r>
            <a:endParaRPr/>
          </a:p>
        </p:txBody>
      </p:sp>
      <p:sp>
        <p:nvSpPr>
          <p:cNvPr id="267" name="Google Shape;267;p39"/>
          <p:cNvSpPr txBox="1">
            <a:spLocks noGrp="1"/>
          </p:cNvSpPr>
          <p:nvPr>
            <p:ph type="body" idx="1"/>
          </p:nvPr>
        </p:nvSpPr>
        <p:spPr>
          <a:xfrm>
            <a:off x="311700" y="1152475"/>
            <a:ext cx="5589900" cy="38211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Ensure all voices are heard</a:t>
            </a:r>
            <a:endParaRPr sz="2000"/>
          </a:p>
          <a:p>
            <a:pPr marL="457200" lvl="0" indent="-355600" algn="l" rtl="0">
              <a:spcBef>
                <a:spcPts val="0"/>
              </a:spcBef>
              <a:spcAft>
                <a:spcPts val="0"/>
              </a:spcAft>
              <a:buSzPts val="2000"/>
              <a:buChar char="●"/>
            </a:pPr>
            <a:r>
              <a:rPr lang="en" sz="2000"/>
              <a:t>Support the group in taking and making space</a:t>
            </a:r>
            <a:endParaRPr sz="2000"/>
          </a:p>
          <a:p>
            <a:pPr marL="457200" lvl="0" indent="-355600" algn="l" rtl="0">
              <a:spcBef>
                <a:spcPts val="0"/>
              </a:spcBef>
              <a:spcAft>
                <a:spcPts val="0"/>
              </a:spcAft>
              <a:buSzPts val="2000"/>
              <a:buChar char="●"/>
            </a:pPr>
            <a:r>
              <a:rPr lang="en" sz="2000"/>
              <a:t>Draw out the questions that may not yet be voiced</a:t>
            </a:r>
            <a:endParaRPr sz="2000"/>
          </a:p>
          <a:p>
            <a:pPr marL="457200" lvl="0" indent="-355600" algn="l" rtl="0">
              <a:spcBef>
                <a:spcPts val="0"/>
              </a:spcBef>
              <a:spcAft>
                <a:spcPts val="0"/>
              </a:spcAft>
              <a:buSzPts val="2000"/>
              <a:buChar char="●"/>
            </a:pPr>
            <a:r>
              <a:rPr lang="en" sz="2000"/>
              <a:t>Know it’s ok to interrupt when it’s needed</a:t>
            </a:r>
            <a:endParaRPr sz="2000"/>
          </a:p>
          <a:p>
            <a:pPr marL="457200" lvl="0" indent="-355600" algn="l" rtl="0">
              <a:spcBef>
                <a:spcPts val="0"/>
              </a:spcBef>
              <a:spcAft>
                <a:spcPts val="0"/>
              </a:spcAft>
              <a:buSzPts val="2000"/>
              <a:buChar char="●"/>
            </a:pPr>
            <a:r>
              <a:rPr lang="en" sz="2000"/>
              <a:t>Hear the whole person</a:t>
            </a:r>
            <a:endParaRPr sz="2000"/>
          </a:p>
          <a:p>
            <a:pPr marL="457200" lvl="0" indent="-355600" algn="l" rtl="0">
              <a:spcBef>
                <a:spcPts val="0"/>
              </a:spcBef>
              <a:spcAft>
                <a:spcPts val="0"/>
              </a:spcAft>
              <a:buSzPts val="2000"/>
              <a:buChar char="●"/>
            </a:pPr>
            <a:r>
              <a:rPr lang="en" sz="2000"/>
              <a:t>Synthesize shared understanding</a:t>
            </a:r>
            <a:endParaRPr sz="2000"/>
          </a:p>
        </p:txBody>
      </p:sp>
      <p:pic>
        <p:nvPicPr>
          <p:cNvPr id="268" name="Google Shape;268;p39"/>
          <p:cNvPicPr preferRelativeResize="0"/>
          <p:nvPr/>
        </p:nvPicPr>
        <p:blipFill>
          <a:blip r:embed="rId3">
            <a:alphaModFix/>
          </a:blip>
          <a:stretch>
            <a:fillRect/>
          </a:stretch>
        </p:blipFill>
        <p:spPr>
          <a:xfrm>
            <a:off x="5323025" y="1322525"/>
            <a:ext cx="3820976" cy="38209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0"/>
          <p:cNvSpPr txBox="1">
            <a:spLocks noGrp="1"/>
          </p:cNvSpPr>
          <p:nvPr>
            <p:ph type="title"/>
          </p:nvPr>
        </p:nvSpPr>
        <p:spPr>
          <a:xfrm>
            <a:off x="514350" y="104025"/>
            <a:ext cx="5495400" cy="969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Century Gothic"/>
              <a:buNone/>
            </a:pPr>
            <a:r>
              <a:rPr lang="en" sz="2600"/>
              <a:t>Listen For ALL Voices</a:t>
            </a:r>
            <a:endParaRPr sz="2600"/>
          </a:p>
        </p:txBody>
      </p:sp>
      <p:sp>
        <p:nvSpPr>
          <p:cNvPr id="274" name="Google Shape;274;p40"/>
          <p:cNvSpPr txBox="1">
            <a:spLocks noGrp="1"/>
          </p:cNvSpPr>
          <p:nvPr>
            <p:ph type="body" idx="1"/>
          </p:nvPr>
        </p:nvSpPr>
        <p:spPr>
          <a:xfrm>
            <a:off x="514350" y="1073925"/>
            <a:ext cx="4519200" cy="40695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2000"/>
              <a:t>Carefully and actively because we are genuinely curious and care about the speaker and what they are saying</a:t>
            </a:r>
            <a:endParaRPr sz="2000"/>
          </a:p>
          <a:p>
            <a:pPr marL="0" lvl="0" indent="0" algn="l" rtl="0">
              <a:lnSpc>
                <a:spcPct val="115000"/>
              </a:lnSpc>
              <a:spcBef>
                <a:spcPts val="0"/>
              </a:spcBef>
              <a:spcAft>
                <a:spcPts val="0"/>
              </a:spcAft>
              <a:buNone/>
            </a:pPr>
            <a:endParaRPr sz="2000"/>
          </a:p>
          <a:p>
            <a:pPr marL="0" lvl="0" indent="0" algn="l" rtl="0">
              <a:lnSpc>
                <a:spcPct val="115000"/>
              </a:lnSpc>
              <a:spcBef>
                <a:spcPts val="0"/>
              </a:spcBef>
              <a:spcAft>
                <a:spcPts val="0"/>
              </a:spcAft>
              <a:buNone/>
            </a:pPr>
            <a:r>
              <a:rPr lang="en" sz="2000"/>
              <a:t>Provide multiple means of engaging in the conversation</a:t>
            </a:r>
            <a:endParaRPr sz="2000"/>
          </a:p>
          <a:p>
            <a:pPr marL="0" lvl="0" indent="0" algn="l" rtl="0">
              <a:lnSpc>
                <a:spcPct val="115000"/>
              </a:lnSpc>
              <a:spcBef>
                <a:spcPts val="0"/>
              </a:spcBef>
              <a:spcAft>
                <a:spcPts val="0"/>
              </a:spcAft>
              <a:buNone/>
            </a:pPr>
            <a:endParaRPr sz="2000"/>
          </a:p>
          <a:p>
            <a:pPr marL="0" lvl="0" indent="0" algn="l" rtl="0">
              <a:lnSpc>
                <a:spcPct val="115000"/>
              </a:lnSpc>
              <a:spcBef>
                <a:spcPts val="0"/>
              </a:spcBef>
              <a:spcAft>
                <a:spcPts val="0"/>
              </a:spcAft>
              <a:buNone/>
            </a:pPr>
            <a:r>
              <a:rPr lang="en" sz="2000"/>
              <a:t>Call in participants that are not adhering to the collective engagement agreements</a:t>
            </a:r>
            <a:endParaRPr sz="2000"/>
          </a:p>
          <a:p>
            <a:pPr marL="177800" lvl="0" indent="0" algn="l" rtl="0">
              <a:lnSpc>
                <a:spcPct val="115000"/>
              </a:lnSpc>
              <a:spcBef>
                <a:spcPts val="800"/>
              </a:spcBef>
              <a:spcAft>
                <a:spcPts val="0"/>
              </a:spcAft>
              <a:buNone/>
            </a:pPr>
            <a:endParaRPr sz="2000"/>
          </a:p>
        </p:txBody>
      </p:sp>
      <p:pic>
        <p:nvPicPr>
          <p:cNvPr id="275" name="Google Shape;275;p40"/>
          <p:cNvPicPr preferRelativeResize="0"/>
          <p:nvPr/>
        </p:nvPicPr>
        <p:blipFill rotWithShape="1">
          <a:blip r:embed="rId3">
            <a:alphaModFix/>
          </a:blip>
          <a:srcRect l="39402" r="12416"/>
          <a:stretch/>
        </p:blipFill>
        <p:spPr>
          <a:xfrm>
            <a:off x="5428600" y="0"/>
            <a:ext cx="3715396" cy="51434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Listening Empathetically</a:t>
            </a:r>
            <a:endParaRPr/>
          </a:p>
        </p:txBody>
      </p:sp>
      <p:sp>
        <p:nvSpPr>
          <p:cNvPr id="281" name="Google Shape;281;p41"/>
          <p:cNvSpPr txBox="1">
            <a:spLocks noGrp="1"/>
          </p:cNvSpPr>
          <p:nvPr>
            <p:ph type="body" idx="1"/>
          </p:nvPr>
        </p:nvSpPr>
        <p:spPr>
          <a:xfrm>
            <a:off x="311700" y="1152475"/>
            <a:ext cx="4788000" cy="3990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t>Goes beyond active listening by seeking connection to:</a:t>
            </a:r>
            <a:endParaRPr sz="2000"/>
          </a:p>
          <a:p>
            <a:pPr marL="457200" lvl="0" indent="-355600" algn="l" rtl="0">
              <a:lnSpc>
                <a:spcPct val="100000"/>
              </a:lnSpc>
              <a:spcBef>
                <a:spcPts val="0"/>
              </a:spcBef>
              <a:spcAft>
                <a:spcPts val="0"/>
              </a:spcAft>
              <a:buSzPts val="2000"/>
              <a:buChar char="●"/>
            </a:pPr>
            <a:r>
              <a:rPr lang="en" sz="2000"/>
              <a:t>Build trust and respect</a:t>
            </a:r>
            <a:endParaRPr sz="2000"/>
          </a:p>
          <a:p>
            <a:pPr marL="457200" lvl="0" indent="-355600" algn="l" rtl="0">
              <a:lnSpc>
                <a:spcPct val="100000"/>
              </a:lnSpc>
              <a:spcBef>
                <a:spcPts val="0"/>
              </a:spcBef>
              <a:spcAft>
                <a:spcPts val="0"/>
              </a:spcAft>
              <a:buSzPts val="2000"/>
              <a:buChar char="●"/>
            </a:pPr>
            <a:r>
              <a:rPr lang="en" sz="2000"/>
              <a:t>Develop stronger understanding</a:t>
            </a:r>
            <a:endParaRPr sz="2000"/>
          </a:p>
          <a:p>
            <a:pPr marL="457200" lvl="0" indent="-355600" algn="l" rtl="0">
              <a:lnSpc>
                <a:spcPct val="100000"/>
              </a:lnSpc>
              <a:spcBef>
                <a:spcPts val="0"/>
              </a:spcBef>
              <a:spcAft>
                <a:spcPts val="0"/>
              </a:spcAft>
              <a:buSzPts val="2000"/>
              <a:buChar char="●"/>
            </a:pPr>
            <a:r>
              <a:rPr lang="en" sz="2000"/>
              <a:t>Hear the words and the emotion</a:t>
            </a:r>
            <a:endParaRPr sz="2000"/>
          </a:p>
          <a:p>
            <a:pPr marL="457200" lvl="0" indent="-355600" algn="l" rtl="0">
              <a:lnSpc>
                <a:spcPct val="100000"/>
              </a:lnSpc>
              <a:spcBef>
                <a:spcPts val="0"/>
              </a:spcBef>
              <a:spcAft>
                <a:spcPts val="0"/>
              </a:spcAft>
              <a:buSzPts val="2000"/>
              <a:buChar char="●"/>
            </a:pPr>
            <a:r>
              <a:rPr lang="en" sz="2000"/>
              <a:t>Validate feelings, without needing agreement</a:t>
            </a:r>
            <a:endParaRPr sz="2000"/>
          </a:p>
          <a:p>
            <a:pPr marL="457200" lvl="0" indent="-355600" algn="l" rtl="0">
              <a:lnSpc>
                <a:spcPct val="100000"/>
              </a:lnSpc>
              <a:spcBef>
                <a:spcPts val="0"/>
              </a:spcBef>
              <a:spcAft>
                <a:spcPts val="0"/>
              </a:spcAft>
              <a:buSzPts val="2000"/>
              <a:buChar char="●"/>
            </a:pPr>
            <a:r>
              <a:rPr lang="en" sz="2000"/>
              <a:t>Encourage the surfacing of information</a:t>
            </a:r>
            <a:endParaRPr sz="2000"/>
          </a:p>
          <a:p>
            <a:pPr marL="457200" lvl="0" indent="-355600" algn="l" rtl="0">
              <a:lnSpc>
                <a:spcPct val="100000"/>
              </a:lnSpc>
              <a:spcBef>
                <a:spcPts val="0"/>
              </a:spcBef>
              <a:spcAft>
                <a:spcPts val="0"/>
              </a:spcAft>
              <a:buSzPts val="2000"/>
              <a:buChar char="●"/>
            </a:pPr>
            <a:r>
              <a:rPr lang="en" sz="2000"/>
              <a:t>Create an environment that is conducive to collaborative problem solving</a:t>
            </a:r>
            <a:endParaRPr sz="2000"/>
          </a:p>
        </p:txBody>
      </p:sp>
      <p:pic>
        <p:nvPicPr>
          <p:cNvPr id="282" name="Google Shape;282;p41"/>
          <p:cNvPicPr preferRelativeResize="0"/>
          <p:nvPr/>
        </p:nvPicPr>
        <p:blipFill>
          <a:blip r:embed="rId3">
            <a:alphaModFix/>
          </a:blip>
          <a:stretch>
            <a:fillRect/>
          </a:stretch>
        </p:blipFill>
        <p:spPr>
          <a:xfrm>
            <a:off x="4883700" y="1841681"/>
            <a:ext cx="4260300" cy="239641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162425" y="210400"/>
            <a:ext cx="1967100" cy="190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Avoid Toxic Positivity</a:t>
            </a:r>
            <a:endParaRPr/>
          </a:p>
        </p:txBody>
      </p:sp>
      <p:sp>
        <p:nvSpPr>
          <p:cNvPr id="288" name="Google Shape;288;p42"/>
          <p:cNvSpPr txBox="1">
            <a:spLocks noGrp="1"/>
          </p:cNvSpPr>
          <p:nvPr>
            <p:ph type="body" idx="2"/>
          </p:nvPr>
        </p:nvSpPr>
        <p:spPr>
          <a:xfrm>
            <a:off x="6379025" y="1152475"/>
            <a:ext cx="2453400" cy="3416400"/>
          </a:xfrm>
          <a:prstGeom prst="rect">
            <a:avLst/>
          </a:prstGeom>
        </p:spPr>
        <p:txBody>
          <a:bodyPr spcFirstLastPara="1" wrap="square" lIns="91425" tIns="91425" rIns="91425" bIns="91425" anchor="t" anchorCtr="0">
            <a:normAutofit/>
          </a:bodyPr>
          <a:lstStyle/>
          <a:p>
            <a:pPr marL="0" lvl="0" indent="0" algn="l" rtl="0">
              <a:lnSpc>
                <a:spcPct val="122200"/>
              </a:lnSpc>
              <a:spcBef>
                <a:spcPts val="1200"/>
              </a:spcBef>
              <a:spcAft>
                <a:spcPts val="0"/>
              </a:spcAft>
              <a:buNone/>
            </a:pPr>
            <a:endParaRPr sz="1350">
              <a:solidFill>
                <a:srgbClr val="2C2D30"/>
              </a:solidFill>
              <a:latin typeface="Arial"/>
              <a:ea typeface="Arial"/>
              <a:cs typeface="Arial"/>
              <a:sym typeface="Arial"/>
            </a:endParaRPr>
          </a:p>
          <a:p>
            <a:pPr marL="0" lvl="0" indent="0" algn="l" rtl="0">
              <a:lnSpc>
                <a:spcPct val="122200"/>
              </a:lnSpc>
              <a:spcBef>
                <a:spcPts val="1200"/>
              </a:spcBef>
              <a:spcAft>
                <a:spcPts val="0"/>
              </a:spcAft>
              <a:buNone/>
            </a:pPr>
            <a:endParaRPr sz="1350">
              <a:solidFill>
                <a:srgbClr val="2C2D30"/>
              </a:solidFill>
              <a:latin typeface="Arial"/>
              <a:ea typeface="Arial"/>
              <a:cs typeface="Arial"/>
              <a:sym typeface="Arial"/>
            </a:endParaRPr>
          </a:p>
          <a:p>
            <a:pPr marL="0" lvl="0" indent="0" algn="l" rtl="0">
              <a:spcBef>
                <a:spcPts val="900"/>
              </a:spcBef>
              <a:spcAft>
                <a:spcPts val="1200"/>
              </a:spcAft>
              <a:buNone/>
            </a:pPr>
            <a:endParaRPr/>
          </a:p>
        </p:txBody>
      </p:sp>
      <p:pic>
        <p:nvPicPr>
          <p:cNvPr id="289" name="Google Shape;289;p42"/>
          <p:cNvPicPr preferRelativeResize="0"/>
          <p:nvPr/>
        </p:nvPicPr>
        <p:blipFill>
          <a:blip r:embed="rId3">
            <a:alphaModFix/>
          </a:blip>
          <a:stretch>
            <a:fillRect/>
          </a:stretch>
        </p:blipFill>
        <p:spPr>
          <a:xfrm>
            <a:off x="1967175" y="0"/>
            <a:ext cx="7176824"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0" y="0"/>
            <a:ext cx="9644102" cy="5143500"/>
          </a:xfrm>
          <a:prstGeom prst="rect">
            <a:avLst/>
          </a:prstGeom>
          <a:noFill/>
          <a:ln>
            <a:noFill/>
          </a:ln>
        </p:spPr>
      </p:pic>
      <p:sp>
        <p:nvSpPr>
          <p:cNvPr id="76" name="Google Shape;76;p16"/>
          <p:cNvSpPr txBox="1"/>
          <p:nvPr/>
        </p:nvSpPr>
        <p:spPr>
          <a:xfrm>
            <a:off x="203875" y="252025"/>
            <a:ext cx="4166700" cy="3333000"/>
          </a:xfrm>
          <a:prstGeom prst="rect">
            <a:avLst/>
          </a:prstGeom>
          <a:solidFill>
            <a:srgbClr val="CCCCCC">
              <a:alpha val="68160"/>
            </a:srgbClr>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600">
                <a:solidFill>
                  <a:schemeClr val="dk1"/>
                </a:solidFill>
              </a:rPr>
              <a:t>Appreciative Inquiry</a:t>
            </a:r>
            <a:endParaRPr sz="2300">
              <a:solidFill>
                <a:schemeClr val="dk1"/>
              </a:solidFill>
              <a:latin typeface="Proxima Nova"/>
              <a:ea typeface="Proxima Nova"/>
              <a:cs typeface="Proxima Nova"/>
              <a:sym typeface="Proxima Nova"/>
            </a:endParaRPr>
          </a:p>
          <a:p>
            <a:pPr marL="0" lvl="0" indent="0" algn="l" rtl="0">
              <a:lnSpc>
                <a:spcPct val="90000"/>
              </a:lnSpc>
              <a:spcBef>
                <a:spcPts val="0"/>
              </a:spcBef>
              <a:spcAft>
                <a:spcPts val="0"/>
              </a:spcAft>
              <a:buNone/>
            </a:pPr>
            <a:r>
              <a:rPr lang="en" sz="2300">
                <a:solidFill>
                  <a:schemeClr val="dk1"/>
                </a:solidFill>
                <a:latin typeface="Proxima Nova"/>
                <a:ea typeface="Proxima Nova"/>
                <a:cs typeface="Proxima Nova"/>
                <a:sym typeface="Proxima Nova"/>
              </a:rPr>
              <a:t>“A focus on the positive is useful for appreciative inquiry but it’s not the purpose. The purpose is to generate a new and better future.”</a:t>
            </a:r>
            <a:endParaRPr sz="2300">
              <a:solidFill>
                <a:schemeClr val="dk1"/>
              </a:solidFill>
              <a:latin typeface="Proxima Nova"/>
              <a:ea typeface="Proxima Nova"/>
              <a:cs typeface="Proxima Nova"/>
              <a:sym typeface="Proxima Nova"/>
            </a:endParaRPr>
          </a:p>
          <a:p>
            <a:pPr marL="0" lvl="0" indent="0" algn="r" rtl="0">
              <a:lnSpc>
                <a:spcPct val="90000"/>
              </a:lnSpc>
              <a:spcBef>
                <a:spcPts val="1000"/>
              </a:spcBef>
              <a:spcAft>
                <a:spcPts val="0"/>
              </a:spcAft>
              <a:buNone/>
            </a:pPr>
            <a:r>
              <a:rPr lang="en" sz="2300">
                <a:solidFill>
                  <a:schemeClr val="dk1"/>
                </a:solidFill>
                <a:latin typeface="Proxima Nova"/>
                <a:ea typeface="Proxima Nova"/>
                <a:cs typeface="Proxima Nova"/>
                <a:sym typeface="Proxima Nova"/>
              </a:rPr>
              <a:t>~ Gervase R. Bushe, Ph.D</a:t>
            </a:r>
            <a:r>
              <a:rPr lang="en" sz="2300">
                <a:solidFill>
                  <a:schemeClr val="lt1"/>
                </a:solidFill>
                <a:latin typeface="Proxima Nova"/>
                <a:ea typeface="Proxima Nova"/>
                <a:cs typeface="Proxima Nova"/>
                <a:sym typeface="Proxima Nova"/>
              </a:rPr>
              <a:t>.</a:t>
            </a:r>
            <a:endParaRPr sz="2300">
              <a:solidFill>
                <a:schemeClr val="lt1"/>
              </a:solidFill>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4926925" y="539725"/>
            <a:ext cx="3905400" cy="4182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Questions?</a:t>
            </a:r>
            <a:endParaRPr/>
          </a:p>
          <a:p>
            <a:pPr marL="0" lvl="0" indent="0" algn="ctr" rtl="0">
              <a:spcBef>
                <a:spcPts val="0"/>
              </a:spcBef>
              <a:spcAft>
                <a:spcPts val="0"/>
              </a:spcAft>
              <a:buNone/>
            </a:pPr>
            <a:endParaRPr sz="1800"/>
          </a:p>
          <a:p>
            <a:pPr marL="0" lvl="0" indent="0" algn="ctr" rtl="0">
              <a:spcBef>
                <a:spcPts val="0"/>
              </a:spcBef>
              <a:spcAft>
                <a:spcPts val="0"/>
              </a:spcAft>
              <a:buNone/>
            </a:pPr>
            <a:r>
              <a:rPr lang="en" sz="2000" b="1">
                <a:latin typeface="Arial"/>
                <a:ea typeface="Arial"/>
                <a:cs typeface="Arial"/>
                <a:sym typeface="Arial"/>
              </a:rPr>
              <a:t>Annie Bélanger</a:t>
            </a:r>
            <a:endParaRPr sz="2000" b="1">
              <a:latin typeface="Arial"/>
              <a:ea typeface="Arial"/>
              <a:cs typeface="Arial"/>
              <a:sym typeface="Arial"/>
            </a:endParaRPr>
          </a:p>
          <a:p>
            <a:pPr marL="0" lvl="0" indent="0" algn="ctr" rtl="0">
              <a:spcBef>
                <a:spcPts val="0"/>
              </a:spcBef>
              <a:spcAft>
                <a:spcPts val="0"/>
              </a:spcAft>
              <a:buNone/>
            </a:pPr>
            <a:r>
              <a:rPr lang="en" sz="2000" u="sng">
                <a:solidFill>
                  <a:schemeClr val="hlink"/>
                </a:solidFill>
                <a:latin typeface="Arial"/>
                <a:ea typeface="Arial"/>
                <a:cs typeface="Arial"/>
                <a:sym typeface="Arial"/>
                <a:hlinkClick r:id="rId3"/>
              </a:rPr>
              <a:t>annie.belanger@gvsu.edu</a:t>
            </a:r>
            <a:r>
              <a:rPr lang="en" sz="2000">
                <a:latin typeface="Arial"/>
                <a:ea typeface="Arial"/>
                <a:cs typeface="Arial"/>
                <a:sym typeface="Arial"/>
              </a:rPr>
              <a:t>  </a:t>
            </a:r>
            <a:endParaRPr sz="2000">
              <a:latin typeface="Arial"/>
              <a:ea typeface="Arial"/>
              <a:cs typeface="Arial"/>
              <a:sym typeface="Arial"/>
            </a:endParaRPr>
          </a:p>
          <a:p>
            <a:pPr marL="0" lvl="0" indent="0" algn="ctr" rtl="0">
              <a:spcBef>
                <a:spcPts val="0"/>
              </a:spcBef>
              <a:spcAft>
                <a:spcPts val="0"/>
              </a:spcAft>
              <a:buNone/>
            </a:pPr>
            <a:r>
              <a:rPr lang="en" sz="2000">
                <a:latin typeface="Arial"/>
                <a:ea typeface="Arial"/>
                <a:cs typeface="Arial"/>
                <a:sym typeface="Arial"/>
              </a:rPr>
              <a:t>@annie_belanger</a:t>
            </a:r>
            <a:endParaRPr sz="2000">
              <a:latin typeface="Arial"/>
              <a:ea typeface="Arial"/>
              <a:cs typeface="Arial"/>
              <a:sym typeface="Arial"/>
            </a:endParaRPr>
          </a:p>
          <a:p>
            <a:pPr marL="0" lvl="0" indent="0" algn="ctr" rtl="0">
              <a:spcBef>
                <a:spcPts val="0"/>
              </a:spcBef>
              <a:spcAft>
                <a:spcPts val="0"/>
              </a:spcAft>
              <a:buNone/>
            </a:pPr>
            <a:endParaRPr sz="2000">
              <a:latin typeface="Arial"/>
              <a:ea typeface="Arial"/>
              <a:cs typeface="Arial"/>
              <a:sym typeface="Arial"/>
            </a:endParaRPr>
          </a:p>
          <a:p>
            <a:pPr marL="0" lvl="0" indent="0" algn="ctr" rtl="0">
              <a:spcBef>
                <a:spcPts val="0"/>
              </a:spcBef>
              <a:spcAft>
                <a:spcPts val="0"/>
              </a:spcAft>
              <a:buNone/>
            </a:pPr>
            <a:r>
              <a:rPr lang="en" sz="2000" b="1">
                <a:latin typeface="Arial"/>
                <a:ea typeface="Arial"/>
                <a:cs typeface="Arial"/>
                <a:sym typeface="Arial"/>
              </a:rPr>
              <a:t>Preethi Gorecki</a:t>
            </a:r>
            <a:endParaRPr sz="2000" b="1">
              <a:latin typeface="Arial"/>
              <a:ea typeface="Arial"/>
              <a:cs typeface="Arial"/>
              <a:sym typeface="Arial"/>
            </a:endParaRPr>
          </a:p>
          <a:p>
            <a:pPr marL="0" lvl="0" indent="0" algn="ctr" rtl="0">
              <a:spcBef>
                <a:spcPts val="0"/>
              </a:spcBef>
              <a:spcAft>
                <a:spcPts val="0"/>
              </a:spcAft>
              <a:buNone/>
            </a:pPr>
            <a:r>
              <a:rPr lang="en" sz="2000" u="sng">
                <a:solidFill>
                  <a:schemeClr val="hlink"/>
                </a:solidFill>
                <a:latin typeface="Arial"/>
                <a:ea typeface="Arial"/>
                <a:cs typeface="Arial"/>
                <a:sym typeface="Arial"/>
                <a:hlinkClick r:id="rId4"/>
              </a:rPr>
              <a:t>preethi.gorecki@gmail.com</a:t>
            </a:r>
            <a:endParaRPr sz="2000">
              <a:latin typeface="Arial"/>
              <a:ea typeface="Arial"/>
              <a:cs typeface="Arial"/>
              <a:sym typeface="Arial"/>
            </a:endParaRPr>
          </a:p>
          <a:p>
            <a:pPr marL="0" lvl="0" indent="0" algn="ctr" rtl="0">
              <a:spcBef>
                <a:spcPts val="0"/>
              </a:spcBef>
              <a:spcAft>
                <a:spcPts val="0"/>
              </a:spcAft>
              <a:buNone/>
            </a:pPr>
            <a:r>
              <a:rPr lang="en" sz="2000">
                <a:latin typeface="Arial"/>
                <a:ea typeface="Arial"/>
                <a:cs typeface="Arial"/>
                <a:sym typeface="Arial"/>
              </a:rPr>
              <a:t> @helloitspree</a:t>
            </a:r>
            <a:endParaRPr sz="2000"/>
          </a:p>
          <a:p>
            <a:pPr marL="0" lvl="0" indent="0" algn="ctr" rtl="0">
              <a:spcBef>
                <a:spcPts val="0"/>
              </a:spcBef>
              <a:spcAft>
                <a:spcPts val="0"/>
              </a:spcAft>
              <a:buNone/>
            </a:pPr>
            <a:endParaRPr sz="2000"/>
          </a:p>
          <a:p>
            <a:pPr marL="0" lvl="0" indent="0" algn="ctr" rtl="0">
              <a:spcBef>
                <a:spcPts val="0"/>
              </a:spcBef>
              <a:spcAft>
                <a:spcPts val="0"/>
              </a:spcAft>
              <a:buNone/>
            </a:pPr>
            <a:r>
              <a:rPr lang="en" sz="2000"/>
              <a:t>Slides will be available at </a:t>
            </a:r>
            <a:endParaRPr sz="2000"/>
          </a:p>
          <a:p>
            <a:pPr marL="0" lvl="0" indent="0" algn="ctr" rtl="0">
              <a:spcBef>
                <a:spcPts val="0"/>
              </a:spcBef>
              <a:spcAft>
                <a:spcPts val="0"/>
              </a:spcAft>
              <a:buNone/>
            </a:pPr>
            <a:r>
              <a:rPr lang="en" sz="2000" u="sng">
                <a:solidFill>
                  <a:schemeClr val="hlink"/>
                </a:solidFill>
                <a:hlinkClick r:id="rId5"/>
              </a:rPr>
              <a:t>scholarworks@gvsu.edu</a:t>
            </a:r>
            <a:endParaRPr sz="2000"/>
          </a:p>
          <a:p>
            <a:pPr marL="0" lvl="0" indent="0" algn="ctr" rtl="0">
              <a:spcBef>
                <a:spcPts val="0"/>
              </a:spcBef>
              <a:spcAft>
                <a:spcPts val="0"/>
              </a:spcAft>
              <a:buNone/>
            </a:pPr>
            <a:endParaRPr sz="2000"/>
          </a:p>
        </p:txBody>
      </p:sp>
      <p:pic>
        <p:nvPicPr>
          <p:cNvPr id="295" name="Google Shape;295;p43"/>
          <p:cNvPicPr preferRelativeResize="0"/>
          <p:nvPr/>
        </p:nvPicPr>
        <p:blipFill>
          <a:blip r:embed="rId6">
            <a:alphaModFix/>
          </a:blip>
          <a:stretch>
            <a:fillRect/>
          </a:stretch>
        </p:blipFill>
        <p:spPr>
          <a:xfrm>
            <a:off x="0" y="0"/>
            <a:ext cx="5143501" cy="51435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301" name="Google Shape;301;p44"/>
          <p:cNvSpPr txBox="1"/>
          <p:nvPr/>
        </p:nvSpPr>
        <p:spPr>
          <a:xfrm>
            <a:off x="311700" y="1017725"/>
            <a:ext cx="8679600" cy="4015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 sz="2000"/>
              <a:t>Much of the information in this presentation is based on Chapter 6:  The Power of Conversation from </a:t>
            </a:r>
            <a:r>
              <a:rPr lang="en" sz="2000" i="1"/>
              <a:t>Appreciative Inquiry for change management:  Using AI to facilitate organizational development </a:t>
            </a:r>
            <a:r>
              <a:rPr lang="en" sz="2000"/>
              <a:t>(2008) by Sarah Lewis, Jonathan Passmore, and Stefan Cantore.  Philadelphia: Kogan Page</a:t>
            </a:r>
            <a:endParaRPr sz="2000"/>
          </a:p>
          <a:p>
            <a:pPr marL="0" lvl="0" indent="0" algn="l" rtl="0">
              <a:lnSpc>
                <a:spcPct val="90000"/>
              </a:lnSpc>
              <a:spcBef>
                <a:spcPts val="1000"/>
              </a:spcBef>
              <a:spcAft>
                <a:spcPts val="0"/>
              </a:spcAft>
              <a:buNone/>
            </a:pPr>
            <a:r>
              <a:rPr lang="en" sz="2000" i="1"/>
              <a:t>Appreciative Inquiry: A Positive Revolution in Change </a:t>
            </a:r>
            <a:r>
              <a:rPr lang="en" sz="2000"/>
              <a:t>(2005)</a:t>
            </a:r>
            <a:r>
              <a:rPr lang="en" sz="2000" i="1"/>
              <a:t> </a:t>
            </a:r>
            <a:r>
              <a:rPr lang="en" sz="2000"/>
              <a:t>by David L. Cooperrider and Diana Whitney. San Francisco: Berrett-Koehler Publishers</a:t>
            </a:r>
            <a:endParaRPr sz="2000"/>
          </a:p>
          <a:p>
            <a:pPr marL="0" lvl="0" indent="0" algn="l" rtl="0">
              <a:lnSpc>
                <a:spcPct val="90000"/>
              </a:lnSpc>
              <a:spcBef>
                <a:spcPts val="1000"/>
              </a:spcBef>
              <a:spcAft>
                <a:spcPts val="0"/>
              </a:spcAft>
              <a:buNone/>
            </a:pPr>
            <a:r>
              <a:rPr lang="en" sz="2000" i="1"/>
              <a:t>Appreciative Inquiry Handbook for Leaders of Change</a:t>
            </a:r>
            <a:r>
              <a:rPr lang="en" sz="2000"/>
              <a:t> (2</a:t>
            </a:r>
            <a:r>
              <a:rPr lang="en" sz="2000" baseline="30000"/>
              <a:t>nd</a:t>
            </a:r>
            <a:r>
              <a:rPr lang="en" sz="2000"/>
              <a:t> edition 2008) by David L. Cooperrider, Jacqueline M. Stavros, and Diana K. Whitney. San Francisco: Berrett-Koehler Publishers</a:t>
            </a: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307" name="Google Shape;307;p45"/>
          <p:cNvSpPr txBox="1"/>
          <p:nvPr/>
        </p:nvSpPr>
        <p:spPr>
          <a:xfrm>
            <a:off x="169450" y="1017725"/>
            <a:ext cx="8821800" cy="4015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 sz="2000" i="1"/>
              <a:t>The Art of Powerful Questions: Catalyzing Insight, Innovation, and Action </a:t>
            </a:r>
            <a:r>
              <a:rPr lang="en" sz="2000"/>
              <a:t>(2003) by Juanita Brown, and David Isaacs Eric E. Vogt. Mill Valley: Whole Systems Associates</a:t>
            </a:r>
            <a:endParaRPr sz="2000"/>
          </a:p>
          <a:p>
            <a:pPr marL="0" lvl="0" indent="0" algn="l" rtl="0">
              <a:lnSpc>
                <a:spcPct val="90000"/>
              </a:lnSpc>
              <a:spcBef>
                <a:spcPts val="1000"/>
              </a:spcBef>
              <a:spcAft>
                <a:spcPts val="0"/>
              </a:spcAft>
              <a:buNone/>
            </a:pPr>
            <a:r>
              <a:rPr lang="en" sz="2000" i="1"/>
              <a:t>The Power of Appreciative Inquiry: A Practical Guide to Positive Change </a:t>
            </a:r>
            <a:r>
              <a:rPr lang="en" sz="2000"/>
              <a:t>(2</a:t>
            </a:r>
            <a:r>
              <a:rPr lang="en" sz="2000" baseline="30000"/>
              <a:t>nd</a:t>
            </a:r>
            <a:r>
              <a:rPr lang="en" sz="2000"/>
              <a:t> edition 2010) by Diana Whitney and Amanda Trosten-Bloom. San Francisco: Berrett-Koehler Publishers</a:t>
            </a:r>
            <a:endParaRPr sz="2000"/>
          </a:p>
          <a:p>
            <a:pPr marL="0" lvl="0" indent="0" algn="l" rtl="0">
              <a:lnSpc>
                <a:spcPct val="90000"/>
              </a:lnSpc>
              <a:spcBef>
                <a:spcPts val="1000"/>
              </a:spcBef>
              <a:spcAft>
                <a:spcPts val="0"/>
              </a:spcAft>
              <a:buNone/>
            </a:pPr>
            <a:r>
              <a:rPr lang="en" sz="2000" i="1"/>
              <a:t>Thin Book of Appreciative Inquiry </a:t>
            </a:r>
            <a:r>
              <a:rPr lang="en" sz="2000"/>
              <a:t>(3</a:t>
            </a:r>
            <a:r>
              <a:rPr lang="en" sz="2000" baseline="30000"/>
              <a:t>rd</a:t>
            </a:r>
            <a:r>
              <a:rPr lang="en" sz="2000"/>
              <a:t> edition 2013) by Sue Annis Hammond. Bend: Thin Book Publishing Co.</a:t>
            </a:r>
            <a:endParaRPr sz="2000"/>
          </a:p>
          <a:p>
            <a:pPr marL="0" lvl="0" indent="0" algn="l" rtl="0">
              <a:lnSpc>
                <a:spcPct val="90000"/>
              </a:lnSpc>
              <a:spcBef>
                <a:spcPts val="1000"/>
              </a:spcBef>
              <a:spcAft>
                <a:spcPts val="0"/>
              </a:spcAft>
              <a:buClr>
                <a:schemeClr val="dk1"/>
              </a:buClr>
              <a:buSzPts val="1100"/>
              <a:buFont typeface="Arial"/>
              <a:buNone/>
            </a:pPr>
            <a:r>
              <a:rPr lang="en" sz="2000" i="1">
                <a:solidFill>
                  <a:schemeClr val="dk1"/>
                </a:solidFill>
              </a:rPr>
              <a:t>Appreciative Inquiry Is Not (Just) About The Positive.</a:t>
            </a:r>
            <a:r>
              <a:rPr lang="en" sz="2000">
                <a:solidFill>
                  <a:schemeClr val="dk1"/>
                </a:solidFill>
              </a:rPr>
              <a:t> OD Practitioner, Vol. 39, No. 4, pp.30-35, 2007. Gervase R. Bushe, Ph.D </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313" name="Google Shape;313;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None/>
            </a:pPr>
            <a:r>
              <a:rPr lang="en" sz="2000" i="1">
                <a:solidFill>
                  <a:schemeClr val="dk1"/>
                </a:solidFill>
              </a:rPr>
              <a:t>Conversations worth having: Using appreciative inquiry to fuel productive and meaningful engagement </a:t>
            </a:r>
            <a:r>
              <a:rPr lang="en" sz="2000">
                <a:solidFill>
                  <a:schemeClr val="dk1"/>
                </a:solidFill>
              </a:rPr>
              <a:t>(2018)</a:t>
            </a:r>
            <a:r>
              <a:rPr lang="en" sz="2000" i="1">
                <a:solidFill>
                  <a:schemeClr val="dk1"/>
                </a:solidFill>
              </a:rPr>
              <a:t> </a:t>
            </a:r>
            <a:r>
              <a:rPr lang="en" sz="2000">
                <a:solidFill>
                  <a:schemeClr val="dk1"/>
                </a:solidFill>
              </a:rPr>
              <a:t>by Jackie Stavros and Cheri Torres: Berrett-Koehler Publishers</a:t>
            </a:r>
            <a:endParaRPr sz="2000">
              <a:solidFill>
                <a:schemeClr val="dk1"/>
              </a:solidFill>
            </a:endParaRPr>
          </a:p>
          <a:p>
            <a:pPr marL="0" lvl="0" indent="0" algn="l" rtl="0">
              <a:spcBef>
                <a:spcPts val="1200"/>
              </a:spcBef>
              <a:spcAft>
                <a:spcPts val="0"/>
              </a:spcAft>
              <a:buClr>
                <a:schemeClr val="dk1"/>
              </a:buClr>
              <a:buSzPts val="1100"/>
              <a:buFont typeface="Arial"/>
              <a:buNone/>
            </a:pPr>
            <a:r>
              <a:rPr lang="en" sz="2000" i="1">
                <a:solidFill>
                  <a:schemeClr val="dk1"/>
                </a:solidFill>
              </a:rPr>
              <a:t>Appreciative Inquiry for Change Management: Using AI to Facilitate Organizational Development</a:t>
            </a:r>
            <a:r>
              <a:rPr lang="en" sz="2000">
                <a:solidFill>
                  <a:schemeClr val="dk1"/>
                </a:solidFill>
              </a:rPr>
              <a:t> (2011)</a:t>
            </a:r>
            <a:r>
              <a:rPr lang="en" sz="2000" i="1">
                <a:solidFill>
                  <a:schemeClr val="dk1"/>
                </a:solidFill>
              </a:rPr>
              <a:t> </a:t>
            </a:r>
            <a:r>
              <a:rPr lang="en" sz="2000">
                <a:solidFill>
                  <a:schemeClr val="dk1"/>
                </a:solidFill>
              </a:rPr>
              <a:t>by Sarah Lewis, Jonathan Passmore, and Stefan Cantore: Kogan Page.</a:t>
            </a:r>
            <a:endParaRPr sz="2000">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319" name="Google Shape;319;p47"/>
          <p:cNvSpPr txBox="1"/>
          <p:nvPr/>
        </p:nvSpPr>
        <p:spPr>
          <a:xfrm>
            <a:off x="311700" y="927150"/>
            <a:ext cx="8679600" cy="4106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 sz="2000">
                <a:solidFill>
                  <a:schemeClr val="dk1"/>
                </a:solidFill>
              </a:rPr>
              <a:t>What is Appreciative Inquiry? A Short Guide to the Appreciative Inquiry Model &amp; Process, Center for Values-Driven Leadership Blog, 2017, Online at: </a:t>
            </a:r>
            <a:r>
              <a:rPr lang="en" sz="2000" u="sng">
                <a:solidFill>
                  <a:schemeClr val="hlink"/>
                </a:solidFill>
                <a:hlinkClick r:id="rId3"/>
              </a:rPr>
              <a:t>https://cvdl.ben.edu/blog/what-is-appreciative-inquiry/</a:t>
            </a:r>
            <a:endParaRPr/>
          </a:p>
          <a:p>
            <a:pPr marL="0" lvl="0" indent="0" algn="l" rtl="0">
              <a:lnSpc>
                <a:spcPct val="90000"/>
              </a:lnSpc>
              <a:spcBef>
                <a:spcPts val="1000"/>
              </a:spcBef>
              <a:spcAft>
                <a:spcPts val="0"/>
              </a:spcAft>
              <a:buNone/>
            </a:pPr>
            <a:endParaRPr sz="2000"/>
          </a:p>
          <a:p>
            <a:pPr marL="0" lvl="0" indent="0" algn="l" rtl="0">
              <a:lnSpc>
                <a:spcPct val="90000"/>
              </a:lnSpc>
              <a:spcBef>
                <a:spcPts val="1000"/>
              </a:spcBef>
              <a:spcAft>
                <a:spcPts val="0"/>
              </a:spcAft>
              <a:buNone/>
            </a:pPr>
            <a:r>
              <a:rPr lang="en" sz="2000"/>
              <a:t>Why Empathetic Listening Is Crucial for Your Career—and How to Do It Well, themuse, </a:t>
            </a:r>
            <a:r>
              <a:rPr lang="en" sz="2000">
                <a:solidFill>
                  <a:schemeClr val="dk1"/>
                </a:solidFill>
              </a:rPr>
              <a:t>Ximena Vengoechea. 2021, online at </a:t>
            </a:r>
            <a:r>
              <a:rPr lang="en" sz="2000" u="sng">
                <a:solidFill>
                  <a:schemeClr val="hlink"/>
                </a:solidFill>
                <a:hlinkClick r:id="rId4"/>
              </a:rPr>
              <a:t>https://www.themuse.com/advice/what-is-empathetic-listening-definition-examples</a:t>
            </a:r>
            <a:r>
              <a:rPr lang="en" sz="2000"/>
              <a:t> </a:t>
            </a:r>
            <a:endParaRPr sz="2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a:t>
            </a:r>
            <a:endParaRPr/>
          </a:p>
        </p:txBody>
      </p:sp>
      <p:sp>
        <p:nvSpPr>
          <p:cNvPr id="325" name="Google Shape;325;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000">
                <a:solidFill>
                  <a:schemeClr val="dk1"/>
                </a:solidFill>
              </a:rPr>
              <a:t>The Book of Beautiful Questions Question Index: </a:t>
            </a:r>
            <a:r>
              <a:rPr lang="en" sz="2000" u="sng">
                <a:solidFill>
                  <a:schemeClr val="hlink"/>
                </a:solidFill>
                <a:hlinkClick r:id="rId3"/>
              </a:rPr>
              <a:t>https://amorebeautifulquestion.com/wp-content/uploads/2019/01/Question-Index-BBQ.pdf</a:t>
            </a:r>
            <a:r>
              <a:rPr lang="en" sz="2000"/>
              <a:t> </a:t>
            </a:r>
            <a:endParaRPr sz="2000"/>
          </a:p>
          <a:p>
            <a:pPr marL="0" lvl="0" indent="0" algn="l" rtl="0">
              <a:spcBef>
                <a:spcPts val="1200"/>
              </a:spcBef>
              <a:spcAft>
                <a:spcPts val="0"/>
              </a:spcAft>
              <a:buNone/>
            </a:pPr>
            <a:r>
              <a:rPr lang="en" sz="2000">
                <a:solidFill>
                  <a:schemeClr val="dk1"/>
                </a:solidFill>
              </a:rPr>
              <a:t>Anti-Oppression Resource &amp; Training Alliance: </a:t>
            </a:r>
            <a:r>
              <a:rPr lang="en" sz="2000" u="sng">
                <a:solidFill>
                  <a:schemeClr val="hlink"/>
                </a:solidFill>
                <a:hlinkClick r:id="rId4"/>
              </a:rPr>
              <a:t>https://aorta.coop/resources/</a:t>
            </a:r>
            <a:r>
              <a:rPr lang="en" sz="2000"/>
              <a:t> </a:t>
            </a:r>
            <a:endParaRPr sz="2000"/>
          </a:p>
          <a:p>
            <a:pPr marL="0" lvl="0" indent="0" algn="l" rtl="0">
              <a:spcBef>
                <a:spcPts val="1200"/>
              </a:spcBef>
              <a:spcAft>
                <a:spcPts val="0"/>
              </a:spcAft>
              <a:buNone/>
            </a:pPr>
            <a:r>
              <a:rPr lang="en" sz="2000">
                <a:solidFill>
                  <a:schemeClr val="dk1"/>
                </a:solidFill>
              </a:rPr>
              <a:t>Liberating Structures:</a:t>
            </a:r>
            <a:r>
              <a:rPr lang="en" sz="2000"/>
              <a:t> </a:t>
            </a:r>
            <a:r>
              <a:rPr lang="en" sz="2000" u="sng">
                <a:solidFill>
                  <a:schemeClr val="hlink"/>
                </a:solidFill>
                <a:hlinkClick r:id="rId5"/>
              </a:rPr>
              <a:t>https://www.liberatingstructures.com/</a:t>
            </a:r>
            <a:r>
              <a:rPr lang="en" sz="2000"/>
              <a:t> </a:t>
            </a:r>
            <a:endParaRPr sz="2000"/>
          </a:p>
          <a:p>
            <a:pPr marL="0" lvl="0" indent="0" algn="l" rtl="0">
              <a:spcBef>
                <a:spcPts val="1200"/>
              </a:spcBef>
              <a:spcAft>
                <a:spcPts val="0"/>
              </a:spcAft>
              <a:buNone/>
            </a:pPr>
            <a:r>
              <a:rPr lang="en" sz="2000">
                <a:solidFill>
                  <a:schemeClr val="dk1"/>
                </a:solidFill>
              </a:rPr>
              <a:t>Appreciative Inquiry Commons:</a:t>
            </a:r>
            <a:r>
              <a:rPr lang="en" sz="2000"/>
              <a:t> </a:t>
            </a:r>
            <a:r>
              <a:rPr lang="en" sz="2000" u="sng">
                <a:solidFill>
                  <a:schemeClr val="hlink"/>
                </a:solidFill>
                <a:hlinkClick r:id="rId6"/>
              </a:rPr>
              <a:t>https://appreciativeinquiry.champlain.edu/</a:t>
            </a:r>
            <a:r>
              <a:rPr lang="en" sz="2000"/>
              <a:t> </a:t>
            </a:r>
            <a:endParaRPr sz="2000"/>
          </a:p>
          <a:p>
            <a:pPr marL="0" lvl="0" indent="0" algn="l" rtl="0">
              <a:spcBef>
                <a:spcPts val="1200"/>
              </a:spcBef>
              <a:spcAft>
                <a:spcPts val="0"/>
              </a:spcAft>
              <a:buNone/>
            </a:pPr>
            <a:r>
              <a:rPr lang="en" sz="2000"/>
              <a:t>HyperIsland [facilitation] Toolbox: </a:t>
            </a:r>
            <a:r>
              <a:rPr lang="en" sz="2000" u="sng">
                <a:solidFill>
                  <a:schemeClr val="hlink"/>
                </a:solidFill>
                <a:hlinkClick r:id="rId7"/>
              </a:rPr>
              <a:t>https://toolbox.hyperisland.com/</a:t>
            </a:r>
            <a:r>
              <a:rPr lang="en" sz="2000"/>
              <a:t> </a:t>
            </a:r>
            <a:endParaRPr sz="2000"/>
          </a:p>
          <a:p>
            <a:pPr marL="0" lvl="0" indent="0" algn="l" rtl="0">
              <a:spcBef>
                <a:spcPts val="1200"/>
              </a:spcBef>
              <a:spcAft>
                <a:spcPts val="1200"/>
              </a:spcAft>
              <a:buNone/>
            </a:pPr>
            <a:r>
              <a:rPr lang="en" sz="2000"/>
              <a:t>Guide to developing Rules of Engagement:  </a:t>
            </a:r>
            <a:r>
              <a:rPr lang="en" sz="2000" u="sng">
                <a:solidFill>
                  <a:schemeClr val="hlink"/>
                </a:solidFill>
                <a:hlinkClick r:id="rId8"/>
              </a:rPr>
              <a:t>http://www.ideaarchitects.org/2012/03/facilitation-friday-10-establish-rules.html</a:t>
            </a:r>
            <a:r>
              <a:rPr lang="en" sz="2000"/>
              <a:t>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Appreciative Inquiry ...</a:t>
            </a:r>
            <a:endParaRPr/>
          </a:p>
        </p:txBody>
      </p:sp>
      <p:sp>
        <p:nvSpPr>
          <p:cNvPr id="82" name="Google Shape;82;p17"/>
          <p:cNvSpPr txBox="1">
            <a:spLocks noGrp="1"/>
          </p:cNvSpPr>
          <p:nvPr>
            <p:ph type="body" idx="1"/>
          </p:nvPr>
        </p:nvSpPr>
        <p:spPr>
          <a:xfrm>
            <a:off x="311700" y="1152475"/>
            <a:ext cx="4905300" cy="3416400"/>
          </a:xfrm>
          <a:prstGeom prst="rect">
            <a:avLst/>
          </a:prstGeom>
        </p:spPr>
        <p:txBody>
          <a:bodyPr spcFirstLastPara="1" wrap="square" lIns="91425" tIns="91425" rIns="91425" bIns="91425" anchor="t" anchorCtr="0">
            <a:normAutofit lnSpcReduction="10000"/>
          </a:bodyPr>
          <a:lstStyle/>
          <a:p>
            <a:pPr marL="457200" lvl="0" indent="-381000" algn="l" rtl="0">
              <a:spcBef>
                <a:spcPts val="0"/>
              </a:spcBef>
              <a:spcAft>
                <a:spcPts val="0"/>
              </a:spcAft>
              <a:buClr>
                <a:srgbClr val="222222"/>
              </a:buClr>
              <a:buSzPts val="2400"/>
              <a:buChar char="●"/>
            </a:pPr>
            <a:r>
              <a:rPr lang="en" sz="2400">
                <a:solidFill>
                  <a:srgbClr val="222222"/>
                </a:solidFill>
                <a:highlight>
                  <a:srgbClr val="FFFFFF"/>
                </a:highlight>
              </a:rPr>
              <a:t>Engages stakeholders in self-determined change</a:t>
            </a:r>
            <a:endParaRPr sz="2400">
              <a:solidFill>
                <a:srgbClr val="222222"/>
              </a:solidFill>
              <a:highlight>
                <a:srgbClr val="FFFFFF"/>
              </a:highlight>
            </a:endParaRPr>
          </a:p>
          <a:p>
            <a:pPr marL="457200" lvl="0" indent="-381000" algn="l" rtl="0">
              <a:spcBef>
                <a:spcPts val="0"/>
              </a:spcBef>
              <a:spcAft>
                <a:spcPts val="0"/>
              </a:spcAft>
              <a:buClr>
                <a:srgbClr val="222222"/>
              </a:buClr>
              <a:buSzPts val="2400"/>
              <a:buChar char="●"/>
            </a:pPr>
            <a:r>
              <a:rPr lang="en" sz="2400">
                <a:solidFill>
                  <a:srgbClr val="222222"/>
                </a:solidFill>
                <a:highlight>
                  <a:srgbClr val="FFFFFF"/>
                </a:highlight>
              </a:rPr>
              <a:t>Is a strengths-based, positive approach to leadership development and organizational change</a:t>
            </a:r>
            <a:endParaRPr sz="2400">
              <a:solidFill>
                <a:srgbClr val="222222"/>
              </a:solidFill>
              <a:highlight>
                <a:srgbClr val="FFFFFF"/>
              </a:highlight>
            </a:endParaRPr>
          </a:p>
          <a:p>
            <a:pPr marL="457200" lvl="0" indent="-381000" algn="l" rtl="0">
              <a:spcBef>
                <a:spcPts val="0"/>
              </a:spcBef>
              <a:spcAft>
                <a:spcPts val="0"/>
              </a:spcAft>
              <a:buClr>
                <a:srgbClr val="222222"/>
              </a:buClr>
              <a:buSzPts val="2400"/>
              <a:buChar char="●"/>
            </a:pPr>
            <a:r>
              <a:rPr lang="en" sz="2400">
                <a:solidFill>
                  <a:srgbClr val="222222"/>
                </a:solidFill>
                <a:highlight>
                  <a:srgbClr val="FFFFFF"/>
                </a:highlight>
              </a:rPr>
              <a:t>Seeks what is best in their organization </a:t>
            </a:r>
            <a:endParaRPr sz="2400">
              <a:solidFill>
                <a:srgbClr val="222222"/>
              </a:solidFill>
              <a:highlight>
                <a:srgbClr val="FFFFFF"/>
              </a:highlight>
            </a:endParaRPr>
          </a:p>
        </p:txBody>
      </p:sp>
      <p:grpSp>
        <p:nvGrpSpPr>
          <p:cNvPr id="83" name="Google Shape;83;p17"/>
          <p:cNvGrpSpPr/>
          <p:nvPr/>
        </p:nvGrpSpPr>
        <p:grpSpPr>
          <a:xfrm>
            <a:off x="5217002" y="991106"/>
            <a:ext cx="3609703" cy="3161292"/>
            <a:chOff x="2986712" y="1131139"/>
            <a:chExt cx="3170578" cy="2881235"/>
          </a:xfrm>
        </p:grpSpPr>
        <p:grpSp>
          <p:nvGrpSpPr>
            <p:cNvPr id="84" name="Google Shape;84;p17"/>
            <p:cNvGrpSpPr/>
            <p:nvPr/>
          </p:nvGrpSpPr>
          <p:grpSpPr>
            <a:xfrm>
              <a:off x="4303290" y="2158374"/>
              <a:ext cx="1854000" cy="1854000"/>
              <a:chOff x="4303290" y="2158374"/>
              <a:chExt cx="1854000" cy="1854000"/>
            </a:xfrm>
          </p:grpSpPr>
          <p:sp>
            <p:nvSpPr>
              <p:cNvPr id="85" name="Google Shape;85;p17"/>
              <p:cNvSpPr/>
              <p:nvPr/>
            </p:nvSpPr>
            <p:spPr>
              <a:xfrm>
                <a:off x="4303290" y="2158374"/>
                <a:ext cx="1854000" cy="1854000"/>
              </a:xfrm>
              <a:prstGeom prst="ellipse">
                <a:avLst/>
              </a:prstGeom>
              <a:solidFill>
                <a:srgbClr val="1D7E74"/>
              </a:solidFill>
              <a:ln w="28575" cap="flat" cmpd="sng">
                <a:solidFill>
                  <a:srgbClr val="83E3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b="1"/>
              </a:p>
            </p:txBody>
          </p:sp>
          <p:sp>
            <p:nvSpPr>
              <p:cNvPr id="86" name="Google Shape;86;p17"/>
              <p:cNvSpPr txBox="1"/>
              <p:nvPr/>
            </p:nvSpPr>
            <p:spPr>
              <a:xfrm>
                <a:off x="4840698" y="2877079"/>
                <a:ext cx="10752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solidFill>
                      <a:srgbClr val="FFFFFF"/>
                    </a:solidFill>
                    <a:latin typeface="Roboto"/>
                    <a:ea typeface="Roboto"/>
                    <a:cs typeface="Roboto"/>
                    <a:sym typeface="Roboto"/>
                  </a:rPr>
                  <a:t>Wholeness</a:t>
                </a:r>
                <a:endParaRPr sz="1600" b="1">
                  <a:solidFill>
                    <a:srgbClr val="FFFFFF"/>
                  </a:solidFill>
                  <a:latin typeface="Roboto"/>
                  <a:ea typeface="Roboto"/>
                  <a:cs typeface="Roboto"/>
                  <a:sym typeface="Roboto"/>
                </a:endParaRPr>
              </a:p>
            </p:txBody>
          </p:sp>
        </p:grpSp>
        <p:grpSp>
          <p:nvGrpSpPr>
            <p:cNvPr id="87" name="Google Shape;87;p17"/>
            <p:cNvGrpSpPr/>
            <p:nvPr/>
          </p:nvGrpSpPr>
          <p:grpSpPr>
            <a:xfrm>
              <a:off x="2986712" y="2158374"/>
              <a:ext cx="1854000" cy="1854000"/>
              <a:chOff x="2986712" y="2158374"/>
              <a:chExt cx="1854000" cy="1854000"/>
            </a:xfrm>
          </p:grpSpPr>
          <p:sp>
            <p:nvSpPr>
              <p:cNvPr id="88" name="Google Shape;88;p17"/>
              <p:cNvSpPr/>
              <p:nvPr/>
            </p:nvSpPr>
            <p:spPr>
              <a:xfrm>
                <a:off x="2986712" y="2158374"/>
                <a:ext cx="1854000" cy="1854000"/>
              </a:xfrm>
              <a:prstGeom prst="ellipse">
                <a:avLst/>
              </a:prstGeom>
              <a:solidFill>
                <a:srgbClr val="249C90"/>
              </a:solidFill>
              <a:ln w="28575" cap="flat" cmpd="sng">
                <a:solidFill>
                  <a:srgbClr val="83E3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b="1"/>
              </a:p>
            </p:txBody>
          </p:sp>
          <p:sp>
            <p:nvSpPr>
              <p:cNvPr id="89" name="Google Shape;89;p17"/>
              <p:cNvSpPr txBox="1"/>
              <p:nvPr/>
            </p:nvSpPr>
            <p:spPr>
              <a:xfrm>
                <a:off x="3468531" y="2877068"/>
                <a:ext cx="10752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solidFill>
                      <a:srgbClr val="FFFFFF"/>
                    </a:solidFill>
                    <a:latin typeface="Roboto"/>
                    <a:ea typeface="Roboto"/>
                    <a:cs typeface="Roboto"/>
                    <a:sym typeface="Roboto"/>
                  </a:rPr>
                  <a:t>Inquiry </a:t>
                </a:r>
                <a:endParaRPr sz="1600" b="1">
                  <a:solidFill>
                    <a:srgbClr val="FFFFFF"/>
                  </a:solidFill>
                  <a:latin typeface="Roboto"/>
                  <a:ea typeface="Roboto"/>
                  <a:cs typeface="Roboto"/>
                  <a:sym typeface="Roboto"/>
                </a:endParaRPr>
              </a:p>
            </p:txBody>
          </p:sp>
        </p:grpSp>
        <p:grpSp>
          <p:nvGrpSpPr>
            <p:cNvPr id="90" name="Google Shape;90;p17"/>
            <p:cNvGrpSpPr/>
            <p:nvPr/>
          </p:nvGrpSpPr>
          <p:grpSpPr>
            <a:xfrm>
              <a:off x="3656844" y="1131139"/>
              <a:ext cx="1854000" cy="1854000"/>
              <a:chOff x="3656844" y="1131139"/>
              <a:chExt cx="1854000" cy="1854000"/>
            </a:xfrm>
          </p:grpSpPr>
          <p:sp>
            <p:nvSpPr>
              <p:cNvPr id="91" name="Google Shape;91;p17"/>
              <p:cNvSpPr/>
              <p:nvPr/>
            </p:nvSpPr>
            <p:spPr>
              <a:xfrm>
                <a:off x="3656844" y="1131139"/>
                <a:ext cx="1854000" cy="1854000"/>
              </a:xfrm>
              <a:prstGeom prst="ellipse">
                <a:avLst/>
              </a:prstGeom>
              <a:solidFill>
                <a:srgbClr val="155B54"/>
              </a:solidFill>
              <a:ln w="28575" cap="flat" cmpd="sng">
                <a:solidFill>
                  <a:srgbClr val="83E3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b="1"/>
              </a:p>
            </p:txBody>
          </p:sp>
          <p:sp>
            <p:nvSpPr>
              <p:cNvPr id="92" name="Google Shape;92;p17"/>
              <p:cNvSpPr txBox="1"/>
              <p:nvPr/>
            </p:nvSpPr>
            <p:spPr>
              <a:xfrm>
                <a:off x="4005478" y="1788018"/>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solidFill>
                      <a:srgbClr val="FFFFFF"/>
                    </a:solidFill>
                    <a:latin typeface="Roboto"/>
                    <a:ea typeface="Roboto"/>
                    <a:cs typeface="Roboto"/>
                    <a:sym typeface="Roboto"/>
                  </a:rPr>
                  <a:t>Appreciation</a:t>
                </a:r>
                <a:endParaRPr sz="1600" b="1">
                  <a:solidFill>
                    <a:srgbClr val="FFFFFF"/>
                  </a:solidFill>
                  <a:latin typeface="Roboto"/>
                  <a:ea typeface="Roboto"/>
                  <a:cs typeface="Roboto"/>
                  <a:sym typeface="Roboto"/>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just" rtl="0">
              <a:spcBef>
                <a:spcPts val="0"/>
              </a:spcBef>
              <a:spcAft>
                <a:spcPts val="0"/>
              </a:spcAft>
              <a:buNone/>
            </a:pPr>
            <a:r>
              <a:rPr lang="en"/>
              <a:t>Appreciative Inquiry    vs 		   Problem-Solving</a:t>
            </a:r>
            <a:endParaRPr/>
          </a:p>
        </p:txBody>
      </p:sp>
      <p:sp>
        <p:nvSpPr>
          <p:cNvPr id="98" name="Google Shape;98;p18"/>
          <p:cNvSpPr txBox="1">
            <a:spLocks noGrp="1"/>
          </p:cNvSpPr>
          <p:nvPr>
            <p:ph type="body" idx="1"/>
          </p:nvPr>
        </p:nvSpPr>
        <p:spPr>
          <a:xfrm>
            <a:off x="311725" y="1376325"/>
            <a:ext cx="3999900" cy="3462000"/>
          </a:xfrm>
          <a:prstGeom prst="rect">
            <a:avLst/>
          </a:prstGeom>
        </p:spPr>
        <p:txBody>
          <a:bodyPr spcFirstLastPara="1" wrap="square" lIns="91425" tIns="91425" rIns="91425" bIns="91425" anchor="t" anchorCtr="0">
            <a:normAutofit/>
          </a:bodyPr>
          <a:lstStyle/>
          <a:p>
            <a:pPr marL="457200" lvl="0" indent="-368300" algn="l" rtl="0">
              <a:lnSpc>
                <a:spcPct val="90000"/>
              </a:lnSpc>
              <a:spcBef>
                <a:spcPts val="1000"/>
              </a:spcBef>
              <a:spcAft>
                <a:spcPts val="0"/>
              </a:spcAft>
              <a:buClr>
                <a:srgbClr val="000000"/>
              </a:buClr>
              <a:buSzPts val="2200"/>
              <a:buFont typeface="Arial"/>
              <a:buAutoNum type="arabicPeriod"/>
            </a:pPr>
            <a:r>
              <a:rPr lang="en" sz="2200">
                <a:solidFill>
                  <a:srgbClr val="000000"/>
                </a:solidFill>
                <a:latin typeface="Arial"/>
                <a:ea typeface="Arial"/>
                <a:cs typeface="Arial"/>
                <a:sym typeface="Arial"/>
              </a:rPr>
              <a:t>What to grow</a:t>
            </a:r>
            <a:endParaRPr sz="2200">
              <a:solidFill>
                <a:srgbClr val="000000"/>
              </a:solidFill>
              <a:latin typeface="Arial"/>
              <a:ea typeface="Arial"/>
              <a:cs typeface="Arial"/>
              <a:sym typeface="Arial"/>
            </a:endParaRPr>
          </a:p>
          <a:p>
            <a:pPr marL="457200" lvl="0" indent="-368300" algn="l" rtl="0">
              <a:lnSpc>
                <a:spcPct val="90000"/>
              </a:lnSpc>
              <a:spcBef>
                <a:spcPts val="0"/>
              </a:spcBef>
              <a:spcAft>
                <a:spcPts val="0"/>
              </a:spcAft>
              <a:buClr>
                <a:srgbClr val="000000"/>
              </a:buClr>
              <a:buSzPts val="2200"/>
              <a:buFont typeface="Arial"/>
              <a:buAutoNum type="arabicPeriod"/>
            </a:pPr>
            <a:r>
              <a:rPr lang="en" sz="2200">
                <a:solidFill>
                  <a:srgbClr val="000000"/>
                </a:solidFill>
                <a:latin typeface="Arial"/>
                <a:ea typeface="Arial"/>
                <a:cs typeface="Arial"/>
                <a:sym typeface="Arial"/>
              </a:rPr>
              <a:t>True, good, better, possible</a:t>
            </a:r>
            <a:endParaRPr sz="2200">
              <a:solidFill>
                <a:srgbClr val="000000"/>
              </a:solidFill>
              <a:latin typeface="Arial"/>
              <a:ea typeface="Arial"/>
              <a:cs typeface="Arial"/>
              <a:sym typeface="Arial"/>
            </a:endParaRPr>
          </a:p>
          <a:p>
            <a:pPr marL="457200" lvl="0" indent="-368300" algn="l" rtl="0">
              <a:lnSpc>
                <a:spcPct val="90000"/>
              </a:lnSpc>
              <a:spcBef>
                <a:spcPts val="0"/>
              </a:spcBef>
              <a:spcAft>
                <a:spcPts val="0"/>
              </a:spcAft>
              <a:buClr>
                <a:srgbClr val="000000"/>
              </a:buClr>
              <a:buSzPts val="2200"/>
              <a:buFont typeface="Arial"/>
              <a:buAutoNum type="arabicPeriod"/>
            </a:pPr>
            <a:r>
              <a:rPr lang="en" sz="2200">
                <a:solidFill>
                  <a:srgbClr val="000000"/>
                </a:solidFill>
                <a:latin typeface="Arial"/>
                <a:ea typeface="Arial"/>
                <a:cs typeface="Arial"/>
                <a:sym typeface="Arial"/>
              </a:rPr>
              <a:t>Defines ideal first, coherent response</a:t>
            </a:r>
            <a:endParaRPr sz="2200">
              <a:solidFill>
                <a:srgbClr val="000000"/>
              </a:solidFill>
              <a:latin typeface="Arial"/>
              <a:ea typeface="Arial"/>
              <a:cs typeface="Arial"/>
              <a:sym typeface="Arial"/>
            </a:endParaRPr>
          </a:p>
          <a:p>
            <a:pPr marL="457200" lvl="0" indent="-368300" algn="l" rtl="0">
              <a:lnSpc>
                <a:spcPct val="90000"/>
              </a:lnSpc>
              <a:spcBef>
                <a:spcPts val="0"/>
              </a:spcBef>
              <a:spcAft>
                <a:spcPts val="0"/>
              </a:spcAft>
              <a:buClr>
                <a:srgbClr val="000000"/>
              </a:buClr>
              <a:buSzPts val="2200"/>
              <a:buFont typeface="Arial"/>
              <a:buAutoNum type="arabicPeriod"/>
            </a:pPr>
            <a:r>
              <a:rPr lang="en" sz="2200">
                <a:solidFill>
                  <a:srgbClr val="000000"/>
                </a:solidFill>
                <a:latin typeface="Arial"/>
                <a:ea typeface="Arial"/>
                <a:cs typeface="Arial"/>
                <a:sym typeface="Arial"/>
              </a:rPr>
              <a:t>Expands vision of future</a:t>
            </a:r>
            <a:endParaRPr sz="2200">
              <a:solidFill>
                <a:srgbClr val="000000"/>
              </a:solidFill>
              <a:latin typeface="Arial"/>
              <a:ea typeface="Arial"/>
              <a:cs typeface="Arial"/>
              <a:sym typeface="Arial"/>
            </a:endParaRPr>
          </a:p>
          <a:p>
            <a:pPr marL="457200" lvl="0" indent="-368300" algn="l" rtl="0">
              <a:lnSpc>
                <a:spcPct val="90000"/>
              </a:lnSpc>
              <a:spcBef>
                <a:spcPts val="0"/>
              </a:spcBef>
              <a:spcAft>
                <a:spcPts val="0"/>
              </a:spcAft>
              <a:buClr>
                <a:srgbClr val="000000"/>
              </a:buClr>
              <a:buSzPts val="2200"/>
              <a:buFont typeface="Arial"/>
              <a:buAutoNum type="arabicPeriod"/>
            </a:pPr>
            <a:r>
              <a:rPr lang="en" sz="2200">
                <a:solidFill>
                  <a:srgbClr val="000000"/>
                </a:solidFill>
                <a:latin typeface="Arial"/>
                <a:ea typeface="Arial"/>
                <a:cs typeface="Arial"/>
                <a:sym typeface="Arial"/>
              </a:rPr>
              <a:t>Assumes infinite capacity for imagination</a:t>
            </a:r>
            <a:endParaRPr sz="2200"/>
          </a:p>
        </p:txBody>
      </p:sp>
      <p:sp>
        <p:nvSpPr>
          <p:cNvPr id="99" name="Google Shape;99;p18"/>
          <p:cNvSpPr txBox="1">
            <a:spLocks noGrp="1"/>
          </p:cNvSpPr>
          <p:nvPr>
            <p:ph type="body" idx="2"/>
          </p:nvPr>
        </p:nvSpPr>
        <p:spPr>
          <a:xfrm>
            <a:off x="4832425" y="1346475"/>
            <a:ext cx="3999900" cy="3521700"/>
          </a:xfrm>
          <a:prstGeom prst="rect">
            <a:avLst/>
          </a:prstGeom>
        </p:spPr>
        <p:txBody>
          <a:bodyPr spcFirstLastPara="1" wrap="square" lIns="91425" tIns="91425" rIns="91425" bIns="91425" anchor="t" anchorCtr="0">
            <a:normAutofit/>
          </a:bodyPr>
          <a:lstStyle/>
          <a:p>
            <a:pPr marL="457200" lvl="0" indent="-368300" algn="l" rtl="0">
              <a:lnSpc>
                <a:spcPct val="90000"/>
              </a:lnSpc>
              <a:spcBef>
                <a:spcPts val="1000"/>
              </a:spcBef>
              <a:spcAft>
                <a:spcPts val="0"/>
              </a:spcAft>
              <a:buClr>
                <a:srgbClr val="000000"/>
              </a:buClr>
              <a:buSzPts val="2200"/>
              <a:buFont typeface="Arial"/>
              <a:buAutoNum type="arabicPeriod"/>
            </a:pPr>
            <a:r>
              <a:rPr lang="en" sz="2200">
                <a:solidFill>
                  <a:srgbClr val="000000"/>
                </a:solidFill>
                <a:latin typeface="Arial"/>
                <a:ea typeface="Arial"/>
                <a:cs typeface="Arial"/>
                <a:sym typeface="Arial"/>
              </a:rPr>
              <a:t>What to fix</a:t>
            </a:r>
            <a:endParaRPr sz="2200">
              <a:solidFill>
                <a:srgbClr val="000000"/>
              </a:solidFill>
              <a:latin typeface="Arial"/>
              <a:ea typeface="Arial"/>
              <a:cs typeface="Arial"/>
              <a:sym typeface="Arial"/>
            </a:endParaRPr>
          </a:p>
          <a:p>
            <a:pPr marL="457200" lvl="0" indent="-368300" algn="l" rtl="0">
              <a:lnSpc>
                <a:spcPct val="90000"/>
              </a:lnSpc>
              <a:spcBef>
                <a:spcPts val="0"/>
              </a:spcBef>
              <a:spcAft>
                <a:spcPts val="0"/>
              </a:spcAft>
              <a:buClr>
                <a:srgbClr val="000000"/>
              </a:buClr>
              <a:buSzPts val="2200"/>
              <a:buFont typeface="Arial"/>
              <a:buAutoNum type="arabicPeriod"/>
            </a:pPr>
            <a:r>
              <a:rPr lang="en" sz="2200">
                <a:solidFill>
                  <a:srgbClr val="000000"/>
                </a:solidFill>
                <a:latin typeface="Arial"/>
                <a:ea typeface="Arial"/>
                <a:cs typeface="Arial"/>
                <a:sym typeface="Arial"/>
              </a:rPr>
              <a:t>Problem, symptom, causes, solutions, plan</a:t>
            </a:r>
            <a:endParaRPr sz="2200">
              <a:solidFill>
                <a:srgbClr val="000000"/>
              </a:solidFill>
              <a:latin typeface="Arial"/>
              <a:ea typeface="Arial"/>
              <a:cs typeface="Arial"/>
              <a:sym typeface="Arial"/>
            </a:endParaRPr>
          </a:p>
          <a:p>
            <a:pPr marL="457200" lvl="0" indent="-368300" algn="l" rtl="0">
              <a:lnSpc>
                <a:spcPct val="90000"/>
              </a:lnSpc>
              <a:spcBef>
                <a:spcPts val="0"/>
              </a:spcBef>
              <a:spcAft>
                <a:spcPts val="0"/>
              </a:spcAft>
              <a:buClr>
                <a:srgbClr val="000000"/>
              </a:buClr>
              <a:buSzPts val="2200"/>
              <a:buFont typeface="Arial"/>
              <a:buAutoNum type="arabicPeriod"/>
            </a:pPr>
            <a:r>
              <a:rPr lang="en" sz="2200">
                <a:solidFill>
                  <a:srgbClr val="000000"/>
                </a:solidFill>
                <a:latin typeface="Arial"/>
                <a:ea typeface="Arial"/>
                <a:cs typeface="Arial"/>
                <a:sym typeface="Arial"/>
              </a:rPr>
              <a:t>Breaks things into pieces, fragmenting response(s)</a:t>
            </a:r>
            <a:endParaRPr sz="2200">
              <a:solidFill>
                <a:srgbClr val="000000"/>
              </a:solidFill>
              <a:latin typeface="Arial"/>
              <a:ea typeface="Arial"/>
              <a:cs typeface="Arial"/>
              <a:sym typeface="Arial"/>
            </a:endParaRPr>
          </a:p>
          <a:p>
            <a:pPr marL="457200" lvl="0" indent="-368300" algn="l" rtl="0">
              <a:lnSpc>
                <a:spcPct val="90000"/>
              </a:lnSpc>
              <a:spcBef>
                <a:spcPts val="0"/>
              </a:spcBef>
              <a:spcAft>
                <a:spcPts val="0"/>
              </a:spcAft>
              <a:buClr>
                <a:srgbClr val="000000"/>
              </a:buClr>
              <a:buSzPts val="2200"/>
              <a:buFont typeface="Arial"/>
              <a:buAutoNum type="arabicPeriod"/>
            </a:pPr>
            <a:r>
              <a:rPr lang="en" sz="2200">
                <a:solidFill>
                  <a:srgbClr val="000000"/>
                </a:solidFill>
                <a:latin typeface="Arial"/>
                <a:ea typeface="Arial"/>
                <a:cs typeface="Arial"/>
                <a:sym typeface="Arial"/>
              </a:rPr>
              <a:t>Responds to past</a:t>
            </a:r>
            <a:endParaRPr sz="2200">
              <a:solidFill>
                <a:srgbClr val="000000"/>
              </a:solidFill>
              <a:latin typeface="Arial"/>
              <a:ea typeface="Arial"/>
              <a:cs typeface="Arial"/>
              <a:sym typeface="Arial"/>
            </a:endParaRPr>
          </a:p>
          <a:p>
            <a:pPr marL="457200" lvl="0" indent="-368300" algn="l" rtl="0">
              <a:lnSpc>
                <a:spcPct val="90000"/>
              </a:lnSpc>
              <a:spcBef>
                <a:spcPts val="0"/>
              </a:spcBef>
              <a:spcAft>
                <a:spcPts val="0"/>
              </a:spcAft>
              <a:buClr>
                <a:srgbClr val="000000"/>
              </a:buClr>
              <a:buSzPts val="2200"/>
              <a:buFont typeface="Arial"/>
              <a:buAutoNum type="arabicPeriod"/>
            </a:pPr>
            <a:r>
              <a:rPr lang="en" sz="2200">
                <a:solidFill>
                  <a:srgbClr val="000000"/>
                </a:solidFill>
                <a:latin typeface="Arial"/>
                <a:ea typeface="Arial"/>
                <a:cs typeface="Arial"/>
                <a:sym typeface="Arial"/>
              </a:rPr>
              <a:t>Assumes constellation of problems to overcome</a:t>
            </a:r>
            <a:endParaRPr sz="2200">
              <a:solidFill>
                <a:srgbClr val="000000"/>
              </a:solidFill>
              <a:latin typeface="Arial"/>
              <a:ea typeface="Arial"/>
              <a:cs typeface="Arial"/>
              <a:sym typeface="Arial"/>
            </a:endParaRPr>
          </a:p>
          <a:p>
            <a:pPr marL="0" lvl="0" indent="0" algn="l" rtl="0">
              <a:spcBef>
                <a:spcPts val="0"/>
              </a:spcBef>
              <a:spcAft>
                <a:spcPts val="1200"/>
              </a:spcAft>
              <a:buNone/>
            </a:pP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9"/>
          <p:cNvPicPr preferRelativeResize="0"/>
          <p:nvPr/>
        </p:nvPicPr>
        <p:blipFill rotWithShape="1">
          <a:blip r:embed="rId3">
            <a:alphaModFix/>
          </a:blip>
          <a:srcRect l="17816" r="19951"/>
          <a:stretch/>
        </p:blipFill>
        <p:spPr>
          <a:xfrm>
            <a:off x="0" y="0"/>
            <a:ext cx="4801475" cy="5143500"/>
          </a:xfrm>
          <a:prstGeom prst="rect">
            <a:avLst/>
          </a:prstGeom>
          <a:noFill/>
          <a:ln>
            <a:noFill/>
          </a:ln>
        </p:spPr>
      </p:pic>
      <p:sp>
        <p:nvSpPr>
          <p:cNvPr id="105" name="Google Shape;105;p19"/>
          <p:cNvSpPr txBox="1">
            <a:spLocks noGrp="1"/>
          </p:cNvSpPr>
          <p:nvPr>
            <p:ph type="title"/>
          </p:nvPr>
        </p:nvSpPr>
        <p:spPr>
          <a:xfrm>
            <a:off x="4953875" y="1034850"/>
            <a:ext cx="4248900" cy="3073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Crafting Powerful Questions</a:t>
            </a:r>
            <a:endParaRPr/>
          </a:p>
        </p:txBody>
      </p:sp>
      <p:sp>
        <p:nvSpPr>
          <p:cNvPr id="106" name="Google Shape;106;p19"/>
          <p:cNvSpPr txBox="1"/>
          <p:nvPr/>
        </p:nvSpPr>
        <p:spPr>
          <a:xfrm>
            <a:off x="228600" y="3741625"/>
            <a:ext cx="4512000" cy="1268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300" b="1">
                <a:solidFill>
                  <a:schemeClr val="lt1"/>
                </a:solidFill>
                <a:latin typeface="Proxima Nova"/>
                <a:ea typeface="Proxima Nova"/>
                <a:cs typeface="Proxima Nova"/>
                <a:sym typeface="Proxima Nova"/>
              </a:rPr>
              <a:t>“We live in the world our questions create.”</a:t>
            </a:r>
            <a:endParaRPr sz="2300" b="1">
              <a:solidFill>
                <a:schemeClr val="lt1"/>
              </a:solidFill>
              <a:latin typeface="Proxima Nova"/>
              <a:ea typeface="Proxima Nova"/>
              <a:cs typeface="Proxima Nova"/>
              <a:sym typeface="Proxima Nova"/>
            </a:endParaRPr>
          </a:p>
          <a:p>
            <a:pPr marL="0" lvl="0" indent="0" algn="r" rtl="0">
              <a:lnSpc>
                <a:spcPct val="90000"/>
              </a:lnSpc>
              <a:spcBef>
                <a:spcPts val="1000"/>
              </a:spcBef>
              <a:spcAft>
                <a:spcPts val="0"/>
              </a:spcAft>
              <a:buNone/>
            </a:pPr>
            <a:r>
              <a:rPr lang="en" sz="2300" b="1">
                <a:solidFill>
                  <a:schemeClr val="lt1"/>
                </a:solidFill>
                <a:latin typeface="Proxima Nova"/>
                <a:ea typeface="Proxima Nova"/>
                <a:cs typeface="Proxima Nova"/>
                <a:sym typeface="Proxima Nova"/>
              </a:rPr>
              <a:t>~ David Cooperrider</a:t>
            </a:r>
            <a:endParaRPr sz="2300" b="1">
              <a:solidFill>
                <a:schemeClr val="lt1"/>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Powerful Questions are valuable because they…</a:t>
            </a:r>
            <a:endParaRPr/>
          </a:p>
        </p:txBody>
      </p:sp>
      <p:sp>
        <p:nvSpPr>
          <p:cNvPr id="112" name="Google Shape;11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lnSpc>
                <a:spcPct val="90000"/>
              </a:lnSpc>
              <a:spcBef>
                <a:spcPts val="1000"/>
              </a:spcBef>
              <a:spcAft>
                <a:spcPts val="0"/>
              </a:spcAft>
              <a:buClr>
                <a:srgbClr val="000000"/>
              </a:buClr>
              <a:buSzPts val="2400"/>
              <a:buFont typeface="Arial"/>
              <a:buChar char="●"/>
            </a:pPr>
            <a:r>
              <a:rPr lang="en" sz="2400">
                <a:solidFill>
                  <a:srgbClr val="000000"/>
                </a:solidFill>
                <a:latin typeface="Arial"/>
                <a:ea typeface="Arial"/>
                <a:cs typeface="Arial"/>
                <a:sym typeface="Arial"/>
              </a:rPr>
              <a:t>Set the tone for the conversation and set the change in motion</a:t>
            </a:r>
            <a:endParaRPr sz="2400">
              <a:solidFill>
                <a:srgbClr val="000000"/>
              </a:solidFill>
              <a:latin typeface="Arial"/>
              <a:ea typeface="Arial"/>
              <a:cs typeface="Arial"/>
              <a:sym typeface="Arial"/>
            </a:endParaRPr>
          </a:p>
          <a:p>
            <a:pPr marL="457200" lvl="0" indent="-381000" algn="l" rtl="0">
              <a:lnSpc>
                <a:spcPct val="9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Allow exploration beyond the immediate</a:t>
            </a:r>
            <a:endParaRPr sz="2400">
              <a:solidFill>
                <a:srgbClr val="000000"/>
              </a:solidFill>
              <a:latin typeface="Arial"/>
              <a:ea typeface="Arial"/>
              <a:cs typeface="Arial"/>
              <a:sym typeface="Arial"/>
            </a:endParaRPr>
          </a:p>
          <a:p>
            <a:pPr marL="457200" lvl="0" indent="-381000" algn="l" rtl="0">
              <a:lnSpc>
                <a:spcPct val="9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Move us beyond what is to what could be</a:t>
            </a:r>
            <a:endParaRPr sz="2400">
              <a:solidFill>
                <a:srgbClr val="000000"/>
              </a:solidFill>
              <a:latin typeface="Arial"/>
              <a:ea typeface="Arial"/>
              <a:cs typeface="Arial"/>
              <a:sym typeface="Arial"/>
            </a:endParaRPr>
          </a:p>
          <a:p>
            <a:pPr marL="457200" lvl="0" indent="-381000" algn="l" rtl="0">
              <a:lnSpc>
                <a:spcPct val="9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Are framed within the concept of positive intent, challenging each other as partners not adversaries</a:t>
            </a:r>
            <a:endParaRPr sz="2400">
              <a:solidFill>
                <a:srgbClr val="000000"/>
              </a:solidFill>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Powerful Questions generate reflection and creativity by:</a:t>
            </a:r>
            <a:endParaRPr/>
          </a:p>
        </p:txBody>
      </p:sp>
      <p:sp>
        <p:nvSpPr>
          <p:cNvPr id="118" name="Google Shape;118;p21"/>
          <p:cNvSpPr txBox="1">
            <a:spLocks noGrp="1"/>
          </p:cNvSpPr>
          <p:nvPr>
            <p:ph type="body" idx="1"/>
          </p:nvPr>
        </p:nvSpPr>
        <p:spPr>
          <a:xfrm>
            <a:off x="416950" y="1403400"/>
            <a:ext cx="8520600" cy="36480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Clr>
                <a:schemeClr val="dk1"/>
              </a:buClr>
              <a:buSzPts val="2300"/>
              <a:buChar char="●"/>
            </a:pPr>
            <a:r>
              <a:rPr lang="en" sz="2300">
                <a:solidFill>
                  <a:schemeClr val="dk1"/>
                </a:solidFill>
              </a:rPr>
              <a:t>Asking open-ended questions to which you do not know the answer, and expect to learn something interesting and important</a:t>
            </a:r>
            <a:endParaRPr sz="2300">
              <a:solidFill>
                <a:schemeClr val="dk1"/>
              </a:solidFill>
            </a:endParaRPr>
          </a:p>
          <a:p>
            <a:pPr marL="457200" lvl="0" indent="-374650" algn="l" rtl="0">
              <a:spcBef>
                <a:spcPts val="0"/>
              </a:spcBef>
              <a:spcAft>
                <a:spcPts val="0"/>
              </a:spcAft>
              <a:buClr>
                <a:schemeClr val="dk1"/>
              </a:buClr>
              <a:buSzPts val="2300"/>
              <a:buChar char="●"/>
            </a:pPr>
            <a:r>
              <a:rPr lang="en" sz="2300">
                <a:solidFill>
                  <a:schemeClr val="dk1"/>
                </a:solidFill>
              </a:rPr>
              <a:t>Including a clear scope and intent of the inquiry to move us forward</a:t>
            </a:r>
            <a:endParaRPr sz="2300">
              <a:solidFill>
                <a:schemeClr val="dk1"/>
              </a:solidFill>
            </a:endParaRPr>
          </a:p>
          <a:p>
            <a:pPr marL="457200" lvl="0" indent="-374650" algn="l" rtl="0">
              <a:spcBef>
                <a:spcPts val="0"/>
              </a:spcBef>
              <a:spcAft>
                <a:spcPts val="0"/>
              </a:spcAft>
              <a:buClr>
                <a:schemeClr val="dk1"/>
              </a:buClr>
              <a:buSzPts val="2300"/>
              <a:buChar char="●"/>
            </a:pPr>
            <a:r>
              <a:rPr lang="en" sz="2300">
                <a:solidFill>
                  <a:schemeClr val="dk1"/>
                </a:solidFill>
              </a:rPr>
              <a:t>Anchoring in constructive intent </a:t>
            </a:r>
            <a:endParaRPr sz="23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200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When building Powerful Questions…</a:t>
            </a:r>
            <a:endParaRPr/>
          </a:p>
        </p:txBody>
      </p:sp>
      <p:sp>
        <p:nvSpPr>
          <p:cNvPr id="124" name="Google Shape;124;p22"/>
          <p:cNvSpPr txBox="1">
            <a:spLocks noGrp="1"/>
          </p:cNvSpPr>
          <p:nvPr>
            <p:ph type="body" idx="1"/>
          </p:nvPr>
        </p:nvSpPr>
        <p:spPr>
          <a:xfrm>
            <a:off x="311700" y="772775"/>
            <a:ext cx="8520600" cy="3796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Char char="●"/>
            </a:pPr>
            <a:r>
              <a:rPr lang="en" sz="2000">
                <a:solidFill>
                  <a:schemeClr val="dk1"/>
                </a:solidFill>
              </a:rPr>
              <a:t>Present questions as an invitation using expansive, positive, feeling, experiential words</a:t>
            </a:r>
            <a:endParaRPr sz="2000">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What has inspired you to get engaged? What do you most hope to contribute? </a:t>
            </a:r>
            <a:endParaRPr sz="2000">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What challenges might come our way and how might we meet them?</a:t>
            </a:r>
            <a:endParaRPr sz="2000">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What has inspired you to get engaged? What do you most hope to contribute?</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Help see old things in new ways</a:t>
            </a:r>
            <a:endParaRPr sz="2000">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How might we succeed? How do we have a respectful, inclusive workplace?</a:t>
            </a:r>
            <a:endParaRPr sz="2000">
              <a:solidFill>
                <a:schemeClr val="dk1"/>
              </a:solidFill>
            </a:endParaRPr>
          </a:p>
          <a:p>
            <a:pPr marL="0" lvl="0" indent="0" algn="l" rtl="0">
              <a:spcBef>
                <a:spcPts val="1200"/>
              </a:spcBef>
              <a:spcAft>
                <a:spcPts val="1200"/>
              </a:spcAft>
              <a:buNone/>
            </a:pPr>
            <a:endParaRPr sz="2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5195</Words>
  <Application>Microsoft Office PowerPoint</Application>
  <PresentationFormat>On-screen Show (16:9)</PresentationFormat>
  <Paragraphs>317</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Proxima Nova</vt:lpstr>
      <vt:lpstr>Century Gothic</vt:lpstr>
      <vt:lpstr>Roboto</vt:lpstr>
      <vt:lpstr>Simple Light</vt:lpstr>
      <vt:lpstr>Holding Space for Voice  Using Powerful Questions and Appreciative Inquiry Conversations to Understand Values and Needs</vt:lpstr>
      <vt:lpstr>Learning Objectives</vt:lpstr>
      <vt:lpstr>PowerPoint Presentation</vt:lpstr>
      <vt:lpstr>Appreciative Inquiry ...</vt:lpstr>
      <vt:lpstr>Appreciative Inquiry    vs      Problem-Solving</vt:lpstr>
      <vt:lpstr>Crafting Powerful Questions</vt:lpstr>
      <vt:lpstr>Powerful Questions are valuable because they…</vt:lpstr>
      <vt:lpstr>Powerful Questions generate reflection and creativity by:</vt:lpstr>
      <vt:lpstr>When building Powerful Questions…</vt:lpstr>
      <vt:lpstr>When building Powerful Questions…</vt:lpstr>
      <vt:lpstr>Flip the Narrative</vt:lpstr>
      <vt:lpstr>Flip the Narrative Example</vt:lpstr>
      <vt:lpstr>Evolving Questions: Closed → Open → Powerful</vt:lpstr>
      <vt:lpstr>Evolving Questions: Closed → Open → Powerful Examples</vt:lpstr>
      <vt:lpstr>Preparing to Facilitate</vt:lpstr>
      <vt:lpstr>PowerPoint Presentation</vt:lpstr>
      <vt:lpstr>Appreciative Inquiry Conversations… </vt:lpstr>
      <vt:lpstr>Create Structure for Conversations  </vt:lpstr>
      <vt:lpstr>Sample Topic &amp; Associated Activities:  Thriving through change: even in the midst of uncertainty</vt:lpstr>
      <vt:lpstr>Cont’d Sample Topic &amp; Associated Activities:  Thriving through change: even in the midst of uncertainty</vt:lpstr>
      <vt:lpstr>PowerPoint Presentation</vt:lpstr>
      <vt:lpstr>Define how we want to be with each other</vt:lpstr>
      <vt:lpstr>Collective Engagement Agreement Example</vt:lpstr>
      <vt:lpstr>PowerPoint Presentation</vt:lpstr>
      <vt:lpstr>Facilitating &amp; Holding Space</vt:lpstr>
      <vt:lpstr>Facilitators…</vt:lpstr>
      <vt:lpstr>Listen For ALL Voices</vt:lpstr>
      <vt:lpstr>Listening Empathetically</vt:lpstr>
      <vt:lpstr>Avoid Toxic Positivity</vt:lpstr>
      <vt:lpstr>Questions?  Annie Bélanger annie.belanger@gvsu.edu   @annie_belanger  Preethi Gorecki preethi.gorecki@gmail.com  @helloitspree  Slides will be available at  scholarworks@gvsu.edu </vt:lpstr>
      <vt:lpstr>References</vt:lpstr>
      <vt:lpstr>References</vt:lpstr>
      <vt:lpstr>References</vt:lpstr>
      <vt:lpstr>References</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Holding Space for Voice  Using Powerful Questions and Appreciative Inquiry Conversations to Understand Values and Needs</dc:title>
  <dc:creator>Alicia Lemon</dc:creator>
  <cp:lastModifiedBy>Alicia Lemon</cp:lastModifiedBy>
  <cp:revision>2</cp:revision>
  <dcterms:modified xsi:type="dcterms:W3CDTF">2022-02-08T20:59:32Z</dcterms:modified>
</cp:coreProperties>
</file>