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Economica"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2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I’m Annie. I’m the Dean of University Libraries at Grand Valley State University.</a:t>
            </a:r>
            <a:endParaRPr/>
          </a:p>
          <a:p>
            <a:pPr marL="0" lvl="0" indent="0" algn="l" rtl="0">
              <a:spcBef>
                <a:spcPts val="0"/>
              </a:spcBef>
              <a:spcAft>
                <a:spcPts val="0"/>
              </a:spcAft>
              <a:buNone/>
            </a:pPr>
            <a:endParaRPr/>
          </a:p>
          <a:p>
            <a:pPr marL="0" lvl="0" indent="0" algn="l" rtl="0">
              <a:spcBef>
                <a:spcPts val="0"/>
              </a:spcBef>
              <a:spcAft>
                <a:spcPts val="0"/>
              </a:spcAft>
              <a:buNone/>
            </a:pPr>
            <a:r>
              <a:rPr lang="en"/>
              <a:t>Hello. I’m Meghan Musolff. My role is Lead Project Manager at the University of Michigan Library.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d0aded98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d0aded98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Time for another activity. Pause this video and take a few moments to think about a time when you thrived through change and what made that possible.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Welcome back. Thank you for participating in that short activity. As we continue our presentation, keep your list of “thriving through change” characteristics in mind. We’ll be sure to provide space during the Q&amp;A for you to share back about your list.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ef7c51bf2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ef7c51bf2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Developed by William Bridges about 30 years ago, the Bridges’ Transition Model provides a framework to help think about the human experience of change by dividing the transition into three phrases: Endings, Neutral Zone, and New Beginnings. </a:t>
            </a:r>
            <a:endParaRPr/>
          </a:p>
          <a:p>
            <a:pPr marL="0" lvl="0" indent="0" algn="l" rtl="0">
              <a:spcBef>
                <a:spcPts val="0"/>
              </a:spcBef>
              <a:spcAft>
                <a:spcPts val="0"/>
              </a:spcAft>
              <a:buNone/>
            </a:pPr>
            <a:endParaRPr/>
          </a:p>
          <a:p>
            <a:pPr marL="0" lvl="0" indent="0" algn="l" rtl="0">
              <a:spcBef>
                <a:spcPts val="0"/>
              </a:spcBef>
              <a:spcAft>
                <a:spcPts val="0"/>
              </a:spcAft>
              <a:buNone/>
            </a:pPr>
            <a:r>
              <a:rPr lang="en" b="1"/>
              <a:t>Endings</a:t>
            </a:r>
            <a:r>
              <a:rPr lang="en"/>
              <a:t>: This phase acknowledges the (often overlooked fact) that before something new begins, something old has to end. </a:t>
            </a:r>
            <a:endParaRPr>
              <a:solidFill>
                <a:schemeClr val="dk1"/>
              </a:solidFill>
            </a:endParaRPr>
          </a:p>
          <a:p>
            <a:pPr marL="0" lvl="0" indent="0" algn="l" rtl="0">
              <a:spcBef>
                <a:spcPts val="0"/>
              </a:spcBef>
              <a:spcAft>
                <a:spcPts val="0"/>
              </a:spcAft>
              <a:buNone/>
            </a:pPr>
            <a:r>
              <a:rPr lang="en" b="1"/>
              <a:t>Neutral Zone</a:t>
            </a:r>
            <a:r>
              <a:rPr lang="en"/>
              <a:t>: This is the space between the old way of doing things and the new way of doing things. One of the things I appreciate about this visual depiction of the Bridges Model is that it demonstrates the typical drop in productivity during the Neutral Zone.</a:t>
            </a:r>
            <a:endParaRPr/>
          </a:p>
          <a:p>
            <a:pPr marL="0" lvl="0" indent="0" algn="l" rtl="0">
              <a:spcBef>
                <a:spcPts val="0"/>
              </a:spcBef>
              <a:spcAft>
                <a:spcPts val="0"/>
              </a:spcAft>
              <a:buNone/>
            </a:pPr>
            <a:r>
              <a:rPr lang="en" b="1"/>
              <a:t>New Beginnings</a:t>
            </a:r>
            <a:r>
              <a:rPr lang="en"/>
              <a:t>: This phase is when the change begins to be felt in minds &amp; hearts. There are new values, new attitudes, new identities</a:t>
            </a:r>
            <a:endParaRPr/>
          </a:p>
          <a:p>
            <a:pPr marL="0" lvl="0" indent="0" algn="l" rtl="0">
              <a:spcBef>
                <a:spcPts val="0"/>
              </a:spcBef>
              <a:spcAft>
                <a:spcPts val="0"/>
              </a:spcAft>
              <a:buNone/>
            </a:pPr>
            <a:endParaRPr/>
          </a:p>
          <a:p>
            <a:pPr marL="0" lvl="0" indent="0" algn="l" rtl="0">
              <a:spcBef>
                <a:spcPts val="0"/>
              </a:spcBef>
              <a:spcAft>
                <a:spcPts val="0"/>
              </a:spcAft>
              <a:buNone/>
            </a:pPr>
            <a:r>
              <a:rPr lang="en"/>
              <a:t>The focus here is on recognizing the emotions associated with each phase (both in yourself and others) and to build empathy and compassion for colleagues who are living through the change at their own pace. By using this model, one can acknowledge the past and help colleagues look towards the future. And while presented in a linear fashion, one often moves back and forth between the phases.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22a04e7c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22a04e7c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very practical way to use the Bridges’ Transition Model is to guide your communication and feedback strategy during a change.</a:t>
            </a:r>
            <a:endParaRPr/>
          </a:p>
          <a:p>
            <a:pPr marL="0" lvl="0" indent="0" algn="l" rtl="0">
              <a:spcBef>
                <a:spcPts val="0"/>
              </a:spcBef>
              <a:spcAft>
                <a:spcPts val="0"/>
              </a:spcAft>
              <a:buNone/>
            </a:pPr>
            <a:endParaRPr/>
          </a:p>
          <a:p>
            <a:pPr marL="0" lvl="0" indent="0" algn="l" rtl="0">
              <a:spcBef>
                <a:spcPts val="0"/>
              </a:spcBef>
              <a:spcAft>
                <a:spcPts val="0"/>
              </a:spcAft>
              <a:buNone/>
            </a:pPr>
            <a:r>
              <a:rPr lang="en" b="1"/>
              <a:t>Endings</a:t>
            </a:r>
            <a:r>
              <a:rPr lang="en"/>
              <a:t>: As you begin your change effort, acknowledge the loss that your colleagues are experiencing and honor the past work and efforts that have gotten you this far.</a:t>
            </a:r>
            <a:endParaRPr/>
          </a:p>
          <a:p>
            <a:pPr marL="0" lvl="0" indent="0" algn="l" rtl="0">
              <a:spcBef>
                <a:spcPts val="0"/>
              </a:spcBef>
              <a:spcAft>
                <a:spcPts val="0"/>
              </a:spcAft>
              <a:buNone/>
            </a:pPr>
            <a:r>
              <a:rPr lang="en" b="1"/>
              <a:t>Neutral Zone</a:t>
            </a:r>
            <a:r>
              <a:rPr lang="en"/>
              <a:t>: This phase can feel incredibly uncomfortable and frustrating (remember the dig in productivity/motivation). Create space for colleagues to share ideas for how to turn the losses identified during the Endings phase into new opportunities. </a:t>
            </a:r>
            <a:endParaRPr/>
          </a:p>
          <a:p>
            <a:pPr marL="0" lvl="0" indent="0" algn="l" rtl="0">
              <a:spcBef>
                <a:spcPts val="0"/>
              </a:spcBef>
              <a:spcAft>
                <a:spcPts val="0"/>
              </a:spcAft>
              <a:buNone/>
            </a:pPr>
            <a:r>
              <a:rPr lang="en" b="1"/>
              <a:t>New beginnings</a:t>
            </a:r>
            <a:r>
              <a:rPr lang="en"/>
              <a:t>: Based on what you learned during your conversations during the Neutral Zone, use this phase to communicate the vision and plan for the new beginning you are hoping to create during your change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ef7c51bf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ef7c51bf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begin to plan communication strategy, one approach to adopt is the creation of feedback loops. Feedback loops create an opportunity to gather information/input from colleagues about a particular topic, provide an opportunity to influence the change to the system you are trying to make, and then closing the loop by sharing back what you learned.</a:t>
            </a:r>
            <a:endParaRPr/>
          </a:p>
          <a:p>
            <a:pPr marL="0" lvl="0" indent="0" algn="l" rtl="0">
              <a:spcBef>
                <a:spcPts val="0"/>
              </a:spcBef>
              <a:spcAft>
                <a:spcPts val="0"/>
              </a:spcAft>
              <a:buNone/>
            </a:pPr>
            <a:endParaRPr/>
          </a:p>
          <a:p>
            <a:pPr marL="0" lvl="0" indent="0" algn="l" rtl="0">
              <a:spcBef>
                <a:spcPts val="0"/>
              </a:spcBef>
              <a:spcAft>
                <a:spcPts val="0"/>
              </a:spcAft>
              <a:buNone/>
            </a:pPr>
            <a:r>
              <a:rPr lang="en"/>
              <a:t>In our experience the creation of feedback loops is an important tool for engaged change leadership and a mechanism to demonstrate organizational values in action.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ef7c51bf2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ef7c51bf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Tao Te Ching states that “Your conversations help create your world. Speak of delight, not dissatisfaction. Speak of hope, not despair. Let your words bind up wounds, not cause them.” This serves as an invitation to consider how we speak to others, both tone and word choice. For example, using Always/Never can exercibate issues, and using But invalidates the previous part of the statement. This does not mean ignoring problems and concerns. It does mean encouraging an abundance or solution-focused mindset by: </a:t>
            </a:r>
            <a:endParaRPr/>
          </a:p>
          <a:p>
            <a:pPr marL="0" lvl="0" indent="0" algn="l" rtl="0">
              <a:spcBef>
                <a:spcPts val="0"/>
              </a:spcBef>
              <a:spcAft>
                <a:spcPts val="0"/>
              </a:spcAft>
              <a:buNone/>
            </a:pPr>
            <a:endParaRPr/>
          </a:p>
          <a:p>
            <a:pPr marL="0" lvl="0" indent="0" algn="l" rtl="0">
              <a:spcBef>
                <a:spcPts val="0"/>
              </a:spcBef>
              <a:spcAft>
                <a:spcPts val="0"/>
              </a:spcAft>
              <a:buNone/>
            </a:pPr>
            <a:r>
              <a:rPr lang="en"/>
              <a:t>Psychologist Carl Rogers wrote, "Real communication occurs when we listen with</a:t>
            </a:r>
            <a:endParaRPr/>
          </a:p>
          <a:p>
            <a:pPr marL="0" lvl="0" indent="0" algn="l" rtl="0">
              <a:spcBef>
                <a:spcPts val="0"/>
              </a:spcBef>
              <a:spcAft>
                <a:spcPts val="0"/>
              </a:spcAft>
              <a:buNone/>
            </a:pPr>
            <a:r>
              <a:rPr lang="en"/>
              <a:t>understanding - to see the idea and attitude from the other person's point of view, to sense</a:t>
            </a:r>
            <a:endParaRPr/>
          </a:p>
          <a:p>
            <a:pPr marL="0" lvl="0" indent="0" algn="l" rtl="0">
              <a:spcBef>
                <a:spcPts val="0"/>
              </a:spcBef>
              <a:spcAft>
                <a:spcPts val="0"/>
              </a:spcAft>
              <a:buNone/>
            </a:pPr>
            <a:r>
              <a:rPr lang="en"/>
              <a:t>how it feels to them, to achieve their frame of reference in regard to the thing they are</a:t>
            </a:r>
            <a:endParaRPr/>
          </a:p>
          <a:p>
            <a:pPr marL="0" lvl="0" indent="0" algn="l" rtl="0">
              <a:spcBef>
                <a:spcPts val="0"/>
              </a:spcBef>
              <a:spcAft>
                <a:spcPts val="0"/>
              </a:spcAft>
              <a:buNone/>
            </a:pPr>
            <a:r>
              <a:rPr lang="en"/>
              <a:t>talking about." Listening with empathy allows us to create connection and new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 b="1"/>
              <a:t>Not only is empathetic listening a mindset and philosophy. It is active listening on a new level</a:t>
            </a:r>
            <a:r>
              <a:rPr lang="en"/>
              <a:t>: </a:t>
            </a:r>
            <a:endParaRPr/>
          </a:p>
          <a:p>
            <a:pPr marL="457200" lvl="0" indent="-298450" algn="l" rtl="0">
              <a:spcBef>
                <a:spcPts val="0"/>
              </a:spcBef>
              <a:spcAft>
                <a:spcPts val="0"/>
              </a:spcAft>
              <a:buSzPts val="1100"/>
              <a:buChar char="●"/>
            </a:pPr>
            <a:r>
              <a:rPr lang="en"/>
              <a:t>build trust and respect,</a:t>
            </a:r>
            <a:endParaRPr/>
          </a:p>
          <a:p>
            <a:pPr marL="457200" lvl="0" indent="-298450" algn="l" rtl="0">
              <a:spcBef>
                <a:spcPts val="0"/>
              </a:spcBef>
              <a:spcAft>
                <a:spcPts val="0"/>
              </a:spcAft>
              <a:buSzPts val="1100"/>
              <a:buChar char="●"/>
            </a:pPr>
            <a:r>
              <a:rPr lang="en"/>
              <a:t>enable the release of emotions,</a:t>
            </a:r>
            <a:endParaRPr/>
          </a:p>
          <a:p>
            <a:pPr marL="457200" lvl="0" indent="-298450" algn="l" rtl="0">
              <a:spcBef>
                <a:spcPts val="0"/>
              </a:spcBef>
              <a:spcAft>
                <a:spcPts val="0"/>
              </a:spcAft>
              <a:buSzPts val="1100"/>
              <a:buChar char="●"/>
            </a:pPr>
            <a:r>
              <a:rPr lang="en"/>
              <a:t>reduce tensions,</a:t>
            </a:r>
            <a:endParaRPr/>
          </a:p>
          <a:p>
            <a:pPr marL="457200" lvl="0" indent="-298450" algn="l" rtl="0">
              <a:spcBef>
                <a:spcPts val="0"/>
              </a:spcBef>
              <a:spcAft>
                <a:spcPts val="0"/>
              </a:spcAft>
              <a:buSzPts val="1100"/>
              <a:buChar char="●"/>
            </a:pPr>
            <a:r>
              <a:rPr lang="en"/>
              <a:t>encourage the surfacing of information, and</a:t>
            </a:r>
            <a:endParaRPr/>
          </a:p>
          <a:p>
            <a:pPr marL="457200" lvl="0" indent="-298450" algn="l" rtl="0">
              <a:spcBef>
                <a:spcPts val="0"/>
              </a:spcBef>
              <a:spcAft>
                <a:spcPts val="0"/>
              </a:spcAft>
              <a:buSzPts val="1100"/>
              <a:buChar char="●"/>
            </a:pPr>
            <a:r>
              <a:rPr lang="en"/>
              <a:t>Create an environment that is conducive to collaborative problem solving</a:t>
            </a:r>
            <a:endParaRPr/>
          </a:p>
          <a:p>
            <a:pPr marL="0" lvl="0" indent="0" algn="l" rtl="0">
              <a:spcBef>
                <a:spcPts val="0"/>
              </a:spcBef>
              <a:spcAft>
                <a:spcPts val="0"/>
              </a:spcAft>
              <a:buNone/>
            </a:pPr>
            <a:endParaRPr/>
          </a:p>
          <a:p>
            <a:pPr marL="0" lvl="0" indent="0" algn="l" rtl="0">
              <a:spcBef>
                <a:spcPts val="0"/>
              </a:spcBef>
              <a:spcAft>
                <a:spcPts val="0"/>
              </a:spcAft>
              <a:buNone/>
            </a:pPr>
            <a:r>
              <a:rPr lang="en"/>
              <a:t>As you prepare to communicate with empathy:</a:t>
            </a:r>
            <a:endParaRPr/>
          </a:p>
          <a:p>
            <a:pPr marL="457200" lvl="0" indent="-298450" algn="l" rtl="0">
              <a:spcBef>
                <a:spcPts val="0"/>
              </a:spcBef>
              <a:spcAft>
                <a:spcPts val="0"/>
              </a:spcAft>
              <a:buSzPts val="1100"/>
              <a:buChar char="●"/>
            </a:pPr>
            <a:r>
              <a:rPr lang="en"/>
              <a:t>Put yourself in other’s shoes</a:t>
            </a:r>
            <a:endParaRPr/>
          </a:p>
          <a:p>
            <a:pPr marL="457200" lvl="0" indent="-298450" algn="l" rtl="0">
              <a:spcBef>
                <a:spcPts val="0"/>
              </a:spcBef>
              <a:spcAft>
                <a:spcPts val="0"/>
              </a:spcAft>
              <a:buSzPts val="1100"/>
              <a:buChar char="●"/>
            </a:pPr>
            <a:r>
              <a:rPr lang="en"/>
              <a:t>Articulate your values</a:t>
            </a:r>
            <a:endParaRPr/>
          </a:p>
          <a:p>
            <a:pPr marL="457200" lvl="0" indent="-298450" algn="l" rtl="0">
              <a:spcBef>
                <a:spcPts val="0"/>
              </a:spcBef>
              <a:spcAft>
                <a:spcPts val="0"/>
              </a:spcAft>
              <a:buSzPts val="1100"/>
              <a:buChar char="●"/>
            </a:pPr>
            <a:r>
              <a:rPr lang="en"/>
              <a:t>Anchor in your purpose</a:t>
            </a:r>
            <a:endParaRPr/>
          </a:p>
          <a:p>
            <a:pPr marL="457200" lvl="0" indent="-298450" algn="l" rtl="0">
              <a:spcBef>
                <a:spcPts val="0"/>
              </a:spcBef>
              <a:spcAft>
                <a:spcPts val="0"/>
              </a:spcAft>
              <a:buSzPts val="1100"/>
              <a:buChar char="●"/>
            </a:pPr>
            <a:r>
              <a:rPr lang="en"/>
              <a:t>Focus on the short and long term relationship</a:t>
            </a:r>
            <a:endParaRPr/>
          </a:p>
          <a:p>
            <a:pPr marL="457200" lvl="0" indent="-298450" algn="l" rtl="0">
              <a:spcBef>
                <a:spcPts val="0"/>
              </a:spcBef>
              <a:spcAft>
                <a:spcPts val="0"/>
              </a:spcAft>
              <a:buSzPts val="1100"/>
              <a:buChar char="●"/>
            </a:pPr>
            <a:r>
              <a:rPr lang="en"/>
              <a:t>Show compassion</a:t>
            </a:r>
            <a:endParaRPr/>
          </a:p>
          <a:p>
            <a:pPr marL="0" lvl="0" indent="0" algn="l" rtl="0">
              <a:spcBef>
                <a:spcPts val="0"/>
              </a:spcBef>
              <a:spcAft>
                <a:spcPts val="0"/>
              </a:spcAft>
              <a:buNone/>
            </a:pPr>
            <a:endParaRPr/>
          </a:p>
          <a:p>
            <a:pPr marL="0" lvl="0" indent="0" algn="l" rtl="0">
              <a:spcBef>
                <a:spcPts val="0"/>
              </a:spcBef>
              <a:spcAft>
                <a:spcPts val="0"/>
              </a:spcAft>
              <a:buNone/>
            </a:pPr>
            <a:r>
              <a:rPr lang="en"/>
              <a:t>Consider:</a:t>
            </a:r>
            <a:endParaRPr/>
          </a:p>
          <a:p>
            <a:pPr marL="457200" lvl="0" indent="-298450" algn="l" rtl="0">
              <a:spcBef>
                <a:spcPts val="0"/>
              </a:spcBef>
              <a:spcAft>
                <a:spcPts val="0"/>
              </a:spcAft>
              <a:buSzPts val="1100"/>
              <a:buChar char="●"/>
            </a:pPr>
            <a:r>
              <a:rPr lang="en"/>
              <a:t>Clarity</a:t>
            </a:r>
            <a:endParaRPr/>
          </a:p>
          <a:p>
            <a:pPr marL="457200" lvl="0" indent="-298450" algn="l" rtl="0">
              <a:spcBef>
                <a:spcPts val="0"/>
              </a:spcBef>
              <a:spcAft>
                <a:spcPts val="0"/>
              </a:spcAft>
              <a:buSzPts val="1100"/>
              <a:buChar char="●"/>
            </a:pPr>
            <a:r>
              <a:rPr lang="en"/>
              <a:t>Consistency</a:t>
            </a:r>
            <a:endParaRPr/>
          </a:p>
          <a:p>
            <a:pPr marL="457200" lvl="0" indent="-298450" algn="l" rtl="0">
              <a:spcBef>
                <a:spcPts val="0"/>
              </a:spcBef>
              <a:spcAft>
                <a:spcPts val="0"/>
              </a:spcAft>
              <a:buSzPts val="1100"/>
              <a:buChar char="●"/>
            </a:pPr>
            <a:r>
              <a:rPr lang="en"/>
              <a:t>Concerns</a:t>
            </a:r>
            <a:endParaRPr/>
          </a:p>
          <a:p>
            <a:pPr marL="457200" lvl="0" indent="-298450" algn="l" rtl="0">
              <a:spcBef>
                <a:spcPts val="0"/>
              </a:spcBef>
              <a:spcAft>
                <a:spcPts val="0"/>
              </a:spcAft>
              <a:buSzPts val="1100"/>
              <a:buChar char="●"/>
            </a:pPr>
            <a:r>
              <a:rPr lang="en"/>
              <a:t>Care</a:t>
            </a:r>
            <a:endParaRPr/>
          </a:p>
          <a:p>
            <a:pPr marL="457200" lvl="0" indent="-298450" algn="l" rtl="0">
              <a:spcBef>
                <a:spcPts val="0"/>
              </a:spcBef>
              <a:spcAft>
                <a:spcPts val="0"/>
              </a:spcAft>
              <a:buSzPts val="1100"/>
              <a:buChar char="●"/>
            </a:pPr>
            <a:r>
              <a:rPr lang="en"/>
              <a:t>Confident humility</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As we communicate about our change, we can demonstrate our values, by modeling behaviours and actions in our messages and approach, Put our guiding principles into action, Utilize the feedback loops we created during the planning phase to ensure ongoing engagement and pathways for others to use voice, Create &amp; sustain positive relationships that will help current and future change initiatives to be successful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ef7c51bf2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ef7c51bf2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Appreciative Inquiry (AI) is "about the co-evolutionary search for the best in people, their organizations, and the relevant world around them”</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AI distinguishes itself from other organizational visioning and change models by focusing on the best of what is and using this as a platform to build future directions. While many traditional methods begin by focusing on pitfalls and problems, Appreciative Inquiry asks people to explore strengths and successes that already exist, both internally and externally by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questions that strengthen a system’s capacity to apprehend, anticipate, and heighten positive potential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the questions in a positive frame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Seeking the strength as opposed to the problem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Three concepts form the foundation, sometimes called the “three-legged stool” of Appreciative Inquiry: appreciation, inquiry, and wholeness.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Appreciation</a:t>
            </a:r>
            <a:r>
              <a:rPr lang="en">
                <a:solidFill>
                  <a:schemeClr val="dk1"/>
                </a:solidFill>
              </a:rPr>
              <a:t>: To appreciate is to recognize the best in people, or the world around us. These strengths become the foundation on which the future can be built.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Inquiry</a:t>
            </a:r>
            <a:r>
              <a:rPr lang="en">
                <a:solidFill>
                  <a:schemeClr val="dk1"/>
                </a:solidFill>
              </a:rPr>
              <a:t>: To inquire is to ask questions. It invites participants to ask questions so they can learn from one another, and together identify a shared vision of the future. Participating in an AI process requires an attitude of curiosity and a hunger for discovery.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Wholeness</a:t>
            </a:r>
            <a:r>
              <a:rPr lang="en">
                <a:solidFill>
                  <a:schemeClr val="dk1"/>
                </a:solidFill>
              </a:rPr>
              <a:t>: The final AI tenant of wholeness encourages participation from all levels of an organization, knowing that the best ideas often emerge from unexpected places. Additionally, AI encourages seeking outside perspectives. It is a whole-system process.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2704bfb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2704bfb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be used in whole or in parts </a:t>
            </a:r>
            <a:endParaRPr/>
          </a:p>
          <a:p>
            <a:pPr marL="0" lvl="0" indent="0" algn="l" rtl="0">
              <a:spcBef>
                <a:spcPts val="0"/>
              </a:spcBef>
              <a:spcAft>
                <a:spcPts val="0"/>
              </a:spcAft>
              <a:buNone/>
            </a:pPr>
            <a:r>
              <a:rPr lang="en"/>
              <a:t>Provides space to imagine infinite possibilities </a:t>
            </a:r>
            <a:endParaRPr/>
          </a:p>
          <a:p>
            <a:pPr marL="0" lvl="0" indent="0" algn="l" rtl="0">
              <a:spcBef>
                <a:spcPts val="0"/>
              </a:spcBef>
              <a:spcAft>
                <a:spcPts val="0"/>
              </a:spcAft>
              <a:buNone/>
            </a:pPr>
            <a:r>
              <a:rPr lang="en"/>
              <a:t>Brings joy to the process of change definition</a:t>
            </a:r>
            <a:endParaRPr/>
          </a:p>
          <a:p>
            <a:pPr marL="0" lvl="0" indent="0" algn="l" rtl="0">
              <a:spcBef>
                <a:spcPts val="0"/>
              </a:spcBef>
              <a:spcAft>
                <a:spcPts val="0"/>
              </a:spcAft>
              <a:buNone/>
            </a:pPr>
            <a:endParaRPr/>
          </a:p>
          <a:p>
            <a:pPr marL="749300" lvl="0" indent="-298450" algn="l" rtl="0">
              <a:lnSpc>
                <a:spcPct val="115000"/>
              </a:lnSpc>
              <a:spcBef>
                <a:spcPts val="0"/>
              </a:spcBef>
              <a:spcAft>
                <a:spcPts val="0"/>
              </a:spcAft>
              <a:buClr>
                <a:schemeClr val="dk1"/>
              </a:buClr>
              <a:buSzPts val="1100"/>
              <a:buFont typeface="Open Sans"/>
              <a:buAutoNum type="arabicPeriod"/>
            </a:pPr>
            <a:r>
              <a:rPr lang="en" b="1">
                <a:solidFill>
                  <a:schemeClr val="dk1"/>
                </a:solidFill>
                <a:highlight>
                  <a:srgbClr val="FFFFFF"/>
                </a:highlight>
              </a:rPr>
              <a:t>Define – What is the topic of inquiry?</a:t>
            </a:r>
            <a:r>
              <a:rPr lang="en">
                <a:solidFill>
                  <a:schemeClr val="dk1"/>
                </a:solidFill>
                <a:highlight>
                  <a:srgbClr val="FFFFFF"/>
                </a:highlight>
              </a:rPr>
              <a:t> – It is important to define the overall focus of the inquiry (what the system wants more of). The first question is fateful.  In this phase, the guiding question is, “What generative topic do we want to focus on together?”</a:t>
            </a:r>
            <a:endParaRPr>
              <a:solidFill>
                <a:schemeClr val="dk1"/>
              </a:solidFill>
              <a:highlight>
                <a:srgbClr val="FFFFFF"/>
              </a:highlight>
            </a:endParaRPr>
          </a:p>
          <a:p>
            <a:pPr marL="749300" lvl="0" indent="-298450" algn="l" rtl="0">
              <a:lnSpc>
                <a:spcPct val="115000"/>
              </a:lnSpc>
              <a:spcBef>
                <a:spcPts val="0"/>
              </a:spcBef>
              <a:spcAft>
                <a:spcPts val="0"/>
              </a:spcAft>
              <a:buClr>
                <a:schemeClr val="dk1"/>
              </a:buClr>
              <a:buSzPts val="1100"/>
              <a:buFont typeface="Open Sans"/>
              <a:buAutoNum type="arabicPeriod"/>
            </a:pPr>
            <a:r>
              <a:rPr lang="en" b="1">
                <a:solidFill>
                  <a:schemeClr val="dk1"/>
                </a:solidFill>
                <a:highlight>
                  <a:srgbClr val="FFFFFF"/>
                </a:highlight>
              </a:rPr>
              <a:t>Discover – Appreciating the best of ‘what is’</a:t>
            </a:r>
            <a:r>
              <a:rPr lang="en">
                <a:solidFill>
                  <a:schemeClr val="dk1"/>
                </a:solidFill>
                <a:highlight>
                  <a:srgbClr val="FFFFFF"/>
                </a:highlight>
              </a:rPr>
              <a:t> – Discovery is based on a dialogue, as a way of finding ‘what works’. It rediscovers and remembers the organization or community’s successes, strengths and periods of excellence.</a:t>
            </a:r>
            <a:endParaRPr>
              <a:solidFill>
                <a:schemeClr val="dk1"/>
              </a:solidFill>
              <a:highlight>
                <a:srgbClr val="FFFFFF"/>
              </a:highlight>
            </a:endParaRPr>
          </a:p>
          <a:p>
            <a:pPr marL="749300" lvl="0" indent="-298450" algn="l" rtl="0">
              <a:lnSpc>
                <a:spcPct val="115000"/>
              </a:lnSpc>
              <a:spcBef>
                <a:spcPts val="0"/>
              </a:spcBef>
              <a:spcAft>
                <a:spcPts val="0"/>
              </a:spcAft>
              <a:buClr>
                <a:schemeClr val="dk1"/>
              </a:buClr>
              <a:buSzPts val="1100"/>
              <a:buFont typeface="Open Sans"/>
              <a:buAutoNum type="arabicPeriod"/>
            </a:pPr>
            <a:r>
              <a:rPr lang="en" b="1">
                <a:solidFill>
                  <a:schemeClr val="dk1"/>
                </a:solidFill>
                <a:highlight>
                  <a:srgbClr val="FFFFFF"/>
                </a:highlight>
              </a:rPr>
              <a:t>Dream – Imagining ‘what could be’</a:t>
            </a:r>
            <a:r>
              <a:rPr lang="en">
                <a:solidFill>
                  <a:schemeClr val="dk1"/>
                </a:solidFill>
                <a:highlight>
                  <a:srgbClr val="FFFFFF"/>
                </a:highlight>
              </a:rPr>
              <a:t> –  Imagining uses past achievements and successes identified in the discovery phase to imagine new possibilities and envisage a preferred future. It allows people to identify their dreams for a community or organization; having discovered ‘what is best’. </a:t>
            </a:r>
            <a:endParaRPr>
              <a:solidFill>
                <a:schemeClr val="dk1"/>
              </a:solidFill>
              <a:highlight>
                <a:srgbClr val="FFFFFF"/>
              </a:highlight>
            </a:endParaRPr>
          </a:p>
          <a:p>
            <a:pPr marL="749300" lvl="0" indent="-298450" algn="l" rtl="0">
              <a:lnSpc>
                <a:spcPct val="115000"/>
              </a:lnSpc>
              <a:spcBef>
                <a:spcPts val="0"/>
              </a:spcBef>
              <a:spcAft>
                <a:spcPts val="0"/>
              </a:spcAft>
              <a:buClr>
                <a:schemeClr val="dk1"/>
              </a:buClr>
              <a:buSzPts val="1100"/>
              <a:buFont typeface="Open Sans"/>
              <a:buAutoNum type="arabicPeriod"/>
            </a:pPr>
            <a:r>
              <a:rPr lang="en" b="1">
                <a:solidFill>
                  <a:schemeClr val="dk1"/>
                </a:solidFill>
                <a:highlight>
                  <a:srgbClr val="FFFFFF"/>
                </a:highlight>
              </a:rPr>
              <a:t>Design – Determining ‘what should be’</a:t>
            </a:r>
            <a:r>
              <a:rPr lang="en">
                <a:solidFill>
                  <a:schemeClr val="dk1"/>
                </a:solidFill>
                <a:highlight>
                  <a:srgbClr val="FFFFFF"/>
                </a:highlight>
              </a:rPr>
              <a:t> – Design brings together the stories from discovery with the imagination and creativity from dream. We call it bringing the ‘best of what is’ together with ‘what might be’, to create ‘what should be – the ideal’.</a:t>
            </a:r>
            <a:endParaRPr>
              <a:solidFill>
                <a:schemeClr val="dk1"/>
              </a:solidFill>
              <a:highlight>
                <a:srgbClr val="FFFFFF"/>
              </a:highlight>
            </a:endParaRPr>
          </a:p>
          <a:p>
            <a:pPr marL="749300" lvl="0" indent="-298450" algn="l" rtl="0">
              <a:lnSpc>
                <a:spcPct val="115000"/>
              </a:lnSpc>
              <a:spcBef>
                <a:spcPts val="0"/>
              </a:spcBef>
              <a:spcAft>
                <a:spcPts val="0"/>
              </a:spcAft>
              <a:buClr>
                <a:schemeClr val="dk1"/>
              </a:buClr>
              <a:buSzPts val="1100"/>
              <a:buFont typeface="Open Sans"/>
              <a:buAutoNum type="arabicPeriod"/>
            </a:pPr>
            <a:r>
              <a:rPr lang="en" b="1">
                <a:solidFill>
                  <a:schemeClr val="dk1"/>
                </a:solidFill>
                <a:highlight>
                  <a:srgbClr val="FFFFFF"/>
                </a:highlight>
              </a:rPr>
              <a:t>Deliver/Destiny – Creating ‘what will be’</a:t>
            </a:r>
            <a:r>
              <a:rPr lang="en">
                <a:solidFill>
                  <a:schemeClr val="dk1"/>
                </a:solidFill>
                <a:highlight>
                  <a:srgbClr val="FFFFFF"/>
                </a:highlight>
              </a:rPr>
              <a:t> –  identifies how the design is delivered, and how it’s embedded into groups, communities and organizations. In early appreciative inquiry development, it was called ‘delivery’, based on more traditional organizational development practice. The term ‘destiny’ is more prevalent now.</a:t>
            </a:r>
            <a:endParaRPr>
              <a:solidFill>
                <a:schemeClr val="dk1"/>
              </a:solidFill>
              <a:highlight>
                <a:srgbClr val="FFFFFF"/>
              </a:highlight>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2704bfba1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2704bfba1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indented bullet:</a:t>
            </a:r>
            <a:endParaRPr/>
          </a:p>
          <a:p>
            <a:pPr marL="0" lvl="0" indent="0" algn="l" rtl="0">
              <a:spcBef>
                <a:spcPts val="0"/>
              </a:spcBef>
              <a:spcAft>
                <a:spcPts val="0"/>
              </a:spcAft>
              <a:buNone/>
            </a:pPr>
            <a:r>
              <a:rPr lang="en"/>
              <a:t>Open ended questions allows the speaker to imagine what could be, and explore what is. Close ended question invite efficiency and yes/no answers. They do not generate conversation</a:t>
            </a:r>
            <a:endParaRPr/>
          </a:p>
          <a:p>
            <a:pPr marL="0" lvl="0" indent="0" algn="l" rtl="0">
              <a:spcBef>
                <a:spcPts val="0"/>
              </a:spcBef>
              <a:spcAft>
                <a:spcPts val="0"/>
              </a:spcAft>
              <a:buNone/>
            </a:pPr>
            <a:r>
              <a:rPr lang="en"/>
              <a:t>* Second Indented bullet: </a:t>
            </a:r>
            <a:endParaRPr/>
          </a:p>
          <a:p>
            <a:pPr marL="0" lvl="0" indent="0" algn="l" rtl="0">
              <a:spcBef>
                <a:spcPts val="0"/>
              </a:spcBef>
              <a:spcAft>
                <a:spcPts val="0"/>
              </a:spcAft>
              <a:buNone/>
            </a:pPr>
            <a:r>
              <a:rPr lang="en"/>
              <a:t>The linguistic construction of questions affects its effectiveness and importance. It was found out that questions starting with “Why,” “How,” and “What” are more powerful as compared to queries that start with simple “Who,’ “When,” “Where,” and “Which” which may fall under the less powerful category. This is because powerful questions motivate more reflective thinking and more profound level of conversation.</a:t>
            </a:r>
            <a:endParaRPr/>
          </a:p>
          <a:p>
            <a:pPr marL="0" lvl="0" indent="0" algn="l" rtl="0">
              <a:spcBef>
                <a:spcPts val="0"/>
              </a:spcBef>
              <a:spcAft>
                <a:spcPts val="0"/>
              </a:spcAft>
              <a:buNone/>
            </a:pPr>
            <a:endParaRPr/>
          </a:p>
          <a:p>
            <a:pPr marL="0" lvl="0" indent="0" algn="l" rtl="0">
              <a:spcBef>
                <a:spcPts val="0"/>
              </a:spcBef>
              <a:spcAft>
                <a:spcPts val="0"/>
              </a:spcAft>
              <a:buNone/>
            </a:pPr>
            <a:r>
              <a:rPr lang="en"/>
              <a:t>One caveat: Why can be a trigger of judgement for some. Rephrasing Why questions to “How might we?” or “Help me understand” can help you move past accidental icebergs.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Second bullet:</a:t>
            </a:r>
            <a:endParaRPr/>
          </a:p>
          <a:p>
            <a:pPr marL="0" lvl="0" indent="0" algn="l" rtl="0">
              <a:spcBef>
                <a:spcPts val="0"/>
              </a:spcBef>
              <a:spcAft>
                <a:spcPts val="0"/>
              </a:spcAft>
              <a:buNone/>
            </a:pPr>
            <a:r>
              <a:rPr lang="en"/>
              <a:t> The second dimension is the scope of the question which simply means knowing how to tailor the kind of question to our needs. The extent of asking the question must only be within the needs of the situation and realistic goals.</a:t>
            </a:r>
            <a:endParaRPr/>
          </a:p>
          <a:p>
            <a:pPr marL="0" lvl="0" indent="0" algn="l" rtl="0">
              <a:spcBef>
                <a:spcPts val="0"/>
              </a:spcBef>
              <a:spcAft>
                <a:spcPts val="0"/>
              </a:spcAft>
              <a:buNone/>
            </a:pPr>
            <a:r>
              <a:rPr lang="en"/>
              <a:t>Lastly, the assumptions embedded into most of the questions must be appropriately applied. To demonstrate it, you might as well ask “What can be done to prevent it from happening again?” instead of “Why did you fail to do it?” The first question stimulates reflective thinking in contrast to the second question.</a:t>
            </a:r>
            <a:endParaRPr/>
          </a:p>
          <a:p>
            <a:pPr marL="0" lvl="0" indent="0" algn="l" rtl="0">
              <a:spcBef>
                <a:spcPts val="0"/>
              </a:spcBef>
              <a:spcAft>
                <a:spcPts val="0"/>
              </a:spcAft>
              <a:buNone/>
            </a:pPr>
            <a:endParaRPr/>
          </a:p>
          <a:p>
            <a:pPr marL="0" lvl="0" indent="0" algn="l" rtl="0">
              <a:spcBef>
                <a:spcPts val="0"/>
              </a:spcBef>
              <a:spcAft>
                <a:spcPts val="0"/>
              </a:spcAft>
              <a:buNone/>
            </a:pPr>
            <a:r>
              <a:rPr lang="en"/>
              <a:t>http://www.exforsys.com/career-center/questioning-skills/how-to-ask-powerful-questions.html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resource is: Vogt, E., Brown, J., and Issacs, D. (2003). The Art of Powerful Questions: Catalyzing Insight, Innovation, and Action.</a:t>
            </a:r>
            <a:endParaRPr/>
          </a:p>
          <a:p>
            <a:pPr marL="0" lvl="0" indent="0" algn="l" rtl="0">
              <a:spcBef>
                <a:spcPts val="0"/>
              </a:spcBef>
              <a:spcAft>
                <a:spcPts val="0"/>
              </a:spcAft>
              <a:buNone/>
            </a:pPr>
            <a:endParaRPr/>
          </a:p>
          <a:p>
            <a:pPr marL="0" lvl="0" indent="0" algn="l" rtl="0">
              <a:spcBef>
                <a:spcPts val="0"/>
              </a:spcBef>
              <a:spcAft>
                <a:spcPts val="0"/>
              </a:spcAft>
              <a:buNone/>
            </a:pPr>
            <a:r>
              <a:rPr lang="en"/>
              <a:t>By asking a question, you may be introducing unconscious bias. </a:t>
            </a:r>
            <a:br>
              <a:rPr lang="en"/>
            </a:br>
            <a:r>
              <a:rPr lang="en"/>
              <a:t>Before going forward with your questions, consider the following:</a:t>
            </a:r>
            <a:endParaRPr/>
          </a:p>
          <a:p>
            <a:pPr marL="0" lvl="0" indent="0" algn="l" rtl="0">
              <a:spcBef>
                <a:spcPts val="0"/>
              </a:spcBef>
              <a:spcAft>
                <a:spcPts val="0"/>
              </a:spcAft>
              <a:buNone/>
            </a:pPr>
            <a:endParaRPr/>
          </a:p>
          <a:p>
            <a:pPr marL="0" lvl="0" indent="0" algn="l" rtl="0">
              <a:spcBef>
                <a:spcPts val="0"/>
              </a:spcBef>
              <a:spcAft>
                <a:spcPts val="0"/>
              </a:spcAft>
              <a:buNone/>
            </a:pPr>
            <a:r>
              <a:rPr lang="en"/>
              <a:t>What assumptions or beliefs are we introducing with this question?</a:t>
            </a:r>
            <a:endParaRPr/>
          </a:p>
          <a:p>
            <a:pPr marL="0" lvl="0" indent="0" algn="l" rtl="0">
              <a:spcBef>
                <a:spcPts val="0"/>
              </a:spcBef>
              <a:spcAft>
                <a:spcPts val="0"/>
              </a:spcAft>
              <a:buNone/>
            </a:pPr>
            <a:r>
              <a:rPr lang="en"/>
              <a:t>How would we approach this issue if we had an entirely different belief system?</a:t>
            </a:r>
            <a:endParaRPr/>
          </a:p>
          <a:p>
            <a:pPr marL="0" lvl="0" indent="0" algn="l" rtl="0">
              <a:spcBef>
                <a:spcPts val="0"/>
              </a:spcBef>
              <a:spcAft>
                <a:spcPts val="0"/>
              </a:spcAft>
              <a:buNone/>
            </a:pPr>
            <a:r>
              <a:rPr lang="en"/>
              <a:t>Is this a question to which we do not know the answer?  If we already know the answer or have a preset “right” response, it is not inquiry. </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22a04e7c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22a04e7c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it &gt; Flip It &gt; Frame It is a practical tool for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Cognitive reframing is a psychological technique that consists of identifying and then changing the way situations, experiences, events, ideas, and/or emotions are viewed.The main goal of reframing is to refashion negative thoughts and to turn them into positive ones. It is important to highlight the opportunities, the good, and also be transparent about the difficulties and challenges. Framing what is good can not be done by invalidating the realities of others involved in the change.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22a04e7c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22a04e7c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AFBF8"/>
                </a:highlight>
              </a:rPr>
              <a:t>The creators of liberating structures want everyone to learn to foster big changes by inviting people to make small structural changes in how they work. Liberating Structures as facilitation tools are meant to:</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Be “easy-to-learn microstructures that enhance relational coordination and trust”</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“Foster lively participation in groups of any size, making it possible to truly include and unleash everyone”</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Be “a disruptive innovation that can </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replace more controlling or constraining </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Approaches” together. They offer facilitation tools that are meant to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ef7c51b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ef7c51b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the learning outcomes for our time together. Session participants:</a:t>
            </a:r>
            <a:endParaRPr/>
          </a:p>
          <a:p>
            <a:pPr marL="457200" lvl="0" indent="-298450" algn="l" rtl="0">
              <a:spcBef>
                <a:spcPts val="0"/>
              </a:spcBef>
              <a:spcAft>
                <a:spcPts val="0"/>
              </a:spcAft>
              <a:buSzPts val="1100"/>
              <a:buChar char="●"/>
            </a:pPr>
            <a:r>
              <a:rPr lang="en"/>
              <a:t>Understand the basic components of human-centered change </a:t>
            </a:r>
            <a:endParaRPr/>
          </a:p>
          <a:p>
            <a:pPr marL="457200" lvl="0" indent="-298450" algn="l" rtl="0">
              <a:spcBef>
                <a:spcPts val="0"/>
              </a:spcBef>
              <a:spcAft>
                <a:spcPts val="0"/>
              </a:spcAft>
              <a:buSzPts val="1100"/>
              <a:buChar char="●"/>
            </a:pPr>
            <a:r>
              <a:rPr lang="en"/>
              <a:t>Gain awareness of tools to facilitate engaged change leadership</a:t>
            </a:r>
            <a:endParaRPr/>
          </a:p>
          <a:p>
            <a:pPr marL="457200" lvl="0" indent="-298450" algn="l" rtl="0">
              <a:spcBef>
                <a:spcPts val="0"/>
              </a:spcBef>
              <a:spcAft>
                <a:spcPts val="0"/>
              </a:spcAft>
              <a:buSzPts val="1100"/>
              <a:buChar char="●"/>
            </a:pPr>
            <a:r>
              <a:rPr lang="en"/>
              <a:t>Deepen your understanding of how to communicate effectively and compassionately during change efforts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ef7c51bf2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ef7c51bf2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framework that has influenced my approach to change is adrienne maree brown’s </a:t>
            </a:r>
            <a:r>
              <a:rPr lang="en" i="1"/>
              <a:t>Emergent Strategy</a:t>
            </a:r>
            <a:r>
              <a:rPr lang="en"/>
              <a:t>:</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Set of 9 core principles that can guide behaviours &amp; actions</a:t>
            </a:r>
            <a:endParaRPr/>
          </a:p>
          <a:p>
            <a:pPr marL="457200" lvl="0" indent="-298450" algn="l" rtl="0">
              <a:spcBef>
                <a:spcPts val="0"/>
              </a:spcBef>
              <a:spcAft>
                <a:spcPts val="0"/>
              </a:spcAft>
              <a:buSzPts val="1100"/>
              <a:buChar char="●"/>
            </a:pPr>
            <a:r>
              <a:rPr lang="en"/>
              <a:t>Recognizes the powerful lesson we can learn about change in the natural world</a:t>
            </a:r>
            <a:endParaRPr/>
          </a:p>
          <a:p>
            <a:pPr marL="457200" lvl="0" indent="-298450" algn="l" rtl="0">
              <a:spcBef>
                <a:spcPts val="0"/>
              </a:spcBef>
              <a:spcAft>
                <a:spcPts val="0"/>
              </a:spcAft>
              <a:buSzPts val="1100"/>
              <a:buChar char="●"/>
            </a:pPr>
            <a:r>
              <a:rPr lang="en"/>
              <a:t>Powerful for facilitation, change leadership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A couple of principles that I have found particularly helpful:</a:t>
            </a:r>
            <a:endParaRPr/>
          </a:p>
          <a:p>
            <a:pPr marL="457200" lvl="0" indent="-298450" algn="l" rtl="0">
              <a:spcBef>
                <a:spcPts val="0"/>
              </a:spcBef>
              <a:spcAft>
                <a:spcPts val="0"/>
              </a:spcAft>
              <a:buSzPts val="1100"/>
              <a:buChar char="●"/>
            </a:pPr>
            <a:r>
              <a:rPr lang="en"/>
              <a:t>Change is constant (be like water).</a:t>
            </a:r>
            <a:endParaRPr/>
          </a:p>
          <a:p>
            <a:pPr marL="457200" lvl="0" indent="-298450" algn="l" rtl="0">
              <a:spcBef>
                <a:spcPts val="0"/>
              </a:spcBef>
              <a:spcAft>
                <a:spcPts val="0"/>
              </a:spcAft>
              <a:buSzPts val="1100"/>
              <a:buChar char="●"/>
            </a:pPr>
            <a:r>
              <a:rPr lang="en"/>
              <a:t>Move at the speed of trust. (Reflect back on trust being an integral part of our definition of change)</a:t>
            </a:r>
            <a:endParaRPr/>
          </a:p>
          <a:p>
            <a:pPr marL="457200" lvl="0" indent="-298450" algn="l" rtl="0">
              <a:spcBef>
                <a:spcPts val="0"/>
              </a:spcBef>
              <a:spcAft>
                <a:spcPts val="0"/>
              </a:spcAft>
              <a:buSzPts val="1100"/>
              <a:buChar char="●"/>
            </a:pPr>
            <a:r>
              <a:rPr lang="en"/>
              <a:t>There is always enough time for the right 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ef7c51bf2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ef7c51bf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helpful approach is trauma-informed practice. I’m just beginning my journey with trauma-informed practice and care with help from my library colleague Marna Clowney-Robinson, but it has served as powerful reminder that past trauma (defined as the result of an event that is experienced as harmful that has lasting adverse effects on an individual’s well-being) will inform future change efforts and to consider the whole-person when planning and communicating about change within my community.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22a04e7c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22a04e7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Sometimes it can seem we have little power and/or opportunity to influence how our colleagues experience change, especially within a larger context. For my mixology example, I recommend using whatever tools are available to you for your change initiative (values, mission statements, operating agreements, guiding principles) and use them to articulate your commitment to human-centered change. You can see some examples on the slide from my colleagues doing just that. Documenting these commitments can help inform the work, change behaviours, and ensure accountability. And while this may seem like a small thing, brown’s Emergent Strategy principles remind us that “small is good, small is all” and “what you pay attention to grows.”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ef7c51bf2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ef7c51bf2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example I’m sharing showcases a A high-performing team with human interactions difficulties, which had:</a:t>
            </a:r>
            <a:endParaRPr/>
          </a:p>
          <a:p>
            <a:pPr marL="457200" lvl="0" indent="-298450" algn="l" rtl="0">
              <a:spcBef>
                <a:spcPts val="0"/>
              </a:spcBef>
              <a:spcAft>
                <a:spcPts val="0"/>
              </a:spcAft>
              <a:buSzPts val="1100"/>
              <a:buChar char="●"/>
            </a:pPr>
            <a:r>
              <a:rPr lang="en"/>
              <a:t>Desire to co-create the new culture</a:t>
            </a:r>
            <a:endParaRPr/>
          </a:p>
          <a:p>
            <a:pPr marL="457200" lvl="0" indent="-298450" algn="l" rtl="0">
              <a:spcBef>
                <a:spcPts val="0"/>
              </a:spcBef>
              <a:spcAft>
                <a:spcPts val="0"/>
              </a:spcAft>
              <a:buSzPts val="1100"/>
              <a:buChar char="●"/>
            </a:pPr>
            <a:r>
              <a:rPr lang="en"/>
              <a:t>Need to foster human connection</a:t>
            </a:r>
            <a:endParaRPr/>
          </a:p>
          <a:p>
            <a:pPr marL="457200" lvl="0" indent="-298450" algn="l" rtl="0">
              <a:spcBef>
                <a:spcPts val="0"/>
              </a:spcBef>
              <a:spcAft>
                <a:spcPts val="0"/>
              </a:spcAft>
              <a:buSzPts val="1100"/>
              <a:buChar char="●"/>
            </a:pPr>
            <a:r>
              <a:rPr lang="en"/>
              <a:t>Increasing participatory approaches across the Libraries</a:t>
            </a:r>
            <a:endParaRPr/>
          </a:p>
          <a:p>
            <a:pPr marL="0" lvl="0" indent="0" algn="l" rtl="0">
              <a:spcBef>
                <a:spcPts val="0"/>
              </a:spcBef>
              <a:spcAft>
                <a:spcPts val="0"/>
              </a:spcAft>
              <a:buNone/>
            </a:pPr>
            <a:endParaRPr/>
          </a:p>
          <a:p>
            <a:pPr marL="0" lvl="0" indent="0" algn="l" rtl="0">
              <a:spcBef>
                <a:spcPts val="0"/>
              </a:spcBef>
              <a:spcAft>
                <a:spcPts val="0"/>
              </a:spcAft>
              <a:buNone/>
            </a:pPr>
            <a:r>
              <a:rPr lang="en"/>
              <a:t>This was a multi-month process that mixed many of the tools:</a:t>
            </a:r>
            <a:endParaRPr/>
          </a:p>
          <a:p>
            <a:pPr marL="457200" lvl="0" indent="-298450" algn="l" rtl="0">
              <a:spcBef>
                <a:spcPts val="0"/>
              </a:spcBef>
              <a:spcAft>
                <a:spcPts val="0"/>
              </a:spcAft>
              <a:buSzPts val="1100"/>
              <a:buChar char="●"/>
            </a:pPr>
            <a:r>
              <a:rPr lang="en"/>
              <a:t>Used the 5Cs of communication to articulate what would happen and reduce anxiety</a:t>
            </a:r>
            <a:endParaRPr/>
          </a:p>
          <a:p>
            <a:pPr marL="457200" lvl="0" indent="-298450" algn="l" rtl="0">
              <a:spcBef>
                <a:spcPts val="0"/>
              </a:spcBef>
              <a:spcAft>
                <a:spcPts val="0"/>
              </a:spcAft>
              <a:buSzPts val="1100"/>
              <a:buChar char="●"/>
            </a:pPr>
            <a:r>
              <a:rPr lang="en"/>
              <a:t>Crafted shared values starting from the personal values with index cards and yarn so no censoring could occur</a:t>
            </a:r>
            <a:endParaRPr/>
          </a:p>
          <a:p>
            <a:pPr marL="457200" lvl="0" indent="-298450" algn="l" rtl="0">
              <a:spcBef>
                <a:spcPts val="0"/>
              </a:spcBef>
              <a:spcAft>
                <a:spcPts val="0"/>
              </a:spcAft>
              <a:buSzPts val="1100"/>
              <a:buChar char="●"/>
            </a:pPr>
            <a:r>
              <a:rPr lang="en"/>
              <a:t>Used Appreciative Inquiry to ask what should be preserved while we change - what matters most (Discover)</a:t>
            </a:r>
            <a:endParaRPr/>
          </a:p>
          <a:p>
            <a:pPr marL="457200" lvl="0" indent="-298450" algn="l" rtl="0">
              <a:spcBef>
                <a:spcPts val="0"/>
              </a:spcBef>
              <a:spcAft>
                <a:spcPts val="0"/>
              </a:spcAft>
              <a:buSzPts val="1100"/>
              <a:buChar char="●"/>
            </a:pPr>
            <a:r>
              <a:rPr lang="en"/>
              <a:t>Used TRIZ to have them name the problems without blame or shame</a:t>
            </a:r>
            <a:endParaRPr/>
          </a:p>
          <a:p>
            <a:pPr marL="457200" lvl="0" indent="-298450" algn="l" rtl="0">
              <a:spcBef>
                <a:spcPts val="0"/>
              </a:spcBef>
              <a:spcAft>
                <a:spcPts val="0"/>
              </a:spcAft>
              <a:buSzPts val="1100"/>
              <a:buChar char="●"/>
            </a:pPr>
            <a:r>
              <a:rPr lang="en"/>
              <a:t>Used Appreciative Inquiry to have them dream of their ideal culture</a:t>
            </a:r>
            <a:endParaRPr/>
          </a:p>
          <a:p>
            <a:pPr marL="457200" lvl="0" indent="-298450" algn="l" rtl="0">
              <a:spcBef>
                <a:spcPts val="0"/>
              </a:spcBef>
              <a:spcAft>
                <a:spcPts val="0"/>
              </a:spcAft>
              <a:buSzPts val="1100"/>
              <a:buChar char="●"/>
            </a:pPr>
            <a:r>
              <a:rPr lang="en"/>
              <a:t>Used a 15% solutions exercise to add ownership and accountability  </a:t>
            </a:r>
            <a:endParaRPr/>
          </a:p>
          <a:p>
            <a:pPr marL="457200" lvl="0" indent="-298450" algn="l" rtl="0">
              <a:spcBef>
                <a:spcPts val="0"/>
              </a:spcBef>
              <a:spcAft>
                <a:spcPts val="0"/>
              </a:spcAft>
              <a:buSzPts val="1100"/>
              <a:buChar char="●"/>
            </a:pPr>
            <a:r>
              <a:rPr lang="en"/>
              <a:t>Developed working principles through brain writing</a:t>
            </a:r>
            <a:endParaRPr/>
          </a:p>
          <a:p>
            <a:pPr marL="0" lvl="0" indent="0" algn="l" rtl="0">
              <a:spcBef>
                <a:spcPts val="0"/>
              </a:spcBef>
              <a:spcAft>
                <a:spcPts val="0"/>
              </a:spcAft>
              <a:buNone/>
            </a:pPr>
            <a:endParaRPr/>
          </a:p>
          <a:p>
            <a:pPr marL="0" lvl="0" indent="0" algn="l" rtl="0">
              <a:spcBef>
                <a:spcPts val="0"/>
              </a:spcBef>
              <a:spcAft>
                <a:spcPts val="0"/>
              </a:spcAft>
              <a:buNone/>
            </a:pPr>
            <a:r>
              <a:rPr lang="en"/>
              <a:t>The important point in both of our mixology is that you need to first focus on who is impacted by the change, where are they, how can they gain more agency in the change. There is no one set protocol - so experiment with compassion and care!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d0aded98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d0aded9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4c60aa8b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4c60aa8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d0aded98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d0aded9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are going to start with basics and work together to define change. Pause this video and take a few minutes to reflect on what is change? What does change mean to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f7c51bf2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f7c51bf2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back. Thank you for participating in that short activity. We’ll do a couple of these reflection activities throughout the presentation.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202124"/>
                </a:solidFill>
                <a:highlight>
                  <a:srgbClr val="FFFFFF"/>
                </a:highlight>
              </a:rPr>
              <a:t>Change is most simply defined as the act or instance of making or becoming different. In this definition, it is process and object/deliverable focused. Yet, we know that change is about the humans experiencing the change and that emotions play a large role in change. Change is about hearts and minds, about the past, present, and future, about building trust within our community. </a:t>
            </a:r>
            <a:endParaRPr>
              <a:solidFill>
                <a:srgbClr val="202124"/>
              </a:solidFill>
              <a:highlight>
                <a:srgbClr val="FFFFFF"/>
              </a:highlight>
            </a:endParaRPr>
          </a:p>
          <a:p>
            <a:pPr marL="0" lvl="0" indent="0" algn="l" rtl="0">
              <a:spcBef>
                <a:spcPts val="0"/>
              </a:spcBef>
              <a:spcAft>
                <a:spcPts val="0"/>
              </a:spcAft>
              <a:buNone/>
            </a:pPr>
            <a:endParaRPr>
              <a:solidFill>
                <a:srgbClr val="202124"/>
              </a:solidFill>
              <a:highlight>
                <a:srgbClr val="FFFFFF"/>
              </a:highlight>
            </a:endParaRPr>
          </a:p>
          <a:p>
            <a:pPr marL="0" lvl="0" indent="0" algn="l" rtl="0">
              <a:spcBef>
                <a:spcPts val="0"/>
              </a:spcBef>
              <a:spcAft>
                <a:spcPts val="0"/>
              </a:spcAft>
              <a:buNone/>
            </a:pPr>
            <a:r>
              <a:rPr lang="en">
                <a:solidFill>
                  <a:srgbClr val="202124"/>
                </a:solidFill>
                <a:highlight>
                  <a:srgbClr val="FFFFFF"/>
                </a:highlight>
              </a:rPr>
              <a:t>How does this definition compare to yours? What would you add? We look forward to continuing this conversation during the Q&amp;A.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ef7c51bf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ef7c51bf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change mgt is about mitigating risks. What if it could promote good? Human-centered layers in order to promote good by: </a:t>
            </a:r>
            <a:endParaRPr/>
          </a:p>
          <a:p>
            <a:pPr marL="0" lvl="0" indent="0" algn="l" rtl="0">
              <a:spcBef>
                <a:spcPts val="0"/>
              </a:spcBef>
              <a:spcAft>
                <a:spcPts val="0"/>
              </a:spcAft>
              <a:buNone/>
            </a:pPr>
            <a:r>
              <a:rPr lang="en"/>
              <a:t>Centers the human-experience</a:t>
            </a:r>
            <a:endParaRPr/>
          </a:p>
          <a:p>
            <a:pPr marL="0" lvl="0" indent="0" algn="l" rtl="0">
              <a:spcBef>
                <a:spcPts val="0"/>
              </a:spcBef>
              <a:spcAft>
                <a:spcPts val="0"/>
              </a:spcAft>
              <a:buNone/>
            </a:pPr>
            <a:r>
              <a:rPr lang="en"/>
              <a:t>Engages colleagues as partners</a:t>
            </a:r>
            <a:endParaRPr/>
          </a:p>
          <a:p>
            <a:pPr marL="0" lvl="0" indent="0" algn="l" rtl="0">
              <a:spcBef>
                <a:spcPts val="0"/>
              </a:spcBef>
              <a:spcAft>
                <a:spcPts val="0"/>
              </a:spcAft>
              <a:buNone/>
            </a:pPr>
            <a:r>
              <a:rPr lang="en"/>
              <a:t>Provides opportunities to plan and take action</a:t>
            </a:r>
            <a:endParaRPr/>
          </a:p>
          <a:p>
            <a:pPr marL="0" lvl="0" indent="0" algn="l" rtl="0">
              <a:spcBef>
                <a:spcPts val="0"/>
              </a:spcBef>
              <a:spcAft>
                <a:spcPts val="0"/>
              </a:spcAft>
              <a:buNone/>
            </a:pPr>
            <a:r>
              <a:rPr lang="en"/>
              <a:t>Articulates why, what, and how </a:t>
            </a:r>
            <a:endParaRPr/>
          </a:p>
          <a:p>
            <a:pPr marL="0" lvl="0" indent="0" algn="l" rtl="0">
              <a:spcBef>
                <a:spcPts val="0"/>
              </a:spcBef>
              <a:spcAft>
                <a:spcPts val="0"/>
              </a:spcAft>
              <a:buNone/>
            </a:pPr>
            <a:r>
              <a:rPr lang="en"/>
              <a:t>Seeks to co-create as an ideal</a:t>
            </a:r>
            <a:endParaRPr/>
          </a:p>
          <a:p>
            <a:pPr marL="0" lvl="0" indent="0" algn="l" rtl="0">
              <a:spcBef>
                <a:spcPts val="0"/>
              </a:spcBef>
              <a:spcAft>
                <a:spcPts val="0"/>
              </a:spcAft>
              <a:buNone/>
            </a:pPr>
            <a:endParaRPr/>
          </a:p>
          <a:p>
            <a:pPr marL="0" lvl="0" indent="0" algn="l" rtl="0">
              <a:spcBef>
                <a:spcPts val="0"/>
              </a:spcBef>
              <a:spcAft>
                <a:spcPts val="0"/>
              </a:spcAft>
              <a:buNone/>
            </a:pPr>
            <a:r>
              <a:rPr lang="en"/>
              <a:t>Whether change is planned or unplanned, directed or self-driven, participatory or imposed, we control and can control how we proceed through a change. Even when we have no agency in defining the change, we can be intentional in our reaction, our engagement in making it happen, and using the power of strategic yes and no to recapture a level of agency. Leveraging change management encourages everyone to engage with change efforts and to rapidly, completely and proficiently make the required changes to their day-to-day work. We can help empower others by providing clarity, asking how might we, and leveraging compassion and empathy. </a:t>
            </a:r>
            <a:endParaRPr/>
          </a:p>
          <a:p>
            <a:pPr marL="0" lvl="0" indent="0" algn="l" rtl="0">
              <a:spcBef>
                <a:spcPts val="0"/>
              </a:spcBef>
              <a:spcAft>
                <a:spcPts val="0"/>
              </a:spcAft>
              <a:buNone/>
            </a:pPr>
            <a:endParaRPr/>
          </a:p>
          <a:p>
            <a:pPr marL="0" lvl="0" indent="0" algn="l" rtl="0">
              <a:spcBef>
                <a:spcPts val="0"/>
              </a:spcBef>
              <a:spcAft>
                <a:spcPts val="0"/>
              </a:spcAft>
              <a:buNone/>
            </a:pPr>
            <a:r>
              <a:rPr lang="en"/>
              <a:t>Participation increases empowerment, which reduces helplessness and leads to action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2704bfba1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2704bfba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rPr>
              <a:t>The values alignment is critical to sustainable change. onsider:</a:t>
            </a:r>
            <a:endParaRPr>
              <a:solidFill>
                <a:srgbClr val="222222"/>
              </a:solidFill>
            </a:endParaRPr>
          </a:p>
          <a:p>
            <a:pPr marL="0" lvl="0" indent="0" algn="l" rtl="0">
              <a:spcBef>
                <a:spcPts val="0"/>
              </a:spcBef>
              <a:spcAft>
                <a:spcPts val="0"/>
              </a:spcAft>
              <a:buNone/>
            </a:pPr>
            <a:r>
              <a:rPr lang="en">
                <a:solidFill>
                  <a:srgbClr val="222222"/>
                </a:solidFill>
              </a:rPr>
              <a:t>What are the aspirational and lived values of your organization? </a:t>
            </a:r>
            <a:endParaRPr>
              <a:solidFill>
                <a:srgbClr val="222222"/>
              </a:solidFill>
            </a:endParaRPr>
          </a:p>
          <a:p>
            <a:pPr marL="0" lvl="0" indent="0" algn="l" rtl="0">
              <a:spcBef>
                <a:spcPts val="0"/>
              </a:spcBef>
              <a:spcAft>
                <a:spcPts val="0"/>
              </a:spcAft>
              <a:buNone/>
            </a:pPr>
            <a:r>
              <a:rPr lang="en">
                <a:solidFill>
                  <a:srgbClr val="222222"/>
                </a:solidFill>
              </a:rPr>
              <a:t>How well aligned are individuals to these values as seen through their actions and behaviors?</a:t>
            </a:r>
            <a:endParaRPr>
              <a:solidFill>
                <a:srgbClr val="222222"/>
              </a:solidFill>
            </a:endParaRPr>
          </a:p>
          <a:p>
            <a:pPr marL="0" lvl="0" indent="0" algn="l" rtl="0">
              <a:spcBef>
                <a:spcPts val="0"/>
              </a:spcBef>
              <a:spcAft>
                <a:spcPts val="0"/>
              </a:spcAft>
              <a:buNone/>
            </a:pPr>
            <a:r>
              <a:rPr lang="en">
                <a:solidFill>
                  <a:srgbClr val="222222"/>
                </a:solidFill>
              </a:rPr>
              <a:t>How well aligned are processes and structures to the values?</a:t>
            </a:r>
            <a:endParaRPr>
              <a:solidFill>
                <a:srgbClr val="222222"/>
              </a:solidFill>
            </a:endParaRPr>
          </a:p>
          <a:p>
            <a:pPr marL="0" lvl="0" indent="0" algn="l" rtl="0">
              <a:spcBef>
                <a:spcPts val="0"/>
              </a:spcBef>
              <a:spcAft>
                <a:spcPts val="0"/>
              </a:spcAft>
              <a:buNone/>
            </a:pPr>
            <a:endParaRPr>
              <a:solidFill>
                <a:srgbClr val="222222"/>
              </a:solidFill>
            </a:endParaRPr>
          </a:p>
          <a:p>
            <a:pPr marL="0" lvl="0" indent="0" algn="l" rtl="0">
              <a:spcBef>
                <a:spcPts val="0"/>
              </a:spcBef>
              <a:spcAft>
                <a:spcPts val="0"/>
              </a:spcAft>
              <a:buNone/>
            </a:pPr>
            <a:r>
              <a:rPr lang="en">
                <a:solidFill>
                  <a:srgbClr val="222222"/>
                </a:solidFill>
              </a:rPr>
              <a:t>By starting with the humans involved in the change, we can live the values we hold towards our colleagues. We can enable champions rather than detractors. Few are truly, irreparably against change. Humans are often against change where they have no agency and feel powerless. In the absence of engagement, the human brain will fill in the blanks and often with the negativity bias that has helped us survive as a specie.  the alignment between personal and organisational values to occur and, thereby, allowing the organisation to evolve and remain viable.</a:t>
            </a:r>
            <a:endParaRPr>
              <a:solidFill>
                <a:srgbClr val="222222"/>
              </a:solidFill>
            </a:endParaRPr>
          </a:p>
          <a:p>
            <a:pPr marL="0" lvl="0" indent="0" algn="l" rtl="0">
              <a:spcBef>
                <a:spcPts val="0"/>
              </a:spcBef>
              <a:spcAft>
                <a:spcPts val="0"/>
              </a:spcAft>
              <a:buNone/>
            </a:pPr>
            <a:endParaRPr>
              <a:solidFill>
                <a:srgbClr val="22222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ef7c51bf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ef7c51b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our next activity, we would like you to pause the video and reflect on a past change and the role of organizational values in that change. Reflecting on that time you thrived through change, how did the change effort center on organizational values and engage those impacted? If it didn’t, what else made it resonate?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Welcome back. Thank you for participating in this activity. We’ll be sure to provide space during the Q&amp;A for you to share back your reflections on this question.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ef7c51bf2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ef7c51bf2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The Heart of Change, Kotter and Cohen say that we should “Compellingly show people what the problems are and how to resolve the problems.”. We can do this </a:t>
            </a:r>
            <a:r>
              <a:rPr lang="en"/>
              <a:t>using this series of steps: </a:t>
            </a:r>
            <a:endParaRPr/>
          </a:p>
          <a:p>
            <a:pPr marL="457200" lvl="0" indent="-298450" algn="l" rtl="0">
              <a:spcBef>
                <a:spcPts val="0"/>
              </a:spcBef>
              <a:spcAft>
                <a:spcPts val="0"/>
              </a:spcAft>
              <a:buSzPts val="1100"/>
              <a:buChar char="●"/>
            </a:pPr>
            <a:r>
              <a:rPr lang="en"/>
              <a:t>Identify what is happening </a:t>
            </a:r>
            <a:endParaRPr/>
          </a:p>
          <a:p>
            <a:pPr marL="457200" lvl="0" indent="-298450" algn="l" rtl="0">
              <a:spcBef>
                <a:spcPts val="0"/>
              </a:spcBef>
              <a:spcAft>
                <a:spcPts val="0"/>
              </a:spcAft>
              <a:buSzPts val="1100"/>
              <a:buChar char="●"/>
            </a:pPr>
            <a:r>
              <a:rPr lang="en"/>
              <a:t>Assess the scale and scope of the impact to the organization </a:t>
            </a:r>
            <a:endParaRPr/>
          </a:p>
          <a:p>
            <a:pPr marL="457200" lvl="0" indent="-298450" algn="l" rtl="0">
              <a:spcBef>
                <a:spcPts val="0"/>
              </a:spcBef>
              <a:spcAft>
                <a:spcPts val="0"/>
              </a:spcAft>
              <a:buSzPts val="1100"/>
              <a:buChar char="●"/>
            </a:pPr>
            <a:r>
              <a:rPr lang="en"/>
              <a:t>Acknowledge concerns and emotions </a:t>
            </a:r>
            <a:endParaRPr/>
          </a:p>
          <a:p>
            <a:pPr marL="457200" lvl="0" indent="-298450" algn="l" rtl="0">
              <a:spcBef>
                <a:spcPts val="0"/>
              </a:spcBef>
              <a:spcAft>
                <a:spcPts val="0"/>
              </a:spcAft>
              <a:buSzPts val="1100"/>
              <a:buChar char="●"/>
            </a:pPr>
            <a:r>
              <a:rPr lang="en"/>
              <a:t>Articulate what agency does exist or how it is being created </a:t>
            </a:r>
            <a:endParaRPr/>
          </a:p>
          <a:p>
            <a:pPr marL="457200" lvl="0" indent="-298450" algn="l" rtl="0">
              <a:spcBef>
                <a:spcPts val="0"/>
              </a:spcBef>
              <a:spcAft>
                <a:spcPts val="0"/>
              </a:spcAft>
              <a:buSzPts val="1100"/>
              <a:buChar char="●"/>
            </a:pPr>
            <a:r>
              <a:rPr lang="en"/>
              <a:t>Reframe the change </a:t>
            </a:r>
            <a:endParaRPr/>
          </a:p>
          <a:p>
            <a:pPr marL="457200" lvl="0" indent="-298450" algn="l" rtl="0">
              <a:spcBef>
                <a:spcPts val="0"/>
              </a:spcBef>
              <a:spcAft>
                <a:spcPts val="0"/>
              </a:spcAft>
              <a:buSzPts val="1100"/>
              <a:buChar char="●"/>
            </a:pPr>
            <a:r>
              <a:rPr lang="en"/>
              <a:t>Seek the opportunities </a:t>
            </a:r>
            <a:endParaRPr/>
          </a:p>
          <a:p>
            <a:pPr marL="457200" lvl="0" indent="-298450" algn="l" rtl="0">
              <a:spcBef>
                <a:spcPts val="0"/>
              </a:spcBef>
              <a:spcAft>
                <a:spcPts val="0"/>
              </a:spcAft>
              <a:buSzPts val="1100"/>
              <a:buChar char="●"/>
            </a:pPr>
            <a:r>
              <a:rPr lang="en"/>
              <a:t>Set clear expectations</a:t>
            </a:r>
            <a:endParaRPr/>
          </a:p>
          <a:p>
            <a:pPr marL="0" lvl="0" indent="0" algn="l" rtl="0">
              <a:spcBef>
                <a:spcPts val="0"/>
              </a:spcBef>
              <a:spcAft>
                <a:spcPts val="0"/>
              </a:spcAft>
              <a:buNone/>
            </a:pPr>
            <a:endParaRPr/>
          </a:p>
          <a:p>
            <a:pPr marL="0" lvl="0" indent="0" algn="l" rtl="0">
              <a:spcBef>
                <a:spcPts val="0"/>
              </a:spcBef>
              <a:spcAft>
                <a:spcPts val="0"/>
              </a:spcAft>
              <a:buNone/>
            </a:pPr>
            <a:r>
              <a:rPr lang="en"/>
              <a:t>“We are willing to commit ourselves if we understand what it’s all about, and we believe the</a:t>
            </a:r>
            <a:endParaRPr/>
          </a:p>
          <a:p>
            <a:pPr marL="0" lvl="0" indent="0" algn="l" rtl="0">
              <a:spcBef>
                <a:spcPts val="0"/>
              </a:spcBef>
              <a:spcAft>
                <a:spcPts val="0"/>
              </a:spcAft>
              <a:buNone/>
            </a:pPr>
            <a:r>
              <a:rPr lang="en"/>
              <a:t>proposal will bring benefits, that it is possible and that we can influence the final result.”</a:t>
            </a:r>
            <a:endParaRPr/>
          </a:p>
          <a:p>
            <a:pPr marL="0" lvl="0" indent="0" algn="l" rtl="0">
              <a:spcBef>
                <a:spcPts val="0"/>
              </a:spcBef>
              <a:spcAft>
                <a:spcPts val="0"/>
              </a:spcAft>
              <a:buNone/>
            </a:pPr>
            <a:r>
              <a:rPr lang="en"/>
              <a:t>Tuominen, Kari.</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ef7c51bf2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ef7c51bf2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next part of our presentation, we will focus on frameworks/approaches and their associated tools that have influenced our thinking about human-centered change.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imagethink.net/leadership-through-uncertain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beratingstructure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uua.org/leadership/library/emergent-linear-thinke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theseedsower.files.wordpress.com/2020/12/principles_of_trauma_informed_care_cotwa-1.png?w=68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store.samhsa.gov/sites/default/files/d7/priv/sma14-4884.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crlog.org/2020/06/23/moving-towards-healing-a-trauma-informed-librarianship-prime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akpress.org/holding-change.html" TargetMode="External"/><Relationship Id="rId4" Type="http://schemas.openxmlformats.org/officeDocument/2006/relationships/hyperlink" Target="https://appreciativeinquiry.champlain.edu/learn/appreciative-inquiry-introduction/5-d-cycle-appreciative-inqui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3" name="Google Shape;63;p13"/>
          <p:cNvPicPr preferRelativeResize="0"/>
          <p:nvPr/>
        </p:nvPicPr>
        <p:blipFill>
          <a:blip r:embed="rId4">
            <a:alphaModFix/>
          </a:blip>
          <a:stretch>
            <a:fillRect/>
          </a:stretch>
        </p:blipFill>
        <p:spPr>
          <a:xfrm>
            <a:off x="1" y="0"/>
            <a:ext cx="9144001" cy="5143500"/>
          </a:xfrm>
          <a:prstGeom prst="rect">
            <a:avLst/>
          </a:prstGeom>
          <a:noFill/>
          <a:ln>
            <a:noFill/>
          </a:ln>
        </p:spPr>
      </p:pic>
      <p:sp>
        <p:nvSpPr>
          <p:cNvPr id="64" name="Google Shape;64;p13"/>
          <p:cNvSpPr txBox="1">
            <a:spLocks noGrp="1"/>
          </p:cNvSpPr>
          <p:nvPr>
            <p:ph type="ctrTitle"/>
          </p:nvPr>
        </p:nvSpPr>
        <p:spPr>
          <a:xfrm>
            <a:off x="2339100" y="143150"/>
            <a:ext cx="6716100" cy="115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80" b="1"/>
              <a:t>Thriving through Human-Centered Approaches to Change</a:t>
            </a:r>
            <a:endParaRPr sz="3680" b="1"/>
          </a:p>
        </p:txBody>
      </p:sp>
      <p:sp>
        <p:nvSpPr>
          <p:cNvPr id="65" name="Google Shape;65;p13"/>
          <p:cNvSpPr txBox="1">
            <a:spLocks noGrp="1"/>
          </p:cNvSpPr>
          <p:nvPr>
            <p:ph type="subTitle" idx="1"/>
          </p:nvPr>
        </p:nvSpPr>
        <p:spPr>
          <a:xfrm>
            <a:off x="4500750" y="4244625"/>
            <a:ext cx="4643400" cy="839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Annie Bélanger &amp; Meghan Musolff</a:t>
            </a:r>
            <a:endParaRPr>
              <a:solidFill>
                <a:schemeClr val="dk1"/>
              </a:solidFill>
            </a:endParaRPr>
          </a:p>
          <a:p>
            <a:pPr marL="0" lvl="0" indent="0" algn="ctr" rtl="0">
              <a:spcBef>
                <a:spcPts val="0"/>
              </a:spcBef>
              <a:spcAft>
                <a:spcPts val="0"/>
              </a:spcAft>
              <a:buNone/>
            </a:pPr>
            <a:r>
              <a:rPr lang="en">
                <a:solidFill>
                  <a:schemeClr val="dk1"/>
                </a:solidFill>
              </a:rPr>
              <a:t>ALAO 2021</a:t>
            </a:r>
            <a:endParaRPr>
              <a:solidFill>
                <a:schemeClr val="dk1"/>
              </a:solidFill>
            </a:endParaRPr>
          </a:p>
        </p:txBody>
      </p:sp>
      <p:pic>
        <p:nvPicPr>
          <p:cNvPr id="66" name="Google Shape;66;p13"/>
          <p:cNvPicPr preferRelativeResize="0"/>
          <p:nvPr/>
        </p:nvPicPr>
        <p:blipFill>
          <a:blip r:embed="rId5">
            <a:alphaModFix/>
          </a:blip>
          <a:stretch>
            <a:fillRect/>
          </a:stretch>
        </p:blipFill>
        <p:spPr>
          <a:xfrm>
            <a:off x="7746950" y="4687150"/>
            <a:ext cx="1134825" cy="39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539650" y="577450"/>
            <a:ext cx="8292600" cy="2117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a:t>Can you think of a time when you have thrived through change? What made that possible?</a:t>
            </a:r>
            <a:endParaRPr/>
          </a:p>
        </p:txBody>
      </p:sp>
      <p:pic>
        <p:nvPicPr>
          <p:cNvPr id="126" name="Google Shape;126;p22"/>
          <p:cNvPicPr preferRelativeResize="0"/>
          <p:nvPr/>
        </p:nvPicPr>
        <p:blipFill>
          <a:blip r:embed="rId3">
            <a:alphaModFix/>
          </a:blip>
          <a:stretch>
            <a:fillRect/>
          </a:stretch>
        </p:blipFill>
        <p:spPr>
          <a:xfrm>
            <a:off x="5697424" y="2571750"/>
            <a:ext cx="3001150" cy="2117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Bridges’ Transition Model</a:t>
            </a:r>
            <a:endParaRPr/>
          </a:p>
        </p:txBody>
      </p:sp>
      <p:sp>
        <p:nvSpPr>
          <p:cNvPr id="132" name="Google Shape;132;p23"/>
          <p:cNvSpPr txBox="1">
            <a:spLocks noGrp="1"/>
          </p:cNvSpPr>
          <p:nvPr>
            <p:ph type="body" idx="1"/>
          </p:nvPr>
        </p:nvSpPr>
        <p:spPr>
          <a:xfrm>
            <a:off x="311700" y="1152475"/>
            <a:ext cx="3413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Three phases:</a:t>
            </a:r>
            <a:endParaRPr/>
          </a:p>
          <a:p>
            <a:pPr marL="914400" lvl="1" indent="-317500" algn="l" rtl="0">
              <a:spcBef>
                <a:spcPts val="0"/>
              </a:spcBef>
              <a:spcAft>
                <a:spcPts val="0"/>
              </a:spcAft>
              <a:buSzPts val="1400"/>
              <a:buChar char="○"/>
            </a:pPr>
            <a:r>
              <a:rPr lang="en"/>
              <a:t>Endings</a:t>
            </a:r>
            <a:endParaRPr/>
          </a:p>
          <a:p>
            <a:pPr marL="914400" lvl="1" indent="-317500" algn="l" rtl="0">
              <a:spcBef>
                <a:spcPts val="0"/>
              </a:spcBef>
              <a:spcAft>
                <a:spcPts val="0"/>
              </a:spcAft>
              <a:buSzPts val="1400"/>
              <a:buChar char="○"/>
            </a:pPr>
            <a:r>
              <a:rPr lang="en"/>
              <a:t>Neutral Zone</a:t>
            </a:r>
            <a:endParaRPr/>
          </a:p>
          <a:p>
            <a:pPr marL="914400" lvl="1" indent="-317500" algn="l" rtl="0">
              <a:spcBef>
                <a:spcPts val="0"/>
              </a:spcBef>
              <a:spcAft>
                <a:spcPts val="0"/>
              </a:spcAft>
              <a:buSzPts val="1400"/>
              <a:buChar char="○"/>
            </a:pPr>
            <a:r>
              <a:rPr lang="en"/>
              <a:t>New Beginnings</a:t>
            </a:r>
            <a:endParaRPr/>
          </a:p>
          <a:p>
            <a:pPr marL="457200" lvl="0" indent="-342900" algn="l" rtl="0">
              <a:spcBef>
                <a:spcPts val="0"/>
              </a:spcBef>
              <a:spcAft>
                <a:spcPts val="0"/>
              </a:spcAft>
              <a:buSzPts val="1800"/>
              <a:buChar char="●"/>
            </a:pPr>
            <a:r>
              <a:rPr lang="en"/>
              <a:t>Focus is on recognition, empathy, and compassion (you + others)</a:t>
            </a:r>
            <a:endParaRPr/>
          </a:p>
          <a:p>
            <a:pPr marL="457200" lvl="0" indent="-342900" algn="l" rtl="0">
              <a:spcBef>
                <a:spcPts val="0"/>
              </a:spcBef>
              <a:spcAft>
                <a:spcPts val="0"/>
              </a:spcAft>
              <a:buSzPts val="1800"/>
              <a:buChar char="●"/>
            </a:pPr>
            <a:r>
              <a:rPr lang="en"/>
              <a:t>Acknowledges the past, look toward the future</a:t>
            </a:r>
            <a:endParaRPr/>
          </a:p>
        </p:txBody>
      </p:sp>
      <p:pic>
        <p:nvPicPr>
          <p:cNvPr id="133" name="Google Shape;133;p23"/>
          <p:cNvPicPr preferRelativeResize="0"/>
          <p:nvPr/>
        </p:nvPicPr>
        <p:blipFill>
          <a:blip r:embed="rId3">
            <a:alphaModFix/>
          </a:blip>
          <a:stretch>
            <a:fillRect/>
          </a:stretch>
        </p:blipFill>
        <p:spPr>
          <a:xfrm>
            <a:off x="4130500" y="1293788"/>
            <a:ext cx="4701798" cy="3133774"/>
          </a:xfrm>
          <a:prstGeom prst="rect">
            <a:avLst/>
          </a:prstGeom>
          <a:noFill/>
          <a:ln w="19050" cap="flat" cmpd="sng">
            <a:solidFill>
              <a:schemeClr val="dk2"/>
            </a:solidFill>
            <a:prstDash val="solid"/>
            <a:round/>
            <a:headEnd type="none" w="sm" len="sm"/>
            <a:tailEnd type="none" w="sm" len="sm"/>
          </a:ln>
        </p:spPr>
      </p:pic>
      <p:sp>
        <p:nvSpPr>
          <p:cNvPr id="134" name="Google Shape;134;p23"/>
          <p:cNvSpPr txBox="1"/>
          <p:nvPr/>
        </p:nvSpPr>
        <p:spPr>
          <a:xfrm>
            <a:off x="4389700" y="4500575"/>
            <a:ext cx="44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latin typeface="Open Sans"/>
                <a:ea typeface="Open Sans"/>
                <a:cs typeface="Open Sans"/>
                <a:sym typeface="Open Sans"/>
              </a:rPr>
              <a:t>(Image: </a:t>
            </a:r>
            <a:r>
              <a:rPr lang="en" sz="800" u="sng">
                <a:solidFill>
                  <a:schemeClr val="hlink"/>
                </a:solidFill>
                <a:latin typeface="Open Sans"/>
                <a:ea typeface="Open Sans"/>
                <a:cs typeface="Open Sans"/>
                <a:sym typeface="Open Sans"/>
                <a:hlinkClick r:id="rId4"/>
              </a:rPr>
              <a:t>https://www.imagethink.net/leadership-through-uncertainty/</a:t>
            </a:r>
            <a:r>
              <a:rPr lang="en" sz="800">
                <a:latin typeface="Open Sans"/>
                <a:ea typeface="Open Sans"/>
                <a:cs typeface="Open Sans"/>
                <a:sym typeface="Open Sans"/>
              </a:rPr>
              <a:t>)</a:t>
            </a:r>
            <a:endParaRPr sz="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Bridges’ Transition Model: In practice</a:t>
            </a:r>
            <a:endParaRPr/>
          </a:p>
        </p:txBody>
      </p:sp>
      <p:pic>
        <p:nvPicPr>
          <p:cNvPr id="140" name="Google Shape;140;p24"/>
          <p:cNvPicPr preferRelativeResize="0"/>
          <p:nvPr/>
        </p:nvPicPr>
        <p:blipFill>
          <a:blip r:embed="rId3">
            <a:alphaModFix/>
          </a:blip>
          <a:stretch>
            <a:fillRect/>
          </a:stretch>
        </p:blipFill>
        <p:spPr>
          <a:xfrm>
            <a:off x="2655700" y="1152747"/>
            <a:ext cx="3521900" cy="2347350"/>
          </a:xfrm>
          <a:prstGeom prst="rect">
            <a:avLst/>
          </a:prstGeom>
          <a:noFill/>
          <a:ln w="19050" cap="flat" cmpd="sng">
            <a:solidFill>
              <a:schemeClr val="dk2"/>
            </a:solidFill>
            <a:prstDash val="solid"/>
            <a:round/>
            <a:headEnd type="none" w="sm" len="sm"/>
            <a:tailEnd type="none" w="sm" len="sm"/>
          </a:ln>
        </p:spPr>
      </p:pic>
      <p:sp>
        <p:nvSpPr>
          <p:cNvPr id="141" name="Google Shape;141;p24"/>
          <p:cNvSpPr txBox="1"/>
          <p:nvPr/>
        </p:nvSpPr>
        <p:spPr>
          <a:xfrm>
            <a:off x="437525" y="1818525"/>
            <a:ext cx="2003100" cy="1015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1D7E74"/>
                </a:solidFill>
              </a:rPr>
              <a:t>Endings</a:t>
            </a:r>
            <a:endParaRPr sz="1800" b="1">
              <a:solidFill>
                <a:srgbClr val="1D7E74"/>
              </a:solidFill>
            </a:endParaRPr>
          </a:p>
          <a:p>
            <a:pPr marL="0" lvl="0" indent="0" algn="ctr" rtl="0">
              <a:spcBef>
                <a:spcPts val="0"/>
              </a:spcBef>
              <a:spcAft>
                <a:spcPts val="0"/>
              </a:spcAft>
              <a:buNone/>
            </a:pPr>
            <a:r>
              <a:rPr lang="en" sz="1800">
                <a:solidFill>
                  <a:srgbClr val="1D7E74"/>
                </a:solidFill>
              </a:rPr>
              <a:t>Acknowledge the loss and the past</a:t>
            </a:r>
            <a:endParaRPr sz="1800">
              <a:solidFill>
                <a:srgbClr val="1D7E74"/>
              </a:solidFill>
            </a:endParaRPr>
          </a:p>
        </p:txBody>
      </p:sp>
      <p:sp>
        <p:nvSpPr>
          <p:cNvPr id="142" name="Google Shape;142;p24"/>
          <p:cNvSpPr txBox="1"/>
          <p:nvPr/>
        </p:nvSpPr>
        <p:spPr>
          <a:xfrm>
            <a:off x="2986700" y="3635125"/>
            <a:ext cx="2859900" cy="129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1D7E74"/>
                </a:solidFill>
              </a:rPr>
              <a:t>Neutral zone</a:t>
            </a:r>
            <a:endParaRPr sz="1800" b="1">
              <a:solidFill>
                <a:srgbClr val="1D7E74"/>
              </a:solidFill>
            </a:endParaRPr>
          </a:p>
          <a:p>
            <a:pPr marL="0" lvl="0" indent="0" algn="ctr" rtl="0">
              <a:spcBef>
                <a:spcPts val="0"/>
              </a:spcBef>
              <a:spcAft>
                <a:spcPts val="0"/>
              </a:spcAft>
              <a:buNone/>
            </a:pPr>
            <a:r>
              <a:rPr lang="en" sz="1800">
                <a:solidFill>
                  <a:srgbClr val="1D7E74"/>
                </a:solidFill>
              </a:rPr>
              <a:t>Provide space to turn losses → new opportunities</a:t>
            </a:r>
            <a:endParaRPr>
              <a:solidFill>
                <a:srgbClr val="1D7E74"/>
              </a:solidFill>
            </a:endParaRPr>
          </a:p>
        </p:txBody>
      </p:sp>
      <p:sp>
        <p:nvSpPr>
          <p:cNvPr id="143" name="Google Shape;143;p24"/>
          <p:cNvSpPr txBox="1"/>
          <p:nvPr/>
        </p:nvSpPr>
        <p:spPr>
          <a:xfrm>
            <a:off x="6392675" y="1818525"/>
            <a:ext cx="2272200" cy="1015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1D7E74"/>
                </a:solidFill>
              </a:rPr>
              <a:t>New beginnings</a:t>
            </a:r>
            <a:endParaRPr sz="1800" b="1">
              <a:solidFill>
                <a:srgbClr val="1D7E74"/>
              </a:solidFill>
            </a:endParaRPr>
          </a:p>
          <a:p>
            <a:pPr marL="0" lvl="0" indent="0" algn="ctr" rtl="0">
              <a:spcBef>
                <a:spcPts val="0"/>
              </a:spcBef>
              <a:spcAft>
                <a:spcPts val="0"/>
              </a:spcAft>
              <a:buNone/>
            </a:pPr>
            <a:r>
              <a:rPr lang="en" sz="1800">
                <a:solidFill>
                  <a:srgbClr val="1D7E74"/>
                </a:solidFill>
              </a:rPr>
              <a:t>Communicate vision &amp; plan</a:t>
            </a:r>
            <a:endParaRPr>
              <a:solidFill>
                <a:srgbClr val="1D7E7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51275" y="288588"/>
            <a:ext cx="2155200" cy="1414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Feedback Loops</a:t>
            </a:r>
            <a:endParaRPr/>
          </a:p>
        </p:txBody>
      </p:sp>
      <p:grpSp>
        <p:nvGrpSpPr>
          <p:cNvPr id="149" name="Google Shape;149;p25"/>
          <p:cNvGrpSpPr/>
          <p:nvPr/>
        </p:nvGrpSpPr>
        <p:grpSpPr>
          <a:xfrm>
            <a:off x="3868319" y="352471"/>
            <a:ext cx="4991805" cy="4420836"/>
            <a:chOff x="2902488" y="902232"/>
            <a:chExt cx="3339000" cy="3339000"/>
          </a:xfrm>
        </p:grpSpPr>
        <p:sp>
          <p:nvSpPr>
            <p:cNvPr id="150" name="Google Shape;150;p25"/>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151" name="Google Shape;151;p25"/>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grpSp>
      <p:grpSp>
        <p:nvGrpSpPr>
          <p:cNvPr id="152" name="Google Shape;152;p25"/>
          <p:cNvGrpSpPr/>
          <p:nvPr/>
        </p:nvGrpSpPr>
        <p:grpSpPr>
          <a:xfrm>
            <a:off x="5006836" y="1360763"/>
            <a:ext cx="2714771" cy="2404252"/>
            <a:chOff x="3664038" y="1663782"/>
            <a:chExt cx="1815900" cy="1815900"/>
          </a:xfrm>
        </p:grpSpPr>
        <p:sp>
          <p:nvSpPr>
            <p:cNvPr id="153" name="Google Shape;153;p25"/>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154" name="Google Shape;154;p25"/>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900" b="1">
                  <a:solidFill>
                    <a:srgbClr val="FFFFFF"/>
                  </a:solidFill>
                  <a:latin typeface="Roboto"/>
                  <a:ea typeface="Roboto"/>
                  <a:cs typeface="Roboto"/>
                  <a:sym typeface="Roboto"/>
                </a:rPr>
                <a:t>System</a:t>
              </a:r>
              <a:endParaRPr sz="2900" b="1">
                <a:solidFill>
                  <a:srgbClr val="FFFFFF"/>
                </a:solidFill>
                <a:latin typeface="Roboto"/>
                <a:ea typeface="Roboto"/>
                <a:cs typeface="Roboto"/>
                <a:sym typeface="Roboto"/>
              </a:endParaRPr>
            </a:p>
          </p:txBody>
        </p:sp>
      </p:grpSp>
      <p:grpSp>
        <p:nvGrpSpPr>
          <p:cNvPr id="155" name="Google Shape;155;p25"/>
          <p:cNvGrpSpPr/>
          <p:nvPr/>
        </p:nvGrpSpPr>
        <p:grpSpPr>
          <a:xfrm>
            <a:off x="3804609" y="288574"/>
            <a:ext cx="1597557" cy="1414826"/>
            <a:chOff x="2859873" y="853971"/>
            <a:chExt cx="1068600" cy="1068600"/>
          </a:xfrm>
        </p:grpSpPr>
        <p:sp>
          <p:nvSpPr>
            <p:cNvPr id="156" name="Google Shape;156;p25"/>
            <p:cNvSpPr/>
            <p:nvPr/>
          </p:nvSpPr>
          <p:spPr>
            <a:xfrm>
              <a:off x="2859873" y="853971"/>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157" name="Google Shape;157;p2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a:solidFill>
                    <a:srgbClr val="FFFFFF"/>
                  </a:solidFill>
                  <a:latin typeface="Roboto"/>
                  <a:ea typeface="Roboto"/>
                  <a:cs typeface="Roboto"/>
                  <a:sym typeface="Roboto"/>
                </a:rPr>
                <a:t>Input</a:t>
              </a:r>
              <a:endParaRPr sz="2300">
                <a:solidFill>
                  <a:srgbClr val="FFFFFF"/>
                </a:solidFill>
                <a:latin typeface="Roboto"/>
                <a:ea typeface="Roboto"/>
                <a:cs typeface="Roboto"/>
                <a:sym typeface="Roboto"/>
              </a:endParaRPr>
            </a:p>
          </p:txBody>
        </p:sp>
      </p:grpSp>
      <p:grpSp>
        <p:nvGrpSpPr>
          <p:cNvPr id="158" name="Google Shape;158;p25"/>
          <p:cNvGrpSpPr/>
          <p:nvPr/>
        </p:nvGrpSpPr>
        <p:grpSpPr>
          <a:xfrm>
            <a:off x="7324699" y="3440100"/>
            <a:ext cx="1597557" cy="1414826"/>
            <a:chOff x="5214448" y="3234278"/>
            <a:chExt cx="1068600" cy="1068600"/>
          </a:xfrm>
        </p:grpSpPr>
        <p:sp>
          <p:nvSpPr>
            <p:cNvPr id="159" name="Google Shape;159;p25"/>
            <p:cNvSpPr/>
            <p:nvPr/>
          </p:nvSpPr>
          <p:spPr>
            <a:xfrm>
              <a:off x="5214448" y="3234278"/>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160" name="Google Shape;160;p25"/>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a:solidFill>
                    <a:srgbClr val="FFFFFF"/>
                  </a:solidFill>
                  <a:latin typeface="Roboto"/>
                  <a:ea typeface="Roboto"/>
                  <a:cs typeface="Roboto"/>
                  <a:sym typeface="Roboto"/>
                </a:rPr>
                <a:t>Output</a:t>
              </a:r>
              <a:endParaRPr sz="2300">
                <a:solidFill>
                  <a:srgbClr val="FFFFFF"/>
                </a:solidFill>
                <a:latin typeface="Roboto"/>
                <a:ea typeface="Roboto"/>
                <a:cs typeface="Roboto"/>
                <a:sym typeface="Roboto"/>
              </a:endParaRPr>
            </a:p>
          </p:txBody>
        </p:sp>
      </p:grpSp>
      <p:sp>
        <p:nvSpPr>
          <p:cNvPr id="161" name="Google Shape;161;p25"/>
          <p:cNvSpPr txBox="1">
            <a:spLocks noGrp="1"/>
          </p:cNvSpPr>
          <p:nvPr>
            <p:ph type="body" idx="1"/>
          </p:nvPr>
        </p:nvSpPr>
        <p:spPr>
          <a:xfrm>
            <a:off x="311700" y="1803800"/>
            <a:ext cx="3556500" cy="27651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Design feedback loops as part of your communication strategy</a:t>
            </a:r>
            <a:endParaRPr/>
          </a:p>
          <a:p>
            <a:pPr marL="457200" lvl="0" indent="-342900" algn="l" rtl="0">
              <a:spcBef>
                <a:spcPts val="0"/>
              </a:spcBef>
              <a:spcAft>
                <a:spcPts val="0"/>
              </a:spcAft>
              <a:buSzPts val="1800"/>
              <a:buChar char="●"/>
            </a:pPr>
            <a:r>
              <a:rPr lang="en"/>
              <a:t>Important tool for engagement change leadership</a:t>
            </a:r>
            <a:endParaRPr/>
          </a:p>
          <a:p>
            <a:pPr marL="457200" lvl="0" indent="-342900" algn="l" rtl="0">
              <a:spcBef>
                <a:spcPts val="0"/>
              </a:spcBef>
              <a:spcAft>
                <a:spcPts val="0"/>
              </a:spcAft>
              <a:buSzPts val="1800"/>
              <a:buChar char="●"/>
            </a:pPr>
            <a:r>
              <a:rPr lang="en"/>
              <a:t>Mechanism to demonstrate organizational values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Empathetic Listening &amp; Communications	</a:t>
            </a:r>
            <a:endParaRPr/>
          </a:p>
        </p:txBody>
      </p:sp>
      <p:sp>
        <p:nvSpPr>
          <p:cNvPr id="167" name="Google Shape;167;p26"/>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600"/>
              <a:t>Active Listening on a new level to:</a:t>
            </a:r>
            <a:endParaRPr sz="1600"/>
          </a:p>
          <a:p>
            <a:pPr marL="457200" lvl="0" indent="-330200" algn="l" rtl="0">
              <a:lnSpc>
                <a:spcPct val="100000"/>
              </a:lnSpc>
              <a:spcBef>
                <a:spcPts val="1200"/>
              </a:spcBef>
              <a:spcAft>
                <a:spcPts val="0"/>
              </a:spcAft>
              <a:buSzPts val="1600"/>
              <a:buChar char="●"/>
            </a:pPr>
            <a:r>
              <a:rPr lang="en" sz="1600"/>
              <a:t>Build trust and respect,</a:t>
            </a:r>
            <a:endParaRPr sz="1600"/>
          </a:p>
          <a:p>
            <a:pPr marL="457200" lvl="0" indent="-330200" algn="l" rtl="0">
              <a:lnSpc>
                <a:spcPct val="100000"/>
              </a:lnSpc>
              <a:spcBef>
                <a:spcPts val="0"/>
              </a:spcBef>
              <a:spcAft>
                <a:spcPts val="0"/>
              </a:spcAft>
              <a:buSzPts val="1600"/>
              <a:buChar char="●"/>
            </a:pPr>
            <a:r>
              <a:rPr lang="en" sz="1600"/>
              <a:t>Enable the release of emotions,</a:t>
            </a:r>
            <a:endParaRPr sz="1600"/>
          </a:p>
          <a:p>
            <a:pPr marL="457200" lvl="0" indent="-330200" algn="l" rtl="0">
              <a:lnSpc>
                <a:spcPct val="100000"/>
              </a:lnSpc>
              <a:spcBef>
                <a:spcPts val="0"/>
              </a:spcBef>
              <a:spcAft>
                <a:spcPts val="0"/>
              </a:spcAft>
              <a:buSzPts val="1600"/>
              <a:buChar char="●"/>
            </a:pPr>
            <a:r>
              <a:rPr lang="en" sz="1600"/>
              <a:t>Reduce tensions,</a:t>
            </a:r>
            <a:endParaRPr sz="1600"/>
          </a:p>
          <a:p>
            <a:pPr marL="457200" lvl="0" indent="-330200" algn="l" rtl="0">
              <a:lnSpc>
                <a:spcPct val="100000"/>
              </a:lnSpc>
              <a:spcBef>
                <a:spcPts val="0"/>
              </a:spcBef>
              <a:spcAft>
                <a:spcPts val="0"/>
              </a:spcAft>
              <a:buSzPts val="1600"/>
              <a:buChar char="●"/>
            </a:pPr>
            <a:r>
              <a:rPr lang="en" sz="1600"/>
              <a:t>Encourage the surfacing of information, and</a:t>
            </a:r>
            <a:endParaRPr sz="1600"/>
          </a:p>
          <a:p>
            <a:pPr marL="457200" lvl="0" indent="-330200" algn="l" rtl="0">
              <a:lnSpc>
                <a:spcPct val="100000"/>
              </a:lnSpc>
              <a:spcBef>
                <a:spcPts val="0"/>
              </a:spcBef>
              <a:spcAft>
                <a:spcPts val="0"/>
              </a:spcAft>
              <a:buSzPts val="1600"/>
              <a:buChar char="●"/>
            </a:pPr>
            <a:r>
              <a:rPr lang="en" sz="1600"/>
              <a:t>Create an environment that is conducive to collaborative problem solving</a:t>
            </a:r>
            <a:endParaRPr sz="1600"/>
          </a:p>
        </p:txBody>
      </p:sp>
      <p:sp>
        <p:nvSpPr>
          <p:cNvPr id="168" name="Google Shape;168;p26"/>
          <p:cNvSpPr txBox="1">
            <a:spLocks noGrp="1"/>
          </p:cNvSpPr>
          <p:nvPr>
            <p:ph type="body" idx="2"/>
          </p:nvPr>
        </p:nvSpPr>
        <p:spPr>
          <a:xfrm>
            <a:off x="5477500" y="1225225"/>
            <a:ext cx="3354900" cy="3343500"/>
          </a:xfrm>
          <a:prstGeom prst="rect">
            <a:avLst/>
          </a:prstGeom>
        </p:spPr>
        <p:txBody>
          <a:bodyPr spcFirstLastPara="1" wrap="square" lIns="91425" tIns="91425" rIns="91425" bIns="91425" anchor="t" anchorCtr="0">
            <a:normAutofit fontScale="92500" lnSpcReduction="20000"/>
          </a:bodyPr>
          <a:lstStyle/>
          <a:p>
            <a:pPr marL="0" lvl="0" indent="0" algn="l" rtl="0">
              <a:lnSpc>
                <a:spcPct val="114000"/>
              </a:lnSpc>
              <a:spcBef>
                <a:spcPts val="0"/>
              </a:spcBef>
              <a:spcAft>
                <a:spcPts val="0"/>
              </a:spcAft>
              <a:buNone/>
            </a:pPr>
            <a:r>
              <a:rPr lang="en" sz="1700"/>
              <a:t>As you prepare to communicate with empathy:</a:t>
            </a:r>
            <a:endParaRPr sz="1700"/>
          </a:p>
          <a:p>
            <a:pPr marL="457200" marR="0" lvl="0" indent="-322580" algn="l" rtl="0">
              <a:lnSpc>
                <a:spcPct val="100000"/>
              </a:lnSpc>
              <a:spcBef>
                <a:spcPts val="0"/>
              </a:spcBef>
              <a:spcAft>
                <a:spcPts val="0"/>
              </a:spcAft>
              <a:buSzPct val="94117"/>
              <a:buChar char="●"/>
            </a:pPr>
            <a:r>
              <a:rPr lang="en" sz="1700"/>
              <a:t>Put yourself in other’s shoes</a:t>
            </a:r>
            <a:endParaRPr sz="1700"/>
          </a:p>
          <a:p>
            <a:pPr marL="457200" marR="0" lvl="0" indent="-322580" algn="l" rtl="0">
              <a:lnSpc>
                <a:spcPct val="100000"/>
              </a:lnSpc>
              <a:spcBef>
                <a:spcPts val="0"/>
              </a:spcBef>
              <a:spcAft>
                <a:spcPts val="0"/>
              </a:spcAft>
              <a:buSzPct val="94117"/>
              <a:buChar char="●"/>
            </a:pPr>
            <a:r>
              <a:rPr lang="en" sz="1700"/>
              <a:t>Articulate your values</a:t>
            </a:r>
            <a:endParaRPr sz="1700"/>
          </a:p>
          <a:p>
            <a:pPr marL="457200" marR="0" lvl="0" indent="-322580" algn="l" rtl="0">
              <a:lnSpc>
                <a:spcPct val="100000"/>
              </a:lnSpc>
              <a:spcBef>
                <a:spcPts val="0"/>
              </a:spcBef>
              <a:spcAft>
                <a:spcPts val="0"/>
              </a:spcAft>
              <a:buSzPct val="94117"/>
              <a:buChar char="●"/>
            </a:pPr>
            <a:r>
              <a:rPr lang="en" sz="1700"/>
              <a:t>Anchor in your purpose</a:t>
            </a:r>
            <a:endParaRPr sz="1700"/>
          </a:p>
          <a:p>
            <a:pPr marL="457200" marR="0" lvl="0" indent="-322580" algn="l" rtl="0">
              <a:lnSpc>
                <a:spcPct val="100000"/>
              </a:lnSpc>
              <a:spcBef>
                <a:spcPts val="0"/>
              </a:spcBef>
              <a:spcAft>
                <a:spcPts val="0"/>
              </a:spcAft>
              <a:buSzPct val="94117"/>
              <a:buChar char="●"/>
            </a:pPr>
            <a:r>
              <a:rPr lang="en" sz="1700"/>
              <a:t>Focus on the short and long term relationship</a:t>
            </a:r>
            <a:endParaRPr sz="1700"/>
          </a:p>
          <a:p>
            <a:pPr marL="457200" marR="0" lvl="0" indent="-322580" algn="l" rtl="0">
              <a:lnSpc>
                <a:spcPct val="100000"/>
              </a:lnSpc>
              <a:spcBef>
                <a:spcPts val="0"/>
              </a:spcBef>
              <a:spcAft>
                <a:spcPts val="0"/>
              </a:spcAft>
              <a:buSzPct val="94117"/>
              <a:buChar char="●"/>
            </a:pPr>
            <a:r>
              <a:rPr lang="en" sz="1700"/>
              <a:t>Show compassion</a:t>
            </a:r>
            <a:endParaRPr sz="1700"/>
          </a:p>
          <a:p>
            <a:pPr marL="0" marR="0" lvl="0" indent="0" algn="l" rtl="0">
              <a:lnSpc>
                <a:spcPct val="100000"/>
              </a:lnSpc>
              <a:spcBef>
                <a:spcPts val="1200"/>
              </a:spcBef>
              <a:spcAft>
                <a:spcPts val="0"/>
              </a:spcAft>
              <a:buNone/>
            </a:pPr>
            <a:r>
              <a:rPr lang="en" sz="1700"/>
              <a:t>Consider:</a:t>
            </a:r>
            <a:endParaRPr sz="1700"/>
          </a:p>
          <a:p>
            <a:pPr marL="457200" lvl="0" indent="-334327" algn="l" rtl="0">
              <a:lnSpc>
                <a:spcPct val="100000"/>
              </a:lnSpc>
              <a:spcBef>
                <a:spcPts val="1200"/>
              </a:spcBef>
              <a:spcAft>
                <a:spcPts val="0"/>
              </a:spcAft>
              <a:buSzPct val="105882"/>
              <a:buChar char="●"/>
            </a:pPr>
            <a:r>
              <a:rPr lang="en" sz="1700"/>
              <a:t>Clarity</a:t>
            </a:r>
            <a:endParaRPr sz="1700"/>
          </a:p>
          <a:p>
            <a:pPr marL="457200" lvl="0" indent="-334327" algn="l" rtl="0">
              <a:lnSpc>
                <a:spcPct val="100000"/>
              </a:lnSpc>
              <a:spcBef>
                <a:spcPts val="0"/>
              </a:spcBef>
              <a:spcAft>
                <a:spcPts val="0"/>
              </a:spcAft>
              <a:buSzPct val="105882"/>
              <a:buChar char="●"/>
            </a:pPr>
            <a:r>
              <a:rPr lang="en" sz="1700"/>
              <a:t>Consistency</a:t>
            </a:r>
            <a:endParaRPr sz="1700"/>
          </a:p>
          <a:p>
            <a:pPr marL="457200" lvl="0" indent="-334327" algn="l" rtl="0">
              <a:lnSpc>
                <a:spcPct val="100000"/>
              </a:lnSpc>
              <a:spcBef>
                <a:spcPts val="0"/>
              </a:spcBef>
              <a:spcAft>
                <a:spcPts val="0"/>
              </a:spcAft>
              <a:buSzPct val="105882"/>
              <a:buChar char="●"/>
            </a:pPr>
            <a:r>
              <a:rPr lang="en" sz="1700"/>
              <a:t>Concerns</a:t>
            </a:r>
            <a:endParaRPr sz="1700"/>
          </a:p>
          <a:p>
            <a:pPr marL="457200" lvl="0" indent="-334327" algn="l" rtl="0">
              <a:lnSpc>
                <a:spcPct val="100000"/>
              </a:lnSpc>
              <a:spcBef>
                <a:spcPts val="0"/>
              </a:spcBef>
              <a:spcAft>
                <a:spcPts val="0"/>
              </a:spcAft>
              <a:buSzPct val="105882"/>
              <a:buChar char="●"/>
            </a:pPr>
            <a:r>
              <a:rPr lang="en" sz="1700"/>
              <a:t>Care</a:t>
            </a:r>
            <a:endParaRPr sz="1700"/>
          </a:p>
          <a:p>
            <a:pPr marL="457200" lvl="0" indent="-351948" algn="l" rtl="0">
              <a:lnSpc>
                <a:spcPct val="100000"/>
              </a:lnSpc>
              <a:spcBef>
                <a:spcPts val="0"/>
              </a:spcBef>
              <a:spcAft>
                <a:spcPts val="0"/>
              </a:spcAft>
              <a:buSzPct val="123529"/>
              <a:buChar char="●"/>
            </a:pPr>
            <a:r>
              <a:rPr lang="en" sz="1700"/>
              <a:t>Confident humility</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385225"/>
            <a:ext cx="8520600" cy="572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Appreciative Inquiry </a:t>
            </a:r>
            <a:endParaRPr/>
          </a:p>
        </p:txBody>
      </p:sp>
      <p:sp>
        <p:nvSpPr>
          <p:cNvPr id="174" name="Google Shape;174;p27"/>
          <p:cNvSpPr txBox="1">
            <a:spLocks noGrp="1"/>
          </p:cNvSpPr>
          <p:nvPr>
            <p:ph type="body" idx="1"/>
          </p:nvPr>
        </p:nvSpPr>
        <p:spPr>
          <a:xfrm>
            <a:off x="311700" y="957925"/>
            <a:ext cx="4575300" cy="3758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 co-evolutionary search for the best in people, their organizations, and the relevant world around them</a:t>
            </a:r>
            <a:endParaRPr/>
          </a:p>
          <a:p>
            <a:pPr marL="457200" lvl="0" indent="-342900" algn="l" rtl="0">
              <a:spcBef>
                <a:spcPts val="1200"/>
              </a:spcBef>
              <a:spcAft>
                <a:spcPts val="0"/>
              </a:spcAft>
              <a:buSzPts val="1800"/>
              <a:buChar char="●"/>
            </a:pPr>
            <a:r>
              <a:rPr lang="en"/>
              <a:t>Asking questions that strengthen a system’s capacity to apprehend, anticipate, and heighten positive potential</a:t>
            </a:r>
            <a:endParaRPr/>
          </a:p>
          <a:p>
            <a:pPr marL="457200" lvl="0" indent="-342900" algn="l" rtl="0">
              <a:spcBef>
                <a:spcPts val="0"/>
              </a:spcBef>
              <a:spcAft>
                <a:spcPts val="0"/>
              </a:spcAft>
              <a:buSzPts val="1800"/>
              <a:buChar char="●"/>
            </a:pPr>
            <a:r>
              <a:rPr lang="en"/>
              <a:t>Asking the questions in a positive frame</a:t>
            </a:r>
            <a:endParaRPr/>
          </a:p>
          <a:p>
            <a:pPr marL="457200" lvl="0" indent="-342900" algn="l" rtl="0">
              <a:spcBef>
                <a:spcPts val="0"/>
              </a:spcBef>
              <a:spcAft>
                <a:spcPts val="0"/>
              </a:spcAft>
              <a:buSzPts val="1800"/>
              <a:buChar char="●"/>
            </a:pPr>
            <a:r>
              <a:rPr lang="en"/>
              <a:t>Seeking the strength as opposed to the problem</a:t>
            </a:r>
            <a:endParaRPr/>
          </a:p>
        </p:txBody>
      </p:sp>
      <p:grpSp>
        <p:nvGrpSpPr>
          <p:cNvPr id="175" name="Google Shape;175;p27"/>
          <p:cNvGrpSpPr/>
          <p:nvPr/>
        </p:nvGrpSpPr>
        <p:grpSpPr>
          <a:xfrm>
            <a:off x="5222652" y="957981"/>
            <a:ext cx="3609703" cy="3161292"/>
            <a:chOff x="2986712" y="1131139"/>
            <a:chExt cx="3170578" cy="2881235"/>
          </a:xfrm>
        </p:grpSpPr>
        <p:grpSp>
          <p:nvGrpSpPr>
            <p:cNvPr id="176" name="Google Shape;176;p27"/>
            <p:cNvGrpSpPr/>
            <p:nvPr/>
          </p:nvGrpSpPr>
          <p:grpSpPr>
            <a:xfrm>
              <a:off x="4303290" y="2158374"/>
              <a:ext cx="1854000" cy="1854000"/>
              <a:chOff x="4303290" y="2158374"/>
              <a:chExt cx="1854000" cy="1854000"/>
            </a:xfrm>
          </p:grpSpPr>
          <p:sp>
            <p:nvSpPr>
              <p:cNvPr id="177" name="Google Shape;177;p27"/>
              <p:cNvSpPr/>
              <p:nvPr/>
            </p:nvSpPr>
            <p:spPr>
              <a:xfrm>
                <a:off x="4303290" y="2158374"/>
                <a:ext cx="1854000" cy="1854000"/>
              </a:xfrm>
              <a:prstGeom prst="ellipse">
                <a:avLst/>
              </a:prstGeom>
              <a:solidFill>
                <a:srgbClr val="1D7E74"/>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178" name="Google Shape;178;p27"/>
              <p:cNvSpPr txBox="1"/>
              <p:nvPr/>
            </p:nvSpPr>
            <p:spPr>
              <a:xfrm>
                <a:off x="5010351" y="2937027"/>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Wholeness</a:t>
                </a:r>
                <a:endParaRPr sz="1600" b="1">
                  <a:solidFill>
                    <a:srgbClr val="FFFFFF"/>
                  </a:solidFill>
                  <a:latin typeface="Roboto"/>
                  <a:ea typeface="Roboto"/>
                  <a:cs typeface="Roboto"/>
                  <a:sym typeface="Roboto"/>
                </a:endParaRPr>
              </a:p>
            </p:txBody>
          </p:sp>
        </p:grpSp>
        <p:grpSp>
          <p:nvGrpSpPr>
            <p:cNvPr id="179" name="Google Shape;179;p27"/>
            <p:cNvGrpSpPr/>
            <p:nvPr/>
          </p:nvGrpSpPr>
          <p:grpSpPr>
            <a:xfrm>
              <a:off x="2986712" y="2158374"/>
              <a:ext cx="1854000" cy="1854000"/>
              <a:chOff x="2986712" y="2158374"/>
              <a:chExt cx="1854000" cy="1854000"/>
            </a:xfrm>
          </p:grpSpPr>
          <p:sp>
            <p:nvSpPr>
              <p:cNvPr id="180" name="Google Shape;180;p27"/>
              <p:cNvSpPr/>
              <p:nvPr/>
            </p:nvSpPr>
            <p:spPr>
              <a:xfrm>
                <a:off x="2986712" y="2158374"/>
                <a:ext cx="1854000" cy="1854000"/>
              </a:xfrm>
              <a:prstGeom prst="ellipse">
                <a:avLst/>
              </a:prstGeom>
              <a:solidFill>
                <a:srgbClr val="249C90"/>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181" name="Google Shape;181;p27"/>
              <p:cNvSpPr txBox="1"/>
              <p:nvPr/>
            </p:nvSpPr>
            <p:spPr>
              <a:xfrm>
                <a:off x="3134188" y="2937027"/>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Inquiry </a:t>
                </a:r>
                <a:endParaRPr sz="1600" b="1">
                  <a:solidFill>
                    <a:srgbClr val="FFFFFF"/>
                  </a:solidFill>
                  <a:latin typeface="Roboto"/>
                  <a:ea typeface="Roboto"/>
                  <a:cs typeface="Roboto"/>
                  <a:sym typeface="Roboto"/>
                </a:endParaRPr>
              </a:p>
            </p:txBody>
          </p:sp>
        </p:grpSp>
        <p:grpSp>
          <p:nvGrpSpPr>
            <p:cNvPr id="182" name="Google Shape;182;p27"/>
            <p:cNvGrpSpPr/>
            <p:nvPr/>
          </p:nvGrpSpPr>
          <p:grpSpPr>
            <a:xfrm>
              <a:off x="3656844" y="1131139"/>
              <a:ext cx="1854000" cy="1854000"/>
              <a:chOff x="3656844" y="1131139"/>
              <a:chExt cx="1854000" cy="1854000"/>
            </a:xfrm>
          </p:grpSpPr>
          <p:sp>
            <p:nvSpPr>
              <p:cNvPr id="183" name="Google Shape;183;p27"/>
              <p:cNvSpPr/>
              <p:nvPr/>
            </p:nvSpPr>
            <p:spPr>
              <a:xfrm>
                <a:off x="3656844" y="1131139"/>
                <a:ext cx="1854000" cy="1854000"/>
              </a:xfrm>
              <a:prstGeom prst="ellipse">
                <a:avLst/>
              </a:prstGeom>
              <a:solidFill>
                <a:srgbClr val="155B54"/>
              </a:solidFill>
              <a:ln w="28575" cap="flat" cmpd="sng">
                <a:solidFill>
                  <a:srgbClr val="83E3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184" name="Google Shape;184;p27"/>
              <p:cNvSpPr txBox="1"/>
              <p:nvPr/>
            </p:nvSpPr>
            <p:spPr>
              <a:xfrm>
                <a:off x="3938537" y="1507884"/>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Appreciation</a:t>
                </a:r>
                <a:endParaRPr sz="1600" b="1">
                  <a:solidFill>
                    <a:srgbClr val="FFFFFF"/>
                  </a:solidFill>
                  <a:latin typeface="Roboto"/>
                  <a:ea typeface="Roboto"/>
                  <a:cs typeface="Roboto"/>
                  <a:sym typeface="Roboto"/>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11700" y="253325"/>
            <a:ext cx="8520600" cy="572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Appreciative Inquiry: 5 D cycle </a:t>
            </a:r>
            <a:endParaRPr/>
          </a:p>
        </p:txBody>
      </p:sp>
      <p:sp>
        <p:nvSpPr>
          <p:cNvPr id="190" name="Google Shape;190;p28"/>
          <p:cNvSpPr txBox="1">
            <a:spLocks noGrp="1"/>
          </p:cNvSpPr>
          <p:nvPr>
            <p:ph type="body" idx="1"/>
          </p:nvPr>
        </p:nvSpPr>
        <p:spPr>
          <a:xfrm>
            <a:off x="311700" y="957925"/>
            <a:ext cx="2607600" cy="3758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Can be used in whole or in parts </a:t>
            </a:r>
            <a:endParaRPr/>
          </a:p>
          <a:p>
            <a:pPr marL="457200" lvl="0" indent="-342900" algn="l" rtl="0">
              <a:spcBef>
                <a:spcPts val="0"/>
              </a:spcBef>
              <a:spcAft>
                <a:spcPts val="0"/>
              </a:spcAft>
              <a:buSzPts val="1800"/>
              <a:buChar char="●"/>
            </a:pPr>
            <a:r>
              <a:rPr lang="en"/>
              <a:t>Provides space to imagine infinite possibilities </a:t>
            </a:r>
            <a:endParaRPr/>
          </a:p>
          <a:p>
            <a:pPr marL="457200" lvl="0" indent="-342900" algn="l" rtl="0">
              <a:spcBef>
                <a:spcPts val="0"/>
              </a:spcBef>
              <a:spcAft>
                <a:spcPts val="0"/>
              </a:spcAft>
              <a:buSzPts val="1800"/>
              <a:buChar char="●"/>
            </a:pPr>
            <a:r>
              <a:rPr lang="en"/>
              <a:t>Brings joy to the process of change definition</a:t>
            </a:r>
            <a:endParaRPr/>
          </a:p>
          <a:p>
            <a:pPr marL="0" lvl="0" indent="0" algn="l" rtl="0">
              <a:spcBef>
                <a:spcPts val="1200"/>
              </a:spcBef>
              <a:spcAft>
                <a:spcPts val="1200"/>
              </a:spcAft>
              <a:buNone/>
            </a:pPr>
            <a:endParaRPr/>
          </a:p>
        </p:txBody>
      </p:sp>
      <p:grpSp>
        <p:nvGrpSpPr>
          <p:cNvPr id="191" name="Google Shape;191;p28"/>
          <p:cNvGrpSpPr/>
          <p:nvPr/>
        </p:nvGrpSpPr>
        <p:grpSpPr>
          <a:xfrm>
            <a:off x="3026332" y="826025"/>
            <a:ext cx="6117668" cy="4086373"/>
            <a:chOff x="2250440" y="948350"/>
            <a:chExt cx="6499860" cy="3798450"/>
          </a:xfrm>
        </p:grpSpPr>
        <p:sp>
          <p:nvSpPr>
            <p:cNvPr id="192" name="Google Shape;192;p28"/>
            <p:cNvSpPr/>
            <p:nvPr/>
          </p:nvSpPr>
          <p:spPr>
            <a:xfrm>
              <a:off x="3993450" y="126239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28"/>
            <p:cNvGrpSpPr/>
            <p:nvPr/>
          </p:nvGrpSpPr>
          <p:grpSpPr>
            <a:xfrm>
              <a:off x="5909900" y="948350"/>
              <a:ext cx="2840400" cy="680400"/>
              <a:chOff x="5213950" y="851700"/>
              <a:chExt cx="2840400" cy="680400"/>
            </a:xfrm>
          </p:grpSpPr>
          <p:cxnSp>
            <p:nvCxnSpPr>
              <p:cNvPr id="194" name="Google Shape;194;p28"/>
              <p:cNvCxnSpPr>
                <a:stCxn id="195" idx="1"/>
              </p:cNvCxnSpPr>
              <p:nvPr/>
            </p:nvCxnSpPr>
            <p:spPr>
              <a:xfrm flipH="1">
                <a:off x="5213950" y="1186500"/>
                <a:ext cx="533400" cy="345600"/>
              </a:xfrm>
              <a:prstGeom prst="straightConnector1">
                <a:avLst/>
              </a:prstGeom>
              <a:noFill/>
              <a:ln w="19050" cap="flat" cmpd="sng">
                <a:solidFill>
                  <a:srgbClr val="085631"/>
                </a:solidFill>
                <a:prstDash val="solid"/>
                <a:round/>
                <a:headEnd type="oval" w="med" len="med"/>
                <a:tailEnd type="none" w="sm" len="sm"/>
              </a:ln>
            </p:spPr>
          </p:cxnSp>
          <p:sp>
            <p:nvSpPr>
              <p:cNvPr id="195" name="Google Shape;195;p28"/>
              <p:cNvSpPr txBox="1"/>
              <p:nvPr/>
            </p:nvSpPr>
            <p:spPr>
              <a:xfrm>
                <a:off x="5747350" y="851700"/>
                <a:ext cx="23070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2. DISCOVER</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b="1">
                    <a:latin typeface="Roboto"/>
                    <a:ea typeface="Roboto"/>
                    <a:cs typeface="Roboto"/>
                    <a:sym typeface="Roboto"/>
                  </a:rPr>
                  <a:t>What is good? What gives life?</a:t>
                </a:r>
                <a:endParaRPr sz="1200" b="1">
                  <a:latin typeface="Roboto"/>
                  <a:ea typeface="Roboto"/>
                  <a:cs typeface="Roboto"/>
                  <a:sym typeface="Roboto"/>
                </a:endParaRPr>
              </a:p>
              <a:p>
                <a:pPr marL="0" lvl="0" indent="0" algn="l" rtl="0">
                  <a:lnSpc>
                    <a:spcPct val="115000"/>
                  </a:lnSpc>
                  <a:spcBef>
                    <a:spcPts val="0"/>
                  </a:spcBef>
                  <a:spcAft>
                    <a:spcPts val="0"/>
                  </a:spcAft>
                  <a:buNone/>
                </a:pPr>
                <a:r>
                  <a:rPr lang="en" sz="1200" b="1" i="1">
                    <a:latin typeface="Roboto"/>
                    <a:ea typeface="Roboto"/>
                    <a:cs typeface="Roboto"/>
                    <a:sym typeface="Roboto"/>
                  </a:rPr>
                  <a:t>Appreciating</a:t>
                </a:r>
                <a:endParaRPr sz="1200" b="1" i="1">
                  <a:latin typeface="Roboto"/>
                  <a:ea typeface="Roboto"/>
                  <a:cs typeface="Roboto"/>
                  <a:sym typeface="Roboto"/>
                </a:endParaRPr>
              </a:p>
            </p:txBody>
          </p:sp>
        </p:grpSp>
        <p:grpSp>
          <p:nvGrpSpPr>
            <p:cNvPr id="196" name="Google Shape;196;p28"/>
            <p:cNvGrpSpPr/>
            <p:nvPr/>
          </p:nvGrpSpPr>
          <p:grpSpPr>
            <a:xfrm>
              <a:off x="2487700" y="948350"/>
              <a:ext cx="2116200" cy="680400"/>
              <a:chOff x="1791750" y="851700"/>
              <a:chExt cx="2116200" cy="680400"/>
            </a:xfrm>
          </p:grpSpPr>
          <p:cxnSp>
            <p:nvCxnSpPr>
              <p:cNvPr id="197" name="Google Shape;197;p28"/>
              <p:cNvCxnSpPr>
                <a:stCxn id="198" idx="3"/>
              </p:cNvCxnSpPr>
              <p:nvPr/>
            </p:nvCxnSpPr>
            <p:spPr>
              <a:xfrm>
                <a:off x="3407850" y="1186500"/>
                <a:ext cx="500100" cy="345600"/>
              </a:xfrm>
              <a:prstGeom prst="straightConnector1">
                <a:avLst/>
              </a:prstGeom>
              <a:noFill/>
              <a:ln w="19050" cap="flat" cmpd="sng">
                <a:solidFill>
                  <a:srgbClr val="65F0AD"/>
                </a:solidFill>
                <a:prstDash val="solid"/>
                <a:round/>
                <a:headEnd type="oval" w="med" len="med"/>
                <a:tailEnd type="none" w="sm" len="sm"/>
              </a:ln>
            </p:spPr>
          </p:cxnSp>
          <p:sp>
            <p:nvSpPr>
              <p:cNvPr id="198" name="Google Shape;198;p28"/>
              <p:cNvSpPr txBox="1"/>
              <p:nvPr/>
            </p:nvSpPr>
            <p:spPr>
              <a:xfrm>
                <a:off x="1791750" y="851700"/>
                <a:ext cx="1616100" cy="669600"/>
              </a:xfrm>
              <a:prstGeom prst="rect">
                <a:avLst/>
              </a:prstGeom>
              <a:noFill/>
              <a:ln>
                <a:noFill/>
              </a:ln>
            </p:spPr>
            <p:txBody>
              <a:bodyPr spcFirstLastPara="1" wrap="square" lIns="91425" tIns="91425" rIns="91425" bIns="91425" anchor="t" anchorCtr="0">
                <a:noAutofit/>
              </a:bodyPr>
              <a:lstStyle/>
              <a:p>
                <a:pPr marL="457200" lvl="0" indent="0" algn="r" rtl="0">
                  <a:lnSpc>
                    <a:spcPct val="115000"/>
                  </a:lnSpc>
                  <a:spcBef>
                    <a:spcPts val="0"/>
                  </a:spcBef>
                  <a:spcAft>
                    <a:spcPts val="0"/>
                  </a:spcAft>
                  <a:buNone/>
                </a:pPr>
                <a:r>
                  <a:rPr lang="en" sz="1200">
                    <a:latin typeface="Roboto"/>
                    <a:ea typeface="Roboto"/>
                    <a:cs typeface="Roboto"/>
                    <a:sym typeface="Roboto"/>
                  </a:rPr>
                  <a:t>1. DEFINE</a:t>
                </a:r>
                <a:endParaRPr sz="1200">
                  <a:latin typeface="Roboto"/>
                  <a:ea typeface="Roboto"/>
                  <a:cs typeface="Roboto"/>
                  <a:sym typeface="Roboto"/>
                </a:endParaRPr>
              </a:p>
              <a:p>
                <a:pPr marL="0" lvl="0" indent="0" algn="r" rtl="0">
                  <a:lnSpc>
                    <a:spcPct val="115000"/>
                  </a:lnSpc>
                  <a:spcBef>
                    <a:spcPts val="0"/>
                  </a:spcBef>
                  <a:spcAft>
                    <a:spcPts val="0"/>
                  </a:spcAft>
                  <a:buNone/>
                </a:pPr>
                <a:r>
                  <a:rPr lang="en" sz="1200" b="1">
                    <a:latin typeface="Roboto"/>
                    <a:ea typeface="Roboto"/>
                    <a:cs typeface="Roboto"/>
                    <a:sym typeface="Roboto"/>
                  </a:rPr>
                  <a:t>What is the focus? </a:t>
                </a:r>
                <a:endParaRPr sz="1200" b="1">
                  <a:latin typeface="Roboto"/>
                  <a:ea typeface="Roboto"/>
                  <a:cs typeface="Roboto"/>
                  <a:sym typeface="Roboto"/>
                </a:endParaRPr>
              </a:p>
              <a:p>
                <a:pPr marL="0" lvl="0" indent="0" algn="r" rtl="0">
                  <a:lnSpc>
                    <a:spcPct val="115000"/>
                  </a:lnSpc>
                  <a:spcBef>
                    <a:spcPts val="0"/>
                  </a:spcBef>
                  <a:spcAft>
                    <a:spcPts val="0"/>
                  </a:spcAft>
                  <a:buNone/>
                </a:pPr>
                <a:r>
                  <a:rPr lang="en" sz="1200" b="1" i="1">
                    <a:latin typeface="Roboto"/>
                    <a:ea typeface="Roboto"/>
                    <a:cs typeface="Roboto"/>
                    <a:sym typeface="Roboto"/>
                  </a:rPr>
                  <a:t>Clarifying</a:t>
                </a:r>
                <a:endParaRPr sz="1200" b="1" i="1">
                  <a:latin typeface="Roboto"/>
                  <a:ea typeface="Roboto"/>
                  <a:cs typeface="Roboto"/>
                  <a:sym typeface="Roboto"/>
                </a:endParaRPr>
              </a:p>
            </p:txBody>
          </p:sp>
        </p:grpSp>
        <p:grpSp>
          <p:nvGrpSpPr>
            <p:cNvPr id="199" name="Google Shape;199;p28"/>
            <p:cNvGrpSpPr/>
            <p:nvPr/>
          </p:nvGrpSpPr>
          <p:grpSpPr>
            <a:xfrm>
              <a:off x="6321425" y="2682824"/>
              <a:ext cx="1947079" cy="669600"/>
              <a:chOff x="5625475" y="2586174"/>
              <a:chExt cx="1947079" cy="669600"/>
            </a:xfrm>
          </p:grpSpPr>
          <p:cxnSp>
            <p:nvCxnSpPr>
              <p:cNvPr id="200" name="Google Shape;200;p28"/>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201" name="Google Shape;201;p28"/>
              <p:cNvSpPr txBox="1"/>
              <p:nvPr/>
            </p:nvSpPr>
            <p:spPr>
              <a:xfrm>
                <a:off x="6077354" y="258617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3. DREAM </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b="1">
                    <a:latin typeface="Roboto"/>
                    <a:ea typeface="Roboto"/>
                    <a:cs typeface="Roboto"/>
                    <a:sym typeface="Roboto"/>
                  </a:rPr>
                  <a:t>What might be? </a:t>
                </a:r>
                <a:endParaRPr sz="1200" b="1">
                  <a:latin typeface="Roboto"/>
                  <a:ea typeface="Roboto"/>
                  <a:cs typeface="Roboto"/>
                  <a:sym typeface="Roboto"/>
                </a:endParaRPr>
              </a:p>
              <a:p>
                <a:pPr marL="0" lvl="0" indent="0" algn="l" rtl="0">
                  <a:lnSpc>
                    <a:spcPct val="115000"/>
                  </a:lnSpc>
                  <a:spcBef>
                    <a:spcPts val="0"/>
                  </a:spcBef>
                  <a:spcAft>
                    <a:spcPts val="0"/>
                  </a:spcAft>
                  <a:buNone/>
                </a:pPr>
                <a:r>
                  <a:rPr lang="en" sz="1200" b="1" i="1">
                    <a:latin typeface="Roboto"/>
                    <a:ea typeface="Roboto"/>
                    <a:cs typeface="Roboto"/>
                    <a:sym typeface="Roboto"/>
                  </a:rPr>
                  <a:t>Envisioning</a:t>
                </a:r>
                <a:endParaRPr sz="1200" b="1" i="1">
                  <a:latin typeface="Roboto"/>
                  <a:ea typeface="Roboto"/>
                  <a:cs typeface="Roboto"/>
                  <a:sym typeface="Roboto"/>
                </a:endParaRPr>
              </a:p>
            </p:txBody>
          </p:sp>
        </p:grpSp>
        <p:grpSp>
          <p:nvGrpSpPr>
            <p:cNvPr id="202" name="Google Shape;202;p28"/>
            <p:cNvGrpSpPr/>
            <p:nvPr/>
          </p:nvGrpSpPr>
          <p:grpSpPr>
            <a:xfrm>
              <a:off x="2250440" y="2668317"/>
              <a:ext cx="1955185" cy="669600"/>
              <a:chOff x="1554490" y="2571667"/>
              <a:chExt cx="1955185" cy="669600"/>
            </a:xfrm>
          </p:grpSpPr>
          <p:cxnSp>
            <p:nvCxnSpPr>
              <p:cNvPr id="203" name="Google Shape;203;p28"/>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204" name="Google Shape;204;p28"/>
              <p:cNvSpPr txBox="1"/>
              <p:nvPr/>
            </p:nvSpPr>
            <p:spPr>
              <a:xfrm>
                <a:off x="1554490" y="2571667"/>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a:latin typeface="Roboto"/>
                    <a:ea typeface="Roboto"/>
                    <a:cs typeface="Roboto"/>
                    <a:sym typeface="Roboto"/>
                  </a:rPr>
                  <a:t>5. DESTINY</a:t>
                </a:r>
                <a:endParaRPr sz="1200">
                  <a:latin typeface="Roboto"/>
                  <a:ea typeface="Roboto"/>
                  <a:cs typeface="Roboto"/>
                  <a:sym typeface="Roboto"/>
                </a:endParaRPr>
              </a:p>
              <a:p>
                <a:pPr marL="0" lvl="0" indent="0" algn="r" rtl="0">
                  <a:lnSpc>
                    <a:spcPct val="115000"/>
                  </a:lnSpc>
                  <a:spcBef>
                    <a:spcPts val="0"/>
                  </a:spcBef>
                  <a:spcAft>
                    <a:spcPts val="0"/>
                  </a:spcAft>
                  <a:buNone/>
                </a:pPr>
                <a:r>
                  <a:rPr lang="en" sz="1200" b="1">
                    <a:latin typeface="Roboto"/>
                    <a:ea typeface="Roboto"/>
                    <a:cs typeface="Roboto"/>
                    <a:sym typeface="Roboto"/>
                  </a:rPr>
                  <a:t>What will be?</a:t>
                </a:r>
                <a:endParaRPr sz="1200" b="1">
                  <a:latin typeface="Roboto"/>
                  <a:ea typeface="Roboto"/>
                  <a:cs typeface="Roboto"/>
                  <a:sym typeface="Roboto"/>
                </a:endParaRPr>
              </a:p>
              <a:p>
                <a:pPr marL="0" lvl="0" indent="0" algn="r" rtl="0">
                  <a:lnSpc>
                    <a:spcPct val="115000"/>
                  </a:lnSpc>
                  <a:spcBef>
                    <a:spcPts val="0"/>
                  </a:spcBef>
                  <a:spcAft>
                    <a:spcPts val="0"/>
                  </a:spcAft>
                  <a:buNone/>
                </a:pPr>
                <a:r>
                  <a:rPr lang="en" sz="1200" b="1" i="1">
                    <a:latin typeface="Roboto"/>
                    <a:ea typeface="Roboto"/>
                    <a:cs typeface="Roboto"/>
                    <a:sym typeface="Roboto"/>
                  </a:rPr>
                  <a:t>Innovating</a:t>
                </a:r>
                <a:endParaRPr sz="1200" b="1" i="1">
                  <a:latin typeface="Roboto"/>
                  <a:ea typeface="Roboto"/>
                  <a:cs typeface="Roboto"/>
                  <a:sym typeface="Roboto"/>
                </a:endParaRPr>
              </a:p>
            </p:txBody>
          </p:sp>
        </p:grpSp>
        <p:grpSp>
          <p:nvGrpSpPr>
            <p:cNvPr id="205" name="Google Shape;205;p28"/>
            <p:cNvGrpSpPr/>
            <p:nvPr/>
          </p:nvGrpSpPr>
          <p:grpSpPr>
            <a:xfrm>
              <a:off x="3993450" y="3637650"/>
              <a:ext cx="2540100" cy="1109150"/>
              <a:chOff x="3297500" y="3541000"/>
              <a:chExt cx="2540100" cy="1109150"/>
            </a:xfrm>
          </p:grpSpPr>
          <p:cxnSp>
            <p:nvCxnSpPr>
              <p:cNvPr id="206" name="Google Shape;206;p28"/>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207" name="Google Shape;207;p28"/>
              <p:cNvSpPr txBox="1"/>
              <p:nvPr/>
            </p:nvSpPr>
            <p:spPr>
              <a:xfrm>
                <a:off x="3297500" y="3980550"/>
                <a:ext cx="25401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latin typeface="Roboto"/>
                    <a:ea typeface="Roboto"/>
                    <a:cs typeface="Roboto"/>
                    <a:sym typeface="Roboto"/>
                  </a:rPr>
                  <a:t>4. DESIGN</a:t>
                </a:r>
                <a:endParaRPr sz="1200">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How can it be? How might we?</a:t>
                </a:r>
                <a:endParaRPr sz="1200" b="1">
                  <a:latin typeface="Roboto"/>
                  <a:ea typeface="Roboto"/>
                  <a:cs typeface="Roboto"/>
                  <a:sym typeface="Roboto"/>
                </a:endParaRPr>
              </a:p>
              <a:p>
                <a:pPr marL="0" lvl="0" indent="0" algn="ctr" rtl="0">
                  <a:lnSpc>
                    <a:spcPct val="115000"/>
                  </a:lnSpc>
                  <a:spcBef>
                    <a:spcPts val="0"/>
                  </a:spcBef>
                  <a:spcAft>
                    <a:spcPts val="0"/>
                  </a:spcAft>
                  <a:buNone/>
                </a:pPr>
                <a:r>
                  <a:rPr lang="en" sz="1200" b="1" i="1">
                    <a:latin typeface="Roboto"/>
                    <a:ea typeface="Roboto"/>
                    <a:cs typeface="Roboto"/>
                    <a:sym typeface="Roboto"/>
                  </a:rPr>
                  <a:t>Co-constructing</a:t>
                </a:r>
                <a:endParaRPr sz="1200" b="1" i="1">
                  <a:latin typeface="Roboto"/>
                  <a:ea typeface="Roboto"/>
                  <a:cs typeface="Roboto"/>
                  <a:sym typeface="Roboto"/>
                </a:endParaRPr>
              </a:p>
            </p:txBody>
          </p:sp>
        </p:grpSp>
        <p:sp>
          <p:nvSpPr>
            <p:cNvPr id="208" name="Google Shape;208;p28"/>
            <p:cNvSpPr/>
            <p:nvPr/>
          </p:nvSpPr>
          <p:spPr>
            <a:xfrm rot="1800047">
              <a:off x="3843522" y="1254414"/>
              <a:ext cx="2690936" cy="2690936"/>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rot="12599243" flipH="1">
              <a:off x="3894532" y="1181459"/>
              <a:ext cx="2690226" cy="2690226"/>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txBox="1"/>
            <p:nvPr/>
          </p:nvSpPr>
          <p:spPr>
            <a:xfrm>
              <a:off x="4541734" y="215311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rgbClr val="020202"/>
                  </a:solidFill>
                  <a:latin typeface="Roboto"/>
                  <a:ea typeface="Roboto"/>
                  <a:cs typeface="Roboto"/>
                  <a:sym typeface="Roboto"/>
                </a:rPr>
                <a:t>Positive Core</a:t>
              </a:r>
              <a:endParaRPr sz="1200">
                <a:solidFill>
                  <a:srgbClr val="020202"/>
                </a:solidFill>
              </a:endParaRPr>
            </a:p>
          </p:txBody>
        </p:sp>
        <p:sp>
          <p:nvSpPr>
            <p:cNvPr id="211" name="Google Shape;211;p28"/>
            <p:cNvSpPr/>
            <p:nvPr/>
          </p:nvSpPr>
          <p:spPr>
            <a:xfrm rot="17818032">
              <a:off x="6261704" y="2045485"/>
              <a:ext cx="363191" cy="363191"/>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rot="19799891" flipH="1">
              <a:off x="4003084" y="1213660"/>
              <a:ext cx="2696852" cy="2696852"/>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rot="9000757">
              <a:off x="3903382" y="1184283"/>
              <a:ext cx="2690226" cy="2690226"/>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rot="12599243" flipH="1">
              <a:off x="4014798" y="1141538"/>
              <a:ext cx="2690226" cy="2690226"/>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8"/>
            <p:cNvSpPr/>
            <p:nvPr/>
          </p:nvSpPr>
          <p:spPr>
            <a:xfrm rot="9240359">
              <a:off x="3827885" y="2049202"/>
              <a:ext cx="363469" cy="363469"/>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rot="476150">
              <a:off x="5885809" y="3197126"/>
              <a:ext cx="362875" cy="362875"/>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rot="4857950">
              <a:off x="4360231" y="3313372"/>
              <a:ext cx="363003" cy="363003"/>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rot="13500000">
              <a:off x="4996282" y="1174394"/>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Appreciative Inquiry: Generative Questions</a:t>
            </a:r>
            <a:endParaRPr/>
          </a:p>
        </p:txBody>
      </p:sp>
      <p:sp>
        <p:nvSpPr>
          <p:cNvPr id="224" name="Google Shape;224;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Generates reflection and creativity by:</a:t>
            </a:r>
            <a:endParaRPr/>
          </a:p>
          <a:p>
            <a:pPr marL="914400" lvl="1" indent="-317500" algn="l" rtl="0">
              <a:spcBef>
                <a:spcPts val="0"/>
              </a:spcBef>
              <a:spcAft>
                <a:spcPts val="0"/>
              </a:spcAft>
              <a:buSzPts val="1400"/>
              <a:buChar char="○"/>
            </a:pPr>
            <a:r>
              <a:rPr lang="en"/>
              <a:t>Asking open-ended questions</a:t>
            </a:r>
            <a:endParaRPr/>
          </a:p>
          <a:p>
            <a:pPr marL="914400" lvl="1" indent="-317500" algn="l" rtl="0">
              <a:spcBef>
                <a:spcPts val="0"/>
              </a:spcBef>
              <a:spcAft>
                <a:spcPts val="0"/>
              </a:spcAft>
              <a:buSzPts val="1400"/>
              <a:buChar char="○"/>
            </a:pPr>
            <a:r>
              <a:rPr lang="en"/>
              <a:t>Starting with “What if”, “why”, “how might we” </a:t>
            </a:r>
            <a:endParaRPr/>
          </a:p>
          <a:p>
            <a:pPr marL="457200" lvl="0" indent="-342900" algn="l" rtl="0">
              <a:spcBef>
                <a:spcPts val="0"/>
              </a:spcBef>
              <a:spcAft>
                <a:spcPts val="0"/>
              </a:spcAft>
              <a:buSzPts val="1800"/>
              <a:buChar char="●"/>
            </a:pPr>
            <a:r>
              <a:rPr lang="en"/>
              <a:t>Includes a clear scope and positive intent of inquiry to move forward</a:t>
            </a:r>
            <a:endParaRPr/>
          </a:p>
          <a:p>
            <a:pPr marL="457200" lvl="0" indent="-342900" algn="l" rtl="0">
              <a:spcBef>
                <a:spcPts val="0"/>
              </a:spcBef>
              <a:spcAft>
                <a:spcPts val="0"/>
              </a:spcAft>
              <a:buSzPts val="1800"/>
              <a:buChar char="●"/>
            </a:pPr>
            <a:r>
              <a:rPr lang="en"/>
              <a:t>Anchored in positive intent </a:t>
            </a:r>
            <a:endParaRPr/>
          </a:p>
          <a:p>
            <a:pPr marL="0" lvl="0" indent="0" algn="l" rtl="0">
              <a:spcBef>
                <a:spcPts val="1200"/>
              </a:spcBef>
              <a:spcAft>
                <a:spcPts val="0"/>
              </a:spcAft>
              <a:buNone/>
            </a:pPr>
            <a:r>
              <a:rPr lang="en"/>
              <a:t>Example: Moving to generative</a:t>
            </a:r>
            <a:endParaRPr/>
          </a:p>
          <a:p>
            <a:pPr marL="457200" lvl="0" indent="-342900" algn="l" rtl="0">
              <a:spcBef>
                <a:spcPts val="1200"/>
              </a:spcBef>
              <a:spcAft>
                <a:spcPts val="0"/>
              </a:spcAft>
              <a:buSzPts val="1800"/>
              <a:buChar char="●"/>
            </a:pPr>
            <a:r>
              <a:rPr lang="en"/>
              <a:t>Does our decision lack perspective? &gt;&gt;&gt;&gt; What would </a:t>
            </a:r>
            <a:br>
              <a:rPr lang="en"/>
            </a:br>
            <a:r>
              <a:rPr lang="en"/>
              <a:t>someone who had a very different set of beliefs than </a:t>
            </a:r>
            <a:br>
              <a:rPr lang="en"/>
            </a:br>
            <a:r>
              <a:rPr lang="en"/>
              <a:t>we do say about our decision?</a:t>
            </a:r>
            <a:endParaRPr/>
          </a:p>
          <a:p>
            <a:pPr marL="457200" lvl="0" indent="0" algn="l" rtl="0">
              <a:spcBef>
                <a:spcPts val="1200"/>
              </a:spcBef>
              <a:spcAft>
                <a:spcPts val="1200"/>
              </a:spcAft>
              <a:buNone/>
            </a:pPr>
            <a:endParaRPr/>
          </a:p>
        </p:txBody>
      </p:sp>
      <p:sp>
        <p:nvSpPr>
          <p:cNvPr id="225" name="Google Shape;225;p29"/>
          <p:cNvSpPr txBox="1"/>
          <p:nvPr/>
        </p:nvSpPr>
        <p:spPr>
          <a:xfrm>
            <a:off x="6351850" y="3603650"/>
            <a:ext cx="2534400" cy="1262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1D7E74"/>
                </a:solidFill>
              </a:rPr>
              <a:t>Remember: powerful questions are generative, thought-provoking, and meaningful</a:t>
            </a:r>
            <a:endParaRPr b="1">
              <a:solidFill>
                <a:srgbClr val="1D7E74"/>
              </a:solidFill>
            </a:endParaRPr>
          </a:p>
          <a:p>
            <a:pPr marL="0" lvl="0" indent="0" algn="r" rtl="0">
              <a:spcBef>
                <a:spcPts val="0"/>
              </a:spcBef>
              <a:spcAft>
                <a:spcPts val="0"/>
              </a:spcAft>
              <a:buNone/>
            </a:pPr>
            <a:endParaRPr b="1">
              <a:solidFill>
                <a:srgbClr val="1D7E7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Appreciative Inquiry: Name It &gt; Flip It &gt; Frame It</a:t>
            </a:r>
            <a:endParaRPr/>
          </a:p>
        </p:txBody>
      </p:sp>
      <p:sp>
        <p:nvSpPr>
          <p:cNvPr id="231" name="Google Shape;231;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pSp>
        <p:nvGrpSpPr>
          <p:cNvPr id="232" name="Google Shape;232;p30"/>
          <p:cNvGrpSpPr/>
          <p:nvPr/>
        </p:nvGrpSpPr>
        <p:grpSpPr>
          <a:xfrm>
            <a:off x="5632317" y="1189775"/>
            <a:ext cx="3305700" cy="3483050"/>
            <a:chOff x="5632317" y="1189775"/>
            <a:chExt cx="3305700" cy="3483050"/>
          </a:xfrm>
        </p:grpSpPr>
        <p:sp>
          <p:nvSpPr>
            <p:cNvPr id="233" name="Google Shape;233;p30"/>
            <p:cNvSpPr/>
            <p:nvPr/>
          </p:nvSpPr>
          <p:spPr>
            <a:xfrm>
              <a:off x="5632317" y="1189775"/>
              <a:ext cx="33057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Frame It</a:t>
              </a:r>
              <a:endParaRPr sz="2300">
                <a:solidFill>
                  <a:srgbClr val="FFFFFF"/>
                </a:solidFill>
                <a:latin typeface="Roboto"/>
                <a:ea typeface="Roboto"/>
                <a:cs typeface="Roboto"/>
                <a:sym typeface="Roboto"/>
              </a:endParaRPr>
            </a:p>
          </p:txBody>
        </p:sp>
        <p:sp>
          <p:nvSpPr>
            <p:cNvPr id="234" name="Google Shape;234;p30"/>
            <p:cNvSpPr txBox="1"/>
            <p:nvPr/>
          </p:nvSpPr>
          <p:spPr>
            <a:xfrm>
              <a:off x="6167077" y="2057125"/>
              <a:ext cx="2537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Frame it in reality: a generative question(s) that drives to flipped </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“What could success look like? What did go well, and how do we build on that? What would you like more of? How would we feel safe to try again?”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235" name="Google Shape;235;p30"/>
          <p:cNvGrpSpPr/>
          <p:nvPr/>
        </p:nvGrpSpPr>
        <p:grpSpPr>
          <a:xfrm>
            <a:off x="0" y="1189989"/>
            <a:ext cx="3546900" cy="3482836"/>
            <a:chOff x="0" y="1189989"/>
            <a:chExt cx="3546900" cy="3482836"/>
          </a:xfrm>
        </p:grpSpPr>
        <p:sp>
          <p:nvSpPr>
            <p:cNvPr id="236" name="Google Shape;236;p30"/>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Name It </a:t>
              </a:r>
              <a:endParaRPr sz="2000">
                <a:solidFill>
                  <a:srgbClr val="FFFFFF"/>
                </a:solidFill>
                <a:latin typeface="Roboto"/>
                <a:ea typeface="Roboto"/>
                <a:cs typeface="Roboto"/>
                <a:sym typeface="Roboto"/>
              </a:endParaRPr>
            </a:p>
          </p:txBody>
        </p:sp>
        <p:sp>
          <p:nvSpPr>
            <p:cNvPr id="237" name="Google Shape;237;p30"/>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Name the problem or concern - often a negative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“Why have we failed?”</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238" name="Google Shape;238;p30"/>
          <p:cNvGrpSpPr/>
          <p:nvPr/>
        </p:nvGrpSpPr>
        <p:grpSpPr>
          <a:xfrm>
            <a:off x="2944204" y="1189775"/>
            <a:ext cx="3305700" cy="3483050"/>
            <a:chOff x="2944204" y="1189775"/>
            <a:chExt cx="3305700" cy="3483050"/>
          </a:xfrm>
        </p:grpSpPr>
        <p:sp>
          <p:nvSpPr>
            <p:cNvPr id="239" name="Google Shape;239;p30"/>
            <p:cNvSpPr/>
            <p:nvPr/>
          </p:nvSpPr>
          <p:spPr>
            <a:xfrm>
              <a:off x="2944204" y="1189775"/>
              <a:ext cx="33057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Flip It</a:t>
              </a:r>
              <a:endParaRPr sz="2000">
                <a:solidFill>
                  <a:srgbClr val="FFFFFF"/>
                </a:solidFill>
                <a:latin typeface="Roboto"/>
                <a:ea typeface="Roboto"/>
                <a:cs typeface="Roboto"/>
                <a:sym typeface="Roboto"/>
              </a:endParaRPr>
            </a:p>
          </p:txBody>
        </p:sp>
        <p:sp>
          <p:nvSpPr>
            <p:cNvPr id="240" name="Google Shape;240;p30"/>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Flip it to its opposite - often a positive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“We want to succeed.”</a:t>
              </a: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Liberating Structures </a:t>
            </a:r>
            <a:endParaRPr/>
          </a:p>
        </p:txBody>
      </p:sp>
      <p:sp>
        <p:nvSpPr>
          <p:cNvPr id="246" name="Google Shape;246;p31"/>
          <p:cNvSpPr txBox="1">
            <a:spLocks noGrp="1"/>
          </p:cNvSpPr>
          <p:nvPr>
            <p:ph type="body" idx="1"/>
          </p:nvPr>
        </p:nvSpPr>
        <p:spPr>
          <a:xfrm>
            <a:off x="311700" y="1225225"/>
            <a:ext cx="7759800" cy="3551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Facilitation tools meant to:</a:t>
            </a:r>
            <a:endParaRPr sz="2000"/>
          </a:p>
          <a:p>
            <a:pPr marL="457200" lvl="0" indent="-355600" algn="l" rtl="0">
              <a:spcBef>
                <a:spcPts val="1200"/>
              </a:spcBef>
              <a:spcAft>
                <a:spcPts val="0"/>
              </a:spcAft>
              <a:buSzPts val="2000"/>
              <a:buChar char="●"/>
            </a:pPr>
            <a:r>
              <a:rPr lang="en" sz="2000"/>
              <a:t>Be “easy-to-learn microstructures that enhance relational coordination and trust”</a:t>
            </a:r>
            <a:endParaRPr sz="2000"/>
          </a:p>
          <a:p>
            <a:pPr marL="457200" lvl="0" indent="-355600" algn="l" rtl="0">
              <a:spcBef>
                <a:spcPts val="0"/>
              </a:spcBef>
              <a:spcAft>
                <a:spcPts val="0"/>
              </a:spcAft>
              <a:buSzPts val="2000"/>
              <a:buChar char="●"/>
            </a:pPr>
            <a:r>
              <a:rPr lang="en" sz="2000"/>
              <a:t>“Foster lively participation in groups of any size, making it possible to truly include and unleash everyone”</a:t>
            </a:r>
            <a:endParaRPr sz="2000"/>
          </a:p>
          <a:p>
            <a:pPr marL="457200" lvl="0" indent="-355600" algn="l" rtl="0">
              <a:spcBef>
                <a:spcPts val="0"/>
              </a:spcBef>
              <a:spcAft>
                <a:spcPts val="0"/>
              </a:spcAft>
              <a:buSzPts val="2000"/>
              <a:buChar char="●"/>
            </a:pPr>
            <a:r>
              <a:rPr lang="en" sz="2000"/>
              <a:t>Be “a disruptive innovation that can </a:t>
            </a:r>
            <a:br>
              <a:rPr lang="en" sz="2000"/>
            </a:br>
            <a:r>
              <a:rPr lang="en" sz="2000"/>
              <a:t>replace more controlling or constraining </a:t>
            </a:r>
            <a:br>
              <a:rPr lang="en" sz="2000"/>
            </a:br>
            <a:r>
              <a:rPr lang="en" sz="2000"/>
              <a:t>Approaches”</a:t>
            </a:r>
            <a:endParaRPr sz="2000"/>
          </a:p>
          <a:p>
            <a:pPr marL="0" lvl="0" indent="0" algn="l" rtl="0">
              <a:spcBef>
                <a:spcPts val="1200"/>
              </a:spcBef>
              <a:spcAft>
                <a:spcPts val="1200"/>
              </a:spcAft>
              <a:buNone/>
            </a:pPr>
            <a:r>
              <a:rPr lang="en" sz="2000" u="sng">
                <a:solidFill>
                  <a:schemeClr val="hlink"/>
                </a:solidFill>
                <a:hlinkClick r:id="rId3"/>
              </a:rPr>
              <a:t>https://www.liberatingstructures.com/</a:t>
            </a:r>
            <a:r>
              <a:rPr lang="en" sz="2000"/>
              <a:t> </a:t>
            </a:r>
            <a:endParaRPr sz="2000"/>
          </a:p>
        </p:txBody>
      </p:sp>
      <p:pic>
        <p:nvPicPr>
          <p:cNvPr id="247" name="Google Shape;247;p31"/>
          <p:cNvPicPr preferRelativeResize="0"/>
          <p:nvPr/>
        </p:nvPicPr>
        <p:blipFill>
          <a:blip r:embed="rId4">
            <a:alphaModFix/>
          </a:blip>
          <a:stretch>
            <a:fillRect/>
          </a:stretch>
        </p:blipFill>
        <p:spPr>
          <a:xfrm>
            <a:off x="5880450" y="3141538"/>
            <a:ext cx="3048000" cy="1704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Learning outcomes</a:t>
            </a:r>
            <a:endParaRPr/>
          </a:p>
        </p:txBody>
      </p:sp>
      <p:sp>
        <p:nvSpPr>
          <p:cNvPr id="72" name="Google Shape;72;p14"/>
          <p:cNvSpPr txBox="1">
            <a:spLocks noGrp="1"/>
          </p:cNvSpPr>
          <p:nvPr>
            <p:ph type="body" idx="1"/>
          </p:nvPr>
        </p:nvSpPr>
        <p:spPr>
          <a:xfrm>
            <a:off x="311700" y="1152475"/>
            <a:ext cx="5531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Session participants will:</a:t>
            </a:r>
            <a:endParaRPr/>
          </a:p>
          <a:p>
            <a:pPr marL="457200" lvl="0" indent="-342900" algn="l" rtl="0">
              <a:spcBef>
                <a:spcPts val="1200"/>
              </a:spcBef>
              <a:spcAft>
                <a:spcPts val="0"/>
              </a:spcAft>
              <a:buSzPts val="1800"/>
              <a:buChar char="●"/>
            </a:pPr>
            <a:r>
              <a:rPr lang="en"/>
              <a:t>Understand the basic components of human-centered change </a:t>
            </a:r>
            <a:endParaRPr/>
          </a:p>
          <a:p>
            <a:pPr marL="457200" lvl="0" indent="-342900" algn="l" rtl="0">
              <a:spcBef>
                <a:spcPts val="0"/>
              </a:spcBef>
              <a:spcAft>
                <a:spcPts val="0"/>
              </a:spcAft>
              <a:buSzPts val="1800"/>
              <a:buChar char="●"/>
            </a:pPr>
            <a:r>
              <a:rPr lang="en"/>
              <a:t>Gain awareness of tools to facilitate engaged change leadership</a:t>
            </a:r>
            <a:endParaRPr/>
          </a:p>
          <a:p>
            <a:pPr marL="457200" lvl="0" indent="-342900" algn="l" rtl="0">
              <a:spcBef>
                <a:spcPts val="0"/>
              </a:spcBef>
              <a:spcAft>
                <a:spcPts val="0"/>
              </a:spcAft>
              <a:buSzPts val="1800"/>
              <a:buChar char="●"/>
            </a:pPr>
            <a:r>
              <a:rPr lang="en"/>
              <a:t>Deepen your understanding of how to communicate effectively and compassionately during change efforts</a:t>
            </a:r>
            <a:endParaRPr/>
          </a:p>
        </p:txBody>
      </p:sp>
      <p:pic>
        <p:nvPicPr>
          <p:cNvPr id="73" name="Google Shape;73;p14"/>
          <p:cNvPicPr preferRelativeResize="0"/>
          <p:nvPr/>
        </p:nvPicPr>
        <p:blipFill>
          <a:blip r:embed="rId3">
            <a:alphaModFix/>
          </a:blip>
          <a:stretch>
            <a:fillRect/>
          </a:stretch>
        </p:blipFill>
        <p:spPr>
          <a:xfrm>
            <a:off x="5842797" y="1195800"/>
            <a:ext cx="3158650" cy="332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311700" y="217600"/>
            <a:ext cx="8520600" cy="831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brown’s Emergent Strategy</a:t>
            </a:r>
            <a:endParaRPr/>
          </a:p>
        </p:txBody>
      </p:sp>
      <p:sp>
        <p:nvSpPr>
          <p:cNvPr id="253" name="Google Shape;253;p32"/>
          <p:cNvSpPr txBox="1">
            <a:spLocks noGrp="1"/>
          </p:cNvSpPr>
          <p:nvPr>
            <p:ph type="body" idx="1"/>
          </p:nvPr>
        </p:nvSpPr>
        <p:spPr>
          <a:xfrm>
            <a:off x="311700" y="1152475"/>
            <a:ext cx="39129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Set of 9 core principles that can guide behaviours &amp; actions</a:t>
            </a:r>
            <a:endParaRPr sz="1900"/>
          </a:p>
          <a:p>
            <a:pPr marL="457200" lvl="0" indent="-349250" algn="l" rtl="0">
              <a:spcBef>
                <a:spcPts val="0"/>
              </a:spcBef>
              <a:spcAft>
                <a:spcPts val="0"/>
              </a:spcAft>
              <a:buSzPts val="1900"/>
              <a:buChar char="●"/>
            </a:pPr>
            <a:r>
              <a:rPr lang="en" sz="1900"/>
              <a:t>Recognizes the powerful lesson we can learn about change in the natural world</a:t>
            </a:r>
            <a:endParaRPr sz="1900"/>
          </a:p>
          <a:p>
            <a:pPr marL="457200" lvl="0" indent="-349250" algn="l" rtl="0">
              <a:spcBef>
                <a:spcPts val="0"/>
              </a:spcBef>
              <a:spcAft>
                <a:spcPts val="0"/>
              </a:spcAft>
              <a:buSzPts val="1900"/>
              <a:buChar char="●"/>
            </a:pPr>
            <a:r>
              <a:rPr lang="en" sz="1900"/>
              <a:t>Powerful for facilitation, change leadership</a:t>
            </a:r>
            <a:endParaRPr sz="1900"/>
          </a:p>
        </p:txBody>
      </p:sp>
      <p:pic>
        <p:nvPicPr>
          <p:cNvPr id="254" name="Google Shape;254;p32"/>
          <p:cNvPicPr preferRelativeResize="0"/>
          <p:nvPr/>
        </p:nvPicPr>
        <p:blipFill>
          <a:blip r:embed="rId3">
            <a:alphaModFix/>
          </a:blip>
          <a:stretch>
            <a:fillRect/>
          </a:stretch>
        </p:blipFill>
        <p:spPr>
          <a:xfrm>
            <a:off x="4874400" y="1048600"/>
            <a:ext cx="3849600" cy="3571425"/>
          </a:xfrm>
          <a:prstGeom prst="rect">
            <a:avLst/>
          </a:prstGeom>
          <a:noFill/>
          <a:ln>
            <a:noFill/>
          </a:ln>
        </p:spPr>
      </p:pic>
      <p:sp>
        <p:nvSpPr>
          <p:cNvPr id="255" name="Google Shape;255;p32"/>
          <p:cNvSpPr txBox="1"/>
          <p:nvPr/>
        </p:nvSpPr>
        <p:spPr>
          <a:xfrm>
            <a:off x="4718800" y="4666850"/>
            <a:ext cx="4005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chemeClr val="dk1"/>
                </a:solidFill>
              </a:rPr>
              <a:t>(</a:t>
            </a:r>
            <a:r>
              <a:rPr lang="en" sz="800">
                <a:solidFill>
                  <a:schemeClr val="dk1"/>
                </a:solidFill>
                <a:latin typeface="Open Sans"/>
                <a:ea typeface="Open Sans"/>
                <a:cs typeface="Open Sans"/>
                <a:sym typeface="Open Sans"/>
              </a:rPr>
              <a:t>Image: </a:t>
            </a:r>
            <a:r>
              <a:rPr lang="en" sz="800" u="sng">
                <a:solidFill>
                  <a:schemeClr val="hlink"/>
                </a:solidFill>
                <a:latin typeface="Open Sans"/>
                <a:ea typeface="Open Sans"/>
                <a:cs typeface="Open Sans"/>
                <a:sym typeface="Open Sans"/>
                <a:hlinkClick r:id="rId4"/>
              </a:rPr>
              <a:t>https://www.uua.org/leadership/library/emergent-linear-thinkers</a:t>
            </a:r>
            <a:r>
              <a:rPr lang="en" sz="800">
                <a:solidFill>
                  <a:schemeClr val="dk1"/>
                </a:solidFill>
                <a:latin typeface="Open Sans"/>
                <a:ea typeface="Open Sans"/>
                <a:cs typeface="Open Sans"/>
                <a:sym typeface="Open Sans"/>
              </a:rPr>
              <a:t>)</a:t>
            </a:r>
            <a:endParaRPr sz="8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Trauma-Informed Practices </a:t>
            </a:r>
            <a:endParaRPr/>
          </a:p>
        </p:txBody>
      </p:sp>
      <p:sp>
        <p:nvSpPr>
          <p:cNvPr id="261" name="Google Shape;261;p33"/>
          <p:cNvSpPr txBox="1">
            <a:spLocks noGrp="1"/>
          </p:cNvSpPr>
          <p:nvPr>
            <p:ph type="body" idx="1"/>
          </p:nvPr>
        </p:nvSpPr>
        <p:spPr>
          <a:xfrm>
            <a:off x="311700" y="1152475"/>
            <a:ext cx="3954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Trauma = event + experience + effects</a:t>
            </a:r>
            <a:endParaRPr/>
          </a:p>
          <a:p>
            <a:pPr marL="457200" lvl="0" indent="-342900" algn="l" rtl="0">
              <a:spcBef>
                <a:spcPts val="0"/>
              </a:spcBef>
              <a:spcAft>
                <a:spcPts val="0"/>
              </a:spcAft>
              <a:buSzPts val="1800"/>
              <a:buChar char="●"/>
            </a:pPr>
            <a:r>
              <a:rPr lang="en"/>
              <a:t>Focus is on the whole-person</a:t>
            </a:r>
            <a:endParaRPr/>
          </a:p>
          <a:p>
            <a:pPr marL="457200" lvl="0" indent="-342900" algn="l" rtl="0">
              <a:spcBef>
                <a:spcPts val="0"/>
              </a:spcBef>
              <a:spcAft>
                <a:spcPts val="0"/>
              </a:spcAft>
              <a:buSzPts val="1800"/>
              <a:buChar char="●"/>
            </a:pPr>
            <a:r>
              <a:rPr lang="en"/>
              <a:t>Recognition that past trauma has occurred and will inform future change efforts</a:t>
            </a:r>
            <a:endParaRPr/>
          </a:p>
          <a:p>
            <a:pPr marL="457200" lvl="0" indent="0" algn="l" rtl="0">
              <a:spcBef>
                <a:spcPts val="1200"/>
              </a:spcBef>
              <a:spcAft>
                <a:spcPts val="1200"/>
              </a:spcAft>
              <a:buNone/>
            </a:pPr>
            <a:endParaRPr/>
          </a:p>
        </p:txBody>
      </p:sp>
      <p:pic>
        <p:nvPicPr>
          <p:cNvPr id="262" name="Google Shape;262;p33"/>
          <p:cNvPicPr preferRelativeResize="0"/>
          <p:nvPr/>
        </p:nvPicPr>
        <p:blipFill>
          <a:blip r:embed="rId3">
            <a:alphaModFix/>
          </a:blip>
          <a:stretch>
            <a:fillRect/>
          </a:stretch>
        </p:blipFill>
        <p:spPr>
          <a:xfrm>
            <a:off x="5114125" y="1029149"/>
            <a:ext cx="3497749" cy="3497749"/>
          </a:xfrm>
          <a:prstGeom prst="rect">
            <a:avLst/>
          </a:prstGeom>
          <a:noFill/>
          <a:ln w="19050" cap="flat" cmpd="sng">
            <a:solidFill>
              <a:schemeClr val="dk2"/>
            </a:solidFill>
            <a:prstDash val="solid"/>
            <a:round/>
            <a:headEnd type="none" w="sm" len="sm"/>
            <a:tailEnd type="none" w="sm" len="sm"/>
          </a:ln>
        </p:spPr>
      </p:pic>
      <p:sp>
        <p:nvSpPr>
          <p:cNvPr id="263" name="Google Shape;263;p33"/>
          <p:cNvSpPr txBox="1"/>
          <p:nvPr/>
        </p:nvSpPr>
        <p:spPr>
          <a:xfrm>
            <a:off x="5114150" y="4533350"/>
            <a:ext cx="353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a:t>
            </a:r>
            <a:r>
              <a:rPr lang="en" sz="800">
                <a:solidFill>
                  <a:schemeClr val="dk1"/>
                </a:solidFill>
                <a:latin typeface="Open Sans"/>
                <a:ea typeface="Open Sans"/>
                <a:cs typeface="Open Sans"/>
                <a:sym typeface="Open Sans"/>
              </a:rPr>
              <a:t>Image: </a:t>
            </a:r>
            <a:r>
              <a:rPr lang="en" sz="800" u="sng">
                <a:solidFill>
                  <a:schemeClr val="hlink"/>
                </a:solidFill>
                <a:latin typeface="Open Sans"/>
                <a:ea typeface="Open Sans"/>
                <a:cs typeface="Open Sans"/>
                <a:sym typeface="Open Sans"/>
                <a:hlinkClick r:id="rId4"/>
              </a:rPr>
              <a:t>https://theseedsower.files.wordpress.com/2020/12/principles_of_trauma_informed_care_cotwa-1.png?w=686)</a:t>
            </a:r>
            <a:endParaRPr sz="8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Mixology: Influencing How We Do Our Work</a:t>
            </a:r>
            <a:endParaRPr/>
          </a:p>
        </p:txBody>
      </p:sp>
      <p:sp>
        <p:nvSpPr>
          <p:cNvPr id="269" name="Google Shape;269;p34"/>
          <p:cNvSpPr txBox="1">
            <a:spLocks noGrp="1"/>
          </p:cNvSpPr>
          <p:nvPr>
            <p:ph type="body" idx="1"/>
          </p:nvPr>
        </p:nvSpPr>
        <p:spPr>
          <a:xfrm>
            <a:off x="311700" y="1017725"/>
            <a:ext cx="8154000" cy="390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Use whatever you got: Values, mission statements, operating agreements, guiding principles, etc. </a:t>
            </a:r>
            <a:endParaRPr sz="1800"/>
          </a:p>
          <a:p>
            <a:pPr marL="457200" lvl="0" indent="-342900" algn="l" rtl="0">
              <a:spcBef>
                <a:spcPts val="0"/>
              </a:spcBef>
              <a:spcAft>
                <a:spcPts val="0"/>
              </a:spcAft>
              <a:buSzPts val="1800"/>
              <a:buChar char="●"/>
            </a:pPr>
            <a:r>
              <a:rPr lang="en" sz="1800"/>
              <a:t>Some examples:</a:t>
            </a:r>
            <a:endParaRPr sz="1800"/>
          </a:p>
          <a:p>
            <a:pPr marL="914400" lvl="1" indent="-311150" algn="l" rtl="0">
              <a:spcBef>
                <a:spcPts val="0"/>
              </a:spcBef>
              <a:spcAft>
                <a:spcPts val="0"/>
              </a:spcAft>
              <a:buSzPts val="1300"/>
              <a:buChar char="○"/>
            </a:pPr>
            <a:r>
              <a:rPr lang="en" sz="1300"/>
              <a:t>Tap into </a:t>
            </a:r>
            <a:r>
              <a:rPr lang="en" sz="1300" b="1"/>
              <a:t>an extended and diverse set of advisory voice</a:t>
            </a:r>
            <a:r>
              <a:rPr lang="en" sz="1300"/>
              <a:t>s to inform the work of all teams.</a:t>
            </a:r>
            <a:r>
              <a:rPr lang="en" sz="1300" b="1"/>
              <a:t> </a:t>
            </a:r>
            <a:r>
              <a:rPr lang="en" sz="1300"/>
              <a:t>(Re-entry Guiding Principle)</a:t>
            </a:r>
            <a:endParaRPr sz="1300" b="1"/>
          </a:p>
          <a:p>
            <a:pPr marL="914400" lvl="1" indent="-311150" algn="l" rtl="0">
              <a:spcBef>
                <a:spcPts val="0"/>
              </a:spcBef>
              <a:spcAft>
                <a:spcPts val="0"/>
              </a:spcAft>
              <a:buSzPts val="1300"/>
              <a:buChar char="○"/>
            </a:pPr>
            <a:r>
              <a:rPr lang="en" sz="1300" b="1"/>
              <a:t>Install confidence: </a:t>
            </a:r>
            <a:r>
              <a:rPr lang="en" sz="1300"/>
              <a:t>Staff will be provided with the support (training, tools, and workflows) to be successful in their jobs.(LSP Guiding Principle)</a:t>
            </a:r>
            <a:endParaRPr sz="1300"/>
          </a:p>
          <a:p>
            <a:pPr marL="914400" lvl="1" indent="-311150" algn="l" rtl="0">
              <a:spcBef>
                <a:spcPts val="0"/>
              </a:spcBef>
              <a:spcAft>
                <a:spcPts val="0"/>
              </a:spcAft>
              <a:buSzPts val="1300"/>
              <a:buChar char="○"/>
            </a:pPr>
            <a:r>
              <a:rPr lang="en" sz="1300" b="1"/>
              <a:t>Flexibility and compassion: </a:t>
            </a:r>
            <a:r>
              <a:rPr lang="en" sz="1300"/>
              <a:t>We are committed to recognizing that we are people first, and we will be understanding of distractions and delays in work. </a:t>
            </a:r>
            <a:r>
              <a:rPr lang="en" sz="1300" b="1"/>
              <a:t> </a:t>
            </a:r>
            <a:r>
              <a:rPr lang="en" sz="1300"/>
              <a:t>(Employee Survey Team Value)</a:t>
            </a:r>
            <a:endParaRPr sz="1300"/>
          </a:p>
          <a:p>
            <a:pPr marL="914400" lvl="1" indent="-311150" algn="l" rtl="0">
              <a:spcBef>
                <a:spcPts val="0"/>
              </a:spcBef>
              <a:spcAft>
                <a:spcPts val="0"/>
              </a:spcAft>
              <a:buSzPts val="1300"/>
              <a:buChar char="○"/>
            </a:pPr>
            <a:r>
              <a:rPr lang="en" sz="1300"/>
              <a:t>We will endeavor to </a:t>
            </a:r>
            <a:r>
              <a:rPr lang="en" sz="1300" b="1"/>
              <a:t>be intentionally inclusive</a:t>
            </a:r>
            <a:r>
              <a:rPr lang="en" sz="1300"/>
              <a:t> and not tokenistic in our approach to bringing voices and perspectives to the table. We acknowledge that our intent and our impact are two different things and will take responsibility for any negative impact we have. (Digital Scholarship Service Team commitment)</a:t>
            </a:r>
            <a:endParaRPr sz="1300"/>
          </a:p>
          <a:p>
            <a:pPr marL="457200" lvl="0" indent="-342900" algn="l" rtl="0">
              <a:spcBef>
                <a:spcPts val="0"/>
              </a:spcBef>
              <a:spcAft>
                <a:spcPts val="0"/>
              </a:spcAft>
              <a:buSzPts val="1800"/>
              <a:buChar char="●"/>
            </a:pPr>
            <a:r>
              <a:rPr lang="en" sz="1800"/>
              <a:t>Documenting commitments can be powerful, can inform the work, and ensure accountability</a:t>
            </a:r>
            <a:endParaRPr sz="1800"/>
          </a:p>
          <a:p>
            <a:pPr marL="0" lvl="0" indent="0" algn="l" rtl="0">
              <a:spcBef>
                <a:spcPts val="0"/>
              </a:spcBef>
              <a:spcAft>
                <a:spcPts val="0"/>
              </a:spcAft>
              <a:buNone/>
            </a:pPr>
            <a:endParaRPr sz="1300"/>
          </a:p>
          <a:p>
            <a:pPr marL="0" lvl="0" indent="0" algn="l" rtl="0">
              <a:spcBef>
                <a:spcPts val="0"/>
              </a:spcBef>
              <a:spcAft>
                <a:spcPts val="0"/>
              </a:spcAft>
              <a:buNone/>
            </a:pPr>
            <a:endParaRPr sz="16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Mixology - Resetting an Departmental Culture</a:t>
            </a:r>
            <a:endParaRPr/>
          </a:p>
        </p:txBody>
      </p:sp>
      <p:sp>
        <p:nvSpPr>
          <p:cNvPr id="275" name="Google Shape;275;p35"/>
          <p:cNvSpPr txBox="1">
            <a:spLocks noGrp="1"/>
          </p:cNvSpPr>
          <p:nvPr>
            <p:ph type="body" idx="1"/>
          </p:nvPr>
        </p:nvSpPr>
        <p:spPr>
          <a:xfrm>
            <a:off x="311700" y="1225225"/>
            <a:ext cx="5148300" cy="35028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SzPts val="1600"/>
              <a:buChar char="●"/>
            </a:pPr>
            <a:r>
              <a:rPr lang="en" sz="1600"/>
              <a:t>Used the 5Cs to articulate what would happen</a:t>
            </a:r>
            <a:endParaRPr sz="1600"/>
          </a:p>
          <a:p>
            <a:pPr marL="457200" lvl="0" indent="-330200" algn="l" rtl="0">
              <a:lnSpc>
                <a:spcPct val="105000"/>
              </a:lnSpc>
              <a:spcBef>
                <a:spcPts val="0"/>
              </a:spcBef>
              <a:spcAft>
                <a:spcPts val="0"/>
              </a:spcAft>
              <a:buSzPts val="1600"/>
              <a:buChar char="●"/>
            </a:pPr>
            <a:r>
              <a:rPr lang="en" sz="1600"/>
              <a:t>Crafted shared values starting from I to foster connection </a:t>
            </a:r>
            <a:endParaRPr sz="1600"/>
          </a:p>
          <a:p>
            <a:pPr marL="457200" lvl="0" indent="-330200" algn="l" rtl="0">
              <a:lnSpc>
                <a:spcPct val="105000"/>
              </a:lnSpc>
              <a:spcBef>
                <a:spcPts val="0"/>
              </a:spcBef>
              <a:spcAft>
                <a:spcPts val="0"/>
              </a:spcAft>
              <a:buSzPts val="1600"/>
              <a:buChar char="●"/>
            </a:pPr>
            <a:r>
              <a:rPr lang="en" sz="1600"/>
              <a:t>Used Appreciative Inquiry to ask what should be preserved while we change - what matters most (Discover)</a:t>
            </a:r>
            <a:endParaRPr sz="1600"/>
          </a:p>
          <a:p>
            <a:pPr marL="457200" lvl="0" indent="-330200" algn="l" rtl="0">
              <a:lnSpc>
                <a:spcPct val="105000"/>
              </a:lnSpc>
              <a:spcBef>
                <a:spcPts val="0"/>
              </a:spcBef>
              <a:spcAft>
                <a:spcPts val="0"/>
              </a:spcAft>
              <a:buSzPts val="1600"/>
              <a:buChar char="●"/>
            </a:pPr>
            <a:r>
              <a:rPr lang="en" sz="1600"/>
              <a:t>Used TRIZ to have them name the problems without blame or shame</a:t>
            </a:r>
            <a:endParaRPr sz="1600"/>
          </a:p>
          <a:p>
            <a:pPr marL="457200" lvl="0" indent="-330200" algn="l" rtl="0">
              <a:lnSpc>
                <a:spcPct val="105000"/>
              </a:lnSpc>
              <a:spcBef>
                <a:spcPts val="0"/>
              </a:spcBef>
              <a:spcAft>
                <a:spcPts val="0"/>
              </a:spcAft>
              <a:buSzPts val="1600"/>
              <a:buChar char="●"/>
            </a:pPr>
            <a:r>
              <a:rPr lang="en" sz="1600"/>
              <a:t>Used Appreciative Inquiry to have them dream of their ideal culture</a:t>
            </a:r>
            <a:endParaRPr sz="1600"/>
          </a:p>
          <a:p>
            <a:pPr marL="457200" lvl="0" indent="-330200" algn="l" rtl="0">
              <a:lnSpc>
                <a:spcPct val="105000"/>
              </a:lnSpc>
              <a:spcBef>
                <a:spcPts val="0"/>
              </a:spcBef>
              <a:spcAft>
                <a:spcPts val="0"/>
              </a:spcAft>
              <a:buSzPts val="1600"/>
              <a:buChar char="●"/>
            </a:pPr>
            <a:r>
              <a:rPr lang="en" sz="1600"/>
              <a:t>Used a 15% solutions exercise to add ownership and accountability  </a:t>
            </a:r>
            <a:endParaRPr sz="1600"/>
          </a:p>
          <a:p>
            <a:pPr marL="457200" lvl="0" indent="-330200" algn="l" rtl="0">
              <a:lnSpc>
                <a:spcPct val="105000"/>
              </a:lnSpc>
              <a:spcBef>
                <a:spcPts val="0"/>
              </a:spcBef>
              <a:spcAft>
                <a:spcPts val="0"/>
              </a:spcAft>
              <a:buSzPts val="1600"/>
              <a:buChar char="●"/>
            </a:pPr>
            <a:r>
              <a:rPr lang="en" sz="1600"/>
              <a:t>Developed working principles through brain writing</a:t>
            </a:r>
            <a:endParaRPr sz="1600"/>
          </a:p>
        </p:txBody>
      </p:sp>
      <p:sp>
        <p:nvSpPr>
          <p:cNvPr id="276" name="Google Shape;276;p35"/>
          <p:cNvSpPr txBox="1">
            <a:spLocks noGrp="1"/>
          </p:cNvSpPr>
          <p:nvPr>
            <p:ph type="body" idx="2"/>
          </p:nvPr>
        </p:nvSpPr>
        <p:spPr>
          <a:xfrm>
            <a:off x="5697425" y="1225225"/>
            <a:ext cx="31350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What led to this mix? </a:t>
            </a:r>
            <a:endParaRPr b="1"/>
          </a:p>
          <a:p>
            <a:pPr marL="457200" lvl="0" indent="-317500" algn="l" rtl="0">
              <a:spcBef>
                <a:spcPts val="1200"/>
              </a:spcBef>
              <a:spcAft>
                <a:spcPts val="0"/>
              </a:spcAft>
              <a:buSzPts val="1400"/>
              <a:buChar char="●"/>
            </a:pPr>
            <a:r>
              <a:rPr lang="en"/>
              <a:t>A high-performing team with human interactions difficulties</a:t>
            </a:r>
            <a:endParaRPr/>
          </a:p>
          <a:p>
            <a:pPr marL="457200" lvl="0" indent="-317500" algn="l" rtl="0">
              <a:spcBef>
                <a:spcPts val="0"/>
              </a:spcBef>
              <a:spcAft>
                <a:spcPts val="0"/>
              </a:spcAft>
              <a:buSzPts val="1400"/>
              <a:buChar char="●"/>
            </a:pPr>
            <a:r>
              <a:rPr lang="en"/>
              <a:t>Desire to co-create the new culture</a:t>
            </a:r>
            <a:endParaRPr/>
          </a:p>
          <a:p>
            <a:pPr marL="457200" lvl="0" indent="-317500" algn="l" rtl="0">
              <a:spcBef>
                <a:spcPts val="0"/>
              </a:spcBef>
              <a:spcAft>
                <a:spcPts val="0"/>
              </a:spcAft>
              <a:buSzPts val="1400"/>
              <a:buChar char="●"/>
            </a:pPr>
            <a:r>
              <a:rPr lang="en"/>
              <a:t>Need to foster human connection</a:t>
            </a:r>
            <a:endParaRPr/>
          </a:p>
          <a:p>
            <a:pPr marL="457200" lvl="0" indent="-317500" algn="l" rtl="0">
              <a:spcBef>
                <a:spcPts val="0"/>
              </a:spcBef>
              <a:spcAft>
                <a:spcPts val="0"/>
              </a:spcAft>
              <a:buSzPts val="1400"/>
              <a:buChar char="●"/>
            </a:pPr>
            <a:r>
              <a:rPr lang="en"/>
              <a:t>Increasing participatory approaches across the Libraries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a:t>
            </a:r>
            <a:endParaRPr/>
          </a:p>
        </p:txBody>
      </p:sp>
      <p:sp>
        <p:nvSpPr>
          <p:cNvPr id="282" name="Google Shape;282;p3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William Bridges. </a:t>
            </a:r>
            <a:r>
              <a:rPr lang="en" i="1"/>
              <a:t>Managing Transitions: Making the Most of Change.</a:t>
            </a:r>
            <a:endParaRPr i="1"/>
          </a:p>
          <a:p>
            <a:pPr marL="457200" lvl="0" indent="-342900" algn="l" rtl="0">
              <a:spcBef>
                <a:spcPts val="0"/>
              </a:spcBef>
              <a:spcAft>
                <a:spcPts val="0"/>
              </a:spcAft>
              <a:buSzPts val="1800"/>
              <a:buChar char="●"/>
            </a:pPr>
            <a:r>
              <a:rPr lang="en"/>
              <a:t>adrienne maree brown. </a:t>
            </a:r>
            <a:r>
              <a:rPr lang="en" i="1"/>
              <a:t>Emergent Strategy.</a:t>
            </a:r>
            <a:endParaRPr i="1"/>
          </a:p>
          <a:p>
            <a:pPr marL="457200" lvl="0" indent="-342900" algn="l" rtl="0">
              <a:spcBef>
                <a:spcPts val="0"/>
              </a:spcBef>
              <a:spcAft>
                <a:spcPts val="0"/>
              </a:spcAft>
              <a:buSzPts val="1800"/>
              <a:buChar char="●"/>
            </a:pPr>
            <a:r>
              <a:rPr lang="en" u="sng">
                <a:solidFill>
                  <a:schemeClr val="hlink"/>
                </a:solidFill>
                <a:hlinkClick r:id="rId3"/>
              </a:rPr>
              <a:t>SAMHSA’s Concept of Trauma and Guidance for a Trauma-Informed Approach</a:t>
            </a:r>
            <a:endParaRPr/>
          </a:p>
          <a:p>
            <a:pPr marL="457200" lvl="0" indent="-342900" algn="l" rtl="0">
              <a:spcBef>
                <a:spcPts val="0"/>
              </a:spcBef>
              <a:spcAft>
                <a:spcPts val="0"/>
              </a:spcAft>
              <a:buSzPts val="1800"/>
              <a:buChar char="●"/>
            </a:pPr>
            <a:r>
              <a:rPr lang="en"/>
              <a:t>Jackie Stavros and Cheri Torres. </a:t>
            </a:r>
            <a:r>
              <a:rPr lang="en" i="1"/>
              <a:t>Conversations worth having: Using appreciative inquiry to fue productive and meaningful engagement </a:t>
            </a:r>
            <a:endParaRPr i="1"/>
          </a:p>
          <a:p>
            <a:pPr marL="457200" lvl="0" indent="-342900" algn="l" rtl="0">
              <a:spcBef>
                <a:spcPts val="0"/>
              </a:spcBef>
              <a:spcAft>
                <a:spcPts val="0"/>
              </a:spcAft>
              <a:buSzPts val="1800"/>
              <a:buChar char="●"/>
            </a:pPr>
            <a:r>
              <a:rPr lang="en"/>
              <a:t>Sarah Lewis, Jonathan Passmore, and Stefan Cantore. </a:t>
            </a:r>
            <a:r>
              <a:rPr lang="en" i="1"/>
              <a:t>The Power of Conversation from Appreciative Inquiry for change management:  Using AI to facilitate organizational development.  </a:t>
            </a:r>
            <a:endParaRPr/>
          </a:p>
          <a:p>
            <a:pPr marL="457200" lvl="0" indent="-342900" algn="l" rtl="0">
              <a:spcBef>
                <a:spcPts val="0"/>
              </a:spcBef>
              <a:spcAft>
                <a:spcPts val="0"/>
              </a:spcAft>
              <a:buSzPts val="1800"/>
              <a:buChar char="●"/>
            </a:pPr>
            <a:r>
              <a:rPr lang="en"/>
              <a:t>David L. Cooperrider, Jacqueline M. Stavros, and Diana K. Whitney. </a:t>
            </a:r>
            <a:r>
              <a:rPr lang="en" i="1"/>
              <a:t>Appreciative Inquiry Handbook for Leaders of Change.</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Other readings:</a:t>
            </a:r>
            <a:endParaRPr/>
          </a:p>
        </p:txBody>
      </p:sp>
      <p:sp>
        <p:nvSpPr>
          <p:cNvPr id="288" name="Google Shape;288;p3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Karina Hagelin. </a:t>
            </a:r>
            <a:r>
              <a:rPr lang="en" i="1" u="sng">
                <a:solidFill>
                  <a:schemeClr val="hlink"/>
                </a:solidFill>
                <a:hlinkClick r:id="rId3"/>
              </a:rPr>
              <a:t>Moving Towards Healing: A Trauma-Informed Librarianship Primer.  </a:t>
            </a:r>
            <a:endParaRPr/>
          </a:p>
          <a:p>
            <a:pPr marL="457200" lvl="0" indent="-342900" algn="l" rtl="0">
              <a:spcBef>
                <a:spcPts val="0"/>
              </a:spcBef>
              <a:spcAft>
                <a:spcPts val="0"/>
              </a:spcAft>
              <a:buSzPts val="1800"/>
              <a:buChar char="●"/>
            </a:pPr>
            <a:r>
              <a:rPr lang="en"/>
              <a:t>Juanita Brown, and David Isaacs Eric E. Vogt. </a:t>
            </a:r>
            <a:r>
              <a:rPr lang="en" i="1"/>
              <a:t>The Art of Powerful Questions: Catalyzing Insight, Innovation, and Action.</a:t>
            </a:r>
            <a:endParaRPr/>
          </a:p>
          <a:p>
            <a:pPr marL="457200" lvl="0" indent="-342900" algn="l" rtl="0">
              <a:spcBef>
                <a:spcPts val="0"/>
              </a:spcBef>
              <a:spcAft>
                <a:spcPts val="0"/>
              </a:spcAft>
              <a:buSzPts val="1800"/>
              <a:buChar char="●"/>
            </a:pPr>
            <a:r>
              <a:rPr lang="en"/>
              <a:t>Diana Whitney and Amanda Trosten-Bloom. </a:t>
            </a:r>
            <a:r>
              <a:rPr lang="en" i="1"/>
              <a:t>The Power of Appreciative Inquiry: A Practical Guide to Positive Change</a:t>
            </a:r>
            <a:r>
              <a:rPr lang="en"/>
              <a:t> (2nd edition 2010) </a:t>
            </a:r>
            <a:endParaRPr/>
          </a:p>
          <a:p>
            <a:pPr marL="457200" lvl="0" indent="-342900" algn="l" rtl="0">
              <a:spcBef>
                <a:spcPts val="0"/>
              </a:spcBef>
              <a:spcAft>
                <a:spcPts val="0"/>
              </a:spcAft>
              <a:buSzPts val="1800"/>
              <a:buChar char="●"/>
            </a:pPr>
            <a:r>
              <a:rPr lang="en"/>
              <a:t>Sue Annis Hammond. </a:t>
            </a:r>
            <a:r>
              <a:rPr lang="en" i="1"/>
              <a:t>Thin Book of Appreciative Inquiry</a:t>
            </a:r>
            <a:r>
              <a:rPr lang="en"/>
              <a:t> (3rd edition 2013) </a:t>
            </a:r>
            <a:endParaRPr/>
          </a:p>
          <a:p>
            <a:pPr marL="457200" lvl="0" indent="-342900" algn="l" rtl="0">
              <a:spcBef>
                <a:spcPts val="0"/>
              </a:spcBef>
              <a:spcAft>
                <a:spcPts val="0"/>
              </a:spcAft>
              <a:buSzPts val="1800"/>
              <a:buChar char="●"/>
            </a:pPr>
            <a:r>
              <a:rPr lang="en"/>
              <a:t>GR Bushe. </a:t>
            </a:r>
            <a:r>
              <a:rPr lang="en" i="1"/>
              <a:t>Appreciative Inquiry Is Not About The Positive. </a:t>
            </a:r>
            <a:endParaRPr i="1"/>
          </a:p>
          <a:p>
            <a:pPr marL="457200" lvl="0" indent="-342900" algn="l" rtl="0">
              <a:spcBef>
                <a:spcPts val="0"/>
              </a:spcBef>
              <a:spcAft>
                <a:spcPts val="0"/>
              </a:spcAft>
              <a:buSzPts val="1800"/>
              <a:buChar char="●"/>
            </a:pPr>
            <a:r>
              <a:rPr lang="en" i="1" u="sng">
                <a:solidFill>
                  <a:schemeClr val="hlink"/>
                </a:solidFill>
                <a:hlinkClick r:id="rId4"/>
              </a:rPr>
              <a:t>5-D Cycle of Appreciative Inquiry. </a:t>
            </a:r>
            <a:r>
              <a:rPr lang="en" u="sng">
                <a:solidFill>
                  <a:schemeClr val="hlink"/>
                </a:solidFill>
                <a:hlinkClick r:id="rId4"/>
              </a:rPr>
              <a:t> </a:t>
            </a:r>
            <a:endParaRPr/>
          </a:p>
          <a:p>
            <a:pPr marL="457200" lvl="0" indent="-342900" algn="l" rtl="0">
              <a:spcBef>
                <a:spcPts val="0"/>
              </a:spcBef>
              <a:spcAft>
                <a:spcPts val="0"/>
              </a:spcAft>
              <a:buSzPts val="1800"/>
              <a:buChar char="●"/>
            </a:pPr>
            <a:r>
              <a:rPr lang="en"/>
              <a:t>adrienne maree brown. </a:t>
            </a:r>
            <a:r>
              <a:rPr lang="en" u="sng">
                <a:solidFill>
                  <a:schemeClr val="hlink"/>
                </a:solidFill>
                <a:hlinkClick r:id="rId5"/>
              </a:rPr>
              <a:t>Holding Change</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737850"/>
            <a:ext cx="8574600" cy="17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What is change? </a:t>
            </a:r>
            <a:endParaRPr/>
          </a:p>
          <a:p>
            <a:pPr marL="0" lvl="0" indent="0" algn="l" rtl="0">
              <a:spcBef>
                <a:spcPts val="0"/>
              </a:spcBef>
              <a:spcAft>
                <a:spcPts val="0"/>
              </a:spcAft>
              <a:buClr>
                <a:schemeClr val="dk1"/>
              </a:buClr>
              <a:buSzPts val="1100"/>
              <a:buFont typeface="Arial"/>
              <a:buNone/>
            </a:pPr>
            <a:r>
              <a:rPr lang="en"/>
              <a:t>What does it mean to you? </a:t>
            </a:r>
            <a:endParaRPr/>
          </a:p>
        </p:txBody>
      </p:sp>
      <p:pic>
        <p:nvPicPr>
          <p:cNvPr id="79" name="Google Shape;79;p15"/>
          <p:cNvPicPr preferRelativeResize="0"/>
          <p:nvPr/>
        </p:nvPicPr>
        <p:blipFill>
          <a:blip r:embed="rId3">
            <a:alphaModFix/>
          </a:blip>
          <a:stretch>
            <a:fillRect/>
          </a:stretch>
        </p:blipFill>
        <p:spPr>
          <a:xfrm>
            <a:off x="5692899" y="2571750"/>
            <a:ext cx="3001150" cy="21173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Change? </a:t>
            </a:r>
            <a:endParaRPr/>
          </a:p>
        </p:txBody>
      </p:sp>
      <p:pic>
        <p:nvPicPr>
          <p:cNvPr id="85" name="Google Shape;85;p16"/>
          <p:cNvPicPr preferRelativeResize="0"/>
          <p:nvPr/>
        </p:nvPicPr>
        <p:blipFill rotWithShape="1">
          <a:blip r:embed="rId3">
            <a:alphaModFix/>
          </a:blip>
          <a:srcRect b="8315"/>
          <a:stretch/>
        </p:blipFill>
        <p:spPr>
          <a:xfrm>
            <a:off x="67675" y="-126650"/>
            <a:ext cx="9076325" cy="527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t="67151"/>
          <a:stretch/>
        </p:blipFill>
        <p:spPr>
          <a:xfrm>
            <a:off x="0" y="4052775"/>
            <a:ext cx="9144000" cy="1090725"/>
          </a:xfrm>
          <a:prstGeom prst="rect">
            <a:avLst/>
          </a:prstGeom>
          <a:noFill/>
          <a:ln>
            <a:noFill/>
          </a:ln>
        </p:spPr>
      </p:pic>
      <p:sp>
        <p:nvSpPr>
          <p:cNvPr id="91" name="Google Shape;91;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Human-Centered Change</a:t>
            </a:r>
            <a:endParaRPr/>
          </a:p>
        </p:txBody>
      </p:sp>
      <p:sp>
        <p:nvSpPr>
          <p:cNvPr id="92" name="Google Shape;92;p17"/>
          <p:cNvSpPr txBox="1">
            <a:spLocks noGrp="1"/>
          </p:cNvSpPr>
          <p:nvPr>
            <p:ph type="body" idx="1"/>
          </p:nvPr>
        </p:nvSpPr>
        <p:spPr>
          <a:xfrm>
            <a:off x="311700" y="1152475"/>
            <a:ext cx="6093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t>Most change management mitigates risk. </a:t>
            </a:r>
            <a:br>
              <a:rPr lang="en" sz="1900"/>
            </a:br>
            <a:r>
              <a:rPr lang="en" sz="1900"/>
              <a:t>What if it could promote good? </a:t>
            </a:r>
            <a:endParaRPr sz="1900"/>
          </a:p>
          <a:p>
            <a:pPr marL="457200" lvl="0" indent="-349250" algn="l" rtl="0">
              <a:spcBef>
                <a:spcPts val="1200"/>
              </a:spcBef>
              <a:spcAft>
                <a:spcPts val="0"/>
              </a:spcAft>
              <a:buSzPts val="1900"/>
              <a:buChar char="●"/>
            </a:pPr>
            <a:r>
              <a:rPr lang="en" sz="1900"/>
              <a:t>Centering the human-experience</a:t>
            </a:r>
            <a:endParaRPr sz="1900"/>
          </a:p>
          <a:p>
            <a:pPr marL="457200" lvl="0" indent="-349250" algn="l" rtl="0">
              <a:spcBef>
                <a:spcPts val="0"/>
              </a:spcBef>
              <a:spcAft>
                <a:spcPts val="0"/>
              </a:spcAft>
              <a:buSzPts val="1900"/>
              <a:buChar char="●"/>
            </a:pPr>
            <a:r>
              <a:rPr lang="en" sz="1900"/>
              <a:t>Engaging colleagues as partners</a:t>
            </a:r>
            <a:endParaRPr sz="1900"/>
          </a:p>
          <a:p>
            <a:pPr marL="457200" lvl="0" indent="-349250" algn="l" rtl="0">
              <a:spcBef>
                <a:spcPts val="0"/>
              </a:spcBef>
              <a:spcAft>
                <a:spcPts val="0"/>
              </a:spcAft>
              <a:buSzPts val="1900"/>
              <a:buChar char="●"/>
            </a:pPr>
            <a:r>
              <a:rPr lang="en" sz="1900"/>
              <a:t>Providing opportunities to plan and take action</a:t>
            </a:r>
            <a:endParaRPr sz="1900"/>
          </a:p>
          <a:p>
            <a:pPr marL="457200" lvl="0" indent="-349250" algn="l" rtl="0">
              <a:spcBef>
                <a:spcPts val="0"/>
              </a:spcBef>
              <a:spcAft>
                <a:spcPts val="0"/>
              </a:spcAft>
              <a:buSzPts val="1900"/>
              <a:buChar char="●"/>
            </a:pPr>
            <a:r>
              <a:rPr lang="en" sz="1900"/>
              <a:t>Articulating why, what, and how </a:t>
            </a:r>
            <a:endParaRPr sz="1900"/>
          </a:p>
          <a:p>
            <a:pPr marL="457200" lvl="0" indent="-349250" algn="l" rtl="0">
              <a:spcBef>
                <a:spcPts val="0"/>
              </a:spcBef>
              <a:spcAft>
                <a:spcPts val="0"/>
              </a:spcAft>
              <a:buSzPts val="1900"/>
              <a:buChar char="●"/>
            </a:pPr>
            <a:r>
              <a:rPr lang="en" sz="1900"/>
              <a:t>Seeking to co-create as an ideal</a:t>
            </a:r>
            <a:endParaRPr sz="1900"/>
          </a:p>
        </p:txBody>
      </p:sp>
      <p:sp>
        <p:nvSpPr>
          <p:cNvPr id="93" name="Google Shape;93;p17"/>
          <p:cNvSpPr txBox="1">
            <a:spLocks noGrp="1"/>
          </p:cNvSpPr>
          <p:nvPr>
            <p:ph type="body" idx="2"/>
          </p:nvPr>
        </p:nvSpPr>
        <p:spPr>
          <a:xfrm>
            <a:off x="6231550" y="1017725"/>
            <a:ext cx="2740200" cy="2973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Empower others to advance change:</a:t>
            </a:r>
            <a:endParaRPr/>
          </a:p>
          <a:p>
            <a:pPr marL="457200" lvl="0" indent="-317500" algn="l" rtl="0">
              <a:spcBef>
                <a:spcPts val="1200"/>
              </a:spcBef>
              <a:spcAft>
                <a:spcPts val="0"/>
              </a:spcAft>
              <a:buSzPts val="1400"/>
              <a:buChar char="●"/>
            </a:pPr>
            <a:r>
              <a:rPr lang="en"/>
              <a:t>Provide clarity</a:t>
            </a:r>
            <a:endParaRPr/>
          </a:p>
          <a:p>
            <a:pPr marL="457200" lvl="0" indent="-317500" algn="l" rtl="0">
              <a:spcBef>
                <a:spcPts val="0"/>
              </a:spcBef>
              <a:spcAft>
                <a:spcPts val="0"/>
              </a:spcAft>
              <a:buSzPts val="1400"/>
              <a:buChar char="●"/>
            </a:pPr>
            <a:r>
              <a:rPr lang="en"/>
              <a:t>Ask how might we </a:t>
            </a:r>
            <a:endParaRPr/>
          </a:p>
          <a:p>
            <a:pPr marL="457200" lvl="0" indent="-317500" algn="l" rtl="0">
              <a:spcBef>
                <a:spcPts val="0"/>
              </a:spcBef>
              <a:spcAft>
                <a:spcPts val="0"/>
              </a:spcAft>
              <a:buSzPts val="1400"/>
              <a:buChar char="●"/>
            </a:pPr>
            <a:r>
              <a:rPr lang="en"/>
              <a:t>Leverage compassion and empathy</a:t>
            </a:r>
            <a:endParaRPr/>
          </a:p>
          <a:p>
            <a:pPr marL="0" lvl="0" indent="0" algn="l" rtl="0">
              <a:spcBef>
                <a:spcPts val="1200"/>
              </a:spcBef>
              <a:spcAft>
                <a:spcPts val="1200"/>
              </a:spcAft>
              <a:buNone/>
            </a:pPr>
            <a:r>
              <a:rPr lang="en"/>
              <a:t>Participation increases empowerment, which reduces helplessness and leads to 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Aligning to Organizational Values</a:t>
            </a:r>
            <a:endParaRPr/>
          </a:p>
        </p:txBody>
      </p:sp>
      <p:sp>
        <p:nvSpPr>
          <p:cNvPr id="99" name="Google Shape;99;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Consider:</a:t>
            </a:r>
            <a:endParaRPr/>
          </a:p>
          <a:p>
            <a:pPr marL="457200" lvl="0" indent="-342900" algn="l" rtl="0">
              <a:spcBef>
                <a:spcPts val="1200"/>
              </a:spcBef>
              <a:spcAft>
                <a:spcPts val="0"/>
              </a:spcAft>
              <a:buSzPts val="1800"/>
              <a:buChar char="●"/>
            </a:pPr>
            <a:r>
              <a:rPr lang="en"/>
              <a:t>What are the aspirational and lived values of your organization? </a:t>
            </a:r>
            <a:endParaRPr/>
          </a:p>
          <a:p>
            <a:pPr marL="457200" lvl="0" indent="-342900" algn="l" rtl="0">
              <a:spcBef>
                <a:spcPts val="0"/>
              </a:spcBef>
              <a:spcAft>
                <a:spcPts val="0"/>
              </a:spcAft>
              <a:buSzPts val="1800"/>
              <a:buChar char="●"/>
            </a:pPr>
            <a:r>
              <a:rPr lang="en"/>
              <a:t>How well aligned are individuals to these values as seen through their actions and behaviors?</a:t>
            </a:r>
            <a:endParaRPr/>
          </a:p>
          <a:p>
            <a:pPr marL="457200" lvl="0" indent="-342900" algn="l" rtl="0">
              <a:spcBef>
                <a:spcPts val="0"/>
              </a:spcBef>
              <a:spcAft>
                <a:spcPts val="0"/>
              </a:spcAft>
              <a:buSzPts val="1800"/>
              <a:buChar char="●"/>
            </a:pPr>
            <a:r>
              <a:rPr lang="en"/>
              <a:t>How well aligned are processes and structures to the values?</a:t>
            </a:r>
            <a:endParaRPr/>
          </a:p>
          <a:p>
            <a:pPr marL="0" lvl="0" indent="0" algn="l" rtl="0">
              <a:spcBef>
                <a:spcPts val="1200"/>
              </a:spcBef>
              <a:spcAft>
                <a:spcPts val="1200"/>
              </a:spcAft>
              <a:buNone/>
            </a:pPr>
            <a:r>
              <a:rPr lang="en"/>
              <a:t>By starting with the humans involved in the change, we can live the values we hold towards our colleagues. We can enable champions rather than detractors. </a:t>
            </a:r>
            <a:endParaRPr/>
          </a:p>
        </p:txBody>
      </p:sp>
      <p:pic>
        <p:nvPicPr>
          <p:cNvPr id="100" name="Google Shape;100;p18"/>
          <p:cNvPicPr preferRelativeResize="0"/>
          <p:nvPr/>
        </p:nvPicPr>
        <p:blipFill>
          <a:blip r:embed="rId3">
            <a:alphaModFix/>
          </a:blip>
          <a:stretch>
            <a:fillRect/>
          </a:stretch>
        </p:blipFill>
        <p:spPr>
          <a:xfrm>
            <a:off x="6412022" y="3751903"/>
            <a:ext cx="2698250" cy="134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	</a:t>
            </a:r>
            <a:endParaRPr/>
          </a:p>
        </p:txBody>
      </p:sp>
      <p:sp>
        <p:nvSpPr>
          <p:cNvPr id="106" name="Google Shape;106;p19"/>
          <p:cNvSpPr txBox="1">
            <a:spLocks noGrp="1"/>
          </p:cNvSpPr>
          <p:nvPr>
            <p:ph type="body" idx="4294967295"/>
          </p:nvPr>
        </p:nvSpPr>
        <p:spPr>
          <a:xfrm>
            <a:off x="1011825" y="944375"/>
            <a:ext cx="7251300" cy="36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latin typeface="Economica"/>
                <a:ea typeface="Economica"/>
                <a:cs typeface="Economica"/>
                <a:sym typeface="Economica"/>
              </a:rPr>
              <a:t>Reflecting on that time you thrived through change, how did the change effort center on organizational values and engage those impacted? If it didn’t, what else made it resonate? </a:t>
            </a:r>
            <a:endParaRPr sz="3400">
              <a:latin typeface="Economica"/>
              <a:ea typeface="Economica"/>
              <a:cs typeface="Economica"/>
              <a:sym typeface="Economica"/>
            </a:endParaRPr>
          </a:p>
          <a:p>
            <a:pPr marL="0" lvl="0" indent="0" algn="l" rtl="0">
              <a:spcBef>
                <a:spcPts val="1200"/>
              </a:spcBef>
              <a:spcAft>
                <a:spcPts val="1200"/>
              </a:spcAft>
              <a:buNone/>
            </a:pPr>
            <a:endParaRPr/>
          </a:p>
        </p:txBody>
      </p:sp>
      <p:pic>
        <p:nvPicPr>
          <p:cNvPr id="107" name="Google Shape;107;p19"/>
          <p:cNvPicPr preferRelativeResize="0"/>
          <p:nvPr/>
        </p:nvPicPr>
        <p:blipFill>
          <a:blip r:embed="rId3">
            <a:alphaModFix/>
          </a:blip>
          <a:stretch>
            <a:fillRect/>
          </a:stretch>
        </p:blipFill>
        <p:spPr>
          <a:xfrm>
            <a:off x="5731124" y="2744975"/>
            <a:ext cx="3001150" cy="2117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3293150" y="0"/>
            <a:ext cx="5850850" cy="1986850"/>
          </a:xfrm>
          <a:prstGeom prst="rect">
            <a:avLst/>
          </a:prstGeom>
          <a:noFill/>
          <a:ln>
            <a:noFill/>
          </a:ln>
        </p:spPr>
      </p:pic>
      <p:sp>
        <p:nvSpPr>
          <p:cNvPr id="113" name="Google Shape;113;p20"/>
          <p:cNvSpPr txBox="1">
            <a:spLocks noGrp="1"/>
          </p:cNvSpPr>
          <p:nvPr>
            <p:ph type="title"/>
          </p:nvPr>
        </p:nvSpPr>
        <p:spPr>
          <a:xfrm>
            <a:off x="311700" y="370750"/>
            <a:ext cx="3346200" cy="572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Why, What, and How </a:t>
            </a:r>
            <a:endParaRPr/>
          </a:p>
        </p:txBody>
      </p:sp>
      <p:sp>
        <p:nvSpPr>
          <p:cNvPr id="114" name="Google Shape;114;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Consider this series of steps: </a:t>
            </a:r>
            <a:endParaRPr/>
          </a:p>
          <a:p>
            <a:pPr marL="457200" lvl="0" indent="-334327" algn="l" rtl="0">
              <a:spcBef>
                <a:spcPts val="1200"/>
              </a:spcBef>
              <a:spcAft>
                <a:spcPts val="0"/>
              </a:spcAft>
              <a:buSzPct val="100000"/>
              <a:buChar char="●"/>
            </a:pPr>
            <a:r>
              <a:rPr lang="en"/>
              <a:t>Identify what is happening </a:t>
            </a:r>
            <a:endParaRPr/>
          </a:p>
          <a:p>
            <a:pPr marL="457200" lvl="0" indent="-334327" algn="l" rtl="0">
              <a:spcBef>
                <a:spcPts val="0"/>
              </a:spcBef>
              <a:spcAft>
                <a:spcPts val="0"/>
              </a:spcAft>
              <a:buSzPct val="100000"/>
              <a:buChar char="●"/>
            </a:pPr>
            <a:r>
              <a:rPr lang="en"/>
              <a:t>Assess the scale and scope of the impact to the organization </a:t>
            </a:r>
            <a:endParaRPr/>
          </a:p>
          <a:p>
            <a:pPr marL="457200" lvl="0" indent="-334327" algn="l" rtl="0">
              <a:spcBef>
                <a:spcPts val="0"/>
              </a:spcBef>
              <a:spcAft>
                <a:spcPts val="0"/>
              </a:spcAft>
              <a:buSzPct val="100000"/>
              <a:buChar char="●"/>
            </a:pPr>
            <a:r>
              <a:rPr lang="en"/>
              <a:t>Acknowledge concerns and emotions </a:t>
            </a:r>
            <a:endParaRPr/>
          </a:p>
          <a:p>
            <a:pPr marL="457200" lvl="0" indent="-334327" algn="l" rtl="0">
              <a:spcBef>
                <a:spcPts val="0"/>
              </a:spcBef>
              <a:spcAft>
                <a:spcPts val="0"/>
              </a:spcAft>
              <a:buSzPct val="100000"/>
              <a:buChar char="●"/>
            </a:pPr>
            <a:r>
              <a:rPr lang="en"/>
              <a:t>Articulate what agency does exist or how it is being created </a:t>
            </a:r>
            <a:endParaRPr/>
          </a:p>
          <a:p>
            <a:pPr marL="457200" lvl="0" indent="-334327" algn="l" rtl="0">
              <a:spcBef>
                <a:spcPts val="0"/>
              </a:spcBef>
              <a:spcAft>
                <a:spcPts val="0"/>
              </a:spcAft>
              <a:buSzPct val="100000"/>
              <a:buChar char="●"/>
            </a:pPr>
            <a:r>
              <a:rPr lang="en"/>
              <a:t>Reframe the change </a:t>
            </a:r>
            <a:endParaRPr/>
          </a:p>
          <a:p>
            <a:pPr marL="457200" lvl="0" indent="-334327" algn="l" rtl="0">
              <a:spcBef>
                <a:spcPts val="0"/>
              </a:spcBef>
              <a:spcAft>
                <a:spcPts val="0"/>
              </a:spcAft>
              <a:buSzPct val="100000"/>
              <a:buChar char="●"/>
            </a:pPr>
            <a:r>
              <a:rPr lang="en"/>
              <a:t>Seek the opportunities </a:t>
            </a:r>
            <a:endParaRPr/>
          </a:p>
          <a:p>
            <a:pPr marL="457200" lvl="0" indent="-334327" algn="l" rtl="0">
              <a:spcBef>
                <a:spcPts val="0"/>
              </a:spcBef>
              <a:spcAft>
                <a:spcPts val="0"/>
              </a:spcAft>
              <a:buSzPct val="100000"/>
              <a:buChar char="●"/>
            </a:pPr>
            <a:r>
              <a:rPr lang="en"/>
              <a:t>Set clear expectations</a:t>
            </a:r>
            <a:endParaRPr/>
          </a:p>
          <a:p>
            <a:pPr marL="0" lvl="0" indent="0" algn="l" rtl="0">
              <a:spcBef>
                <a:spcPts val="1200"/>
              </a:spcBef>
              <a:spcAft>
                <a:spcPts val="1200"/>
              </a:spcAft>
              <a:buNone/>
            </a:pPr>
            <a:r>
              <a:rPr lang="en" i="1"/>
              <a:t>“We are willing to commit ourselves if we understand what it’s all about, and we believe the proposal will bring benefits, that it is possible and that we can influence the final result.” </a:t>
            </a:r>
            <a:r>
              <a:rPr lang="en"/>
              <a:t>~ Kari Tuominen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2286000" y="0"/>
            <a:ext cx="6857999" cy="5143499"/>
          </a:xfrm>
          <a:prstGeom prst="rect">
            <a:avLst/>
          </a:prstGeom>
          <a:noFill/>
          <a:ln>
            <a:noFill/>
          </a:ln>
        </p:spPr>
      </p:pic>
      <p:sp>
        <p:nvSpPr>
          <p:cNvPr id="120" name="Google Shape;120;p21"/>
          <p:cNvSpPr txBox="1">
            <a:spLocks noGrp="1"/>
          </p:cNvSpPr>
          <p:nvPr>
            <p:ph type="title"/>
          </p:nvPr>
        </p:nvSpPr>
        <p:spPr>
          <a:xfrm>
            <a:off x="237425" y="423950"/>
            <a:ext cx="3940500" cy="1655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Approaches &amp; Associated Tools</a:t>
            </a: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4804</Words>
  <Application>Microsoft Office PowerPoint</Application>
  <PresentationFormat>On-screen Show (16:9)</PresentationFormat>
  <Paragraphs>359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Open Sans</vt:lpstr>
      <vt:lpstr>Roboto</vt:lpstr>
      <vt:lpstr>Economica</vt:lpstr>
      <vt:lpstr>Luxe</vt:lpstr>
      <vt:lpstr>Thriving through Human-Centered Approaches to Change</vt:lpstr>
      <vt:lpstr>Learning outcomes</vt:lpstr>
      <vt:lpstr>What is change?  What does it mean to you? </vt:lpstr>
      <vt:lpstr>What is Change? </vt:lpstr>
      <vt:lpstr>Human-Centered Change</vt:lpstr>
      <vt:lpstr>Aligning to Organizational Values</vt:lpstr>
      <vt:lpstr> </vt:lpstr>
      <vt:lpstr>Why, What, and How </vt:lpstr>
      <vt:lpstr>Approaches &amp; Associated Tools</vt:lpstr>
      <vt:lpstr>Can you think of a time when you have thrived through change? What made that possible?</vt:lpstr>
      <vt:lpstr>Bridges’ Transition Model</vt:lpstr>
      <vt:lpstr>Bridges’ Transition Model: In practice</vt:lpstr>
      <vt:lpstr>Feedback Loops</vt:lpstr>
      <vt:lpstr>Empathetic Listening &amp; Communications </vt:lpstr>
      <vt:lpstr>Appreciative Inquiry </vt:lpstr>
      <vt:lpstr>Appreciative Inquiry: 5 D cycle </vt:lpstr>
      <vt:lpstr>Appreciative Inquiry: Generative Questions</vt:lpstr>
      <vt:lpstr>Appreciative Inquiry: Name It &gt; Flip It &gt; Frame It</vt:lpstr>
      <vt:lpstr>Liberating Structures </vt:lpstr>
      <vt:lpstr>brown’s Emergent Strategy</vt:lpstr>
      <vt:lpstr>Trauma-Informed Practices </vt:lpstr>
      <vt:lpstr>Mixology: Influencing How We Do Our Work</vt:lpstr>
      <vt:lpstr>Mixology - Resetting an Departmental Culture</vt:lpstr>
      <vt:lpstr>References:</vt:lpstr>
      <vt:lpstr>Other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through Human-Centered Approaches to Change</dc:title>
  <dc:creator>Alicia Lemon</dc:creator>
  <cp:lastModifiedBy>Alicia Lemon</cp:lastModifiedBy>
  <cp:revision>3</cp:revision>
  <dcterms:modified xsi:type="dcterms:W3CDTF">2022-02-08T21:06:33Z</dcterms:modified>
</cp:coreProperties>
</file>