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26"/>
  </p:notesMasterIdLst>
  <p:sldIdLst>
    <p:sldId id="256" r:id="rId2"/>
    <p:sldId id="257" r:id="rId3"/>
    <p:sldId id="258" r:id="rId4"/>
    <p:sldId id="259" r:id="rId5"/>
    <p:sldId id="260" r:id="rId6"/>
    <p:sldId id="261" r:id="rId7"/>
    <p:sldId id="262" r:id="rId8"/>
    <p:sldId id="263" r:id="rId9"/>
    <p:sldId id="280"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5143500" type="screen16x9"/>
  <p:notesSz cx="6858000" cy="9144000"/>
  <p:embeddedFontLst>
    <p:embeddedFont>
      <p:font typeface="Open Sans" panose="020B0604020202020204" charset="0"/>
      <p:regular r:id="rId27"/>
      <p:bold r:id="rId28"/>
      <p:italic r:id="rId29"/>
      <p:boldItalic r:id="rId30"/>
    </p:embeddedFont>
    <p:embeddedFont>
      <p:font typeface="PT Sans Narrow" panose="020B0604020202020204" charset="0"/>
      <p:regular r:id="rId31"/>
      <p:bold r:id="rId32"/>
    </p:embeddedFont>
    <p:embeddedFont>
      <p:font typeface="Roboto" panose="020B060402020202020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D85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D844793-FC8E-4C8D-BA97-E99B2A74286D}">
  <a:tblStyle styleId="{3D844793-FC8E-4C8D-BA97-E99B2A74286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928" autoAdjust="0"/>
  </p:normalViewPr>
  <p:slideViewPr>
    <p:cSldViewPr snapToGrid="0">
      <p:cViewPr varScale="1">
        <p:scale>
          <a:sx n="62" d="100"/>
          <a:sy n="62" d="100"/>
        </p:scale>
        <p:origin x="754" y="3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hbr.org/2014/08/why-women-dont-apply-for-jobs-unless-theyre-100-qualified"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blogs.wsj.com/atwork/2013/05/02/how-we-really-read-job-ads/"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900">
                <a:solidFill>
                  <a:srgbClr val="454545"/>
                </a:solidFill>
                <a:highlight>
                  <a:srgbClr val="FFFFFF"/>
                </a:highlight>
              </a:rPr>
              <a:t>This presentation will explore perspectives on inclusive hiring practices from both sides of the table. Grand Valley State University Libraries conducted its first diversity residency search in the summer of 2018, which integrated recently developed inclusive recruitment and high-empathy hiring practices. The search committee chair, Annie Bélanger, and one of the successful residency candidates, Preethi Gorecki, team up to dissect the hiring process from both of their perspectives. Annie Bélanger discusses the work behind critically examining the existing hiring process, designing an inclusive recruitment plan, and implementing a new structure in order to ensure empathy to applicants going through the process. Preethi Gorecki then discusses the impact of inclusive hiring on perceptions of the work environment, satisfaction with the search, and overall experience of the hiring process.</a:t>
            </a:r>
            <a:endParaRPr sz="900">
              <a:solidFill>
                <a:srgbClr val="454545"/>
              </a:solidFill>
              <a:highlight>
                <a:srgbClr val="FFFFFF"/>
              </a:highlight>
            </a:endParaRPr>
          </a:p>
          <a:p>
            <a:pPr marL="0" lvl="0" indent="0" algn="l" rtl="0">
              <a:spcBef>
                <a:spcPts val="0"/>
              </a:spcBef>
              <a:spcAft>
                <a:spcPts val="0"/>
              </a:spcAft>
              <a:buNone/>
            </a:pPr>
            <a:endParaRPr sz="900">
              <a:solidFill>
                <a:srgbClr val="454545"/>
              </a:solidFill>
              <a:highlight>
                <a:srgbClr val="FFFFFF"/>
              </a:highlight>
            </a:endParaRPr>
          </a:p>
          <a:p>
            <a:pPr marL="0" lvl="0" indent="0" algn="l" rtl="0">
              <a:spcBef>
                <a:spcPts val="0"/>
              </a:spcBef>
              <a:spcAft>
                <a:spcPts val="0"/>
              </a:spcAft>
              <a:buNone/>
            </a:pPr>
            <a:r>
              <a:rPr lang="en" sz="900">
                <a:solidFill>
                  <a:srgbClr val="454545"/>
                </a:solidFill>
                <a:highlight>
                  <a:srgbClr val="FFFFFF"/>
                </a:highlight>
              </a:rPr>
              <a:t>This presentation was first offered at the Library Diversity Residency Studies Conference. </a:t>
            </a:r>
            <a:endParaRPr sz="900">
              <a:solidFill>
                <a:srgbClr val="454545"/>
              </a:solidFill>
              <a:highlight>
                <a:srgbClr val="FFFFFF"/>
              </a:highlight>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5e9c15f45b_0_3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5e9c15f45b_0_3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400">
                <a:latin typeface="Open Sans"/>
                <a:ea typeface="Open Sans"/>
                <a:cs typeface="Open Sans"/>
                <a:sym typeface="Open Sans"/>
              </a:rPr>
              <a:t>Preethi First Slide</a:t>
            </a:r>
            <a:endParaRPr sz="1400">
              <a:latin typeface="Open Sans"/>
              <a:ea typeface="Open Sans"/>
              <a:cs typeface="Open Sans"/>
              <a:sym typeface="Open Sans"/>
            </a:endParaRPr>
          </a:p>
          <a:p>
            <a:pPr marL="0" lvl="0" indent="0" algn="l" rtl="0">
              <a:lnSpc>
                <a:spcPct val="115000"/>
              </a:lnSpc>
              <a:spcBef>
                <a:spcPts val="1600"/>
              </a:spcBef>
              <a:spcAft>
                <a:spcPts val="1600"/>
              </a:spcAft>
              <a:buNone/>
            </a:pPr>
            <a:r>
              <a:rPr lang="en" sz="1400">
                <a:latin typeface="Open Sans"/>
                <a:ea typeface="Open Sans"/>
                <a:cs typeface="Open Sans"/>
                <a:sym typeface="Open Sans"/>
              </a:rPr>
              <a:t>Living through a Hiring Process Imbued with Empathy, Respect, and Kindness </a:t>
            </a:r>
            <a:endParaRPr sz="14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5e9c15f45b_0_31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5e9c15f45b_0_31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a:t>The questions for the phone interview were emailed to me about one hour before the interview was scheduled to start. This gave me time to prepare for the interview and jot down some bullet points to touch on for each question. I felt that this helped me perform better during the phone interview and made me feel more comfortable throughout the process.</a:t>
            </a:r>
            <a:endParaRPr sz="1200"/>
          </a:p>
          <a:p>
            <a:pPr marL="0" lvl="0" indent="0" algn="l" rtl="0">
              <a:lnSpc>
                <a:spcPct val="115000"/>
              </a:lnSpc>
              <a:spcBef>
                <a:spcPts val="0"/>
              </a:spcBef>
              <a:spcAft>
                <a:spcPts val="0"/>
              </a:spcAft>
              <a:buNone/>
            </a:pPr>
            <a:endParaRPr sz="1200"/>
          </a:p>
          <a:p>
            <a:pPr marL="0" lvl="0" indent="0" algn="l" rtl="0">
              <a:lnSpc>
                <a:spcPct val="115000"/>
              </a:lnSpc>
              <a:spcBef>
                <a:spcPts val="0"/>
              </a:spcBef>
              <a:spcAft>
                <a:spcPts val="0"/>
              </a:spcAft>
              <a:buNone/>
            </a:pPr>
            <a:r>
              <a:rPr lang="en" sz="1200"/>
              <a:t>The questions felt genuine- like the committee wanted to better understand me as a candidate and what I felt I could bring to the table.</a:t>
            </a:r>
            <a:endParaRPr sz="1200"/>
          </a:p>
          <a:p>
            <a:pPr marL="0" lvl="0" indent="0" algn="l" rtl="0">
              <a:lnSpc>
                <a:spcPct val="115000"/>
              </a:lnSpc>
              <a:spcBef>
                <a:spcPts val="0"/>
              </a:spcBef>
              <a:spcAft>
                <a:spcPts val="0"/>
              </a:spcAft>
              <a:buNone/>
            </a:pPr>
            <a:endParaRPr sz="1200"/>
          </a:p>
          <a:p>
            <a:pPr marL="0" lvl="0" indent="0" algn="l" rtl="0">
              <a:lnSpc>
                <a:spcPct val="115000"/>
              </a:lnSpc>
              <a:spcBef>
                <a:spcPts val="0"/>
              </a:spcBef>
              <a:spcAft>
                <a:spcPts val="0"/>
              </a:spcAft>
              <a:buNone/>
            </a:pPr>
            <a:r>
              <a:rPr lang="en" sz="1200"/>
              <a:t>Each interviewer repeated their name before asking questions, so that I always knew who was addressing me. This reduced ambiguity over who I was responding to and took the guesswork out of the equation</a:t>
            </a:r>
            <a:endParaRPr sz="1200"/>
          </a:p>
          <a:p>
            <a:pPr marL="0" lvl="0" indent="0" algn="l" rtl="0">
              <a:lnSpc>
                <a:spcPct val="115000"/>
              </a:lnSpc>
              <a:spcBef>
                <a:spcPts val="0"/>
              </a:spcBef>
              <a:spcAft>
                <a:spcPts val="0"/>
              </a:spcAft>
              <a:buNone/>
            </a:pPr>
            <a:endParaRPr sz="1200"/>
          </a:p>
          <a:p>
            <a:pPr marL="0" lvl="0" indent="0" algn="l" rtl="0">
              <a:lnSpc>
                <a:spcPct val="115000"/>
              </a:lnSpc>
              <a:spcBef>
                <a:spcPts val="0"/>
              </a:spcBef>
              <a:spcAft>
                <a:spcPts val="0"/>
              </a:spcAft>
              <a:buNone/>
            </a:pPr>
            <a:r>
              <a:rPr lang="en" sz="1200"/>
              <a:t>There was also time budgeted at the end for candidate questions. I appreciated that they also let me know they had buffer time between phone interviews scheduled that day, just in case my questions pushed the interview past its timeslot (which it did! I had a lot of questions planned!)</a:t>
            </a:r>
            <a:endParaRPr sz="1200"/>
          </a:p>
          <a:p>
            <a:pPr marL="0" lvl="0" indent="0" algn="l" rtl="0">
              <a:lnSpc>
                <a:spcPct val="115000"/>
              </a:lnSpc>
              <a:spcBef>
                <a:spcPts val="0"/>
              </a:spcBef>
              <a:spcAft>
                <a:spcPts val="0"/>
              </a:spcAft>
              <a:buNone/>
            </a:pPr>
            <a:endParaRPr sz="1200"/>
          </a:p>
          <a:p>
            <a:pPr marL="0" lvl="0" indent="0" algn="l" rtl="0">
              <a:lnSpc>
                <a:spcPct val="115000"/>
              </a:lnSpc>
              <a:spcBef>
                <a:spcPts val="0"/>
              </a:spcBef>
              <a:spcAft>
                <a:spcPts val="0"/>
              </a:spcAft>
              <a:buNone/>
            </a:pPr>
            <a:endParaRPr sz="1200"/>
          </a:p>
          <a:p>
            <a:pPr marL="0" lvl="0" indent="0" algn="l" rtl="0">
              <a:lnSpc>
                <a:spcPct val="115000"/>
              </a:lnSpc>
              <a:spcBef>
                <a:spcPts val="0"/>
              </a:spcBef>
              <a:spcAft>
                <a:spcPts val="0"/>
              </a:spcAft>
              <a:buNone/>
            </a:pPr>
            <a:endParaRPr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5e9c15f45b_0_3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5e9c15f45b_0_3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a:t>Ahead of the in-person interview, I received a lengthy email that included:</a:t>
            </a:r>
            <a:endParaRPr sz="1200"/>
          </a:p>
          <a:p>
            <a:pPr marL="457200" lvl="0" indent="-304800" algn="l" rtl="0">
              <a:lnSpc>
                <a:spcPct val="115000"/>
              </a:lnSpc>
              <a:spcBef>
                <a:spcPts val="0"/>
              </a:spcBef>
              <a:spcAft>
                <a:spcPts val="0"/>
              </a:spcAft>
              <a:buSzPts val="1200"/>
              <a:buChar char="●"/>
            </a:pPr>
            <a:r>
              <a:rPr lang="en" sz="1200"/>
              <a:t>Short biographies of the search committee and the names of all others I would be interacting with during my interview</a:t>
            </a:r>
            <a:endParaRPr sz="1200"/>
          </a:p>
          <a:p>
            <a:pPr marL="457200" lvl="0" indent="-304800" algn="l" rtl="0">
              <a:lnSpc>
                <a:spcPct val="115000"/>
              </a:lnSpc>
              <a:spcBef>
                <a:spcPts val="0"/>
              </a:spcBef>
              <a:spcAft>
                <a:spcPts val="0"/>
              </a:spcAft>
              <a:buSzPts val="1200"/>
              <a:buChar char="●"/>
            </a:pPr>
            <a:r>
              <a:rPr lang="en" sz="1200"/>
              <a:t>A detailed itinerary including addresses, links to menus, descriptions of the cars and people who would be picking me up, times and locations for meetings/interview segments, and purpose statements for each segment of the interview day (such as “to evaluate the candidate’s research and presentation skills”)</a:t>
            </a:r>
            <a:endParaRPr sz="1200"/>
          </a:p>
          <a:p>
            <a:pPr marL="457200" lvl="0" indent="-304800" algn="l" rtl="0">
              <a:lnSpc>
                <a:spcPct val="115000"/>
              </a:lnSpc>
              <a:spcBef>
                <a:spcPts val="0"/>
              </a:spcBef>
              <a:spcAft>
                <a:spcPts val="0"/>
              </a:spcAft>
              <a:buSzPts val="1200"/>
              <a:buChar char="●"/>
            </a:pPr>
            <a:r>
              <a:rPr lang="en" sz="1200"/>
              <a:t>Information about how the people at my interview dinner would be dressed (this was great because it turns out I would have overdressed if I hadn’t received this information)</a:t>
            </a:r>
            <a:endParaRPr sz="1200"/>
          </a:p>
          <a:p>
            <a:pPr marL="457200" lvl="0" indent="-304800" algn="l" rtl="0">
              <a:lnSpc>
                <a:spcPct val="115000"/>
              </a:lnSpc>
              <a:spcBef>
                <a:spcPts val="0"/>
              </a:spcBef>
              <a:spcAft>
                <a:spcPts val="0"/>
              </a:spcAft>
              <a:buSzPts val="1200"/>
              <a:buChar char="●"/>
            </a:pPr>
            <a:r>
              <a:rPr lang="en" sz="1200"/>
              <a:t>Questions about dietary restrictions </a:t>
            </a:r>
            <a:endParaRPr sz="1200"/>
          </a:p>
          <a:p>
            <a:pPr marL="457200" lvl="0" indent="-304800" algn="l" rtl="0">
              <a:lnSpc>
                <a:spcPct val="115000"/>
              </a:lnSpc>
              <a:spcBef>
                <a:spcPts val="0"/>
              </a:spcBef>
              <a:spcAft>
                <a:spcPts val="0"/>
              </a:spcAft>
              <a:buSzPts val="1200"/>
              <a:buChar char="●"/>
            </a:pPr>
            <a:r>
              <a:rPr lang="en" sz="1200"/>
              <a:t>Questions about whether accessibility accommodations would be needed</a:t>
            </a:r>
            <a:endParaRPr sz="1200"/>
          </a:p>
          <a:p>
            <a:pPr marL="457200" lvl="0" indent="-304800" algn="l" rtl="0">
              <a:lnSpc>
                <a:spcPct val="115000"/>
              </a:lnSpc>
              <a:spcBef>
                <a:spcPts val="0"/>
              </a:spcBef>
              <a:spcAft>
                <a:spcPts val="0"/>
              </a:spcAft>
              <a:buSzPts val="1200"/>
              <a:buChar char="●"/>
            </a:pPr>
            <a:r>
              <a:rPr lang="en" sz="1200"/>
              <a:t>Various options to select from regarding how I would spend 90 minutes of my interview day (tour of the library from a student colleague, tour of the women’s and gender equity centers, meeting with the library’s inclusion and equity committee, or meeting with the campus’ inclusion and equity division staff)</a:t>
            </a:r>
            <a:endParaRPr sz="1200"/>
          </a:p>
          <a:p>
            <a:pPr marL="457200" lvl="0" indent="-304800" algn="l" rtl="0">
              <a:lnSpc>
                <a:spcPct val="115000"/>
              </a:lnSpc>
              <a:spcBef>
                <a:spcPts val="0"/>
              </a:spcBef>
              <a:spcAft>
                <a:spcPts val="0"/>
              </a:spcAft>
              <a:buSzPts val="1200"/>
              <a:buChar char="●"/>
            </a:pPr>
            <a:r>
              <a:rPr lang="en" sz="1200"/>
              <a:t>My presentation topic, which was theory-based rather than practice-based</a:t>
            </a:r>
            <a:endParaRPr sz="1200"/>
          </a:p>
          <a:p>
            <a:pPr marL="914400" lvl="1" indent="-304800" algn="l" rtl="0">
              <a:lnSpc>
                <a:spcPct val="115000"/>
              </a:lnSpc>
              <a:spcBef>
                <a:spcPts val="0"/>
              </a:spcBef>
              <a:spcAft>
                <a:spcPts val="0"/>
              </a:spcAft>
              <a:buSzPts val="1200"/>
              <a:buChar char="○"/>
            </a:pPr>
            <a:r>
              <a:rPr lang="en" sz="1200" b="1"/>
              <a:t>Cue rant on free labor!!!</a:t>
            </a:r>
            <a:endParaRPr sz="1200" b="1"/>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5e9c15f45b_0_3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5e9c15f45b_0_3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a:t>Someone was assigned to guide me through the different parts of campus and ensure that each portion of my interview remained on-schedule. The “guide” checked between each segment of the interview day to see if I needed private/reflection time, washroom breaks, water breaks, and asked if I had any questions about the library or campus throughout the day.</a:t>
            </a:r>
            <a:endParaRPr sz="1200"/>
          </a:p>
          <a:p>
            <a:pPr marL="0" lvl="0" indent="0" algn="l" rtl="0">
              <a:lnSpc>
                <a:spcPct val="115000"/>
              </a:lnSpc>
              <a:spcBef>
                <a:spcPts val="1600"/>
              </a:spcBef>
              <a:spcAft>
                <a:spcPts val="0"/>
              </a:spcAft>
              <a:buNone/>
            </a:pPr>
            <a:r>
              <a:rPr lang="en" sz="1200"/>
              <a:t>Being prompted for breaks made me feel like I could express my needs without being perceived as unenthusiastic or shy, which may have been the case if I excused myself without being prompted.</a:t>
            </a:r>
            <a:endParaRPr sz="1200"/>
          </a:p>
          <a:p>
            <a:pPr marL="0" lvl="0" indent="0" algn="l" rtl="0">
              <a:lnSpc>
                <a:spcPct val="115000"/>
              </a:lnSpc>
              <a:spcBef>
                <a:spcPts val="1600"/>
              </a:spcBef>
              <a:spcAft>
                <a:spcPts val="0"/>
              </a:spcAft>
              <a:buNone/>
            </a:pPr>
            <a:r>
              <a:rPr lang="en" sz="1200"/>
              <a:t>The presentation was scheduled at the beginning of the interview day, which was the portion I was most anxious about, so I appreciated the opportunity to get it out of the way first. Attendees were prepped for what is appropriate to ask following the presentation. One question asked during my presentation did not pertain to the presentation itself, so a library administrator and someone from my search committee followed up with me after the Q &amp; A to acknowledge that the question was out-of-scope. This helped make me feel more comfortable with how the presentation went and my performance during the question portion.</a:t>
            </a:r>
            <a:endParaRPr sz="1200"/>
          </a:p>
          <a:p>
            <a:pPr marL="0" lvl="0" indent="0" algn="l" rtl="0">
              <a:spcBef>
                <a:spcPts val="1600"/>
              </a:spcBef>
              <a:spcAft>
                <a:spcPts val="0"/>
              </a:spcAft>
              <a:buNone/>
            </a:pPr>
            <a:endParaRPr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5e9c15f45b_0_31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5e9c15f45b_0_31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t>Overall, I was really pleased with the way I was hired. </a:t>
            </a:r>
            <a:r>
              <a:rPr lang="en"/>
              <a:t>I felt more confident throughout the interview than I would have if GVSU had gone with more traditional hiring practices. I felt like I was set up for success leading up to and during each segment of the hiring process. The hiring process itself also demonstrated aspects of inclusion, equity, and accessibility that I look for in any work environment I consider becoming a part of.</a:t>
            </a:r>
            <a:endParaRPr/>
          </a:p>
          <a:p>
            <a:pPr marL="0" lvl="0" indent="0" algn="l" rtl="0">
              <a:spcBef>
                <a:spcPts val="0"/>
              </a:spcBef>
              <a:spcAft>
                <a:spcPts val="0"/>
              </a:spcAft>
              <a:buNone/>
            </a:pPr>
            <a:endParaRPr/>
          </a:p>
          <a:p>
            <a:pPr marL="0" lvl="0" indent="0" algn="l" rtl="0">
              <a:spcBef>
                <a:spcPts val="0"/>
              </a:spcBef>
              <a:spcAft>
                <a:spcPts val="0"/>
              </a:spcAft>
              <a:buNone/>
            </a:pPr>
            <a:r>
              <a:rPr lang="en"/>
              <a:t>This made me feel more comfortable with and integrated into the work culture when I started at GVSU. It also set a precedent for collegiality rather than competition- I felt like my colleagues were truly on my team and intent upon helping me succeed.</a:t>
            </a:r>
            <a:endParaRPr/>
          </a:p>
          <a:p>
            <a:pPr marL="0" lvl="0" indent="0" algn="l" rtl="0">
              <a:spcBef>
                <a:spcPts val="0"/>
              </a:spcBef>
              <a:spcAft>
                <a:spcPts val="0"/>
              </a:spcAft>
              <a:buNone/>
            </a:pPr>
            <a:endParaRPr/>
          </a:p>
          <a:p>
            <a:pPr marL="0" lvl="0" indent="0" algn="l" rtl="0">
              <a:spcBef>
                <a:spcPts val="0"/>
              </a:spcBef>
              <a:spcAft>
                <a:spcPts val="0"/>
              </a:spcAft>
              <a:buNone/>
            </a:pPr>
            <a:r>
              <a:rPr lang="en"/>
              <a:t>This perception made it easier for me to ask my colleagues questions when I was unsure of something, and it helped me trust that my questions would be well-received. Additionally, high-empathy hiring practices encouraged self-care and reflection, which were modelled in the work environment. </a:t>
            </a:r>
            <a:endParaRPr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1153373ac48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1153373ac48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5e9c15f45b_1_5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5e9c15f45b_1_5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Inclusive hiring may appear to take more time in the planning, but have a greater outcomes in terms of candidate experience and creating ambassadors for future job searches. Every interaction with a potential candidate is helping you build a network for future recruitment.</a:t>
            </a:r>
            <a:endParaRPr/>
          </a:p>
          <a:p>
            <a:pPr marL="0" lvl="0" indent="0" algn="l" rtl="0">
              <a:spcBef>
                <a:spcPts val="0"/>
              </a:spcBef>
              <a:spcAft>
                <a:spcPts val="0"/>
              </a:spcAft>
              <a:buNone/>
            </a:pPr>
            <a:endParaRPr/>
          </a:p>
          <a:p>
            <a:pPr marL="0" lvl="0" indent="0" algn="l" rtl="0">
              <a:spcBef>
                <a:spcPts val="0"/>
              </a:spcBef>
              <a:spcAft>
                <a:spcPts val="0"/>
              </a:spcAft>
              <a:buNone/>
            </a:pPr>
            <a:r>
              <a:rPr lang="en"/>
              <a:t>What is a failed search? </a:t>
            </a:r>
            <a:endParaRPr/>
          </a:p>
          <a:p>
            <a:pPr marL="457200" lvl="0" indent="-298450" algn="l" rtl="0">
              <a:spcBef>
                <a:spcPts val="0"/>
              </a:spcBef>
              <a:spcAft>
                <a:spcPts val="0"/>
              </a:spcAft>
              <a:buSzPts val="1100"/>
              <a:buChar char="●"/>
            </a:pPr>
            <a:r>
              <a:rPr lang="en"/>
              <a:t>A failed search is the failure to hire? </a:t>
            </a:r>
            <a:endParaRPr/>
          </a:p>
          <a:p>
            <a:pPr marL="457200" lvl="0" indent="-298450" algn="l" rtl="0">
              <a:spcBef>
                <a:spcPts val="0"/>
              </a:spcBef>
              <a:spcAft>
                <a:spcPts val="0"/>
              </a:spcAft>
              <a:buSzPts val="1100"/>
              <a:buChar char="●"/>
            </a:pPr>
            <a:r>
              <a:rPr lang="en"/>
              <a:t>What if it’s the failure to hire for success? </a:t>
            </a:r>
            <a:endParaRPr/>
          </a:p>
          <a:p>
            <a:pPr marL="0" lvl="0" indent="0" algn="l" rtl="0">
              <a:spcBef>
                <a:spcPts val="0"/>
              </a:spcBef>
              <a:spcAft>
                <a:spcPts val="0"/>
              </a:spcAft>
              <a:buNone/>
            </a:pPr>
            <a:endParaRPr/>
          </a:p>
          <a:p>
            <a:pPr marL="0" lvl="0" indent="0" algn="l" rtl="0">
              <a:spcBef>
                <a:spcPts val="0"/>
              </a:spcBef>
              <a:spcAft>
                <a:spcPts val="0"/>
              </a:spcAft>
              <a:buNone/>
            </a:pPr>
            <a:r>
              <a:rPr lang="en"/>
              <a:t>Hire most likely to succeed vs. most qualified</a:t>
            </a:r>
            <a:endParaRPr/>
          </a:p>
          <a:p>
            <a:pPr marL="457200" lvl="0" indent="-298450" algn="l" rtl="0">
              <a:spcBef>
                <a:spcPts val="0"/>
              </a:spcBef>
              <a:spcAft>
                <a:spcPts val="0"/>
              </a:spcAft>
              <a:buSzPts val="1100"/>
              <a:buChar char="●"/>
            </a:pPr>
            <a:r>
              <a:rPr lang="en"/>
              <a:t>Most qualified compounds systematic privilege</a:t>
            </a:r>
            <a:endParaRPr/>
          </a:p>
          <a:p>
            <a:pPr marL="457200" lvl="0" indent="-298450" algn="l" rtl="0">
              <a:spcBef>
                <a:spcPts val="0"/>
              </a:spcBef>
              <a:spcAft>
                <a:spcPts val="0"/>
              </a:spcAft>
              <a:buSzPts val="1100"/>
              <a:buChar char="●"/>
            </a:pPr>
            <a:r>
              <a:rPr lang="en"/>
              <a:t>Most qualified may be most likely to succeed</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1153373ac48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1153373ac48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Changing male-biased phrasing:</a:t>
            </a:r>
            <a:endParaRPr/>
          </a:p>
          <a:p>
            <a:pPr marL="457200" lvl="0" indent="-298450" algn="l" rtl="0">
              <a:spcBef>
                <a:spcPts val="0"/>
              </a:spcBef>
              <a:spcAft>
                <a:spcPts val="0"/>
              </a:spcAft>
              <a:buSzPts val="1100"/>
              <a:buAutoNum type="arabicPeriod"/>
            </a:pPr>
            <a:r>
              <a:rPr lang="en"/>
              <a:t>Change "we're looking for strong…" to "we're looking for exceptional…"</a:t>
            </a:r>
            <a:endParaRPr/>
          </a:p>
          <a:p>
            <a:pPr marL="457200" lvl="0" indent="-298450" algn="l" rtl="0">
              <a:spcBef>
                <a:spcPts val="0"/>
              </a:spcBef>
              <a:spcAft>
                <a:spcPts val="0"/>
              </a:spcAft>
              <a:buSzPts val="1100"/>
              <a:buAutoNum type="arabicPeriod"/>
            </a:pPr>
            <a:r>
              <a:rPr lang="en"/>
              <a:t>Change "who thrive in a competitive atmosphere…" to "who are motivated by goals…"</a:t>
            </a:r>
            <a:endParaRPr/>
          </a:p>
          <a:p>
            <a:pPr marL="457200" lvl="0" indent="-298450" algn="l" rtl="0">
              <a:spcBef>
                <a:spcPts val="0"/>
              </a:spcBef>
              <a:spcAft>
                <a:spcPts val="0"/>
              </a:spcAft>
              <a:buSzPts val="1100"/>
              <a:buAutoNum type="arabicPeriod"/>
            </a:pPr>
            <a:r>
              <a:rPr lang="en"/>
              <a:t>Change "candidates who are assertive…" to "candidates who are go-getters…"</a:t>
            </a:r>
            <a:endParaRPr/>
          </a:p>
          <a:p>
            <a:pPr marL="0" lvl="0" indent="0" algn="l" rtl="0">
              <a:spcBef>
                <a:spcPts val="0"/>
              </a:spcBef>
              <a:spcAft>
                <a:spcPts val="0"/>
              </a:spcAft>
              <a:buNone/>
            </a:pPr>
            <a:endParaRPr/>
          </a:p>
          <a:p>
            <a:pPr marL="0" lvl="0" indent="0" algn="l" rtl="0">
              <a:spcBef>
                <a:spcPts val="0"/>
              </a:spcBef>
              <a:spcAft>
                <a:spcPts val="0"/>
              </a:spcAft>
              <a:buNone/>
            </a:pPr>
            <a:r>
              <a:rPr lang="en"/>
              <a:t>Changing female-biased phrasing: </a:t>
            </a:r>
            <a:endParaRPr/>
          </a:p>
          <a:p>
            <a:pPr marL="457200" lvl="0" indent="-298450" algn="l" rtl="0">
              <a:spcBef>
                <a:spcPts val="0"/>
              </a:spcBef>
              <a:spcAft>
                <a:spcPts val="0"/>
              </a:spcAft>
              <a:buSzPts val="1100"/>
              <a:buAutoNum type="arabicPeriod"/>
            </a:pPr>
            <a:r>
              <a:rPr lang="en"/>
              <a:t>Change "we are a community of concerned…" to "we are a team focused on…"</a:t>
            </a:r>
            <a:endParaRPr/>
          </a:p>
          <a:p>
            <a:pPr marL="457200" lvl="0" indent="-298450" algn="l" rtl="0">
              <a:spcBef>
                <a:spcPts val="0"/>
              </a:spcBef>
              <a:spcAft>
                <a:spcPts val="0"/>
              </a:spcAft>
              <a:buSzPts val="1100"/>
              <a:buAutoNum type="arabicPeriod"/>
            </a:pPr>
            <a:r>
              <a:rPr lang="en"/>
              <a:t>Change "have a polite and pleasant style…" to "are professional and courteous…"</a:t>
            </a:r>
            <a:endParaRPr/>
          </a:p>
          <a:p>
            <a:pPr marL="457200" lvl="0" indent="-298450" algn="l" rtl="0">
              <a:spcBef>
                <a:spcPts val="0"/>
              </a:spcBef>
              <a:spcAft>
                <a:spcPts val="0"/>
              </a:spcAft>
              <a:buSzPts val="1100"/>
              <a:buAutoNum type="arabicPeriod"/>
            </a:pPr>
            <a:r>
              <a:rPr lang="en"/>
              <a:t>Change "nurture and connect with customers" to "provide great customer service"</a:t>
            </a:r>
            <a:endParaRPr/>
          </a:p>
          <a:p>
            <a:pPr marL="0" lvl="0" indent="0" algn="l" rtl="0">
              <a:spcBef>
                <a:spcPts val="0"/>
              </a:spcBef>
              <a:spcAft>
                <a:spcPts val="0"/>
              </a:spcAft>
              <a:buNone/>
            </a:pPr>
            <a:endParaRPr/>
          </a:p>
          <a:p>
            <a:pPr marL="0" lvl="0" indent="0" algn="l" rtl="0">
              <a:spcBef>
                <a:spcPts val="0"/>
              </a:spcBef>
              <a:spcAft>
                <a:spcPts val="0"/>
              </a:spcAft>
              <a:buNone/>
            </a:pPr>
            <a:r>
              <a:rPr lang="en"/>
              <a:t>Consider which adjectives AND why</a:t>
            </a:r>
            <a:endParaRPr/>
          </a:p>
          <a:p>
            <a:pPr marL="457200" lvl="0" indent="-298450" algn="l" rtl="0">
              <a:spcBef>
                <a:spcPts val="0"/>
              </a:spcBef>
              <a:spcAft>
                <a:spcPts val="0"/>
              </a:spcAft>
              <a:buSzPts val="1100"/>
              <a:buChar char="●"/>
            </a:pPr>
            <a:r>
              <a:rPr lang="en"/>
              <a:t>Energetic cataloguers</a:t>
            </a:r>
            <a:endParaRPr/>
          </a:p>
          <a:p>
            <a:pPr marL="0" lvl="0" indent="0" algn="l" rtl="0">
              <a:spcBef>
                <a:spcPts val="0"/>
              </a:spcBef>
              <a:spcAft>
                <a:spcPts val="0"/>
              </a:spcAft>
              <a:buNone/>
            </a:pPr>
            <a:endParaRPr/>
          </a:p>
          <a:p>
            <a:pPr marL="0" lvl="0" indent="0" algn="l" rtl="0">
              <a:spcBef>
                <a:spcPts val="0"/>
              </a:spcBef>
              <a:spcAft>
                <a:spcPts val="0"/>
              </a:spcAft>
              <a:buNone/>
            </a:pPr>
            <a:r>
              <a:rPr lang="en"/>
              <a:t>Your hiring manager might have an unending list of qualifications in mind for a given role, but in order to highlight your commitment to inclusion, it’s important to trim the list down. That’s because studies show that while men are likely to apply to jobs for which they meet only 60% of the qualifications, women are much more likely to hesitate unless they meet 100% of the listed requirements.</a:t>
            </a:r>
            <a:endParaRPr/>
          </a:p>
          <a:p>
            <a:pPr marL="0" lvl="0" indent="0" algn="l" rtl="0">
              <a:spcBef>
                <a:spcPts val="0"/>
              </a:spcBef>
              <a:spcAft>
                <a:spcPts val="0"/>
              </a:spcAft>
              <a:buNone/>
            </a:pPr>
            <a:r>
              <a:rPr lang="en"/>
              <a:t>Instead of including all of the “nice-to-haves” that a dream candidate might possess, stick to the “must-haves,” and you’ll likely see your applications from women candidates increase. Or if you’d still like to call out certain desired skills, you can soften the message with language like “familiarity with,” “bonus points for,” or “if you have any combination of these skills.”</a:t>
            </a:r>
            <a:endParaRPr/>
          </a:p>
          <a:p>
            <a:pPr marL="0" lvl="0" indent="0" algn="l" rtl="0">
              <a:spcBef>
                <a:spcPts val="0"/>
              </a:spcBef>
              <a:spcAft>
                <a:spcPts val="0"/>
              </a:spcAft>
              <a:buNone/>
            </a:pPr>
            <a:r>
              <a:rPr lang="en"/>
              <a:t>That said, it’s a good idea to cut down your long lists not matter what—one study found that the average jobseeker spends just 49.7 seconds reviewing a listing before deciding it’s not a fit.</a:t>
            </a:r>
            <a:endParaRPr/>
          </a:p>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1153373ac48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1153373ac48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1153373ac48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1153373ac48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Preethi Last Slide</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5e9c15f45b_0_31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5e9c15f45b_0_3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1153373ac48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1153373ac48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600"/>
              </a:spcBef>
              <a:spcAft>
                <a:spcPts val="0"/>
              </a:spcAft>
              <a:buClr>
                <a:schemeClr val="dk1"/>
              </a:buClr>
              <a:buSzPts val="1100"/>
              <a:buFont typeface="Arial"/>
              <a:buNone/>
            </a:pPr>
            <a:r>
              <a:rPr lang="en" sz="1200">
                <a:solidFill>
                  <a:schemeClr val="dk1"/>
                </a:solidFill>
              </a:rPr>
              <a:t>From the applicant side, the search process is often mysterious and lengthy. Communication with candidates can help ensure a smoother process, and keeps applicants engaged.</a:t>
            </a:r>
            <a:endParaRPr sz="1200">
              <a:solidFill>
                <a:schemeClr val="dk1"/>
              </a:solidFill>
            </a:endParaRPr>
          </a:p>
          <a:p>
            <a:pPr marL="0" lvl="0" indent="0" algn="l" rtl="0">
              <a:spcBef>
                <a:spcPts val="1600"/>
              </a:spcBef>
              <a:spcAft>
                <a:spcPts val="0"/>
              </a:spcAft>
              <a:buNone/>
            </a:pPr>
            <a:r>
              <a:rPr lang="en"/>
              <a:t>Customize canned communications</a:t>
            </a:r>
            <a:endParaRPr/>
          </a:p>
          <a:p>
            <a:pPr marL="0" lvl="0" indent="0" algn="l" rtl="0">
              <a:spcBef>
                <a:spcPts val="0"/>
              </a:spcBef>
              <a:spcAft>
                <a:spcPts val="0"/>
              </a:spcAft>
              <a:buNone/>
            </a:pPr>
            <a:r>
              <a:rPr lang="en"/>
              <a:t>Give opportunity for candidates to contact someone in the organization</a:t>
            </a:r>
            <a:endParaRPr/>
          </a:p>
          <a:p>
            <a:pPr marL="0" lvl="0" indent="0" algn="l" rtl="0">
              <a:spcBef>
                <a:spcPts val="0"/>
              </a:spcBef>
              <a:spcAft>
                <a:spcPts val="0"/>
              </a:spcAft>
              <a:buNone/>
            </a:pPr>
            <a:r>
              <a:rPr lang="en"/>
              <a:t>Share as much information as you can about where you are in the process</a:t>
            </a:r>
            <a:endParaRPr/>
          </a:p>
          <a:p>
            <a:pPr marL="0" lvl="0" indent="0" algn="l" rtl="0">
              <a:spcBef>
                <a:spcPts val="0"/>
              </a:spcBef>
              <a:spcAft>
                <a:spcPts val="0"/>
              </a:spcAft>
              <a:buNone/>
            </a:pPr>
            <a:r>
              <a:rPr lang="en"/>
              <a:t>Offer follow-up dialogue with non-selected finalists</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We will call you at the number that you have provided. If you need us to use an alternative number, please let us know ahead of your interview; today if possible.</a:t>
            </a:r>
            <a:endParaRPr/>
          </a:p>
          <a:p>
            <a:pPr marL="0" lvl="0" indent="0" algn="l" rtl="0">
              <a:spcBef>
                <a:spcPts val="0"/>
              </a:spcBef>
              <a:spcAft>
                <a:spcPts val="0"/>
              </a:spcAft>
              <a:buNone/>
            </a:pPr>
            <a:r>
              <a:rPr lang="en"/>
              <a:t>We have planned for a 30 minute conversation. We will spend the first 20 minutes asking you questions. We will take turns asking the questions, but any of us may follow-up with a clarifying question. We are keeping the last 10 minutes to answer questions you may have for us.</a:t>
            </a:r>
            <a:endParaRPr/>
          </a:p>
          <a:p>
            <a:pPr marL="0" lvl="0" indent="0" algn="l" rtl="0">
              <a:spcBef>
                <a:spcPts val="0"/>
              </a:spcBef>
              <a:spcAft>
                <a:spcPts val="0"/>
              </a:spcAft>
              <a:buNone/>
            </a:pPr>
            <a:r>
              <a:rPr lang="en"/>
              <a:t>We will send the majority of the phone questions 1 hour ahead of your scheduled time to ensure as smooth an experience as possible. If you have questions you would like to ask me, please feel free to book a time.</a:t>
            </a:r>
            <a:endParaRPr/>
          </a:p>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1153373ac48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1153373ac48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Anchor questions to the job requirements</a:t>
            </a:r>
            <a:br>
              <a:rPr lang="en"/>
            </a:br>
            <a:endParaRPr/>
          </a:p>
          <a:p>
            <a:pPr marL="0" lvl="0" indent="0" algn="l" rtl="0">
              <a:spcBef>
                <a:spcPts val="0"/>
              </a:spcBef>
              <a:spcAft>
                <a:spcPts val="0"/>
              </a:spcAft>
              <a:buNone/>
            </a:pPr>
            <a:r>
              <a:rPr lang="en"/>
              <a:t>Define success criteria for each question</a:t>
            </a:r>
            <a:br>
              <a:rPr lang="en"/>
            </a:br>
            <a:endParaRPr/>
          </a:p>
          <a:p>
            <a:pPr marL="0" lvl="0" indent="0" algn="l" rtl="0">
              <a:spcBef>
                <a:spcPts val="0"/>
              </a:spcBef>
              <a:spcAft>
                <a:spcPts val="0"/>
              </a:spcAft>
              <a:buNone/>
            </a:pPr>
            <a:r>
              <a:rPr lang="en"/>
              <a:t>Use open questions</a:t>
            </a:r>
            <a:endParaRPr/>
          </a:p>
          <a:p>
            <a:pPr marL="0" lvl="0" indent="0" algn="l" rtl="0">
              <a:spcBef>
                <a:spcPts val="0"/>
              </a:spcBef>
              <a:spcAft>
                <a:spcPts val="0"/>
              </a:spcAft>
              <a:buNone/>
            </a:pPr>
            <a:r>
              <a:rPr lang="en"/>
              <a:t>If entry-level position, could someone without experience successfully answer?</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When a success criteria might be up for interpretation, define it. Such as self-management was defined as (Awareness of supervisor support; knowing when to ask for help; sharing the work)</a:t>
            </a:r>
            <a:endParaRPr/>
          </a:p>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5e9c15f45b_1_5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5e9c15f45b_1_5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300">
                <a:solidFill>
                  <a:srgbClr val="695D46"/>
                </a:solidFill>
                <a:latin typeface="Open Sans"/>
                <a:ea typeface="Open Sans"/>
                <a:cs typeface="Open Sans"/>
                <a:sym typeface="Open Sans"/>
              </a:rPr>
              <a:t>GVSU Libraries created this document to support a positive candidate experience and ensure all colleagues were ready to participate actively.</a:t>
            </a:r>
            <a:endParaRPr sz="1300">
              <a:solidFill>
                <a:srgbClr val="695D46"/>
              </a:solidFill>
              <a:latin typeface="Open Sans"/>
              <a:ea typeface="Open Sans"/>
              <a:cs typeface="Open Sans"/>
              <a:sym typeface="Open Sans"/>
            </a:endParaRPr>
          </a:p>
          <a:p>
            <a:pPr marL="0" lvl="0" indent="0" algn="l" rtl="0">
              <a:lnSpc>
                <a:spcPct val="115000"/>
              </a:lnSpc>
              <a:spcBef>
                <a:spcPts val="1600"/>
              </a:spcBef>
              <a:spcAft>
                <a:spcPts val="0"/>
              </a:spcAft>
              <a:buClr>
                <a:schemeClr val="dk1"/>
              </a:buClr>
              <a:buSzPts val="1100"/>
              <a:buFont typeface="Arial"/>
              <a:buNone/>
            </a:pPr>
            <a:r>
              <a:rPr lang="en" sz="1300">
                <a:solidFill>
                  <a:srgbClr val="695D46"/>
                </a:solidFill>
                <a:latin typeface="Open Sans"/>
                <a:ea typeface="Open Sans"/>
                <a:cs typeface="Open Sans"/>
                <a:sym typeface="Open Sans"/>
              </a:rPr>
              <a:t>Make them comfortable</a:t>
            </a:r>
            <a:endParaRPr sz="1300">
              <a:solidFill>
                <a:srgbClr val="695D46"/>
              </a:solidFill>
              <a:latin typeface="Open Sans"/>
              <a:ea typeface="Open Sans"/>
              <a:cs typeface="Open Sans"/>
              <a:sym typeface="Open Sans"/>
            </a:endParaRPr>
          </a:p>
          <a:p>
            <a:pPr marL="0" lvl="0" indent="0" algn="l" rtl="0">
              <a:lnSpc>
                <a:spcPct val="115000"/>
              </a:lnSpc>
              <a:spcBef>
                <a:spcPts val="1600"/>
              </a:spcBef>
              <a:spcAft>
                <a:spcPts val="0"/>
              </a:spcAft>
              <a:buClr>
                <a:schemeClr val="dk1"/>
              </a:buClr>
              <a:buSzPts val="1100"/>
              <a:buFont typeface="Arial"/>
              <a:buNone/>
            </a:pPr>
            <a:r>
              <a:rPr lang="en" sz="1300">
                <a:solidFill>
                  <a:srgbClr val="695D46"/>
                </a:solidFill>
                <a:latin typeface="Open Sans"/>
                <a:ea typeface="Open Sans"/>
                <a:cs typeface="Open Sans"/>
                <a:sym typeface="Open Sans"/>
              </a:rPr>
              <a:t>No matter how qualified or experienced a candidate is, a job interview can still be a daunting situation. So as interviewers, it’s important that you make the candidate feel comfortable and relaxed. This includes simple things like letting them know where they can leave their belongings safely, where the washrooms are, and not keeping them waiting.</a:t>
            </a:r>
            <a:endParaRPr sz="1300">
              <a:solidFill>
                <a:srgbClr val="695D46"/>
              </a:solidFill>
              <a:latin typeface="Open Sans"/>
              <a:ea typeface="Open Sans"/>
              <a:cs typeface="Open Sans"/>
              <a:sym typeface="Open Sans"/>
            </a:endParaRPr>
          </a:p>
          <a:p>
            <a:pPr marL="0" lvl="0" indent="0" algn="l" rtl="0">
              <a:lnSpc>
                <a:spcPct val="115000"/>
              </a:lnSpc>
              <a:spcBef>
                <a:spcPts val="1600"/>
              </a:spcBef>
              <a:spcAft>
                <a:spcPts val="0"/>
              </a:spcAft>
              <a:buClr>
                <a:schemeClr val="dk1"/>
              </a:buClr>
              <a:buSzPts val="1100"/>
              <a:buFont typeface="Arial"/>
              <a:buNone/>
            </a:pPr>
            <a:r>
              <a:rPr lang="en" sz="1300">
                <a:solidFill>
                  <a:srgbClr val="695D46"/>
                </a:solidFill>
                <a:latin typeface="Open Sans"/>
                <a:ea typeface="Open Sans"/>
                <a:cs typeface="Open Sans"/>
                <a:sym typeface="Open Sans"/>
              </a:rPr>
              <a:t>Listen with your ears and eyes</a:t>
            </a:r>
            <a:endParaRPr sz="1300">
              <a:solidFill>
                <a:srgbClr val="695D46"/>
              </a:solidFill>
              <a:latin typeface="Open Sans"/>
              <a:ea typeface="Open Sans"/>
              <a:cs typeface="Open Sans"/>
              <a:sym typeface="Open Sans"/>
            </a:endParaRPr>
          </a:p>
          <a:p>
            <a:pPr marL="0" lvl="0" indent="0" algn="l" rtl="0">
              <a:lnSpc>
                <a:spcPct val="115000"/>
              </a:lnSpc>
              <a:spcBef>
                <a:spcPts val="1600"/>
              </a:spcBef>
              <a:spcAft>
                <a:spcPts val="0"/>
              </a:spcAft>
              <a:buClr>
                <a:schemeClr val="dk1"/>
              </a:buClr>
              <a:buSzPts val="1100"/>
              <a:buFont typeface="Arial"/>
              <a:buNone/>
            </a:pPr>
            <a:r>
              <a:rPr lang="en" sz="1300">
                <a:solidFill>
                  <a:srgbClr val="695D46"/>
                </a:solidFill>
                <a:latin typeface="Open Sans"/>
                <a:ea typeface="Open Sans"/>
                <a:cs typeface="Open Sans"/>
                <a:sym typeface="Open Sans"/>
              </a:rPr>
              <a:t>Remember that you have two ears and one mouth for a reason. This means that you should listen twice as much as you talk. Never oversell the role. Ensure your candidate feels comfortable but also don’t spend an hour just chatting to them either. You want to make the right hire so make sure you run an effective interview. One tip from observational studies is to keep a list of observation notes. Make a line so the right third of your page you can note what you saw, such as how slides were laid out, typos, eye contact, etc. while the left side is what you heard the candidate say </a:t>
            </a:r>
            <a:endParaRPr sz="1300">
              <a:solidFill>
                <a:srgbClr val="695D46"/>
              </a:solidFill>
              <a:latin typeface="Open Sans"/>
              <a:ea typeface="Open Sans"/>
              <a:cs typeface="Open Sans"/>
              <a:sym typeface="Open Sans"/>
            </a:endParaRPr>
          </a:p>
          <a:p>
            <a:pPr marL="0" lvl="0" indent="0" algn="l" rtl="0">
              <a:lnSpc>
                <a:spcPct val="115000"/>
              </a:lnSpc>
              <a:spcBef>
                <a:spcPts val="1600"/>
              </a:spcBef>
              <a:spcAft>
                <a:spcPts val="0"/>
              </a:spcAft>
              <a:buClr>
                <a:schemeClr val="dk1"/>
              </a:buClr>
              <a:buSzPts val="1100"/>
              <a:buFont typeface="Arial"/>
              <a:buNone/>
            </a:pPr>
            <a:r>
              <a:rPr lang="en" sz="1300">
                <a:solidFill>
                  <a:srgbClr val="695D46"/>
                </a:solidFill>
                <a:latin typeface="Open Sans"/>
                <a:ea typeface="Open Sans"/>
                <a:cs typeface="Open Sans"/>
                <a:sym typeface="Open Sans"/>
              </a:rPr>
              <a:t>Staying out of dangerous territory with questions</a:t>
            </a:r>
            <a:endParaRPr sz="1300">
              <a:solidFill>
                <a:srgbClr val="695D46"/>
              </a:solidFill>
              <a:latin typeface="Open Sans"/>
              <a:ea typeface="Open Sans"/>
              <a:cs typeface="Open Sans"/>
              <a:sym typeface="Open Sans"/>
            </a:endParaRPr>
          </a:p>
          <a:p>
            <a:pPr marL="0" lvl="0" indent="0" algn="l" rtl="0">
              <a:lnSpc>
                <a:spcPct val="115000"/>
              </a:lnSpc>
              <a:spcBef>
                <a:spcPts val="1600"/>
              </a:spcBef>
              <a:spcAft>
                <a:spcPts val="0"/>
              </a:spcAft>
              <a:buClr>
                <a:schemeClr val="dk1"/>
              </a:buClr>
              <a:buSzPts val="1100"/>
              <a:buFont typeface="Arial"/>
              <a:buNone/>
            </a:pPr>
            <a:r>
              <a:rPr lang="en" sz="1300">
                <a:solidFill>
                  <a:srgbClr val="695D46"/>
                </a:solidFill>
                <a:latin typeface="Open Sans"/>
                <a:ea typeface="Open Sans"/>
                <a:cs typeface="Open Sans"/>
                <a:sym typeface="Open Sans"/>
              </a:rPr>
              <a:t>Any time spent with candidates during a campus visit is considered “interview time” and we all need to be intentional to avoid questions of a personal nature. Questions should be focused on  their professional experiences – even at less formal parts of an interview day, such as receptions, lunches, or dinners.</a:t>
            </a:r>
            <a:endParaRPr sz="1300">
              <a:solidFill>
                <a:srgbClr val="695D46"/>
              </a:solidFill>
              <a:latin typeface="Open Sans"/>
              <a:ea typeface="Open Sans"/>
              <a:cs typeface="Open Sans"/>
              <a:sym typeface="Open Sans"/>
            </a:endParaRPr>
          </a:p>
          <a:p>
            <a:pPr marL="0" lvl="0" indent="0" algn="l" rtl="0">
              <a:lnSpc>
                <a:spcPct val="115000"/>
              </a:lnSpc>
              <a:spcBef>
                <a:spcPts val="1600"/>
              </a:spcBef>
              <a:spcAft>
                <a:spcPts val="0"/>
              </a:spcAft>
              <a:buClr>
                <a:schemeClr val="dk1"/>
              </a:buClr>
              <a:buSzPts val="1100"/>
              <a:buFont typeface="Arial"/>
              <a:buNone/>
            </a:pPr>
            <a:r>
              <a:rPr lang="en" sz="1300">
                <a:solidFill>
                  <a:srgbClr val="695D46"/>
                </a:solidFill>
                <a:latin typeface="Open Sans"/>
                <a:ea typeface="Open Sans"/>
                <a:cs typeface="Open Sans"/>
                <a:sym typeface="Open Sans"/>
              </a:rPr>
              <a:t>Ask questions that don’t require local experience:</a:t>
            </a:r>
            <a:endParaRPr sz="1300">
              <a:solidFill>
                <a:srgbClr val="695D46"/>
              </a:solidFill>
              <a:latin typeface="Open Sans"/>
              <a:ea typeface="Open Sans"/>
              <a:cs typeface="Open Sans"/>
              <a:sym typeface="Open Sans"/>
            </a:endParaRPr>
          </a:p>
          <a:p>
            <a:pPr marL="457200" lvl="0" indent="-311150" algn="l" rtl="0">
              <a:lnSpc>
                <a:spcPct val="115000"/>
              </a:lnSpc>
              <a:spcBef>
                <a:spcPts val="1600"/>
              </a:spcBef>
              <a:spcAft>
                <a:spcPts val="0"/>
              </a:spcAft>
              <a:buClr>
                <a:srgbClr val="695D46"/>
              </a:buClr>
              <a:buSzPts val="1300"/>
              <a:buFont typeface="Open Sans"/>
              <a:buChar char="●"/>
            </a:pPr>
            <a:r>
              <a:rPr lang="en" sz="1300">
                <a:solidFill>
                  <a:srgbClr val="695D46"/>
                </a:solidFill>
                <a:latin typeface="Open Sans"/>
                <a:ea typeface="Open Sans"/>
                <a:cs typeface="Open Sans"/>
                <a:sym typeface="Open Sans"/>
              </a:rPr>
              <a:t>Best: How do you envision providing services from different locations?</a:t>
            </a:r>
            <a:endParaRPr sz="1300">
              <a:solidFill>
                <a:srgbClr val="695D46"/>
              </a:solidFill>
              <a:latin typeface="Open Sans"/>
              <a:ea typeface="Open Sans"/>
              <a:cs typeface="Open Sans"/>
              <a:sym typeface="Open Sans"/>
            </a:endParaRPr>
          </a:p>
          <a:p>
            <a:pPr marL="457200" lvl="0" indent="-311150" algn="l" rtl="0">
              <a:lnSpc>
                <a:spcPct val="115000"/>
              </a:lnSpc>
              <a:spcBef>
                <a:spcPts val="0"/>
              </a:spcBef>
              <a:spcAft>
                <a:spcPts val="0"/>
              </a:spcAft>
              <a:buClr>
                <a:srgbClr val="695D46"/>
              </a:buClr>
              <a:buSzPts val="1300"/>
              <a:buFont typeface="Open Sans"/>
              <a:buChar char="●"/>
            </a:pPr>
            <a:r>
              <a:rPr lang="en" sz="1300">
                <a:solidFill>
                  <a:srgbClr val="695D46"/>
                </a:solidFill>
                <a:latin typeface="Open Sans"/>
                <a:ea typeface="Open Sans"/>
                <a:cs typeface="Open Sans"/>
                <a:sym typeface="Open Sans"/>
              </a:rPr>
              <a:t>OK: How should downtown branches offer services? [presumes knowledge that downtown tend</a:t>
            </a:r>
            <a:endParaRPr sz="1300">
              <a:solidFill>
                <a:srgbClr val="695D46"/>
              </a:solidFill>
              <a:latin typeface="Open Sans"/>
              <a:ea typeface="Open Sans"/>
              <a:cs typeface="Open Sans"/>
              <a:sym typeface="Open Sans"/>
            </a:endParaRPr>
          </a:p>
          <a:p>
            <a:pPr marL="457200" lvl="0" indent="-311150" algn="l" rtl="0">
              <a:lnSpc>
                <a:spcPct val="115000"/>
              </a:lnSpc>
              <a:spcBef>
                <a:spcPts val="0"/>
              </a:spcBef>
              <a:spcAft>
                <a:spcPts val="0"/>
              </a:spcAft>
              <a:buClr>
                <a:srgbClr val="695D46"/>
              </a:buClr>
              <a:buSzPts val="1300"/>
              <a:buFont typeface="Open Sans"/>
              <a:buChar char="●"/>
            </a:pPr>
            <a:r>
              <a:rPr lang="en" sz="1300">
                <a:solidFill>
                  <a:srgbClr val="695D46"/>
                </a:solidFill>
                <a:latin typeface="Open Sans"/>
                <a:ea typeface="Open Sans"/>
                <a:cs typeface="Open Sans"/>
                <a:sym typeface="Open Sans"/>
              </a:rPr>
              <a:t>to be urban and mixed populations]</a:t>
            </a:r>
            <a:endParaRPr sz="1300">
              <a:solidFill>
                <a:srgbClr val="695D46"/>
              </a:solidFill>
              <a:latin typeface="Open Sans"/>
              <a:ea typeface="Open Sans"/>
              <a:cs typeface="Open Sans"/>
              <a:sym typeface="Open Sans"/>
            </a:endParaRPr>
          </a:p>
          <a:p>
            <a:pPr marL="457200" lvl="0" indent="-311150" algn="l" rtl="0">
              <a:lnSpc>
                <a:spcPct val="115000"/>
              </a:lnSpc>
              <a:spcBef>
                <a:spcPts val="0"/>
              </a:spcBef>
              <a:spcAft>
                <a:spcPts val="0"/>
              </a:spcAft>
              <a:buClr>
                <a:srgbClr val="695D46"/>
              </a:buClr>
              <a:buSzPts val="1300"/>
              <a:buFont typeface="Open Sans"/>
              <a:buChar char="●"/>
            </a:pPr>
            <a:r>
              <a:rPr lang="en" sz="1300">
                <a:solidFill>
                  <a:srgbClr val="695D46"/>
                </a:solidFill>
                <a:latin typeface="Open Sans"/>
                <a:ea typeface="Open Sans"/>
                <a:cs typeface="Open Sans"/>
                <a:sym typeface="Open Sans"/>
              </a:rPr>
              <a:t>Least: How should the Frey Library change its services in the next 3 years? [presumes knowledge that Frey is health, the location and environment of Frey, and of the programmatic/curricular</a:t>
            </a:r>
            <a:endParaRPr sz="1300">
              <a:solidFill>
                <a:srgbClr val="695D46"/>
              </a:solidFill>
              <a:latin typeface="Open Sans"/>
              <a:ea typeface="Open Sans"/>
              <a:cs typeface="Open Sans"/>
              <a:sym typeface="Open Sans"/>
            </a:endParaRPr>
          </a:p>
          <a:p>
            <a:pPr marL="457200" lvl="0" indent="-311150" algn="l" rtl="0">
              <a:lnSpc>
                <a:spcPct val="115000"/>
              </a:lnSpc>
              <a:spcBef>
                <a:spcPts val="0"/>
              </a:spcBef>
              <a:spcAft>
                <a:spcPts val="0"/>
              </a:spcAft>
              <a:buClr>
                <a:srgbClr val="695D46"/>
              </a:buClr>
              <a:buSzPts val="1300"/>
              <a:buFont typeface="Open Sans"/>
              <a:buChar char="●"/>
            </a:pPr>
            <a:r>
              <a:rPr lang="en" sz="1300">
                <a:solidFill>
                  <a:srgbClr val="695D46"/>
                </a:solidFill>
                <a:latin typeface="Open Sans"/>
                <a:ea typeface="Open Sans"/>
                <a:cs typeface="Open Sans"/>
                <a:sym typeface="Open Sans"/>
              </a:rPr>
              <a:t>changes]</a:t>
            </a:r>
            <a:endParaRPr sz="1300">
              <a:solidFill>
                <a:srgbClr val="695D46"/>
              </a:solidFill>
              <a:latin typeface="Open Sans"/>
              <a:ea typeface="Open Sans"/>
              <a:cs typeface="Open Sans"/>
              <a:sym typeface="Open Sans"/>
            </a:endParaRPr>
          </a:p>
          <a:p>
            <a:pPr marL="0" lvl="0" indent="0" algn="l" rtl="0">
              <a:lnSpc>
                <a:spcPct val="115000"/>
              </a:lnSpc>
              <a:spcBef>
                <a:spcPts val="1600"/>
              </a:spcBef>
              <a:spcAft>
                <a:spcPts val="1600"/>
              </a:spcAft>
              <a:buClr>
                <a:schemeClr val="dk1"/>
              </a:buClr>
              <a:buSzPts val="1100"/>
              <a:buFont typeface="Arial"/>
              <a:buNone/>
            </a:pPr>
            <a:endParaRPr sz="1300">
              <a:solidFill>
                <a:srgbClr val="695D46"/>
              </a:solidFill>
              <a:latin typeface="Open Sans"/>
              <a:ea typeface="Open Sans"/>
              <a:cs typeface="Open Sans"/>
              <a:sym typeface="Open San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1153373ac48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1153373ac48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5e9c15f45b_1_2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5e9c15f45b_1_2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5e9c15f45b_1_1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5e9c15f45b_1_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t>Our professional values and core principles are meant to inform our practice as librarians and library professionals. How would that look if we took those values and working principles into the realm of recruitment? How might it change our hiring practices? </a:t>
            </a:r>
            <a:endParaRPr sz="1200"/>
          </a:p>
          <a:p>
            <a:pPr marL="0" lvl="0" indent="0" algn="l" rtl="0">
              <a:spcBef>
                <a:spcPts val="0"/>
              </a:spcBef>
              <a:spcAft>
                <a:spcPts val="0"/>
              </a:spcAft>
              <a:buNone/>
            </a:pPr>
            <a:endParaRPr sz="1200"/>
          </a:p>
          <a:p>
            <a:pPr marL="0" lvl="0" indent="0" algn="l" rtl="0">
              <a:lnSpc>
                <a:spcPct val="115000"/>
              </a:lnSpc>
              <a:spcBef>
                <a:spcPts val="0"/>
              </a:spcBef>
              <a:spcAft>
                <a:spcPts val="0"/>
              </a:spcAft>
              <a:buNone/>
            </a:pPr>
            <a:r>
              <a:rPr lang="en" sz="1200"/>
              <a:t>In particular, I wanted to consider the intersection of diversity, lifelong learning, user-centered practice, empathy, and respect.I then asked: What if we were to bring the compassion and empathy we bring to our users to our candidates and colleagues? What if our recruitment process could move from a grueling challenge where only the worthy may be left standing at the end to a learning opportunity for all?</a:t>
            </a:r>
            <a:endParaRPr sz="1200"/>
          </a:p>
          <a:p>
            <a:pPr marL="0" lvl="0" indent="0" algn="l" rtl="0">
              <a:lnSpc>
                <a:spcPct val="115000"/>
              </a:lnSpc>
              <a:spcBef>
                <a:spcPts val="1600"/>
              </a:spcBef>
              <a:spcAft>
                <a:spcPts val="0"/>
              </a:spcAft>
              <a:buNone/>
            </a:pPr>
            <a:r>
              <a:rPr lang="en" sz="1200"/>
              <a:t>We have a social responsibility to the profession to help each other learn what kind of librarian and library professional we want to be. We can do this through professional modelling of what a strong, confident library where informed risk taking occurs and inclusion is woven right into the hiring process. When we center the needs of the candidates as we prepare the day, we can challenge our habits and biases to ensure we are doing things that will truly inform our decisions and help us provide feedback to the candidates. By rooting our processes in empathy and respect, we remember that we are not only interviewing them, they are interviewing us too. </a:t>
            </a:r>
            <a:endParaRPr sz="1200"/>
          </a:p>
          <a:p>
            <a:pPr marL="0" lvl="0" indent="0" algn="l" rtl="0">
              <a:lnSpc>
                <a:spcPct val="115000"/>
              </a:lnSpc>
              <a:spcBef>
                <a:spcPts val="1600"/>
              </a:spcBef>
              <a:spcAft>
                <a:spcPts val="1600"/>
              </a:spcAft>
              <a:buNone/>
            </a:pPr>
            <a:r>
              <a:rPr lang="en" sz="1200"/>
              <a:t>We also remember that though job searches will always be stressful, we can do a lot to make it smoother and a healthy process. We can also support candidates in their retention in the profession by helping them in their journey by providing constructive, impactful feedback through a dialogue model; providing strengths and areas of growth. </a:t>
            </a:r>
            <a:endParaRPr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5e9c15f45b_1_1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5e9c15f45b_1_1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lnSpc>
                <a:spcPct val="115000"/>
              </a:lnSpc>
              <a:spcBef>
                <a:spcPts val="0"/>
              </a:spcBef>
              <a:spcAft>
                <a:spcPts val="0"/>
              </a:spcAft>
              <a:buClr>
                <a:srgbClr val="000000"/>
              </a:buClr>
              <a:buSzPts val="1200"/>
              <a:buFont typeface="Arial"/>
              <a:buChar char="●"/>
            </a:pPr>
            <a:r>
              <a:rPr lang="en" sz="1200"/>
              <a:t>Stick to must haves</a:t>
            </a:r>
            <a:endParaRPr sz="1200"/>
          </a:p>
          <a:p>
            <a:pPr marL="457200" lvl="0" indent="-304800" algn="l" rtl="0">
              <a:lnSpc>
                <a:spcPct val="115000"/>
              </a:lnSpc>
              <a:spcBef>
                <a:spcPts val="0"/>
              </a:spcBef>
              <a:spcAft>
                <a:spcPts val="0"/>
              </a:spcAft>
              <a:buClr>
                <a:srgbClr val="000000"/>
              </a:buClr>
              <a:buSzPts val="1200"/>
              <a:buFont typeface="Arial"/>
              <a:buChar char="●"/>
            </a:pPr>
            <a:r>
              <a:rPr lang="en" sz="1200"/>
              <a:t>Years and rigid approach to types of experience will prevent you from hiring emerging talent and from outside of the traditional pathways.</a:t>
            </a:r>
            <a:endParaRPr sz="1200"/>
          </a:p>
          <a:p>
            <a:pPr marL="457200" lvl="0" indent="-304800" algn="l" rtl="0">
              <a:lnSpc>
                <a:spcPct val="115000"/>
              </a:lnSpc>
              <a:spcBef>
                <a:spcPts val="0"/>
              </a:spcBef>
              <a:spcAft>
                <a:spcPts val="0"/>
              </a:spcAft>
              <a:buClr>
                <a:srgbClr val="000000"/>
              </a:buClr>
              <a:buSzPts val="1200"/>
              <a:buFont typeface="Arial"/>
              <a:buChar char="●"/>
            </a:pPr>
            <a:r>
              <a:rPr lang="en" sz="1200"/>
              <a:t>Studies have shown that many women won’t apply for a job they do not 100% qualify for, whereas men will apply for a position they feel they’re only 60% qualified for.</a:t>
            </a:r>
            <a:r>
              <a:rPr lang="en" sz="1200">
                <a:highlight>
                  <a:schemeClr val="lt1"/>
                </a:highlight>
              </a:rPr>
              <a:t> </a:t>
            </a:r>
            <a:br>
              <a:rPr lang="en" sz="1200">
                <a:highlight>
                  <a:schemeClr val="lt1"/>
                </a:highlight>
              </a:rPr>
            </a:br>
            <a:endParaRPr sz="1200">
              <a:highlight>
                <a:schemeClr val="lt1"/>
              </a:highlight>
            </a:endParaRPr>
          </a:p>
          <a:p>
            <a:pPr marL="0" lvl="0" indent="0" algn="l" rtl="0">
              <a:lnSpc>
                <a:spcPct val="161538"/>
              </a:lnSpc>
              <a:spcBef>
                <a:spcPts val="1600"/>
              </a:spcBef>
              <a:spcAft>
                <a:spcPts val="0"/>
              </a:spcAft>
              <a:buNone/>
            </a:pPr>
            <a:r>
              <a:rPr lang="en" sz="1200"/>
              <a:t>Your hiring manager might have an unending list of qualifications in mind for a given role, but in order to highlight your commitment to inclusion, it’s important to trim the list down. That’s because studies show that </a:t>
            </a:r>
            <a:r>
              <a:rPr lang="en" sz="1200" u="sng">
                <a:hlinkClick r:id="rId3"/>
              </a:rPr>
              <a:t>while men are likely to apply to jobs for which they meet only 60% of the qualifications, women are much more likely to hesitate unless they meet 100% of the listed requirements.</a:t>
            </a:r>
            <a:endParaRPr sz="1200" u="sng">
              <a:hlinkClick r:id="rId3"/>
            </a:endParaRPr>
          </a:p>
          <a:p>
            <a:pPr marL="0" lvl="0" indent="0" algn="l" rtl="0">
              <a:lnSpc>
                <a:spcPct val="161538"/>
              </a:lnSpc>
              <a:spcBef>
                <a:spcPts val="1500"/>
              </a:spcBef>
              <a:spcAft>
                <a:spcPts val="0"/>
              </a:spcAft>
              <a:buNone/>
            </a:pPr>
            <a:r>
              <a:rPr lang="en" sz="1200"/>
              <a:t>Instead of including all of the “nice-to-haves” that a dream candidate might possess, stick to the “must-haves,” and you’ll likely see your applications from women candidates increase. Or if you’d still like to call out certain desired skills, you can soften the message with language like “familiarity with,” “bonus points for,” or “if you have any combination of these skills.”</a:t>
            </a:r>
            <a:endParaRPr sz="1200"/>
          </a:p>
          <a:p>
            <a:pPr marL="0" lvl="0" indent="0" algn="l" rtl="0">
              <a:lnSpc>
                <a:spcPct val="161538"/>
              </a:lnSpc>
              <a:spcBef>
                <a:spcPts val="1500"/>
              </a:spcBef>
              <a:spcAft>
                <a:spcPts val="0"/>
              </a:spcAft>
              <a:buNone/>
            </a:pPr>
            <a:r>
              <a:rPr lang="en" sz="1200"/>
              <a:t>That said, it’s a good idea to cut down your long lists not matter what—</a:t>
            </a:r>
            <a:r>
              <a:rPr lang="en" sz="1200" u="sng">
                <a:hlinkClick r:id="rId4"/>
              </a:rPr>
              <a:t>one study found that the average jobseeker spends just 49.7 seconds reviewing a listing before deciding it’s not a fit.</a:t>
            </a:r>
            <a:endParaRPr sz="1200" u="sng">
              <a:hlinkClick r:id="rId4"/>
            </a:endParaRPr>
          </a:p>
          <a:p>
            <a:pPr marL="0" lvl="0" indent="0" algn="l" rtl="0">
              <a:spcBef>
                <a:spcPts val="1200"/>
              </a:spcBef>
              <a:spcAft>
                <a:spcPts val="0"/>
              </a:spcAft>
              <a:buNone/>
            </a:pPr>
            <a:endParaRPr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5e9c15f45b_1_2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5e9c15f45b_1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a:t>INTERVIEW PROCESS </a:t>
            </a:r>
            <a:endParaRPr sz="1200"/>
          </a:p>
          <a:p>
            <a:pPr marL="0" lvl="0" indent="0" algn="l" rtl="0">
              <a:lnSpc>
                <a:spcPct val="115000"/>
              </a:lnSpc>
              <a:spcBef>
                <a:spcPts val="1600"/>
              </a:spcBef>
              <a:spcAft>
                <a:spcPts val="0"/>
              </a:spcAft>
              <a:buNone/>
            </a:pPr>
            <a:r>
              <a:rPr lang="en" sz="1200"/>
              <a:t>From the applicant side, the search process is often mysterious and lengthy. Communication with candidates can help ensure a smoother process, and keeps applicants engaged.</a:t>
            </a:r>
            <a:endParaRPr sz="1200"/>
          </a:p>
          <a:p>
            <a:pPr marL="457200" lvl="0" indent="-304800" algn="l" rtl="0">
              <a:lnSpc>
                <a:spcPct val="115000"/>
              </a:lnSpc>
              <a:spcBef>
                <a:spcPts val="1600"/>
              </a:spcBef>
              <a:spcAft>
                <a:spcPts val="0"/>
              </a:spcAft>
              <a:buClr>
                <a:srgbClr val="000000"/>
              </a:buClr>
              <a:buSzPts val="1200"/>
              <a:buFont typeface="Arial"/>
              <a:buChar char="●"/>
            </a:pPr>
            <a:r>
              <a:rPr lang="en" sz="1200"/>
              <a:t>Customize communications leveraging templates for evenness</a:t>
            </a:r>
            <a:endParaRPr sz="1200"/>
          </a:p>
          <a:p>
            <a:pPr marL="457200" lvl="0" indent="-304800" algn="l" rtl="0">
              <a:lnSpc>
                <a:spcPct val="115000"/>
              </a:lnSpc>
              <a:spcBef>
                <a:spcPts val="0"/>
              </a:spcBef>
              <a:spcAft>
                <a:spcPts val="0"/>
              </a:spcAft>
              <a:buClr>
                <a:srgbClr val="000000"/>
              </a:buClr>
              <a:buSzPts val="1200"/>
              <a:buFont typeface="Arial"/>
              <a:buChar char="●"/>
            </a:pPr>
            <a:r>
              <a:rPr lang="en" sz="1200"/>
              <a:t>Give opportunity to contact someone in the organization</a:t>
            </a:r>
            <a:endParaRPr sz="1200"/>
          </a:p>
          <a:p>
            <a:pPr marL="457200" lvl="0" indent="-304800" algn="l" rtl="0">
              <a:lnSpc>
                <a:spcPct val="115000"/>
              </a:lnSpc>
              <a:spcBef>
                <a:spcPts val="0"/>
              </a:spcBef>
              <a:spcAft>
                <a:spcPts val="0"/>
              </a:spcAft>
              <a:buClr>
                <a:srgbClr val="000000"/>
              </a:buClr>
              <a:buSzPts val="1200"/>
              <a:buFont typeface="Arial"/>
              <a:buChar char="●"/>
            </a:pPr>
            <a:r>
              <a:rPr lang="en" sz="1200"/>
              <a:t>Share information about where you are in the process, the search committee, and the organization</a:t>
            </a:r>
            <a:endParaRPr sz="1200"/>
          </a:p>
          <a:p>
            <a:pPr marL="457200" lvl="0" indent="-304800" algn="l" rtl="0">
              <a:lnSpc>
                <a:spcPct val="115000"/>
              </a:lnSpc>
              <a:spcBef>
                <a:spcPts val="0"/>
              </a:spcBef>
              <a:spcAft>
                <a:spcPts val="0"/>
              </a:spcAft>
              <a:buClr>
                <a:srgbClr val="000000"/>
              </a:buClr>
              <a:buSzPts val="1200"/>
              <a:buFont typeface="Arial"/>
              <a:buChar char="●"/>
            </a:pPr>
            <a:r>
              <a:rPr lang="en" sz="1200"/>
              <a:t>Offer follow-up dialogue with non-selected candidates</a:t>
            </a:r>
            <a:endParaRPr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1153373ac4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1153373ac4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Roboto"/>
                <a:ea typeface="Roboto"/>
                <a:cs typeface="Roboto"/>
                <a:sym typeface="Roboto"/>
              </a:rPr>
              <a:t>Do not share: </a:t>
            </a:r>
            <a:endParaRPr>
              <a:solidFill>
                <a:schemeClr val="dk1"/>
              </a:solidFill>
              <a:latin typeface="Roboto"/>
              <a:ea typeface="Roboto"/>
              <a:cs typeface="Roboto"/>
              <a:sym typeface="Roboto"/>
            </a:endParaRPr>
          </a:p>
          <a:p>
            <a:pPr marL="171450" lvl="0" indent="-298450" algn="l" rtl="0">
              <a:lnSpc>
                <a:spcPct val="115000"/>
              </a:lnSpc>
              <a:spcBef>
                <a:spcPts val="0"/>
              </a:spcBef>
              <a:spcAft>
                <a:spcPts val="0"/>
              </a:spcAft>
              <a:buClr>
                <a:schemeClr val="dk1"/>
              </a:buClr>
              <a:buSzPts val="1100"/>
              <a:buFont typeface="Roboto"/>
              <a:buChar char="●"/>
            </a:pPr>
            <a:r>
              <a:rPr lang="en">
                <a:solidFill>
                  <a:schemeClr val="dk1"/>
                </a:solidFill>
                <a:latin typeface="Roboto"/>
                <a:ea typeface="Roboto"/>
                <a:cs typeface="Roboto"/>
                <a:sym typeface="Roboto"/>
              </a:rPr>
              <a:t>Why they did not get position</a:t>
            </a:r>
            <a:endParaRPr>
              <a:solidFill>
                <a:schemeClr val="dk1"/>
              </a:solidFill>
              <a:latin typeface="Roboto"/>
              <a:ea typeface="Roboto"/>
              <a:cs typeface="Roboto"/>
              <a:sym typeface="Roboto"/>
            </a:endParaRPr>
          </a:p>
          <a:p>
            <a:pPr marL="171450" lvl="0" indent="-298450" algn="l" rtl="0">
              <a:lnSpc>
                <a:spcPct val="115000"/>
              </a:lnSpc>
              <a:spcBef>
                <a:spcPts val="0"/>
              </a:spcBef>
              <a:spcAft>
                <a:spcPts val="0"/>
              </a:spcAft>
              <a:buClr>
                <a:schemeClr val="dk1"/>
              </a:buClr>
              <a:buSzPts val="1100"/>
              <a:buFont typeface="Roboto"/>
              <a:buChar char="●"/>
            </a:pPr>
            <a:r>
              <a:rPr lang="en">
                <a:solidFill>
                  <a:schemeClr val="dk1"/>
                </a:solidFill>
                <a:latin typeface="Roboto"/>
                <a:ea typeface="Roboto"/>
                <a:cs typeface="Roboto"/>
                <a:sym typeface="Roboto"/>
              </a:rPr>
              <a:t>Red flags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5e9c15f45b_1_1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5e9c15f45b_1_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t>INTERVIEW PROCESS </a:t>
            </a:r>
            <a:endParaRPr sz="1200"/>
          </a:p>
          <a:p>
            <a:pPr marL="0" lvl="0" indent="0" algn="l" rtl="0">
              <a:spcBef>
                <a:spcPts val="0"/>
              </a:spcBef>
              <a:spcAft>
                <a:spcPts val="0"/>
              </a:spcAft>
              <a:buNone/>
            </a:pPr>
            <a:endParaRPr sz="1200"/>
          </a:p>
          <a:p>
            <a:pPr marL="457200" lvl="0" indent="-304800" algn="l" rtl="0">
              <a:lnSpc>
                <a:spcPct val="115000"/>
              </a:lnSpc>
              <a:spcBef>
                <a:spcPts val="0"/>
              </a:spcBef>
              <a:spcAft>
                <a:spcPts val="0"/>
              </a:spcAft>
              <a:buClr>
                <a:srgbClr val="000000"/>
              </a:buClr>
              <a:buSzPts val="1200"/>
              <a:buChar char="●"/>
            </a:pPr>
            <a:r>
              <a:rPr lang="en" sz="1200"/>
              <a:t>Plan everything ahead of candidate review </a:t>
            </a:r>
            <a:endParaRPr sz="1200"/>
          </a:p>
          <a:p>
            <a:pPr marL="457200" lvl="0" indent="-304800" algn="l" rtl="0">
              <a:lnSpc>
                <a:spcPct val="115000"/>
              </a:lnSpc>
              <a:spcBef>
                <a:spcPts val="0"/>
              </a:spcBef>
              <a:spcAft>
                <a:spcPts val="0"/>
              </a:spcAft>
              <a:buClr>
                <a:srgbClr val="000000"/>
              </a:buClr>
              <a:buSzPts val="1200"/>
              <a:buChar char="●"/>
            </a:pPr>
            <a:r>
              <a:rPr lang="en" sz="1200"/>
              <a:t>Anchor questions to the job qualifications</a:t>
            </a:r>
            <a:br>
              <a:rPr lang="en" sz="1200"/>
            </a:br>
            <a:endParaRPr sz="1200"/>
          </a:p>
          <a:p>
            <a:pPr marL="457200" lvl="0" indent="-304800" algn="l" rtl="0">
              <a:lnSpc>
                <a:spcPct val="115000"/>
              </a:lnSpc>
              <a:spcBef>
                <a:spcPts val="0"/>
              </a:spcBef>
              <a:spcAft>
                <a:spcPts val="0"/>
              </a:spcAft>
              <a:buClr>
                <a:srgbClr val="000000"/>
              </a:buClr>
              <a:buSzPts val="1200"/>
              <a:buChar char="●"/>
            </a:pPr>
            <a:r>
              <a:rPr lang="en" sz="1200"/>
              <a:t>Define success criteria for each question - these are the concepts that a successful answer would touch upon. Not what the correct answer is. </a:t>
            </a:r>
            <a:br>
              <a:rPr lang="en" sz="1200"/>
            </a:br>
            <a:endParaRPr sz="1200"/>
          </a:p>
          <a:p>
            <a:pPr marL="457200" lvl="0" indent="-304800" algn="l" rtl="0">
              <a:lnSpc>
                <a:spcPct val="115000"/>
              </a:lnSpc>
              <a:spcBef>
                <a:spcPts val="0"/>
              </a:spcBef>
              <a:spcAft>
                <a:spcPts val="0"/>
              </a:spcAft>
              <a:buClr>
                <a:srgbClr val="000000"/>
              </a:buClr>
              <a:buSzPts val="1200"/>
              <a:buChar char="●"/>
            </a:pPr>
            <a:r>
              <a:rPr lang="en" sz="1200"/>
              <a:t>Use open questions</a:t>
            </a:r>
            <a:endParaRPr sz="1200"/>
          </a:p>
          <a:p>
            <a:pPr marL="914400" lvl="1" indent="-304800" algn="l" rtl="0">
              <a:lnSpc>
                <a:spcPct val="115000"/>
              </a:lnSpc>
              <a:spcBef>
                <a:spcPts val="0"/>
              </a:spcBef>
              <a:spcAft>
                <a:spcPts val="0"/>
              </a:spcAft>
              <a:buClr>
                <a:srgbClr val="000000"/>
              </a:buClr>
              <a:buSzPts val="1200"/>
              <a:buChar char="○"/>
            </a:pPr>
            <a:r>
              <a:rPr lang="en" sz="1200"/>
              <a:t>If entry-level position, could someone without experience successfully answer?</a:t>
            </a:r>
            <a:endParaRPr sz="1200"/>
          </a:p>
          <a:p>
            <a:pPr marL="914400" lvl="1" indent="-304800" algn="l" rtl="0">
              <a:lnSpc>
                <a:spcPct val="115000"/>
              </a:lnSpc>
              <a:spcBef>
                <a:spcPts val="0"/>
              </a:spcBef>
              <a:spcAft>
                <a:spcPts val="0"/>
              </a:spcAft>
              <a:buClr>
                <a:srgbClr val="000000"/>
              </a:buClr>
              <a:buSzPts val="1200"/>
              <a:buChar char="○"/>
            </a:pPr>
            <a:r>
              <a:rPr lang="en" sz="1200"/>
              <a:t>Is it asking for someone to know more about your institution than is reasonable</a:t>
            </a:r>
            <a:endParaRPr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5e9c15f45b_1_1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5e9c15f45b_1_1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t>INTERVIEW PROCESS</a:t>
            </a:r>
            <a:endParaRPr sz="1200"/>
          </a:p>
          <a:p>
            <a:pPr marL="457200" lvl="0" indent="-304800" algn="l" rtl="0">
              <a:lnSpc>
                <a:spcPct val="115000"/>
              </a:lnSpc>
              <a:spcBef>
                <a:spcPts val="0"/>
              </a:spcBef>
              <a:spcAft>
                <a:spcPts val="0"/>
              </a:spcAft>
              <a:buClr>
                <a:srgbClr val="000000"/>
              </a:buClr>
              <a:buSzPts val="1200"/>
              <a:buChar char="●"/>
            </a:pPr>
            <a:r>
              <a:rPr lang="en" sz="1200"/>
              <a:t>Be able to articulate why each portion of the interview is there</a:t>
            </a:r>
            <a:endParaRPr sz="1200"/>
          </a:p>
          <a:p>
            <a:pPr marL="914400" lvl="1" indent="-304800" algn="l" rtl="0">
              <a:lnSpc>
                <a:spcPct val="115000"/>
              </a:lnSpc>
              <a:spcBef>
                <a:spcPts val="0"/>
              </a:spcBef>
              <a:spcAft>
                <a:spcPts val="0"/>
              </a:spcAft>
              <a:buClr>
                <a:srgbClr val="000000"/>
              </a:buClr>
              <a:buSzPts val="1200"/>
              <a:buChar char="○"/>
            </a:pPr>
            <a:r>
              <a:rPr lang="en" sz="1200"/>
              <a:t>Does every librarian position require a presentation? What components will help you decide on core skills? If a presentation or portfolio is required - will you retain the materials? Is the topic, inadvertently, asking for free labor?</a:t>
            </a:r>
            <a:br>
              <a:rPr lang="en" sz="1200"/>
            </a:br>
            <a:endParaRPr sz="1200"/>
          </a:p>
          <a:p>
            <a:pPr marL="0" lvl="0" indent="0" algn="l" rtl="0">
              <a:lnSpc>
                <a:spcPct val="115000"/>
              </a:lnSpc>
              <a:spcBef>
                <a:spcPts val="1600"/>
              </a:spcBef>
              <a:spcAft>
                <a:spcPts val="0"/>
              </a:spcAft>
              <a:buNone/>
            </a:pPr>
            <a:r>
              <a:rPr lang="en" sz="1200"/>
              <a:t>Most academic hiring processes are more grueling than other processes. Some of this has become habitual. When the norm is one to two days of interviewing, building in a process that allows a candidate to stay focused, energized, and connected is key if we want to be inclusive. Academic hiring is also full of mystery and can be a black box. We have a lot of power as hiring managers to change what we can. </a:t>
            </a:r>
            <a:endParaRPr sz="1200"/>
          </a:p>
          <a:p>
            <a:pPr marL="457200" lvl="0" indent="-304800" algn="l" rtl="0">
              <a:lnSpc>
                <a:spcPct val="115000"/>
              </a:lnSpc>
              <a:spcBef>
                <a:spcPts val="1600"/>
              </a:spcBef>
              <a:spcAft>
                <a:spcPts val="0"/>
              </a:spcAft>
              <a:buClr>
                <a:srgbClr val="000000"/>
              </a:buClr>
              <a:buSzPts val="1200"/>
              <a:buChar char="●"/>
            </a:pPr>
            <a:r>
              <a:rPr lang="en" sz="1200"/>
              <a:t>Share the questions with the candidate. This lowers the need to request accommodations as well as lowers candidate anxiety about the process. It allows for inclusion from the start. You want to get to know their skills and strengths, not necessarily their ability to interview. </a:t>
            </a:r>
            <a:endParaRPr sz="1200"/>
          </a:p>
          <a:p>
            <a:pPr marL="914400" lvl="1" indent="-304800" algn="l" rtl="0">
              <a:lnSpc>
                <a:spcPct val="115000"/>
              </a:lnSpc>
              <a:spcBef>
                <a:spcPts val="0"/>
              </a:spcBef>
              <a:spcAft>
                <a:spcPts val="0"/>
              </a:spcAft>
              <a:buClr>
                <a:schemeClr val="accent2"/>
              </a:buClr>
              <a:buSzPts val="1200"/>
              <a:buChar char="○"/>
            </a:pPr>
            <a:r>
              <a:rPr lang="en" sz="1200"/>
              <a:t>By developing prompts, you can prepare for a candidate who struggles to answer questions up front but has deep experience or aptitude. You can scaffold them to success, having the best interview they can. </a:t>
            </a:r>
            <a:endParaRPr sz="1200"/>
          </a:p>
          <a:p>
            <a:pPr marL="457200" lvl="0" indent="-304800" algn="l" rtl="0">
              <a:lnSpc>
                <a:spcPct val="115000"/>
              </a:lnSpc>
              <a:spcBef>
                <a:spcPts val="0"/>
              </a:spcBef>
              <a:spcAft>
                <a:spcPts val="0"/>
              </a:spcAft>
              <a:buClr>
                <a:schemeClr val="accent2"/>
              </a:buClr>
              <a:buSzPts val="1200"/>
              <a:buChar char="●"/>
            </a:pPr>
            <a:r>
              <a:rPr lang="en" sz="1200"/>
              <a:t>Thinking about safety and comfort, build in breaks, state who will pick them up, what do they look like. </a:t>
            </a:r>
            <a:endParaRPr sz="1200"/>
          </a:p>
          <a:p>
            <a:pPr marL="457200" lvl="0" indent="-304800" algn="l" rtl="0">
              <a:lnSpc>
                <a:spcPct val="115000"/>
              </a:lnSpc>
              <a:spcBef>
                <a:spcPts val="0"/>
              </a:spcBef>
              <a:spcAft>
                <a:spcPts val="0"/>
              </a:spcAft>
              <a:buClr>
                <a:schemeClr val="accent2"/>
              </a:buClr>
              <a:buSzPts val="1200"/>
              <a:buChar char="●"/>
            </a:pPr>
            <a:r>
              <a:rPr lang="en" sz="1200"/>
              <a:t>It is also important for library administration to set the tone for candidate experiences:</a:t>
            </a:r>
            <a:endParaRPr sz="1200"/>
          </a:p>
          <a:p>
            <a:pPr marL="914400" lvl="1" indent="-304800" algn="l" rtl="0">
              <a:lnSpc>
                <a:spcPct val="115000"/>
              </a:lnSpc>
              <a:spcBef>
                <a:spcPts val="0"/>
              </a:spcBef>
              <a:spcAft>
                <a:spcPts val="0"/>
              </a:spcAft>
              <a:buClr>
                <a:schemeClr val="accent2"/>
              </a:buClr>
              <a:buSzPts val="1200"/>
              <a:buChar char="○"/>
            </a:pPr>
            <a:r>
              <a:rPr lang="en" sz="1200"/>
              <a:t>Let’s make them comfortable</a:t>
            </a:r>
            <a:endParaRPr sz="1200"/>
          </a:p>
          <a:p>
            <a:pPr marL="914400" lvl="1" indent="-304800" algn="l" rtl="0">
              <a:lnSpc>
                <a:spcPct val="115000"/>
              </a:lnSpc>
              <a:spcBef>
                <a:spcPts val="0"/>
              </a:spcBef>
              <a:spcAft>
                <a:spcPts val="0"/>
              </a:spcAft>
              <a:buClr>
                <a:schemeClr val="accent2"/>
              </a:buClr>
              <a:buSzPts val="1200"/>
              <a:buChar char="○"/>
            </a:pPr>
            <a:r>
              <a:rPr lang="en" sz="1200"/>
              <a:t>Let’s keep the pace reasonable </a:t>
            </a:r>
            <a:endParaRPr sz="1200"/>
          </a:p>
          <a:p>
            <a:pPr marL="914400" lvl="1" indent="-304800" algn="l" rtl="0">
              <a:lnSpc>
                <a:spcPct val="115000"/>
              </a:lnSpc>
              <a:spcBef>
                <a:spcPts val="0"/>
              </a:spcBef>
              <a:spcAft>
                <a:spcPts val="0"/>
              </a:spcAft>
              <a:buClr>
                <a:schemeClr val="accent2"/>
              </a:buClr>
              <a:buSzPts val="1200"/>
              <a:buChar char="○"/>
            </a:pPr>
            <a:r>
              <a:rPr lang="en" sz="1200"/>
              <a:t>There are no gotcha moments needed</a:t>
            </a:r>
            <a:endParaRPr sz="1200"/>
          </a:p>
          <a:p>
            <a:pPr marL="914400" lvl="1" indent="-304800" algn="l" rtl="0">
              <a:lnSpc>
                <a:spcPct val="115000"/>
              </a:lnSpc>
              <a:spcBef>
                <a:spcPts val="0"/>
              </a:spcBef>
              <a:spcAft>
                <a:spcPts val="0"/>
              </a:spcAft>
              <a:buClr>
                <a:srgbClr val="000000"/>
              </a:buClr>
              <a:buSzPts val="1200"/>
              <a:buChar char="○"/>
            </a:pPr>
            <a:r>
              <a:rPr lang="en" sz="1200"/>
              <a:t>Avoid inappropriate territory with candidate questions </a:t>
            </a:r>
            <a:endParaRPr sz="1200"/>
          </a:p>
          <a:p>
            <a:pPr marL="1371600" lvl="2" indent="-304800" algn="l" rtl="0">
              <a:lnSpc>
                <a:spcPct val="115000"/>
              </a:lnSpc>
              <a:spcBef>
                <a:spcPts val="0"/>
              </a:spcBef>
              <a:spcAft>
                <a:spcPts val="0"/>
              </a:spcAft>
              <a:buClr>
                <a:srgbClr val="000000"/>
              </a:buClr>
              <a:buSzPts val="1200"/>
              <a:buChar char="■"/>
            </a:pPr>
            <a:r>
              <a:rPr lang="en" sz="1200"/>
              <a:t>Keep questions to reasonable level</a:t>
            </a:r>
            <a:endParaRPr sz="1200"/>
          </a:p>
          <a:p>
            <a:pPr marL="1371600" lvl="2" indent="-304800" algn="l" rtl="0">
              <a:lnSpc>
                <a:spcPct val="115000"/>
              </a:lnSpc>
              <a:spcBef>
                <a:spcPts val="0"/>
              </a:spcBef>
              <a:spcAft>
                <a:spcPts val="0"/>
              </a:spcAft>
              <a:buClr>
                <a:srgbClr val="000000"/>
              </a:buClr>
              <a:buSzPts val="1200"/>
              <a:buChar char="■"/>
            </a:pPr>
            <a:r>
              <a:rPr lang="en" sz="1200"/>
              <a:t>No personal questions</a:t>
            </a:r>
            <a:endParaRPr sz="1200"/>
          </a:p>
          <a:p>
            <a:pPr marL="0" lvl="0" indent="0" algn="l" rtl="0">
              <a:lnSpc>
                <a:spcPct val="115000"/>
              </a:lnSpc>
              <a:spcBef>
                <a:spcPts val="1600"/>
              </a:spcBef>
              <a:spcAft>
                <a:spcPts val="0"/>
              </a:spcAft>
              <a:buNone/>
            </a:pPr>
            <a:endParaRPr sz="1200"/>
          </a:p>
          <a:p>
            <a:pPr marL="457200" lvl="0" indent="-381000" algn="l" rtl="0">
              <a:lnSpc>
                <a:spcPct val="115000"/>
              </a:lnSpc>
              <a:spcBef>
                <a:spcPts val="1600"/>
              </a:spcBef>
              <a:spcAft>
                <a:spcPts val="0"/>
              </a:spcAft>
              <a:buClr>
                <a:schemeClr val="dk2"/>
              </a:buClr>
              <a:buSzPts val="2400"/>
              <a:buFont typeface="Open Sans"/>
              <a:buChar char="●"/>
            </a:pPr>
            <a:r>
              <a:rPr lang="en" sz="2400">
                <a:solidFill>
                  <a:schemeClr val="dk2"/>
                </a:solidFill>
                <a:latin typeface="Open Sans"/>
                <a:ea typeface="Open Sans"/>
                <a:cs typeface="Open Sans"/>
                <a:sym typeface="Open Sans"/>
              </a:rPr>
              <a:t>Provide recharge time</a:t>
            </a:r>
            <a:endParaRPr sz="1200"/>
          </a:p>
          <a:p>
            <a:pPr marL="0" lvl="0" indent="0" algn="l" rtl="0">
              <a:lnSpc>
                <a:spcPct val="115000"/>
              </a:lnSpc>
              <a:spcBef>
                <a:spcPts val="1600"/>
              </a:spcBef>
              <a:spcAft>
                <a:spcPts val="0"/>
              </a:spcAft>
              <a:buNone/>
            </a:pPr>
            <a:endParaRPr sz="1200"/>
          </a:p>
          <a:p>
            <a:pPr marL="0" lvl="0" indent="0" algn="l" rtl="0">
              <a:spcBef>
                <a:spcPts val="1600"/>
              </a:spcBef>
              <a:spcAft>
                <a:spcPts val="0"/>
              </a:spcAft>
              <a:buNone/>
            </a:pPr>
            <a:endParaRPr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5e9c15f45b_1_1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5e9c15f45b_1_1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sz="1200" dirty="0"/>
          </a:p>
          <a:p>
            <a:pPr marL="0" lvl="0" indent="0" algn="l" rtl="0">
              <a:spcBef>
                <a:spcPts val="0"/>
              </a:spcBef>
              <a:spcAft>
                <a:spcPts val="0"/>
              </a:spcAft>
              <a:buNone/>
            </a:pPr>
            <a:endParaRPr lang="en-US" sz="1200" dirty="0"/>
          </a:p>
          <a:p>
            <a:pPr marL="0" lvl="0" indent="0" algn="l" rtl="0">
              <a:spcBef>
                <a:spcPts val="0"/>
              </a:spcBef>
              <a:spcAft>
                <a:spcPts val="0"/>
              </a:spcAft>
              <a:buNone/>
            </a:pPr>
            <a:r>
              <a:rPr lang="en-US" sz="1200" dirty="0"/>
              <a:t>AD search as an example: two candidates sought multiple coaching calls in their bid for their positions. One candidate followed to say the process helped them identify what they wanted in leadership, leading to a move to NSF. </a:t>
            </a:r>
          </a:p>
          <a:p>
            <a:pPr marL="0" lvl="0" indent="0" algn="l" rtl="0">
              <a:spcBef>
                <a:spcPts val="1600"/>
              </a:spcBef>
              <a:spcAft>
                <a:spcPts val="0"/>
              </a:spcAft>
              <a:buNone/>
            </a:pPr>
            <a:endParaRPr sz="1200" dirty="0"/>
          </a:p>
        </p:txBody>
      </p:sp>
    </p:spTree>
    <p:extLst>
      <p:ext uri="{BB962C8B-B14F-4D97-AF65-F5344CB8AC3E}">
        <p14:creationId xmlns:p14="http://schemas.microsoft.com/office/powerpoint/2010/main" val="2412877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cxnSp>
        <p:nvCxnSpPr>
          <p:cNvPr id="11" name="Google Shape;11;p2"/>
          <p:cNvCxnSpPr/>
          <p:nvPr/>
        </p:nvCxnSpPr>
        <p:spPr>
          <a:xfrm>
            <a:off x="7007735" y="3176888"/>
            <a:ext cx="562200" cy="0"/>
          </a:xfrm>
          <a:prstGeom prst="straightConnector1">
            <a:avLst/>
          </a:prstGeom>
          <a:noFill/>
          <a:ln w="76200" cap="flat" cmpd="sng">
            <a:solidFill>
              <a:schemeClr val="lt2"/>
            </a:solidFill>
            <a:prstDash val="solid"/>
            <a:round/>
            <a:headEnd type="none" w="sm" len="sm"/>
            <a:tailEnd type="none" w="sm" len="sm"/>
          </a:ln>
        </p:spPr>
      </p:cxnSp>
      <p:cxnSp>
        <p:nvCxnSpPr>
          <p:cNvPr id="12" name="Google Shape;12;p2"/>
          <p:cNvCxnSpPr/>
          <p:nvPr/>
        </p:nvCxnSpPr>
        <p:spPr>
          <a:xfrm>
            <a:off x="1575035" y="3158252"/>
            <a:ext cx="562200" cy="0"/>
          </a:xfrm>
          <a:prstGeom prst="straightConnector1">
            <a:avLst/>
          </a:prstGeom>
          <a:noFill/>
          <a:ln w="76200" cap="flat" cmpd="sng">
            <a:solidFill>
              <a:schemeClr val="lt2"/>
            </a:solidFill>
            <a:prstDash val="solid"/>
            <a:round/>
            <a:headEnd type="none" w="sm" len="sm"/>
            <a:tailEnd type="none" w="sm" len="sm"/>
          </a:ln>
        </p:spPr>
      </p:cxnSp>
      <p:grpSp>
        <p:nvGrpSpPr>
          <p:cNvPr id="13" name="Google Shape;13;p2"/>
          <p:cNvGrpSpPr/>
          <p:nvPr/>
        </p:nvGrpSpPr>
        <p:grpSpPr>
          <a:xfrm>
            <a:off x="1004144" y="1022025"/>
            <a:ext cx="7136668" cy="152400"/>
            <a:chOff x="1346429" y="1011300"/>
            <a:chExt cx="6452100" cy="152400"/>
          </a:xfrm>
        </p:grpSpPr>
        <p:cxnSp>
          <p:nvCxnSpPr>
            <p:cNvPr id="14" name="Google Shape;14;p2"/>
            <p:cNvCxnSpPr/>
            <p:nvPr/>
          </p:nvCxnSpPr>
          <p:spPr>
            <a:xfrm rot="10800000">
              <a:off x="1346429" y="1011300"/>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5" name="Google Shape;15;p2"/>
            <p:cNvCxnSpPr/>
            <p:nvPr/>
          </p:nvCxnSpPr>
          <p:spPr>
            <a:xfrm rot="10800000">
              <a:off x="1346429" y="1163700"/>
              <a:ext cx="6452100" cy="0"/>
            </a:xfrm>
            <a:prstGeom prst="straightConnector1">
              <a:avLst/>
            </a:prstGeom>
            <a:noFill/>
            <a:ln w="9525" cap="flat" cmpd="sng">
              <a:solidFill>
                <a:schemeClr val="accent3"/>
              </a:solidFill>
              <a:prstDash val="solid"/>
              <a:round/>
              <a:headEnd type="none" w="sm" len="sm"/>
              <a:tailEnd type="none" w="sm" len="sm"/>
            </a:ln>
          </p:spPr>
        </p:cxnSp>
      </p:grpSp>
      <p:grpSp>
        <p:nvGrpSpPr>
          <p:cNvPr id="16" name="Google Shape;16;p2"/>
          <p:cNvGrpSpPr/>
          <p:nvPr/>
        </p:nvGrpSpPr>
        <p:grpSpPr>
          <a:xfrm>
            <a:off x="1004151" y="3969100"/>
            <a:ext cx="7136668" cy="152400"/>
            <a:chOff x="1346435" y="3969088"/>
            <a:chExt cx="6452100" cy="152400"/>
          </a:xfrm>
        </p:grpSpPr>
        <p:cxnSp>
          <p:nvCxnSpPr>
            <p:cNvPr id="17" name="Google Shape;17;p2"/>
            <p:cNvCxnSpPr/>
            <p:nvPr/>
          </p:nvCxnSpPr>
          <p:spPr>
            <a:xfrm>
              <a:off x="1346435" y="4121488"/>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8" name="Google Shape;18;p2"/>
            <p:cNvCxnSpPr/>
            <p:nvPr/>
          </p:nvCxnSpPr>
          <p:spPr>
            <a:xfrm>
              <a:off x="1346435" y="3969088"/>
              <a:ext cx="6452100" cy="0"/>
            </a:xfrm>
            <a:prstGeom prst="straightConnector1">
              <a:avLst/>
            </a:prstGeom>
            <a:noFill/>
            <a:ln w="9525" cap="flat" cmpd="sng">
              <a:solidFill>
                <a:schemeClr val="accent3"/>
              </a:solidFill>
              <a:prstDash val="solid"/>
              <a:round/>
              <a:headEnd type="none" w="sm" len="sm"/>
              <a:tailEnd type="none" w="sm" len="sm"/>
            </a:ln>
          </p:spPr>
        </p:cxnSp>
      </p:grpSp>
      <p:sp>
        <p:nvSpPr>
          <p:cNvPr id="19" name="Google Shape;19;p2"/>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20" name="Google Shape;20;p2"/>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21" name="Google Shape;21;p2"/>
          <p:cNvSpPr txBox="1">
            <a:spLocks noGrp="1"/>
          </p:cNvSpPr>
          <p:nvPr>
            <p:ph type="sldNum" idx="12"/>
          </p:nvPr>
        </p:nvSpPr>
        <p:spPr>
          <a:xfrm>
            <a:off x="7312033" y="4569025"/>
            <a:ext cx="17091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22" name="Google Shape;22;p2"/>
          <p:cNvSpPr txBox="1">
            <a:spLocks noGrp="1"/>
          </p:cNvSpPr>
          <p:nvPr>
            <p:ph type="sldNum" idx="2"/>
          </p:nvPr>
        </p:nvSpPr>
        <p:spPr>
          <a:xfrm>
            <a:off x="7312033" y="4569025"/>
            <a:ext cx="1709100" cy="393600"/>
          </a:xfrm>
          <a:prstGeom prst="rect">
            <a:avLst/>
          </a:prstGeom>
        </p:spPr>
        <p:txBody>
          <a:bodyPr spcFirstLastPara="1" wrap="square" lIns="91425" tIns="91425" rIns="91425" bIns="91425" anchor="ctr" anchorCtr="0">
            <a:noAutofit/>
          </a:bodyPr>
          <a:lstStyle>
            <a:lvl1pPr lvl="0" algn="r" rtl="0">
              <a:buNone/>
              <a:defRPr sz="1000">
                <a:solidFill>
                  <a:schemeClr val="dk2"/>
                </a:solidFill>
                <a:latin typeface="Open Sans"/>
                <a:ea typeface="Open Sans"/>
                <a:cs typeface="Open Sans"/>
                <a:sym typeface="Open Sans"/>
              </a:defRPr>
            </a:lvl1pPr>
            <a:lvl2pPr lvl="1" algn="r" rtl="0">
              <a:buNone/>
              <a:defRPr sz="1000">
                <a:solidFill>
                  <a:schemeClr val="dk2"/>
                </a:solidFill>
                <a:latin typeface="Open Sans"/>
                <a:ea typeface="Open Sans"/>
                <a:cs typeface="Open Sans"/>
                <a:sym typeface="Open Sans"/>
              </a:defRPr>
            </a:lvl2pPr>
            <a:lvl3pPr lvl="2" algn="r" rtl="0">
              <a:buNone/>
              <a:defRPr sz="1000">
                <a:solidFill>
                  <a:schemeClr val="dk2"/>
                </a:solidFill>
                <a:latin typeface="Open Sans"/>
                <a:ea typeface="Open Sans"/>
                <a:cs typeface="Open Sans"/>
                <a:sym typeface="Open Sans"/>
              </a:defRPr>
            </a:lvl3pPr>
            <a:lvl4pPr lvl="3" algn="r" rtl="0">
              <a:buNone/>
              <a:defRPr sz="1000">
                <a:solidFill>
                  <a:schemeClr val="dk2"/>
                </a:solidFill>
                <a:latin typeface="Open Sans"/>
                <a:ea typeface="Open Sans"/>
                <a:cs typeface="Open Sans"/>
                <a:sym typeface="Open Sans"/>
              </a:defRPr>
            </a:lvl4pPr>
            <a:lvl5pPr lvl="4" algn="r" rtl="0">
              <a:buNone/>
              <a:defRPr sz="1000">
                <a:solidFill>
                  <a:schemeClr val="dk2"/>
                </a:solidFill>
                <a:latin typeface="Open Sans"/>
                <a:ea typeface="Open Sans"/>
                <a:cs typeface="Open Sans"/>
                <a:sym typeface="Open Sans"/>
              </a:defRPr>
            </a:lvl5pPr>
            <a:lvl6pPr lvl="5" algn="r" rtl="0">
              <a:buNone/>
              <a:defRPr sz="1000">
                <a:solidFill>
                  <a:schemeClr val="dk2"/>
                </a:solidFill>
                <a:latin typeface="Open Sans"/>
                <a:ea typeface="Open Sans"/>
                <a:cs typeface="Open Sans"/>
                <a:sym typeface="Open Sans"/>
              </a:defRPr>
            </a:lvl6pPr>
            <a:lvl7pPr lvl="6" algn="r" rtl="0">
              <a:buNone/>
              <a:defRPr sz="1000">
                <a:solidFill>
                  <a:schemeClr val="dk2"/>
                </a:solidFill>
                <a:latin typeface="Open Sans"/>
                <a:ea typeface="Open Sans"/>
                <a:cs typeface="Open Sans"/>
                <a:sym typeface="Open Sans"/>
              </a:defRPr>
            </a:lvl7pPr>
            <a:lvl8pPr lvl="7" algn="r" rtl="0">
              <a:buNone/>
              <a:defRPr sz="1000">
                <a:solidFill>
                  <a:schemeClr val="dk2"/>
                </a:solidFill>
                <a:latin typeface="Open Sans"/>
                <a:ea typeface="Open Sans"/>
                <a:cs typeface="Open Sans"/>
                <a:sym typeface="Open Sans"/>
              </a:defRPr>
            </a:lvl8pPr>
            <a:lvl9pPr lvl="8" algn="r" rtl="0">
              <a:buNone/>
              <a:defRPr sz="1000">
                <a:solidFill>
                  <a:schemeClr val="dk2"/>
                </a:solidFill>
                <a:latin typeface="Open Sans"/>
                <a:ea typeface="Open Sans"/>
                <a:cs typeface="Open Sans"/>
                <a:sym typeface="Open Sans"/>
              </a:defRPr>
            </a:lvl9pPr>
          </a:lstStyle>
          <a:p>
            <a:pPr marL="0" lvl="0" indent="0" algn="r" rtl="0">
              <a:spcBef>
                <a:spcPts val="0"/>
              </a:spcBef>
              <a:spcAft>
                <a:spcPts val="0"/>
              </a:spcAft>
              <a:buNone/>
            </a:pPr>
            <a:r>
              <a:rPr lang="en"/>
              <a:t>Kindly Hire Me | Slide </a:t>
            </a:r>
            <a:fld id="{00000000-1234-1234-1234-123412341234}" type="slidenum">
              <a:rPr lang="en"/>
              <a:t>‹#›</a:t>
            </a:fld>
            <a:endParaRPr/>
          </a:p>
        </p:txBody>
      </p:sp>
      <p:sp>
        <p:nvSpPr>
          <p:cNvPr id="23" name="Google Shape;23;p2"/>
          <p:cNvSpPr txBox="1">
            <a:spLocks noGrp="1"/>
          </p:cNvSpPr>
          <p:nvPr>
            <p:ph type="sldNum" idx="3"/>
          </p:nvPr>
        </p:nvSpPr>
        <p:spPr>
          <a:xfrm>
            <a:off x="89208" y="4569025"/>
            <a:ext cx="1709100" cy="393600"/>
          </a:xfrm>
          <a:prstGeom prst="rect">
            <a:avLst/>
          </a:prstGeom>
        </p:spPr>
        <p:txBody>
          <a:bodyPr spcFirstLastPara="1" wrap="square" lIns="91425" tIns="91425" rIns="91425" bIns="91425" anchor="ctr" anchorCtr="0">
            <a:noAutofit/>
          </a:bodyPr>
          <a:lstStyle>
            <a:lvl1pPr lvl="0" algn="l" rtl="0">
              <a:buNone/>
              <a:defRPr sz="1000">
                <a:solidFill>
                  <a:schemeClr val="dk2"/>
                </a:solidFill>
                <a:latin typeface="Open Sans"/>
                <a:ea typeface="Open Sans"/>
                <a:cs typeface="Open Sans"/>
                <a:sym typeface="Open Sans"/>
              </a:defRPr>
            </a:lvl1pPr>
            <a:lvl2pPr lvl="1" algn="l" rtl="0">
              <a:buNone/>
              <a:defRPr sz="1000">
                <a:solidFill>
                  <a:schemeClr val="dk2"/>
                </a:solidFill>
                <a:latin typeface="Open Sans"/>
                <a:ea typeface="Open Sans"/>
                <a:cs typeface="Open Sans"/>
                <a:sym typeface="Open Sans"/>
              </a:defRPr>
            </a:lvl2pPr>
            <a:lvl3pPr lvl="2" algn="l" rtl="0">
              <a:buNone/>
              <a:defRPr sz="1000">
                <a:solidFill>
                  <a:schemeClr val="dk2"/>
                </a:solidFill>
                <a:latin typeface="Open Sans"/>
                <a:ea typeface="Open Sans"/>
                <a:cs typeface="Open Sans"/>
                <a:sym typeface="Open Sans"/>
              </a:defRPr>
            </a:lvl3pPr>
            <a:lvl4pPr lvl="3" algn="l" rtl="0">
              <a:buNone/>
              <a:defRPr sz="1000">
                <a:solidFill>
                  <a:schemeClr val="dk2"/>
                </a:solidFill>
                <a:latin typeface="Open Sans"/>
                <a:ea typeface="Open Sans"/>
                <a:cs typeface="Open Sans"/>
                <a:sym typeface="Open Sans"/>
              </a:defRPr>
            </a:lvl4pPr>
            <a:lvl5pPr lvl="4" algn="l" rtl="0">
              <a:buNone/>
              <a:defRPr sz="1000">
                <a:solidFill>
                  <a:schemeClr val="dk2"/>
                </a:solidFill>
                <a:latin typeface="Open Sans"/>
                <a:ea typeface="Open Sans"/>
                <a:cs typeface="Open Sans"/>
                <a:sym typeface="Open Sans"/>
              </a:defRPr>
            </a:lvl5pPr>
            <a:lvl6pPr lvl="5" algn="l" rtl="0">
              <a:buNone/>
              <a:defRPr sz="1000">
                <a:solidFill>
                  <a:schemeClr val="dk2"/>
                </a:solidFill>
                <a:latin typeface="Open Sans"/>
                <a:ea typeface="Open Sans"/>
                <a:cs typeface="Open Sans"/>
                <a:sym typeface="Open Sans"/>
              </a:defRPr>
            </a:lvl6pPr>
            <a:lvl7pPr lvl="6" algn="l" rtl="0">
              <a:buNone/>
              <a:defRPr sz="1000">
                <a:solidFill>
                  <a:schemeClr val="dk2"/>
                </a:solidFill>
                <a:latin typeface="Open Sans"/>
                <a:ea typeface="Open Sans"/>
                <a:cs typeface="Open Sans"/>
                <a:sym typeface="Open Sans"/>
              </a:defRPr>
            </a:lvl7pPr>
            <a:lvl8pPr lvl="7" algn="l" rtl="0">
              <a:buNone/>
              <a:defRPr sz="1000">
                <a:solidFill>
                  <a:schemeClr val="dk2"/>
                </a:solidFill>
                <a:latin typeface="Open Sans"/>
                <a:ea typeface="Open Sans"/>
                <a:cs typeface="Open Sans"/>
                <a:sym typeface="Open Sans"/>
              </a:defRPr>
            </a:lvl8pPr>
            <a:lvl9pPr lvl="8" algn="l" rtl="0">
              <a:buNone/>
              <a:defRPr sz="1000">
                <a:solidFill>
                  <a:schemeClr val="dk2"/>
                </a:solidFill>
                <a:latin typeface="Open Sans"/>
                <a:ea typeface="Open Sans"/>
                <a:cs typeface="Open Sans"/>
                <a:sym typeface="Open Sans"/>
              </a:defRPr>
            </a:lvl9pPr>
          </a:lstStyle>
          <a:p>
            <a:pPr marL="0" lvl="0" indent="0" algn="l" rtl="0">
              <a:spcBef>
                <a:spcPts val="0"/>
              </a:spcBef>
              <a:spcAft>
                <a:spcPts val="0"/>
              </a:spcAft>
              <a:buNone/>
            </a:pPr>
            <a:r>
              <a:rPr lang="en"/>
              <a:t>@annie_belanger</a:t>
            </a:r>
            <a:endParaRPr/>
          </a:p>
          <a:p>
            <a:pPr marL="0" lvl="0" indent="0" algn="l" rtl="0">
              <a:spcBef>
                <a:spcPts val="0"/>
              </a:spcBef>
              <a:spcAft>
                <a:spcPts val="0"/>
              </a:spcAft>
              <a:buNone/>
            </a:pPr>
            <a:r>
              <a:rPr lang="en"/>
              <a:t>@helloitspree</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5"/>
        <p:cNvGrpSpPr/>
        <p:nvPr/>
      </p:nvGrpSpPr>
      <p:grpSpPr>
        <a:xfrm>
          <a:off x="0" y="0"/>
          <a:ext cx="0" cy="0"/>
          <a:chOff x="0" y="0"/>
          <a:chExt cx="0" cy="0"/>
        </a:xfrm>
      </p:grpSpPr>
      <p:sp>
        <p:nvSpPr>
          <p:cNvPr id="66" name="Google Shape;66;p11"/>
          <p:cNvSpPr/>
          <p:nvPr/>
        </p:nvSpPr>
        <p:spPr>
          <a:xfrm>
            <a:off x="-75"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1"/>
          <p:cNvSpPr txBox="1">
            <a:spLocks noGrp="1"/>
          </p:cNvSpPr>
          <p:nvPr>
            <p:ph type="title" hasCustomPrompt="1"/>
          </p:nvPr>
        </p:nvSpPr>
        <p:spPr>
          <a:xfrm>
            <a:off x="311700" y="1304850"/>
            <a:ext cx="8520600" cy="15384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68" name="Google Shape;68;p11"/>
          <p:cNvSpPr txBox="1">
            <a:spLocks noGrp="1"/>
          </p:cNvSpPr>
          <p:nvPr>
            <p:ph type="body" idx="1"/>
          </p:nvPr>
        </p:nvSpPr>
        <p:spPr>
          <a:xfrm>
            <a:off x="311700" y="2995650"/>
            <a:ext cx="8520600" cy="1071600"/>
          </a:xfrm>
          <a:prstGeom prst="rect">
            <a:avLst/>
          </a:prstGeom>
        </p:spPr>
        <p:txBody>
          <a:bodyPr spcFirstLastPara="1" wrap="square" lIns="91425" tIns="91425" rIns="91425" bIns="91425" anchor="t" anchorCtr="0">
            <a:noAutofit/>
          </a:bodyPr>
          <a:lstStyle>
            <a:lvl1pPr marL="457200" lvl="0" indent="-381000" algn="ctr">
              <a:spcBef>
                <a:spcPts val="0"/>
              </a:spcBef>
              <a:spcAft>
                <a:spcPts val="0"/>
              </a:spcAft>
              <a:buSzPts val="2400"/>
              <a:buChar char="●"/>
              <a:defRPr/>
            </a:lvl1pPr>
            <a:lvl2pPr marL="914400" lvl="1" indent="-368300" algn="ctr">
              <a:spcBef>
                <a:spcPts val="1600"/>
              </a:spcBef>
              <a:spcAft>
                <a:spcPts val="0"/>
              </a:spcAft>
              <a:buSzPts val="2200"/>
              <a:buChar char="○"/>
              <a:defRPr/>
            </a:lvl2pPr>
            <a:lvl3pPr marL="1371600" lvl="2" indent="-355600" algn="ctr">
              <a:spcBef>
                <a:spcPts val="1600"/>
              </a:spcBef>
              <a:spcAft>
                <a:spcPts val="0"/>
              </a:spcAft>
              <a:buSzPts val="20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69" name="Google Shape;69;p11"/>
          <p:cNvSpPr txBox="1">
            <a:spLocks noGrp="1"/>
          </p:cNvSpPr>
          <p:nvPr>
            <p:ph type="sldNum" idx="12"/>
          </p:nvPr>
        </p:nvSpPr>
        <p:spPr>
          <a:xfrm>
            <a:off x="7312033" y="4569025"/>
            <a:ext cx="17091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0"/>
        <p:cNvGrpSpPr/>
        <p:nvPr/>
      </p:nvGrpSpPr>
      <p:grpSpPr>
        <a:xfrm>
          <a:off x="0" y="0"/>
          <a:ext cx="0" cy="0"/>
          <a:chOff x="0" y="0"/>
          <a:chExt cx="0" cy="0"/>
        </a:xfrm>
      </p:grpSpPr>
      <p:sp>
        <p:nvSpPr>
          <p:cNvPr id="71" name="Google Shape;71;p12"/>
          <p:cNvSpPr txBox="1">
            <a:spLocks noGrp="1"/>
          </p:cNvSpPr>
          <p:nvPr>
            <p:ph type="sldNum" idx="12"/>
          </p:nvPr>
        </p:nvSpPr>
        <p:spPr>
          <a:xfrm>
            <a:off x="7312033" y="4569025"/>
            <a:ext cx="17091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4"/>
        <p:cNvGrpSpPr/>
        <p:nvPr/>
      </p:nvGrpSpPr>
      <p:grpSpPr>
        <a:xfrm>
          <a:off x="0" y="0"/>
          <a:ext cx="0" cy="0"/>
          <a:chOff x="0" y="0"/>
          <a:chExt cx="0" cy="0"/>
        </a:xfrm>
      </p:grpSpPr>
      <p:sp>
        <p:nvSpPr>
          <p:cNvPr id="25" name="Google Shape;25;p3"/>
          <p:cNvSpPr/>
          <p:nvPr/>
        </p:nvSpPr>
        <p:spPr>
          <a:xfrm>
            <a:off x="-50" y="2571900"/>
            <a:ext cx="9144000" cy="2571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txBox="1">
            <a:spLocks noGrp="1"/>
          </p:cNvSpPr>
          <p:nvPr>
            <p:ph type="title"/>
          </p:nvPr>
        </p:nvSpPr>
        <p:spPr>
          <a:xfrm>
            <a:off x="311700" y="814800"/>
            <a:ext cx="8571300" cy="9420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a:endParaRPr/>
          </a:p>
        </p:txBody>
      </p:sp>
      <p:sp>
        <p:nvSpPr>
          <p:cNvPr id="27" name="Google Shape;27;p3"/>
          <p:cNvSpPr txBox="1">
            <a:spLocks noGrp="1"/>
          </p:cNvSpPr>
          <p:nvPr>
            <p:ph type="sldNum" idx="12"/>
          </p:nvPr>
        </p:nvSpPr>
        <p:spPr>
          <a:xfrm>
            <a:off x="7312033" y="4569025"/>
            <a:ext cx="17091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
        <p:nvSpPr>
          <p:cNvPr id="28" name="Google Shape;28;p3"/>
          <p:cNvSpPr txBox="1">
            <a:spLocks noGrp="1"/>
          </p:cNvSpPr>
          <p:nvPr>
            <p:ph type="sldNum" idx="2"/>
          </p:nvPr>
        </p:nvSpPr>
        <p:spPr>
          <a:xfrm>
            <a:off x="89208" y="4569025"/>
            <a:ext cx="1709100" cy="393600"/>
          </a:xfrm>
          <a:prstGeom prst="rect">
            <a:avLst/>
          </a:prstGeom>
        </p:spPr>
        <p:txBody>
          <a:bodyPr spcFirstLastPara="1" wrap="square" lIns="91425" tIns="91425" rIns="91425" bIns="91425" anchor="ctr" anchorCtr="0">
            <a:noAutofit/>
          </a:bodyPr>
          <a:lstStyle>
            <a:lvl1pPr lvl="0" algn="l" rtl="0">
              <a:buNone/>
              <a:defRPr sz="1000">
                <a:solidFill>
                  <a:schemeClr val="dk2"/>
                </a:solidFill>
                <a:latin typeface="Open Sans"/>
                <a:ea typeface="Open Sans"/>
                <a:cs typeface="Open Sans"/>
                <a:sym typeface="Open Sans"/>
              </a:defRPr>
            </a:lvl1pPr>
            <a:lvl2pPr lvl="1" algn="l" rtl="0">
              <a:buNone/>
              <a:defRPr sz="1000">
                <a:solidFill>
                  <a:schemeClr val="dk2"/>
                </a:solidFill>
                <a:latin typeface="Open Sans"/>
                <a:ea typeface="Open Sans"/>
                <a:cs typeface="Open Sans"/>
                <a:sym typeface="Open Sans"/>
              </a:defRPr>
            </a:lvl2pPr>
            <a:lvl3pPr lvl="2" algn="l" rtl="0">
              <a:buNone/>
              <a:defRPr sz="1000">
                <a:solidFill>
                  <a:schemeClr val="dk2"/>
                </a:solidFill>
                <a:latin typeface="Open Sans"/>
                <a:ea typeface="Open Sans"/>
                <a:cs typeface="Open Sans"/>
                <a:sym typeface="Open Sans"/>
              </a:defRPr>
            </a:lvl3pPr>
            <a:lvl4pPr lvl="3" algn="l" rtl="0">
              <a:buNone/>
              <a:defRPr sz="1000">
                <a:solidFill>
                  <a:schemeClr val="dk2"/>
                </a:solidFill>
                <a:latin typeface="Open Sans"/>
                <a:ea typeface="Open Sans"/>
                <a:cs typeface="Open Sans"/>
                <a:sym typeface="Open Sans"/>
              </a:defRPr>
            </a:lvl4pPr>
            <a:lvl5pPr lvl="4" algn="l" rtl="0">
              <a:buNone/>
              <a:defRPr sz="1000">
                <a:solidFill>
                  <a:schemeClr val="dk2"/>
                </a:solidFill>
                <a:latin typeface="Open Sans"/>
                <a:ea typeface="Open Sans"/>
                <a:cs typeface="Open Sans"/>
                <a:sym typeface="Open Sans"/>
              </a:defRPr>
            </a:lvl5pPr>
            <a:lvl6pPr lvl="5" algn="l" rtl="0">
              <a:buNone/>
              <a:defRPr sz="1000">
                <a:solidFill>
                  <a:schemeClr val="dk2"/>
                </a:solidFill>
                <a:latin typeface="Open Sans"/>
                <a:ea typeface="Open Sans"/>
                <a:cs typeface="Open Sans"/>
                <a:sym typeface="Open Sans"/>
              </a:defRPr>
            </a:lvl6pPr>
            <a:lvl7pPr lvl="6" algn="l" rtl="0">
              <a:buNone/>
              <a:defRPr sz="1000">
                <a:solidFill>
                  <a:schemeClr val="dk2"/>
                </a:solidFill>
                <a:latin typeface="Open Sans"/>
                <a:ea typeface="Open Sans"/>
                <a:cs typeface="Open Sans"/>
                <a:sym typeface="Open Sans"/>
              </a:defRPr>
            </a:lvl7pPr>
            <a:lvl8pPr lvl="7" algn="l" rtl="0">
              <a:buNone/>
              <a:defRPr sz="1000">
                <a:solidFill>
                  <a:schemeClr val="dk2"/>
                </a:solidFill>
                <a:latin typeface="Open Sans"/>
                <a:ea typeface="Open Sans"/>
                <a:cs typeface="Open Sans"/>
                <a:sym typeface="Open Sans"/>
              </a:defRPr>
            </a:lvl8pPr>
            <a:lvl9pPr lvl="8" algn="l" rtl="0">
              <a:buNone/>
              <a:defRPr sz="1000">
                <a:solidFill>
                  <a:schemeClr val="dk2"/>
                </a:solidFill>
                <a:latin typeface="Open Sans"/>
                <a:ea typeface="Open Sans"/>
                <a:cs typeface="Open Sans"/>
                <a:sym typeface="Open Sans"/>
              </a:defRPr>
            </a:lvl9pPr>
          </a:lstStyle>
          <a:p>
            <a:pPr marL="0" lvl="0" indent="0" algn="l" rtl="0">
              <a:spcBef>
                <a:spcPts val="0"/>
              </a:spcBef>
              <a:spcAft>
                <a:spcPts val="0"/>
              </a:spcAft>
              <a:buNone/>
            </a:pPr>
            <a:r>
              <a:rPr lang="en"/>
              <a:t>@annie_belanger</a:t>
            </a:r>
            <a:endParaRPr/>
          </a:p>
          <a:p>
            <a:pPr marL="0" lvl="0" indent="0" algn="l" rtl="0">
              <a:spcBef>
                <a:spcPts val="0"/>
              </a:spcBef>
              <a:spcAft>
                <a:spcPts val="0"/>
              </a:spcAft>
              <a:buNone/>
            </a:pPr>
            <a:r>
              <a:rPr lang="en"/>
              <a:t>@helloitspree</a:t>
            </a:r>
            <a:endParaRPr/>
          </a:p>
        </p:txBody>
      </p:sp>
      <p:sp>
        <p:nvSpPr>
          <p:cNvPr id="29" name="Google Shape;29;p3"/>
          <p:cNvSpPr txBox="1">
            <a:spLocks noGrp="1"/>
          </p:cNvSpPr>
          <p:nvPr>
            <p:ph type="sldNum" idx="3"/>
          </p:nvPr>
        </p:nvSpPr>
        <p:spPr>
          <a:xfrm>
            <a:off x="7312033" y="4569025"/>
            <a:ext cx="1709100" cy="393600"/>
          </a:xfrm>
          <a:prstGeom prst="rect">
            <a:avLst/>
          </a:prstGeom>
        </p:spPr>
        <p:txBody>
          <a:bodyPr spcFirstLastPara="1" wrap="square" lIns="91425" tIns="91425" rIns="91425" bIns="91425" anchor="ctr" anchorCtr="0">
            <a:noAutofit/>
          </a:bodyPr>
          <a:lstStyle>
            <a:lvl1pPr lvl="0" algn="r" rtl="0">
              <a:buNone/>
              <a:defRPr sz="1000">
                <a:solidFill>
                  <a:schemeClr val="dk2"/>
                </a:solidFill>
                <a:latin typeface="Open Sans"/>
                <a:ea typeface="Open Sans"/>
                <a:cs typeface="Open Sans"/>
                <a:sym typeface="Open Sans"/>
              </a:defRPr>
            </a:lvl1pPr>
            <a:lvl2pPr lvl="1" algn="r" rtl="0">
              <a:buNone/>
              <a:defRPr sz="1000">
                <a:solidFill>
                  <a:schemeClr val="dk2"/>
                </a:solidFill>
                <a:latin typeface="Open Sans"/>
                <a:ea typeface="Open Sans"/>
                <a:cs typeface="Open Sans"/>
                <a:sym typeface="Open Sans"/>
              </a:defRPr>
            </a:lvl2pPr>
            <a:lvl3pPr lvl="2" algn="r" rtl="0">
              <a:buNone/>
              <a:defRPr sz="1000">
                <a:solidFill>
                  <a:schemeClr val="dk2"/>
                </a:solidFill>
                <a:latin typeface="Open Sans"/>
                <a:ea typeface="Open Sans"/>
                <a:cs typeface="Open Sans"/>
                <a:sym typeface="Open Sans"/>
              </a:defRPr>
            </a:lvl3pPr>
            <a:lvl4pPr lvl="3" algn="r" rtl="0">
              <a:buNone/>
              <a:defRPr sz="1000">
                <a:solidFill>
                  <a:schemeClr val="dk2"/>
                </a:solidFill>
                <a:latin typeface="Open Sans"/>
                <a:ea typeface="Open Sans"/>
                <a:cs typeface="Open Sans"/>
                <a:sym typeface="Open Sans"/>
              </a:defRPr>
            </a:lvl4pPr>
            <a:lvl5pPr lvl="4" algn="r" rtl="0">
              <a:buNone/>
              <a:defRPr sz="1000">
                <a:solidFill>
                  <a:schemeClr val="dk2"/>
                </a:solidFill>
                <a:latin typeface="Open Sans"/>
                <a:ea typeface="Open Sans"/>
                <a:cs typeface="Open Sans"/>
                <a:sym typeface="Open Sans"/>
              </a:defRPr>
            </a:lvl5pPr>
            <a:lvl6pPr lvl="5" algn="r" rtl="0">
              <a:buNone/>
              <a:defRPr sz="1000">
                <a:solidFill>
                  <a:schemeClr val="dk2"/>
                </a:solidFill>
                <a:latin typeface="Open Sans"/>
                <a:ea typeface="Open Sans"/>
                <a:cs typeface="Open Sans"/>
                <a:sym typeface="Open Sans"/>
              </a:defRPr>
            </a:lvl6pPr>
            <a:lvl7pPr lvl="6" algn="r" rtl="0">
              <a:buNone/>
              <a:defRPr sz="1000">
                <a:solidFill>
                  <a:schemeClr val="dk2"/>
                </a:solidFill>
                <a:latin typeface="Open Sans"/>
                <a:ea typeface="Open Sans"/>
                <a:cs typeface="Open Sans"/>
                <a:sym typeface="Open Sans"/>
              </a:defRPr>
            </a:lvl7pPr>
            <a:lvl8pPr lvl="7" algn="r" rtl="0">
              <a:buNone/>
              <a:defRPr sz="1000">
                <a:solidFill>
                  <a:schemeClr val="dk2"/>
                </a:solidFill>
                <a:latin typeface="Open Sans"/>
                <a:ea typeface="Open Sans"/>
                <a:cs typeface="Open Sans"/>
                <a:sym typeface="Open Sans"/>
              </a:defRPr>
            </a:lvl8pPr>
            <a:lvl9pPr lvl="8" algn="r" rtl="0">
              <a:buNone/>
              <a:defRPr sz="1000">
                <a:solidFill>
                  <a:schemeClr val="dk2"/>
                </a:solidFill>
                <a:latin typeface="Open Sans"/>
                <a:ea typeface="Open Sans"/>
                <a:cs typeface="Open Sans"/>
                <a:sym typeface="Open Sans"/>
              </a:defRPr>
            </a:lvl9pPr>
          </a:lstStyle>
          <a:p>
            <a:pPr marL="0" lvl="0" indent="0" algn="r" rtl="0">
              <a:spcBef>
                <a:spcPts val="0"/>
              </a:spcBef>
              <a:spcAft>
                <a:spcPts val="0"/>
              </a:spcAft>
              <a:buNone/>
            </a:pPr>
            <a:r>
              <a:rPr lang="en"/>
              <a:t>Kindly Hire Me | Slide </a:t>
            </a: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0"/>
        <p:cNvGrpSpPr/>
        <p:nvPr/>
      </p:nvGrpSpPr>
      <p:grpSpPr>
        <a:xfrm>
          <a:off x="0" y="0"/>
          <a:ext cx="0" cy="0"/>
          <a:chOff x="0" y="0"/>
          <a:chExt cx="0" cy="0"/>
        </a:xfrm>
      </p:grpSpPr>
      <p:sp>
        <p:nvSpPr>
          <p:cNvPr id="31" name="Google Shape;31;p4"/>
          <p:cNvSpPr/>
          <p:nvPr/>
        </p:nvSpPr>
        <p:spPr>
          <a:xfrm>
            <a:off x="-75" y="5045700"/>
            <a:ext cx="9144000" cy="97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3" name="Google Shape;33;p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lvl1pPr marL="457200" lvl="0" indent="-381000">
              <a:spcBef>
                <a:spcPts val="0"/>
              </a:spcBef>
              <a:spcAft>
                <a:spcPts val="0"/>
              </a:spcAft>
              <a:buSzPts val="2400"/>
              <a:buChar char="●"/>
              <a:defRPr/>
            </a:lvl1pPr>
            <a:lvl2pPr marL="914400" lvl="1" indent="-368300">
              <a:spcBef>
                <a:spcPts val="1600"/>
              </a:spcBef>
              <a:spcAft>
                <a:spcPts val="0"/>
              </a:spcAft>
              <a:buSzPts val="2200"/>
              <a:buChar char="○"/>
              <a:defRPr/>
            </a:lvl2pPr>
            <a:lvl3pPr marL="1371600" lvl="2" indent="-355600">
              <a:spcBef>
                <a:spcPts val="1600"/>
              </a:spcBef>
              <a:spcAft>
                <a:spcPts val="0"/>
              </a:spcAft>
              <a:buSzPts val="20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34" name="Google Shape;34;p4"/>
          <p:cNvSpPr txBox="1">
            <a:spLocks noGrp="1"/>
          </p:cNvSpPr>
          <p:nvPr>
            <p:ph type="sldNum" idx="12"/>
          </p:nvPr>
        </p:nvSpPr>
        <p:spPr>
          <a:xfrm>
            <a:off x="7312033" y="4569025"/>
            <a:ext cx="17091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35" name="Google Shape;35;p4"/>
          <p:cNvSpPr txBox="1">
            <a:spLocks noGrp="1"/>
          </p:cNvSpPr>
          <p:nvPr>
            <p:ph type="sldNum" idx="2"/>
          </p:nvPr>
        </p:nvSpPr>
        <p:spPr>
          <a:xfrm>
            <a:off x="7312033" y="4569025"/>
            <a:ext cx="1709100" cy="393600"/>
          </a:xfrm>
          <a:prstGeom prst="rect">
            <a:avLst/>
          </a:prstGeom>
        </p:spPr>
        <p:txBody>
          <a:bodyPr spcFirstLastPara="1" wrap="square" lIns="91425" tIns="91425" rIns="91425" bIns="91425" anchor="ctr" anchorCtr="0">
            <a:noAutofit/>
          </a:bodyPr>
          <a:lstStyle>
            <a:lvl1pPr lvl="0" algn="r" rtl="0">
              <a:buNone/>
              <a:defRPr sz="1000">
                <a:solidFill>
                  <a:schemeClr val="dk2"/>
                </a:solidFill>
                <a:latin typeface="Open Sans"/>
                <a:ea typeface="Open Sans"/>
                <a:cs typeface="Open Sans"/>
                <a:sym typeface="Open Sans"/>
              </a:defRPr>
            </a:lvl1pPr>
            <a:lvl2pPr lvl="1" algn="r" rtl="0">
              <a:buNone/>
              <a:defRPr sz="1000">
                <a:solidFill>
                  <a:schemeClr val="dk2"/>
                </a:solidFill>
                <a:latin typeface="Open Sans"/>
                <a:ea typeface="Open Sans"/>
                <a:cs typeface="Open Sans"/>
                <a:sym typeface="Open Sans"/>
              </a:defRPr>
            </a:lvl2pPr>
            <a:lvl3pPr lvl="2" algn="r" rtl="0">
              <a:buNone/>
              <a:defRPr sz="1000">
                <a:solidFill>
                  <a:schemeClr val="dk2"/>
                </a:solidFill>
                <a:latin typeface="Open Sans"/>
                <a:ea typeface="Open Sans"/>
                <a:cs typeface="Open Sans"/>
                <a:sym typeface="Open Sans"/>
              </a:defRPr>
            </a:lvl3pPr>
            <a:lvl4pPr lvl="3" algn="r" rtl="0">
              <a:buNone/>
              <a:defRPr sz="1000">
                <a:solidFill>
                  <a:schemeClr val="dk2"/>
                </a:solidFill>
                <a:latin typeface="Open Sans"/>
                <a:ea typeface="Open Sans"/>
                <a:cs typeface="Open Sans"/>
                <a:sym typeface="Open Sans"/>
              </a:defRPr>
            </a:lvl4pPr>
            <a:lvl5pPr lvl="4" algn="r" rtl="0">
              <a:buNone/>
              <a:defRPr sz="1000">
                <a:solidFill>
                  <a:schemeClr val="dk2"/>
                </a:solidFill>
                <a:latin typeface="Open Sans"/>
                <a:ea typeface="Open Sans"/>
                <a:cs typeface="Open Sans"/>
                <a:sym typeface="Open Sans"/>
              </a:defRPr>
            </a:lvl5pPr>
            <a:lvl6pPr lvl="5" algn="r" rtl="0">
              <a:buNone/>
              <a:defRPr sz="1000">
                <a:solidFill>
                  <a:schemeClr val="dk2"/>
                </a:solidFill>
                <a:latin typeface="Open Sans"/>
                <a:ea typeface="Open Sans"/>
                <a:cs typeface="Open Sans"/>
                <a:sym typeface="Open Sans"/>
              </a:defRPr>
            </a:lvl6pPr>
            <a:lvl7pPr lvl="6" algn="r" rtl="0">
              <a:buNone/>
              <a:defRPr sz="1000">
                <a:solidFill>
                  <a:schemeClr val="dk2"/>
                </a:solidFill>
                <a:latin typeface="Open Sans"/>
                <a:ea typeface="Open Sans"/>
                <a:cs typeface="Open Sans"/>
                <a:sym typeface="Open Sans"/>
              </a:defRPr>
            </a:lvl7pPr>
            <a:lvl8pPr lvl="7" algn="r" rtl="0">
              <a:buNone/>
              <a:defRPr sz="1000">
                <a:solidFill>
                  <a:schemeClr val="dk2"/>
                </a:solidFill>
                <a:latin typeface="Open Sans"/>
                <a:ea typeface="Open Sans"/>
                <a:cs typeface="Open Sans"/>
                <a:sym typeface="Open Sans"/>
              </a:defRPr>
            </a:lvl8pPr>
            <a:lvl9pPr lvl="8" algn="r" rtl="0">
              <a:buNone/>
              <a:defRPr sz="1000">
                <a:solidFill>
                  <a:schemeClr val="dk2"/>
                </a:solidFill>
                <a:latin typeface="Open Sans"/>
                <a:ea typeface="Open Sans"/>
                <a:cs typeface="Open Sans"/>
                <a:sym typeface="Open Sans"/>
              </a:defRPr>
            </a:lvl9pPr>
          </a:lstStyle>
          <a:p>
            <a:pPr marL="0" lvl="0" indent="0" algn="r" rtl="0">
              <a:spcBef>
                <a:spcPts val="0"/>
              </a:spcBef>
              <a:spcAft>
                <a:spcPts val="0"/>
              </a:spcAft>
              <a:buNone/>
            </a:pPr>
            <a:r>
              <a:rPr lang="en"/>
              <a:t>Kindly Hire Me | Slide </a:t>
            </a:r>
            <a:fld id="{00000000-1234-1234-1234-123412341234}" type="slidenum">
              <a:rPr lang="en"/>
              <a:t>‹#›</a:t>
            </a:fld>
            <a:endParaRPr/>
          </a:p>
        </p:txBody>
      </p:sp>
      <p:sp>
        <p:nvSpPr>
          <p:cNvPr id="36" name="Google Shape;36;p4"/>
          <p:cNvSpPr txBox="1">
            <a:spLocks noGrp="1"/>
          </p:cNvSpPr>
          <p:nvPr>
            <p:ph type="sldNum" idx="3"/>
          </p:nvPr>
        </p:nvSpPr>
        <p:spPr>
          <a:xfrm>
            <a:off x="89208" y="4569025"/>
            <a:ext cx="1709100" cy="393600"/>
          </a:xfrm>
          <a:prstGeom prst="rect">
            <a:avLst/>
          </a:prstGeom>
        </p:spPr>
        <p:txBody>
          <a:bodyPr spcFirstLastPara="1" wrap="square" lIns="91425" tIns="91425" rIns="91425" bIns="91425" anchor="ctr" anchorCtr="0">
            <a:noAutofit/>
          </a:bodyPr>
          <a:lstStyle>
            <a:lvl1pPr lvl="0" algn="l" rtl="0">
              <a:buNone/>
              <a:defRPr sz="1000">
                <a:solidFill>
                  <a:schemeClr val="dk2"/>
                </a:solidFill>
                <a:latin typeface="Open Sans"/>
                <a:ea typeface="Open Sans"/>
                <a:cs typeface="Open Sans"/>
                <a:sym typeface="Open Sans"/>
              </a:defRPr>
            </a:lvl1pPr>
            <a:lvl2pPr lvl="1" algn="l" rtl="0">
              <a:buNone/>
              <a:defRPr sz="1000">
                <a:solidFill>
                  <a:schemeClr val="dk2"/>
                </a:solidFill>
                <a:latin typeface="Open Sans"/>
                <a:ea typeface="Open Sans"/>
                <a:cs typeface="Open Sans"/>
                <a:sym typeface="Open Sans"/>
              </a:defRPr>
            </a:lvl2pPr>
            <a:lvl3pPr lvl="2" algn="l" rtl="0">
              <a:buNone/>
              <a:defRPr sz="1000">
                <a:solidFill>
                  <a:schemeClr val="dk2"/>
                </a:solidFill>
                <a:latin typeface="Open Sans"/>
                <a:ea typeface="Open Sans"/>
                <a:cs typeface="Open Sans"/>
                <a:sym typeface="Open Sans"/>
              </a:defRPr>
            </a:lvl3pPr>
            <a:lvl4pPr lvl="3" algn="l" rtl="0">
              <a:buNone/>
              <a:defRPr sz="1000">
                <a:solidFill>
                  <a:schemeClr val="dk2"/>
                </a:solidFill>
                <a:latin typeface="Open Sans"/>
                <a:ea typeface="Open Sans"/>
                <a:cs typeface="Open Sans"/>
                <a:sym typeface="Open Sans"/>
              </a:defRPr>
            </a:lvl4pPr>
            <a:lvl5pPr lvl="4" algn="l" rtl="0">
              <a:buNone/>
              <a:defRPr sz="1000">
                <a:solidFill>
                  <a:schemeClr val="dk2"/>
                </a:solidFill>
                <a:latin typeface="Open Sans"/>
                <a:ea typeface="Open Sans"/>
                <a:cs typeface="Open Sans"/>
                <a:sym typeface="Open Sans"/>
              </a:defRPr>
            </a:lvl5pPr>
            <a:lvl6pPr lvl="5" algn="l" rtl="0">
              <a:buNone/>
              <a:defRPr sz="1000">
                <a:solidFill>
                  <a:schemeClr val="dk2"/>
                </a:solidFill>
                <a:latin typeface="Open Sans"/>
                <a:ea typeface="Open Sans"/>
                <a:cs typeface="Open Sans"/>
                <a:sym typeface="Open Sans"/>
              </a:defRPr>
            </a:lvl6pPr>
            <a:lvl7pPr lvl="6" algn="l" rtl="0">
              <a:buNone/>
              <a:defRPr sz="1000">
                <a:solidFill>
                  <a:schemeClr val="dk2"/>
                </a:solidFill>
                <a:latin typeface="Open Sans"/>
                <a:ea typeface="Open Sans"/>
                <a:cs typeface="Open Sans"/>
                <a:sym typeface="Open Sans"/>
              </a:defRPr>
            </a:lvl7pPr>
            <a:lvl8pPr lvl="7" algn="l" rtl="0">
              <a:buNone/>
              <a:defRPr sz="1000">
                <a:solidFill>
                  <a:schemeClr val="dk2"/>
                </a:solidFill>
                <a:latin typeface="Open Sans"/>
                <a:ea typeface="Open Sans"/>
                <a:cs typeface="Open Sans"/>
                <a:sym typeface="Open Sans"/>
              </a:defRPr>
            </a:lvl8pPr>
            <a:lvl9pPr lvl="8" algn="l" rtl="0">
              <a:buNone/>
              <a:defRPr sz="1000">
                <a:solidFill>
                  <a:schemeClr val="dk2"/>
                </a:solidFill>
                <a:latin typeface="Open Sans"/>
                <a:ea typeface="Open Sans"/>
                <a:cs typeface="Open Sans"/>
                <a:sym typeface="Open Sans"/>
              </a:defRPr>
            </a:lvl9pPr>
          </a:lstStyle>
          <a:p>
            <a:pPr marL="0" lvl="0" indent="0" algn="l" rtl="0">
              <a:spcBef>
                <a:spcPts val="0"/>
              </a:spcBef>
              <a:spcAft>
                <a:spcPts val="0"/>
              </a:spcAft>
              <a:buNone/>
            </a:pPr>
            <a:r>
              <a:rPr lang="en"/>
              <a:t>@annie_belanger</a:t>
            </a:r>
            <a:endParaRPr/>
          </a:p>
          <a:p>
            <a:pPr marL="0" lvl="0" indent="0" algn="l" rtl="0">
              <a:spcBef>
                <a:spcPts val="0"/>
              </a:spcBef>
              <a:spcAft>
                <a:spcPts val="0"/>
              </a:spcAft>
              <a:buNone/>
            </a:pPr>
            <a:r>
              <a:rPr lang="en"/>
              <a:t>@helloitspree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7"/>
        <p:cNvGrpSpPr/>
        <p:nvPr/>
      </p:nvGrpSpPr>
      <p:grpSpPr>
        <a:xfrm>
          <a:off x="0" y="0"/>
          <a:ext cx="0" cy="0"/>
          <a:chOff x="0" y="0"/>
          <a:chExt cx="0" cy="0"/>
        </a:xfrm>
      </p:grpSpPr>
      <p:sp>
        <p:nvSpPr>
          <p:cNvPr id="38" name="Google Shape;38;p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9" name="Google Shape;39;p5"/>
          <p:cNvSpPr txBox="1">
            <a:spLocks noGrp="1"/>
          </p:cNvSpPr>
          <p:nvPr>
            <p:ph type="body" idx="1"/>
          </p:nvPr>
        </p:nvSpPr>
        <p:spPr>
          <a:xfrm>
            <a:off x="311700" y="1266175"/>
            <a:ext cx="3999900" cy="33027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0" name="Google Shape;40;p5"/>
          <p:cNvSpPr txBox="1">
            <a:spLocks noGrp="1"/>
          </p:cNvSpPr>
          <p:nvPr>
            <p:ph type="body" idx="2"/>
          </p:nvPr>
        </p:nvSpPr>
        <p:spPr>
          <a:xfrm>
            <a:off x="4832400" y="1266175"/>
            <a:ext cx="3999900" cy="33027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1" name="Google Shape;41;p5"/>
          <p:cNvSpPr txBox="1">
            <a:spLocks noGrp="1"/>
          </p:cNvSpPr>
          <p:nvPr>
            <p:ph type="sldNum" idx="12"/>
          </p:nvPr>
        </p:nvSpPr>
        <p:spPr>
          <a:xfrm>
            <a:off x="7312033" y="4569025"/>
            <a:ext cx="17091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2"/>
        <p:cNvGrpSpPr/>
        <p:nvPr/>
      </p:nvGrpSpPr>
      <p:grpSpPr>
        <a:xfrm>
          <a:off x="0" y="0"/>
          <a:ext cx="0" cy="0"/>
          <a:chOff x="0" y="0"/>
          <a:chExt cx="0" cy="0"/>
        </a:xfrm>
      </p:grpSpPr>
      <p:sp>
        <p:nvSpPr>
          <p:cNvPr id="43" name="Google Shape;43;p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44" name="Google Shape;44;p6"/>
          <p:cNvSpPr txBox="1">
            <a:spLocks noGrp="1"/>
          </p:cNvSpPr>
          <p:nvPr>
            <p:ph type="sldNum" idx="12"/>
          </p:nvPr>
        </p:nvSpPr>
        <p:spPr>
          <a:xfrm>
            <a:off x="7312033" y="4569025"/>
            <a:ext cx="17091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7" name="Google Shape;47;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8" name="Google Shape;48;p7"/>
          <p:cNvSpPr txBox="1">
            <a:spLocks noGrp="1"/>
          </p:cNvSpPr>
          <p:nvPr>
            <p:ph type="sldNum" idx="12"/>
          </p:nvPr>
        </p:nvSpPr>
        <p:spPr>
          <a:xfrm>
            <a:off x="7312033" y="4569025"/>
            <a:ext cx="17091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49" name="Google Shape;49;p7"/>
          <p:cNvSpPr txBox="1">
            <a:spLocks noGrp="1"/>
          </p:cNvSpPr>
          <p:nvPr>
            <p:ph type="sldNum" idx="2"/>
          </p:nvPr>
        </p:nvSpPr>
        <p:spPr>
          <a:xfrm>
            <a:off x="7312033" y="83875"/>
            <a:ext cx="1709100" cy="393600"/>
          </a:xfrm>
          <a:prstGeom prst="rect">
            <a:avLst/>
          </a:prstGeom>
        </p:spPr>
        <p:txBody>
          <a:bodyPr spcFirstLastPara="1" wrap="square" lIns="91425" tIns="91425" rIns="91425" bIns="91425" anchor="ctr" anchorCtr="0">
            <a:noAutofit/>
          </a:bodyPr>
          <a:lstStyle>
            <a:lvl1pPr lvl="0" rtl="0">
              <a:buNone/>
              <a:defRPr sz="1000">
                <a:solidFill>
                  <a:schemeClr val="dk2"/>
                </a:solidFill>
                <a:latin typeface="Open Sans"/>
                <a:ea typeface="Open Sans"/>
                <a:cs typeface="Open Sans"/>
                <a:sym typeface="Open Sans"/>
              </a:defRPr>
            </a:lvl1pPr>
            <a:lvl2pPr lvl="1" rtl="0">
              <a:buNone/>
              <a:defRPr sz="1000">
                <a:solidFill>
                  <a:schemeClr val="dk2"/>
                </a:solidFill>
                <a:latin typeface="Open Sans"/>
                <a:ea typeface="Open Sans"/>
                <a:cs typeface="Open Sans"/>
                <a:sym typeface="Open Sans"/>
              </a:defRPr>
            </a:lvl2pPr>
            <a:lvl3pPr lvl="2" rtl="0">
              <a:buNone/>
              <a:defRPr sz="1000">
                <a:solidFill>
                  <a:schemeClr val="dk2"/>
                </a:solidFill>
                <a:latin typeface="Open Sans"/>
                <a:ea typeface="Open Sans"/>
                <a:cs typeface="Open Sans"/>
                <a:sym typeface="Open Sans"/>
              </a:defRPr>
            </a:lvl3pPr>
            <a:lvl4pPr lvl="3" rtl="0">
              <a:buNone/>
              <a:defRPr sz="1000">
                <a:solidFill>
                  <a:schemeClr val="dk2"/>
                </a:solidFill>
                <a:latin typeface="Open Sans"/>
                <a:ea typeface="Open Sans"/>
                <a:cs typeface="Open Sans"/>
                <a:sym typeface="Open Sans"/>
              </a:defRPr>
            </a:lvl4pPr>
            <a:lvl5pPr lvl="4" rtl="0">
              <a:buNone/>
              <a:defRPr sz="1000">
                <a:solidFill>
                  <a:schemeClr val="dk2"/>
                </a:solidFill>
                <a:latin typeface="Open Sans"/>
                <a:ea typeface="Open Sans"/>
                <a:cs typeface="Open Sans"/>
                <a:sym typeface="Open Sans"/>
              </a:defRPr>
            </a:lvl5pPr>
            <a:lvl6pPr lvl="5" rtl="0">
              <a:buNone/>
              <a:defRPr sz="1000">
                <a:solidFill>
                  <a:schemeClr val="dk2"/>
                </a:solidFill>
                <a:latin typeface="Open Sans"/>
                <a:ea typeface="Open Sans"/>
                <a:cs typeface="Open Sans"/>
                <a:sym typeface="Open Sans"/>
              </a:defRPr>
            </a:lvl6pPr>
            <a:lvl7pPr lvl="6" rtl="0">
              <a:buNone/>
              <a:defRPr sz="1000">
                <a:solidFill>
                  <a:schemeClr val="dk2"/>
                </a:solidFill>
                <a:latin typeface="Open Sans"/>
                <a:ea typeface="Open Sans"/>
                <a:cs typeface="Open Sans"/>
                <a:sym typeface="Open Sans"/>
              </a:defRPr>
            </a:lvl7pPr>
            <a:lvl8pPr lvl="7" rtl="0">
              <a:buNone/>
              <a:defRPr sz="1000">
                <a:solidFill>
                  <a:schemeClr val="dk2"/>
                </a:solidFill>
                <a:latin typeface="Open Sans"/>
                <a:ea typeface="Open Sans"/>
                <a:cs typeface="Open Sans"/>
                <a:sym typeface="Open Sans"/>
              </a:defRPr>
            </a:lvl8pPr>
            <a:lvl9pPr lvl="8" rtl="0">
              <a:buNone/>
              <a:defRPr sz="1000">
                <a:solidFill>
                  <a:schemeClr val="dk2"/>
                </a:solidFill>
                <a:latin typeface="Open Sans"/>
                <a:ea typeface="Open Sans"/>
                <a:cs typeface="Open Sans"/>
                <a:sym typeface="Open Sans"/>
              </a:defRPr>
            </a:lvl9pPr>
          </a:lstStyle>
          <a:p>
            <a:pPr marL="0" lvl="0" indent="0" algn="r" rtl="0">
              <a:spcBef>
                <a:spcPts val="0"/>
              </a:spcBef>
              <a:spcAft>
                <a:spcPts val="0"/>
              </a:spcAft>
              <a:buNone/>
            </a:pPr>
            <a:r>
              <a:rPr lang="en"/>
              <a:t>@annie_belanger</a:t>
            </a:r>
            <a:endParaRPr/>
          </a:p>
          <a:p>
            <a:pPr marL="0" lvl="0" indent="0" algn="r" rtl="0">
              <a:spcBef>
                <a:spcPts val="0"/>
              </a:spcBef>
              <a:spcAft>
                <a:spcPts val="0"/>
              </a:spcAft>
              <a:buNone/>
            </a:pPr>
            <a:r>
              <a:rPr lang="en"/>
              <a:t>@helloitspree</a:t>
            </a:r>
            <a:endParaRPr/>
          </a:p>
        </p:txBody>
      </p:sp>
      <p:sp>
        <p:nvSpPr>
          <p:cNvPr id="50" name="Google Shape;50;p7"/>
          <p:cNvSpPr txBox="1">
            <a:spLocks noGrp="1"/>
          </p:cNvSpPr>
          <p:nvPr>
            <p:ph type="sldNum" idx="3"/>
          </p:nvPr>
        </p:nvSpPr>
        <p:spPr>
          <a:xfrm>
            <a:off x="7312033" y="4569025"/>
            <a:ext cx="1709100" cy="393600"/>
          </a:xfrm>
          <a:prstGeom prst="rect">
            <a:avLst/>
          </a:prstGeom>
        </p:spPr>
        <p:txBody>
          <a:bodyPr spcFirstLastPara="1" wrap="square" lIns="91425" tIns="91425" rIns="91425" bIns="91425" anchor="ctr" anchorCtr="0">
            <a:noAutofit/>
          </a:bodyPr>
          <a:lstStyle>
            <a:lvl1pPr lvl="0" algn="r" rtl="0">
              <a:buNone/>
              <a:defRPr sz="1000">
                <a:solidFill>
                  <a:schemeClr val="dk2"/>
                </a:solidFill>
                <a:latin typeface="Open Sans"/>
                <a:ea typeface="Open Sans"/>
                <a:cs typeface="Open Sans"/>
                <a:sym typeface="Open Sans"/>
              </a:defRPr>
            </a:lvl1pPr>
            <a:lvl2pPr lvl="1" algn="r" rtl="0">
              <a:buNone/>
              <a:defRPr sz="1000">
                <a:solidFill>
                  <a:schemeClr val="dk2"/>
                </a:solidFill>
                <a:latin typeface="Open Sans"/>
                <a:ea typeface="Open Sans"/>
                <a:cs typeface="Open Sans"/>
                <a:sym typeface="Open Sans"/>
              </a:defRPr>
            </a:lvl2pPr>
            <a:lvl3pPr lvl="2" algn="r" rtl="0">
              <a:buNone/>
              <a:defRPr sz="1000">
                <a:solidFill>
                  <a:schemeClr val="dk2"/>
                </a:solidFill>
                <a:latin typeface="Open Sans"/>
                <a:ea typeface="Open Sans"/>
                <a:cs typeface="Open Sans"/>
                <a:sym typeface="Open Sans"/>
              </a:defRPr>
            </a:lvl3pPr>
            <a:lvl4pPr lvl="3" algn="r" rtl="0">
              <a:buNone/>
              <a:defRPr sz="1000">
                <a:solidFill>
                  <a:schemeClr val="dk2"/>
                </a:solidFill>
                <a:latin typeface="Open Sans"/>
                <a:ea typeface="Open Sans"/>
                <a:cs typeface="Open Sans"/>
                <a:sym typeface="Open Sans"/>
              </a:defRPr>
            </a:lvl4pPr>
            <a:lvl5pPr lvl="4" algn="r" rtl="0">
              <a:buNone/>
              <a:defRPr sz="1000">
                <a:solidFill>
                  <a:schemeClr val="dk2"/>
                </a:solidFill>
                <a:latin typeface="Open Sans"/>
                <a:ea typeface="Open Sans"/>
                <a:cs typeface="Open Sans"/>
                <a:sym typeface="Open Sans"/>
              </a:defRPr>
            </a:lvl5pPr>
            <a:lvl6pPr lvl="5" algn="r" rtl="0">
              <a:buNone/>
              <a:defRPr sz="1000">
                <a:solidFill>
                  <a:schemeClr val="dk2"/>
                </a:solidFill>
                <a:latin typeface="Open Sans"/>
                <a:ea typeface="Open Sans"/>
                <a:cs typeface="Open Sans"/>
                <a:sym typeface="Open Sans"/>
              </a:defRPr>
            </a:lvl6pPr>
            <a:lvl7pPr lvl="6" algn="r" rtl="0">
              <a:buNone/>
              <a:defRPr sz="1000">
                <a:solidFill>
                  <a:schemeClr val="dk2"/>
                </a:solidFill>
                <a:latin typeface="Open Sans"/>
                <a:ea typeface="Open Sans"/>
                <a:cs typeface="Open Sans"/>
                <a:sym typeface="Open Sans"/>
              </a:defRPr>
            </a:lvl7pPr>
            <a:lvl8pPr lvl="7" algn="r" rtl="0">
              <a:buNone/>
              <a:defRPr sz="1000">
                <a:solidFill>
                  <a:schemeClr val="dk2"/>
                </a:solidFill>
                <a:latin typeface="Open Sans"/>
                <a:ea typeface="Open Sans"/>
                <a:cs typeface="Open Sans"/>
                <a:sym typeface="Open Sans"/>
              </a:defRPr>
            </a:lvl8pPr>
            <a:lvl9pPr lvl="8" algn="r" rtl="0">
              <a:buNone/>
              <a:defRPr sz="1000">
                <a:solidFill>
                  <a:schemeClr val="dk2"/>
                </a:solidFill>
                <a:latin typeface="Open Sans"/>
                <a:ea typeface="Open Sans"/>
                <a:cs typeface="Open Sans"/>
                <a:sym typeface="Open Sans"/>
              </a:defRPr>
            </a:lvl9pPr>
          </a:lstStyle>
          <a:p>
            <a:pPr marL="0" lvl="0" indent="0" algn="r" rtl="0">
              <a:spcBef>
                <a:spcPts val="0"/>
              </a:spcBef>
              <a:spcAft>
                <a:spcPts val="0"/>
              </a:spcAft>
              <a:buNone/>
            </a:pPr>
            <a:r>
              <a:rPr lang="en"/>
              <a:t>Kindly Hire Me | Slide </a:t>
            </a: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6"/>
        </a:solidFill>
        <a:effectLst/>
      </p:bgPr>
    </p:bg>
    <p:spTree>
      <p:nvGrpSpPr>
        <p:cNvPr id="1" name="Shape 51"/>
        <p:cNvGrpSpPr/>
        <p:nvPr/>
      </p:nvGrpSpPr>
      <p:grpSpPr>
        <a:xfrm>
          <a:off x="0" y="0"/>
          <a:ext cx="0" cy="0"/>
          <a:chOff x="0" y="0"/>
          <a:chExt cx="0" cy="0"/>
        </a:xfrm>
      </p:grpSpPr>
      <p:sp>
        <p:nvSpPr>
          <p:cNvPr id="52" name="Google Shape;52;p8"/>
          <p:cNvSpPr txBox="1">
            <a:spLocks noGrp="1"/>
          </p:cNvSpPr>
          <p:nvPr>
            <p:ph type="title"/>
          </p:nvPr>
        </p:nvSpPr>
        <p:spPr>
          <a:xfrm>
            <a:off x="490250" y="526350"/>
            <a:ext cx="56136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2"/>
              </a:buClr>
              <a:buSzPts val="5400"/>
              <a:buNone/>
              <a:defRPr sz="5400" b="0">
                <a:solidFill>
                  <a:schemeClr val="dk2"/>
                </a:solidFill>
              </a:defRPr>
            </a:lvl1pPr>
            <a:lvl2pPr lvl="1">
              <a:spcBef>
                <a:spcPts val="0"/>
              </a:spcBef>
              <a:spcAft>
                <a:spcPts val="0"/>
              </a:spcAft>
              <a:buClr>
                <a:schemeClr val="dk2"/>
              </a:buClr>
              <a:buSzPts val="5400"/>
              <a:buNone/>
              <a:defRPr sz="5400" b="0">
                <a:solidFill>
                  <a:schemeClr val="dk2"/>
                </a:solidFill>
              </a:defRPr>
            </a:lvl2pPr>
            <a:lvl3pPr lvl="2">
              <a:spcBef>
                <a:spcPts val="0"/>
              </a:spcBef>
              <a:spcAft>
                <a:spcPts val="0"/>
              </a:spcAft>
              <a:buClr>
                <a:schemeClr val="dk2"/>
              </a:buClr>
              <a:buSzPts val="5400"/>
              <a:buNone/>
              <a:defRPr sz="5400" b="0">
                <a:solidFill>
                  <a:schemeClr val="dk2"/>
                </a:solidFill>
              </a:defRPr>
            </a:lvl3pPr>
            <a:lvl4pPr lvl="3">
              <a:spcBef>
                <a:spcPts val="0"/>
              </a:spcBef>
              <a:spcAft>
                <a:spcPts val="0"/>
              </a:spcAft>
              <a:buClr>
                <a:schemeClr val="dk2"/>
              </a:buClr>
              <a:buSzPts val="5400"/>
              <a:buNone/>
              <a:defRPr sz="5400" b="0">
                <a:solidFill>
                  <a:schemeClr val="dk2"/>
                </a:solidFill>
              </a:defRPr>
            </a:lvl4pPr>
            <a:lvl5pPr lvl="4">
              <a:spcBef>
                <a:spcPts val="0"/>
              </a:spcBef>
              <a:spcAft>
                <a:spcPts val="0"/>
              </a:spcAft>
              <a:buClr>
                <a:schemeClr val="dk2"/>
              </a:buClr>
              <a:buSzPts val="5400"/>
              <a:buNone/>
              <a:defRPr sz="5400" b="0">
                <a:solidFill>
                  <a:schemeClr val="dk2"/>
                </a:solidFill>
              </a:defRPr>
            </a:lvl5pPr>
            <a:lvl6pPr lvl="5">
              <a:spcBef>
                <a:spcPts val="0"/>
              </a:spcBef>
              <a:spcAft>
                <a:spcPts val="0"/>
              </a:spcAft>
              <a:buClr>
                <a:schemeClr val="dk2"/>
              </a:buClr>
              <a:buSzPts val="5400"/>
              <a:buNone/>
              <a:defRPr sz="5400" b="0">
                <a:solidFill>
                  <a:schemeClr val="dk2"/>
                </a:solidFill>
              </a:defRPr>
            </a:lvl6pPr>
            <a:lvl7pPr lvl="6">
              <a:spcBef>
                <a:spcPts val="0"/>
              </a:spcBef>
              <a:spcAft>
                <a:spcPts val="0"/>
              </a:spcAft>
              <a:buClr>
                <a:schemeClr val="dk2"/>
              </a:buClr>
              <a:buSzPts val="5400"/>
              <a:buNone/>
              <a:defRPr sz="5400" b="0">
                <a:solidFill>
                  <a:schemeClr val="dk2"/>
                </a:solidFill>
              </a:defRPr>
            </a:lvl7pPr>
            <a:lvl8pPr lvl="7">
              <a:spcBef>
                <a:spcPts val="0"/>
              </a:spcBef>
              <a:spcAft>
                <a:spcPts val="0"/>
              </a:spcAft>
              <a:buClr>
                <a:schemeClr val="dk2"/>
              </a:buClr>
              <a:buSzPts val="5400"/>
              <a:buNone/>
              <a:defRPr sz="5400" b="0">
                <a:solidFill>
                  <a:schemeClr val="dk2"/>
                </a:solidFill>
              </a:defRPr>
            </a:lvl8pPr>
            <a:lvl9pPr lvl="8">
              <a:spcBef>
                <a:spcPts val="0"/>
              </a:spcBef>
              <a:spcAft>
                <a:spcPts val="0"/>
              </a:spcAft>
              <a:buClr>
                <a:schemeClr val="dk2"/>
              </a:buClr>
              <a:buSzPts val="5400"/>
              <a:buNone/>
              <a:defRPr sz="5400" b="0">
                <a:solidFill>
                  <a:schemeClr val="dk2"/>
                </a:solidFill>
              </a:defRPr>
            </a:lvl9pPr>
          </a:lstStyle>
          <a:p>
            <a:endParaRPr/>
          </a:p>
        </p:txBody>
      </p:sp>
      <p:sp>
        <p:nvSpPr>
          <p:cNvPr id="53" name="Google Shape;53;p8"/>
          <p:cNvSpPr txBox="1">
            <a:spLocks noGrp="1"/>
          </p:cNvSpPr>
          <p:nvPr>
            <p:ph type="sldNum" idx="12"/>
          </p:nvPr>
        </p:nvSpPr>
        <p:spPr>
          <a:xfrm>
            <a:off x="7312033" y="4569025"/>
            <a:ext cx="17091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4"/>
        <p:cNvGrpSpPr/>
        <p:nvPr/>
      </p:nvGrpSpPr>
      <p:grpSpPr>
        <a:xfrm>
          <a:off x="0" y="0"/>
          <a:ext cx="0" cy="0"/>
          <a:chOff x="0" y="0"/>
          <a:chExt cx="0" cy="0"/>
        </a:xfrm>
      </p:grpSpPr>
      <p:sp>
        <p:nvSpPr>
          <p:cNvPr id="55" name="Google Shape;55;p9"/>
          <p:cNvSpPr/>
          <p:nvPr/>
        </p:nvSpPr>
        <p:spPr>
          <a:xfrm>
            <a:off x="4572000" y="0"/>
            <a:ext cx="45720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6" name="Google Shape;56;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57" name="Google Shape;57;p9"/>
          <p:cNvSpPr txBox="1">
            <a:spLocks noGrp="1"/>
          </p:cNvSpPr>
          <p:nvPr>
            <p:ph type="title"/>
          </p:nvPr>
        </p:nvSpPr>
        <p:spPr>
          <a:xfrm>
            <a:off x="265500" y="1039675"/>
            <a:ext cx="4045200" cy="16758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58" name="Google Shape;58;p9"/>
          <p:cNvSpPr txBox="1">
            <a:spLocks noGrp="1"/>
          </p:cNvSpPr>
          <p:nvPr>
            <p:ph type="subTitle" idx="1"/>
          </p:nvPr>
        </p:nvSpPr>
        <p:spPr>
          <a:xfrm>
            <a:off x="265500" y="27268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9" name="Google Shape;5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81000">
              <a:spcBef>
                <a:spcPts val="0"/>
              </a:spcBef>
              <a:spcAft>
                <a:spcPts val="0"/>
              </a:spcAft>
              <a:buClr>
                <a:schemeClr val="lt1"/>
              </a:buClr>
              <a:buSzPts val="2400"/>
              <a:buChar char="●"/>
              <a:defRPr>
                <a:solidFill>
                  <a:schemeClr val="lt1"/>
                </a:solidFill>
              </a:defRPr>
            </a:lvl1pPr>
            <a:lvl2pPr marL="914400" lvl="1" indent="-368300">
              <a:spcBef>
                <a:spcPts val="1600"/>
              </a:spcBef>
              <a:spcAft>
                <a:spcPts val="0"/>
              </a:spcAft>
              <a:buClr>
                <a:schemeClr val="lt1"/>
              </a:buClr>
              <a:buSzPts val="2200"/>
              <a:buChar char="○"/>
              <a:defRPr>
                <a:solidFill>
                  <a:schemeClr val="lt1"/>
                </a:solidFill>
              </a:defRPr>
            </a:lvl2pPr>
            <a:lvl3pPr marL="1371600" lvl="2" indent="-355600">
              <a:spcBef>
                <a:spcPts val="1600"/>
              </a:spcBef>
              <a:spcAft>
                <a:spcPts val="0"/>
              </a:spcAft>
              <a:buClr>
                <a:schemeClr val="lt1"/>
              </a:buClr>
              <a:buSzPts val="20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60" name="Google Shape;60;p9"/>
          <p:cNvSpPr txBox="1">
            <a:spLocks noGrp="1"/>
          </p:cNvSpPr>
          <p:nvPr>
            <p:ph type="sldNum" idx="12"/>
          </p:nvPr>
        </p:nvSpPr>
        <p:spPr>
          <a:xfrm>
            <a:off x="7312033" y="4569025"/>
            <a:ext cx="17091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r>
              <a:rPr lang="en"/>
              <a:t>Kindly Hire Me | Slide </a:t>
            </a:r>
            <a:fld id="{00000000-1234-1234-1234-123412341234}" type="slidenum">
              <a:rPr lang="en"/>
              <a:t>‹#›</a:t>
            </a:fld>
            <a:endParaRPr/>
          </a:p>
        </p:txBody>
      </p:sp>
      <p:sp>
        <p:nvSpPr>
          <p:cNvPr id="61" name="Google Shape;61;p9"/>
          <p:cNvSpPr txBox="1">
            <a:spLocks noGrp="1"/>
          </p:cNvSpPr>
          <p:nvPr>
            <p:ph type="sldNum" idx="3"/>
          </p:nvPr>
        </p:nvSpPr>
        <p:spPr>
          <a:xfrm>
            <a:off x="89208" y="4569025"/>
            <a:ext cx="1709100" cy="393600"/>
          </a:xfrm>
          <a:prstGeom prst="rect">
            <a:avLst/>
          </a:prstGeom>
        </p:spPr>
        <p:txBody>
          <a:bodyPr spcFirstLastPara="1" wrap="square" lIns="91425" tIns="91425" rIns="91425" bIns="91425" anchor="ctr" anchorCtr="0">
            <a:noAutofit/>
          </a:bodyPr>
          <a:lstStyle>
            <a:lvl1pPr lvl="0" algn="l" rtl="0">
              <a:buNone/>
              <a:defRPr sz="1000">
                <a:solidFill>
                  <a:schemeClr val="dk2"/>
                </a:solidFill>
                <a:latin typeface="Open Sans"/>
                <a:ea typeface="Open Sans"/>
                <a:cs typeface="Open Sans"/>
                <a:sym typeface="Open Sans"/>
              </a:defRPr>
            </a:lvl1pPr>
            <a:lvl2pPr lvl="1" algn="l" rtl="0">
              <a:buNone/>
              <a:defRPr sz="1000">
                <a:solidFill>
                  <a:schemeClr val="dk2"/>
                </a:solidFill>
                <a:latin typeface="Open Sans"/>
                <a:ea typeface="Open Sans"/>
                <a:cs typeface="Open Sans"/>
                <a:sym typeface="Open Sans"/>
              </a:defRPr>
            </a:lvl2pPr>
            <a:lvl3pPr lvl="2" algn="l" rtl="0">
              <a:buNone/>
              <a:defRPr sz="1000">
                <a:solidFill>
                  <a:schemeClr val="dk2"/>
                </a:solidFill>
                <a:latin typeface="Open Sans"/>
                <a:ea typeface="Open Sans"/>
                <a:cs typeface="Open Sans"/>
                <a:sym typeface="Open Sans"/>
              </a:defRPr>
            </a:lvl3pPr>
            <a:lvl4pPr lvl="3" algn="l" rtl="0">
              <a:buNone/>
              <a:defRPr sz="1000">
                <a:solidFill>
                  <a:schemeClr val="dk2"/>
                </a:solidFill>
                <a:latin typeface="Open Sans"/>
                <a:ea typeface="Open Sans"/>
                <a:cs typeface="Open Sans"/>
                <a:sym typeface="Open Sans"/>
              </a:defRPr>
            </a:lvl4pPr>
            <a:lvl5pPr lvl="4" algn="l" rtl="0">
              <a:buNone/>
              <a:defRPr sz="1000">
                <a:solidFill>
                  <a:schemeClr val="dk2"/>
                </a:solidFill>
                <a:latin typeface="Open Sans"/>
                <a:ea typeface="Open Sans"/>
                <a:cs typeface="Open Sans"/>
                <a:sym typeface="Open Sans"/>
              </a:defRPr>
            </a:lvl5pPr>
            <a:lvl6pPr lvl="5" algn="l" rtl="0">
              <a:buNone/>
              <a:defRPr sz="1000">
                <a:solidFill>
                  <a:schemeClr val="dk2"/>
                </a:solidFill>
                <a:latin typeface="Open Sans"/>
                <a:ea typeface="Open Sans"/>
                <a:cs typeface="Open Sans"/>
                <a:sym typeface="Open Sans"/>
              </a:defRPr>
            </a:lvl6pPr>
            <a:lvl7pPr lvl="6" algn="l" rtl="0">
              <a:buNone/>
              <a:defRPr sz="1000">
                <a:solidFill>
                  <a:schemeClr val="dk2"/>
                </a:solidFill>
                <a:latin typeface="Open Sans"/>
                <a:ea typeface="Open Sans"/>
                <a:cs typeface="Open Sans"/>
                <a:sym typeface="Open Sans"/>
              </a:defRPr>
            </a:lvl7pPr>
            <a:lvl8pPr lvl="7" algn="l" rtl="0">
              <a:buNone/>
              <a:defRPr sz="1000">
                <a:solidFill>
                  <a:schemeClr val="dk2"/>
                </a:solidFill>
                <a:latin typeface="Open Sans"/>
                <a:ea typeface="Open Sans"/>
                <a:cs typeface="Open Sans"/>
                <a:sym typeface="Open Sans"/>
              </a:defRPr>
            </a:lvl8pPr>
            <a:lvl9pPr lvl="8" algn="l" rtl="0">
              <a:buNone/>
              <a:defRPr sz="1000">
                <a:solidFill>
                  <a:schemeClr val="dk2"/>
                </a:solidFill>
                <a:latin typeface="Open Sans"/>
                <a:ea typeface="Open Sans"/>
                <a:cs typeface="Open Sans"/>
                <a:sym typeface="Open Sans"/>
              </a:defRPr>
            </a:lvl9pPr>
          </a:lstStyle>
          <a:p>
            <a:pPr marL="0" lvl="0" indent="0" algn="l" rtl="0">
              <a:spcBef>
                <a:spcPts val="0"/>
              </a:spcBef>
              <a:spcAft>
                <a:spcPts val="0"/>
              </a:spcAft>
              <a:buNone/>
            </a:pPr>
            <a:r>
              <a:rPr lang="en"/>
              <a:t>@annie_belanger</a:t>
            </a:r>
            <a:endParaRPr/>
          </a:p>
          <a:p>
            <a:pPr marL="0" lvl="0" indent="0" algn="l" rtl="0">
              <a:spcBef>
                <a:spcPts val="0"/>
              </a:spcBef>
              <a:spcAft>
                <a:spcPts val="0"/>
              </a:spcAft>
              <a:buNone/>
            </a:pPr>
            <a:r>
              <a:rPr lang="en"/>
              <a:t>@helloitspree</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2"/>
        <p:cNvGrpSpPr/>
        <p:nvPr/>
      </p:nvGrpSpPr>
      <p:grpSpPr>
        <a:xfrm>
          <a:off x="0" y="0"/>
          <a:ext cx="0" cy="0"/>
          <a:chOff x="0" y="0"/>
          <a:chExt cx="0" cy="0"/>
        </a:xfrm>
      </p:grpSpPr>
      <p:sp>
        <p:nvSpPr>
          <p:cNvPr id="63" name="Google Shape;63;p10"/>
          <p:cNvSpPr txBox="1">
            <a:spLocks noGrp="1"/>
          </p:cNvSpPr>
          <p:nvPr>
            <p:ph type="body" idx="1"/>
          </p:nvPr>
        </p:nvSpPr>
        <p:spPr>
          <a:xfrm>
            <a:off x="311700" y="423072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a:endParaRPr/>
          </a:p>
        </p:txBody>
      </p:sp>
      <p:sp>
        <p:nvSpPr>
          <p:cNvPr id="64" name="Google Shape;64;p10"/>
          <p:cNvSpPr txBox="1">
            <a:spLocks noGrp="1"/>
          </p:cNvSpPr>
          <p:nvPr>
            <p:ph type="sldNum" idx="12"/>
          </p:nvPr>
        </p:nvSpPr>
        <p:spPr>
          <a:xfrm>
            <a:off x="7312033" y="4569025"/>
            <a:ext cx="17091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trop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073763"/>
              </a:buClr>
              <a:buSzPts val="3600"/>
              <a:buFont typeface="PT Sans Narrow"/>
              <a:buNone/>
              <a:defRPr sz="3600" b="1">
                <a:solidFill>
                  <a:srgbClr val="073763"/>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7" name="Google Shape;7;p1"/>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noAutofit/>
          </a:bodyPr>
          <a:lstStyle>
            <a:lvl1pPr marL="457200" lvl="0" indent="-381000">
              <a:lnSpc>
                <a:spcPct val="115000"/>
              </a:lnSpc>
              <a:spcBef>
                <a:spcPts val="0"/>
              </a:spcBef>
              <a:spcAft>
                <a:spcPts val="0"/>
              </a:spcAft>
              <a:buClr>
                <a:schemeClr val="dk2"/>
              </a:buClr>
              <a:buSzPts val="2400"/>
              <a:buFont typeface="Open Sans"/>
              <a:buChar char="●"/>
              <a:defRPr sz="2400">
                <a:solidFill>
                  <a:schemeClr val="dk2"/>
                </a:solidFill>
                <a:latin typeface="Open Sans"/>
                <a:ea typeface="Open Sans"/>
                <a:cs typeface="Open Sans"/>
                <a:sym typeface="Open Sans"/>
              </a:defRPr>
            </a:lvl1pPr>
            <a:lvl2pPr marL="914400" lvl="1" indent="-368300">
              <a:lnSpc>
                <a:spcPct val="115000"/>
              </a:lnSpc>
              <a:spcBef>
                <a:spcPts val="1600"/>
              </a:spcBef>
              <a:spcAft>
                <a:spcPts val="0"/>
              </a:spcAft>
              <a:buClr>
                <a:schemeClr val="dk2"/>
              </a:buClr>
              <a:buSzPts val="2200"/>
              <a:buFont typeface="Open Sans"/>
              <a:buChar char="○"/>
              <a:defRPr sz="2200">
                <a:solidFill>
                  <a:schemeClr val="dk2"/>
                </a:solidFill>
                <a:latin typeface="Open Sans"/>
                <a:ea typeface="Open Sans"/>
                <a:cs typeface="Open Sans"/>
                <a:sym typeface="Open Sans"/>
              </a:defRPr>
            </a:lvl2pPr>
            <a:lvl3pPr marL="1371600" lvl="2" indent="-355600">
              <a:lnSpc>
                <a:spcPct val="115000"/>
              </a:lnSpc>
              <a:spcBef>
                <a:spcPts val="1600"/>
              </a:spcBef>
              <a:spcAft>
                <a:spcPts val="0"/>
              </a:spcAft>
              <a:buClr>
                <a:schemeClr val="dk2"/>
              </a:buClr>
              <a:buSzPts val="2000"/>
              <a:buFont typeface="Open Sans"/>
              <a:buChar char="■"/>
              <a:defRPr sz="2000">
                <a:solidFill>
                  <a:schemeClr val="dk2"/>
                </a:solidFill>
                <a:latin typeface="Open Sans"/>
                <a:ea typeface="Open Sans"/>
                <a:cs typeface="Open Sans"/>
                <a:sym typeface="Open Sans"/>
              </a:defRPr>
            </a:lvl3pPr>
            <a:lvl4pPr marL="1828800" lvl="3"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7312033" y="4569025"/>
            <a:ext cx="17091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marL="0" lvl="0" indent="0" algn="r" rtl="0">
              <a:spcBef>
                <a:spcPts val="0"/>
              </a:spcBef>
              <a:spcAft>
                <a:spcPts val="0"/>
              </a:spcAft>
              <a:buNone/>
            </a:pPr>
            <a:r>
              <a:rPr lang="en"/>
              <a:t>Kindly Hire Me | Slide </a:t>
            </a:r>
            <a:fld id="{00000000-1234-1234-1234-123412341234}" type="slidenum">
              <a:rPr lang="en"/>
              <a:t>‹#›</a:t>
            </a:fld>
            <a:endParaRPr/>
          </a:p>
        </p:txBody>
      </p:sp>
      <p:sp>
        <p:nvSpPr>
          <p:cNvPr id="9" name="Google Shape;9;p1"/>
          <p:cNvSpPr txBox="1">
            <a:spLocks noGrp="1"/>
          </p:cNvSpPr>
          <p:nvPr>
            <p:ph type="sldNum" idx="2"/>
          </p:nvPr>
        </p:nvSpPr>
        <p:spPr>
          <a:xfrm>
            <a:off x="89208" y="4569025"/>
            <a:ext cx="1709100" cy="393600"/>
          </a:xfrm>
          <a:prstGeom prst="rect">
            <a:avLst/>
          </a:prstGeom>
          <a:noFill/>
          <a:ln>
            <a:noFill/>
          </a:ln>
        </p:spPr>
        <p:txBody>
          <a:bodyPr spcFirstLastPara="1" wrap="square" lIns="91425" tIns="91425" rIns="91425" bIns="91425" anchor="ctr" anchorCtr="0">
            <a:noAutofit/>
          </a:bodyPr>
          <a:lstStyle>
            <a:lvl1pPr lvl="0" algn="l" rtl="0">
              <a:buNone/>
              <a:defRPr sz="1000">
                <a:solidFill>
                  <a:schemeClr val="dk2"/>
                </a:solidFill>
                <a:latin typeface="Open Sans"/>
                <a:ea typeface="Open Sans"/>
                <a:cs typeface="Open Sans"/>
                <a:sym typeface="Open Sans"/>
              </a:defRPr>
            </a:lvl1pPr>
            <a:lvl2pPr lvl="1" algn="l" rtl="0">
              <a:buNone/>
              <a:defRPr sz="1000">
                <a:solidFill>
                  <a:schemeClr val="dk2"/>
                </a:solidFill>
                <a:latin typeface="Open Sans"/>
                <a:ea typeface="Open Sans"/>
                <a:cs typeface="Open Sans"/>
                <a:sym typeface="Open Sans"/>
              </a:defRPr>
            </a:lvl2pPr>
            <a:lvl3pPr lvl="2" algn="l" rtl="0">
              <a:buNone/>
              <a:defRPr sz="1000">
                <a:solidFill>
                  <a:schemeClr val="dk2"/>
                </a:solidFill>
                <a:latin typeface="Open Sans"/>
                <a:ea typeface="Open Sans"/>
                <a:cs typeface="Open Sans"/>
                <a:sym typeface="Open Sans"/>
              </a:defRPr>
            </a:lvl3pPr>
            <a:lvl4pPr lvl="3" algn="l" rtl="0">
              <a:buNone/>
              <a:defRPr sz="1000">
                <a:solidFill>
                  <a:schemeClr val="dk2"/>
                </a:solidFill>
                <a:latin typeface="Open Sans"/>
                <a:ea typeface="Open Sans"/>
                <a:cs typeface="Open Sans"/>
                <a:sym typeface="Open Sans"/>
              </a:defRPr>
            </a:lvl4pPr>
            <a:lvl5pPr lvl="4" algn="l" rtl="0">
              <a:buNone/>
              <a:defRPr sz="1000">
                <a:solidFill>
                  <a:schemeClr val="dk2"/>
                </a:solidFill>
                <a:latin typeface="Open Sans"/>
                <a:ea typeface="Open Sans"/>
                <a:cs typeface="Open Sans"/>
                <a:sym typeface="Open Sans"/>
              </a:defRPr>
            </a:lvl5pPr>
            <a:lvl6pPr lvl="5" algn="l" rtl="0">
              <a:buNone/>
              <a:defRPr sz="1000">
                <a:solidFill>
                  <a:schemeClr val="dk2"/>
                </a:solidFill>
                <a:latin typeface="Open Sans"/>
                <a:ea typeface="Open Sans"/>
                <a:cs typeface="Open Sans"/>
                <a:sym typeface="Open Sans"/>
              </a:defRPr>
            </a:lvl6pPr>
            <a:lvl7pPr lvl="6" algn="l" rtl="0">
              <a:buNone/>
              <a:defRPr sz="1000">
                <a:solidFill>
                  <a:schemeClr val="dk2"/>
                </a:solidFill>
                <a:latin typeface="Open Sans"/>
                <a:ea typeface="Open Sans"/>
                <a:cs typeface="Open Sans"/>
                <a:sym typeface="Open Sans"/>
              </a:defRPr>
            </a:lvl7pPr>
            <a:lvl8pPr lvl="7" algn="l" rtl="0">
              <a:buNone/>
              <a:defRPr sz="1000">
                <a:solidFill>
                  <a:schemeClr val="dk2"/>
                </a:solidFill>
                <a:latin typeface="Open Sans"/>
                <a:ea typeface="Open Sans"/>
                <a:cs typeface="Open Sans"/>
                <a:sym typeface="Open Sans"/>
              </a:defRPr>
            </a:lvl8pPr>
            <a:lvl9pPr lvl="8" algn="l" rtl="0">
              <a:buNone/>
              <a:defRPr sz="1000">
                <a:solidFill>
                  <a:schemeClr val="dk2"/>
                </a:solidFill>
                <a:latin typeface="Open Sans"/>
                <a:ea typeface="Open Sans"/>
                <a:cs typeface="Open Sans"/>
                <a:sym typeface="Open Sans"/>
              </a:defRPr>
            </a:lvl9pPr>
          </a:lstStyle>
          <a:p>
            <a:pPr marL="0" lvl="0" indent="0" algn="l" rtl="0">
              <a:spcBef>
                <a:spcPts val="0"/>
              </a:spcBef>
              <a:spcAft>
                <a:spcPts val="0"/>
              </a:spcAft>
              <a:buNone/>
            </a:pPr>
            <a:r>
              <a:rPr lang="en"/>
              <a:t>@annie_belanger</a:t>
            </a:r>
            <a:endParaRPr/>
          </a:p>
          <a:p>
            <a:pPr marL="0" lvl="0" indent="0" algn="l" rtl="0">
              <a:spcBef>
                <a:spcPts val="0"/>
              </a:spcBef>
              <a:spcAft>
                <a:spcPts val="0"/>
              </a:spcAft>
              <a:buNone/>
            </a:pPr>
            <a:r>
              <a:rPr lang="en"/>
              <a:t>@helloitspree</a:t>
            </a: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tinyurl.com/GVSUjobad"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mailto:annie.belanger@gvsu.edu"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scholarworks.gvsu.edu/library_reports/3/"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scholarworks.gvsu.edu/library_presentations/80/"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mailto:annie.belanger@gvsu.edu" TargetMode="External"/><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hyperlink" Target="https://scholarworks.gvsu.ed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3"/>
          <p:cNvSpPr txBox="1">
            <a:spLocks noGrp="1"/>
          </p:cNvSpPr>
          <p:nvPr>
            <p:ph type="ctrTitle"/>
          </p:nvPr>
        </p:nvSpPr>
        <p:spPr>
          <a:xfrm>
            <a:off x="311700" y="468400"/>
            <a:ext cx="8520600" cy="2103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Kindly Hire Me</a:t>
            </a:r>
            <a:br>
              <a:rPr lang="en"/>
            </a:br>
            <a:r>
              <a:rPr lang="en" sz="3000"/>
              <a:t>The Process and Impact of Inclusive Hiring</a:t>
            </a:r>
            <a:endParaRPr sz="3000"/>
          </a:p>
        </p:txBody>
      </p:sp>
      <p:sp>
        <p:nvSpPr>
          <p:cNvPr id="77" name="Google Shape;77;p13"/>
          <p:cNvSpPr txBox="1">
            <a:spLocks noGrp="1"/>
          </p:cNvSpPr>
          <p:nvPr>
            <p:ph type="subTitle" idx="1"/>
          </p:nvPr>
        </p:nvSpPr>
        <p:spPr>
          <a:xfrm>
            <a:off x="287825" y="2810250"/>
            <a:ext cx="8520600" cy="1476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300"/>
              <a:t>Annie Bélanger &amp; Preethi Gorecki</a:t>
            </a:r>
            <a:endParaRPr sz="2300"/>
          </a:p>
          <a:p>
            <a:pPr marL="0" lvl="0" indent="0" algn="ctr" rtl="0">
              <a:spcBef>
                <a:spcPts val="0"/>
              </a:spcBef>
              <a:spcAft>
                <a:spcPts val="0"/>
              </a:spcAft>
              <a:buNone/>
            </a:pPr>
            <a:r>
              <a:rPr lang="en" sz="2300"/>
              <a:t>ACRL Diversity Alliance Webinar</a:t>
            </a:r>
            <a:endParaRPr sz="2300"/>
          </a:p>
          <a:p>
            <a:pPr marL="0" lvl="0" indent="0" algn="ctr" rtl="0">
              <a:spcBef>
                <a:spcPts val="0"/>
              </a:spcBef>
              <a:spcAft>
                <a:spcPts val="0"/>
              </a:spcAft>
              <a:buNone/>
            </a:pPr>
            <a:r>
              <a:rPr lang="en" sz="2300"/>
              <a:t>February 2022</a:t>
            </a:r>
            <a:endParaRPr sz="2300"/>
          </a:p>
        </p:txBody>
      </p:sp>
      <p:sp>
        <p:nvSpPr>
          <p:cNvPr id="78" name="Google Shape;78;p13"/>
          <p:cNvSpPr txBox="1"/>
          <p:nvPr/>
        </p:nvSpPr>
        <p:spPr>
          <a:xfrm>
            <a:off x="1367675" y="4286850"/>
            <a:ext cx="6360900" cy="42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300">
                <a:solidFill>
                  <a:schemeClr val="dk2"/>
                </a:solidFill>
                <a:latin typeface="Open Sans"/>
                <a:ea typeface="Open Sans"/>
                <a:cs typeface="Open Sans"/>
                <a:sym typeface="Open Sans"/>
              </a:rPr>
              <a:t>@annie_belanger   		              @helloitspree</a:t>
            </a:r>
            <a:endParaRPr sz="2000">
              <a:solidFill>
                <a:srgbClr val="BF9000"/>
              </a:solidFill>
              <a:latin typeface="Open Sans"/>
              <a:ea typeface="Open Sans"/>
              <a:cs typeface="Open Sans"/>
              <a:sym typeface="Open Sans"/>
            </a:endParaRPr>
          </a:p>
        </p:txBody>
      </p:sp>
      <p:pic>
        <p:nvPicPr>
          <p:cNvPr id="79" name="Google Shape;79;p13"/>
          <p:cNvPicPr preferRelativeResize="0"/>
          <p:nvPr/>
        </p:nvPicPr>
        <p:blipFill>
          <a:blip r:embed="rId3">
            <a:alphaModFix/>
          </a:blip>
          <a:stretch>
            <a:fillRect/>
          </a:stretch>
        </p:blipFill>
        <p:spPr>
          <a:xfrm>
            <a:off x="6959200" y="159069"/>
            <a:ext cx="1849225" cy="6472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2"/>
          <p:cNvSpPr txBox="1">
            <a:spLocks noGrp="1"/>
          </p:cNvSpPr>
          <p:nvPr>
            <p:ph type="title"/>
          </p:nvPr>
        </p:nvSpPr>
        <p:spPr>
          <a:xfrm>
            <a:off x="265500" y="1039675"/>
            <a:ext cx="4045200" cy="1675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Humanely Hired</a:t>
            </a:r>
            <a:endParaRPr/>
          </a:p>
        </p:txBody>
      </p:sp>
      <p:sp>
        <p:nvSpPr>
          <p:cNvPr id="173" name="Google Shape;173;p22"/>
          <p:cNvSpPr txBox="1">
            <a:spLocks noGrp="1"/>
          </p:cNvSpPr>
          <p:nvPr>
            <p:ph type="subTitle" idx="1"/>
          </p:nvPr>
        </p:nvSpPr>
        <p:spPr>
          <a:xfrm>
            <a:off x="265500" y="2726875"/>
            <a:ext cx="4045200" cy="1675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Impact Story</a:t>
            </a:r>
            <a:endParaRPr dirty="0"/>
          </a:p>
          <a:p>
            <a:pPr marL="0" lvl="0" indent="0" algn="ctr" rtl="0">
              <a:spcBef>
                <a:spcPts val="0"/>
              </a:spcBef>
              <a:spcAft>
                <a:spcPts val="0"/>
              </a:spcAft>
              <a:buNone/>
            </a:pPr>
            <a:endParaRPr dirty="0"/>
          </a:p>
          <a:p>
            <a:pPr marL="0" lvl="0" indent="0" algn="ctr" rtl="0">
              <a:spcBef>
                <a:spcPts val="0"/>
              </a:spcBef>
              <a:spcAft>
                <a:spcPts val="0"/>
              </a:spcAft>
              <a:buNone/>
            </a:pPr>
            <a:endParaRPr dirty="0"/>
          </a:p>
          <a:p>
            <a:pPr marL="0" lvl="0" indent="0" algn="ctr" rtl="0">
              <a:spcBef>
                <a:spcPts val="0"/>
              </a:spcBef>
              <a:spcAft>
                <a:spcPts val="0"/>
              </a:spcAft>
              <a:buNone/>
            </a:pPr>
            <a:r>
              <a:rPr lang="en" sz="1800" dirty="0"/>
              <a:t>Preethi Gorecki</a:t>
            </a:r>
            <a:endParaRPr sz="1800" dirty="0"/>
          </a:p>
          <a:p>
            <a:pPr marL="0" lvl="0" indent="0"/>
            <a:r>
              <a:rPr lang="en-US" dirty="0" err="1">
                <a:solidFill>
                  <a:srgbClr val="3D85C6"/>
                </a:solidFill>
              </a:rPr>
              <a:t>Preethi.</a:t>
            </a:r>
            <a:r>
              <a:rPr lang="en-US" err="1">
                <a:solidFill>
                  <a:srgbClr val="3D85C6"/>
                </a:solidFill>
              </a:rPr>
              <a:t>Gorecki</a:t>
            </a:r>
            <a:r>
              <a:rPr lang="en-US">
                <a:solidFill>
                  <a:srgbClr val="3D85C6"/>
                </a:solidFill>
              </a:rPr>
              <a:t>@gmail.com</a:t>
            </a:r>
            <a:endParaRPr dirty="0">
              <a:solidFill>
                <a:srgbClr val="3D85C6"/>
              </a:solidFill>
            </a:endParaRPr>
          </a:p>
        </p:txBody>
      </p:sp>
      <p:sp>
        <p:nvSpPr>
          <p:cNvPr id="174" name="Google Shape;174;p22"/>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0" lvl="0" indent="0" algn="l" rtl="0">
              <a:spcBef>
                <a:spcPts val="0"/>
              </a:spcBef>
              <a:spcAft>
                <a:spcPts val="1600"/>
              </a:spcAft>
              <a:buNone/>
            </a:pPr>
            <a:r>
              <a:rPr lang="en"/>
              <a:t>“Thanks for not making me feel uncomfortable.”</a:t>
            </a:r>
            <a:endParaRPr/>
          </a:p>
        </p:txBody>
      </p:sp>
      <p:sp>
        <p:nvSpPr>
          <p:cNvPr id="175" name="Google Shape;175;p22"/>
          <p:cNvSpPr txBox="1">
            <a:spLocks noGrp="1"/>
          </p:cNvSpPr>
          <p:nvPr>
            <p:ph type="sldNum" idx="12"/>
          </p:nvPr>
        </p:nvSpPr>
        <p:spPr>
          <a:xfrm>
            <a:off x="7312033" y="4569025"/>
            <a:ext cx="17091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Kindly Hire Me | Slide </a:t>
            </a:r>
            <a:fld id="{00000000-1234-1234-1234-123412341234}" type="slidenum">
              <a:rPr lang="en"/>
              <a:t>10</a:t>
            </a:fld>
            <a:endParaRPr/>
          </a:p>
        </p:txBody>
      </p:sp>
      <p:sp>
        <p:nvSpPr>
          <p:cNvPr id="176" name="Google Shape;176;p22"/>
          <p:cNvSpPr txBox="1">
            <a:spLocks noGrp="1"/>
          </p:cNvSpPr>
          <p:nvPr>
            <p:ph type="sldNum" idx="3"/>
          </p:nvPr>
        </p:nvSpPr>
        <p:spPr>
          <a:xfrm>
            <a:off x="89208" y="4569025"/>
            <a:ext cx="17091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@annie_belanger</a:t>
            </a:r>
            <a:endParaRPr/>
          </a:p>
          <a:p>
            <a:pPr marL="0" lvl="0" indent="0" algn="l" rtl="0">
              <a:spcBef>
                <a:spcPts val="0"/>
              </a:spcBef>
              <a:spcAft>
                <a:spcPts val="0"/>
              </a:spcAft>
              <a:buNone/>
            </a:pPr>
            <a:r>
              <a:rPr lang="en"/>
              <a:t>@helloitspree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81" name="Google Shape;181;p23"/>
          <p:cNvPicPr preferRelativeResize="0"/>
          <p:nvPr/>
        </p:nvPicPr>
        <p:blipFill rotWithShape="1">
          <a:blip r:embed="rId3">
            <a:alphaModFix amt="28000"/>
          </a:blip>
          <a:srcRect t="22556" r="24834" b="23207"/>
          <a:stretch/>
        </p:blipFill>
        <p:spPr>
          <a:xfrm flipH="1">
            <a:off x="6086975" y="3179350"/>
            <a:ext cx="3057025" cy="1460873"/>
          </a:xfrm>
          <a:prstGeom prst="rect">
            <a:avLst/>
          </a:prstGeom>
          <a:noFill/>
          <a:ln>
            <a:noFill/>
          </a:ln>
        </p:spPr>
      </p:pic>
      <p:sp>
        <p:nvSpPr>
          <p:cNvPr id="182" name="Google Shape;182;p23"/>
          <p:cNvSpPr txBox="1">
            <a:spLocks noGrp="1"/>
          </p:cNvSpPr>
          <p:nvPr>
            <p:ph type="title"/>
          </p:nvPr>
        </p:nvSpPr>
        <p:spPr>
          <a:xfrm>
            <a:off x="311700" y="445025"/>
            <a:ext cx="87093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Opening Lines of Communications: Phone Interview</a:t>
            </a:r>
            <a:endParaRPr/>
          </a:p>
        </p:txBody>
      </p:sp>
      <p:sp>
        <p:nvSpPr>
          <p:cNvPr id="183" name="Google Shape;183;p23"/>
          <p:cNvSpPr txBox="1">
            <a:spLocks noGrp="1"/>
          </p:cNvSpPr>
          <p:nvPr>
            <p:ph type="body" idx="1"/>
          </p:nvPr>
        </p:nvSpPr>
        <p:spPr>
          <a:xfrm>
            <a:off x="311700" y="1266325"/>
            <a:ext cx="7449300" cy="33027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a:t>Questions sent one hour before phone interview</a:t>
            </a:r>
            <a:endParaRPr/>
          </a:p>
          <a:p>
            <a:pPr marL="457200" lvl="0" indent="-381000" algn="l" rtl="0">
              <a:spcBef>
                <a:spcPts val="0"/>
              </a:spcBef>
              <a:spcAft>
                <a:spcPts val="0"/>
              </a:spcAft>
              <a:buSzPts val="2400"/>
              <a:buChar char="●"/>
            </a:pPr>
            <a:r>
              <a:rPr lang="en"/>
              <a:t>Questions targeted to better understand candidate’s goals, philosophy, and work-style</a:t>
            </a:r>
            <a:endParaRPr/>
          </a:p>
          <a:p>
            <a:pPr marL="457200" lvl="0" indent="-381000" algn="l" rtl="0">
              <a:spcBef>
                <a:spcPts val="0"/>
              </a:spcBef>
              <a:spcAft>
                <a:spcPts val="0"/>
              </a:spcAft>
              <a:buSzPts val="2400"/>
              <a:buChar char="●"/>
            </a:pPr>
            <a:r>
              <a:rPr lang="en"/>
              <a:t>Interviewers repeated their name before asking questions</a:t>
            </a:r>
            <a:endParaRPr/>
          </a:p>
          <a:p>
            <a:pPr marL="457200" lvl="0" indent="-381000" algn="l" rtl="0">
              <a:spcBef>
                <a:spcPts val="0"/>
              </a:spcBef>
              <a:spcAft>
                <a:spcPts val="0"/>
              </a:spcAft>
              <a:buSzPts val="2400"/>
              <a:buChar char="●"/>
            </a:pPr>
            <a:r>
              <a:rPr lang="en"/>
              <a:t>Time for candidate questions</a:t>
            </a:r>
            <a:endParaRPr>
              <a:solidFill>
                <a:srgbClr val="000000"/>
              </a:solidFill>
            </a:endParaRPr>
          </a:p>
        </p:txBody>
      </p:sp>
      <p:sp>
        <p:nvSpPr>
          <p:cNvPr id="184" name="Google Shape;184;p23"/>
          <p:cNvSpPr txBox="1">
            <a:spLocks noGrp="1"/>
          </p:cNvSpPr>
          <p:nvPr>
            <p:ph type="sldNum" idx="12"/>
          </p:nvPr>
        </p:nvSpPr>
        <p:spPr>
          <a:xfrm>
            <a:off x="7312033" y="4569025"/>
            <a:ext cx="17091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11</a:t>
            </a:fld>
            <a:endParaRPr/>
          </a:p>
        </p:txBody>
      </p:sp>
      <p:sp>
        <p:nvSpPr>
          <p:cNvPr id="185" name="Google Shape;185;p23"/>
          <p:cNvSpPr txBox="1">
            <a:spLocks noGrp="1"/>
          </p:cNvSpPr>
          <p:nvPr>
            <p:ph type="sldNum" idx="2"/>
          </p:nvPr>
        </p:nvSpPr>
        <p:spPr>
          <a:xfrm>
            <a:off x="7312033" y="4569025"/>
            <a:ext cx="17091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Kindly Hire Me | Slide </a:t>
            </a:r>
            <a:fld id="{00000000-1234-1234-1234-123412341234}" type="slidenum">
              <a:rPr lang="en"/>
              <a:t>11</a:t>
            </a:fld>
            <a:endParaRPr/>
          </a:p>
        </p:txBody>
      </p:sp>
      <p:sp>
        <p:nvSpPr>
          <p:cNvPr id="186" name="Google Shape;186;p23"/>
          <p:cNvSpPr txBox="1">
            <a:spLocks noGrp="1"/>
          </p:cNvSpPr>
          <p:nvPr>
            <p:ph type="sldNum" idx="3"/>
          </p:nvPr>
        </p:nvSpPr>
        <p:spPr>
          <a:xfrm>
            <a:off x="89208" y="4569025"/>
            <a:ext cx="17091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@annie_belanger</a:t>
            </a:r>
            <a:endParaRPr/>
          </a:p>
          <a:p>
            <a:pPr marL="0" lvl="0" indent="0" algn="l" rtl="0">
              <a:spcBef>
                <a:spcPts val="0"/>
              </a:spcBef>
              <a:spcAft>
                <a:spcPts val="0"/>
              </a:spcAft>
              <a:buNone/>
            </a:pPr>
            <a:r>
              <a:rPr lang="en"/>
              <a:t>@helloitspree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pic>
        <p:nvPicPr>
          <p:cNvPr id="191" name="Google Shape;191;p24"/>
          <p:cNvPicPr preferRelativeResize="0"/>
          <p:nvPr/>
        </p:nvPicPr>
        <p:blipFill rotWithShape="1">
          <a:blip r:embed="rId3">
            <a:alphaModFix amt="70000"/>
          </a:blip>
          <a:srcRect l="19633" t="9977" r="19935" b="7697"/>
          <a:stretch/>
        </p:blipFill>
        <p:spPr>
          <a:xfrm>
            <a:off x="7365275" y="0"/>
            <a:ext cx="1778726" cy="4569025"/>
          </a:xfrm>
          <a:prstGeom prst="rect">
            <a:avLst/>
          </a:prstGeom>
          <a:noFill/>
          <a:ln>
            <a:noFill/>
          </a:ln>
        </p:spPr>
      </p:pic>
      <p:sp>
        <p:nvSpPr>
          <p:cNvPr id="192" name="Google Shape;192;p2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No Surprises Ahead: Interview Preparation </a:t>
            </a:r>
            <a:endParaRPr dirty="0"/>
          </a:p>
        </p:txBody>
      </p:sp>
      <p:sp>
        <p:nvSpPr>
          <p:cNvPr id="193" name="Google Shape;193;p2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dirty="0"/>
              <a:t>High level of communication:</a:t>
            </a:r>
            <a:endParaRPr dirty="0"/>
          </a:p>
          <a:p>
            <a:pPr marL="628650" lvl="1" indent="-368300" algn="l" rtl="0">
              <a:spcBef>
                <a:spcPts val="0"/>
              </a:spcBef>
              <a:spcAft>
                <a:spcPts val="0"/>
              </a:spcAft>
              <a:buSzPts val="2200"/>
              <a:buChar char="○"/>
            </a:pPr>
            <a:r>
              <a:rPr lang="en" dirty="0"/>
              <a:t>Interview team bios </a:t>
            </a:r>
            <a:endParaRPr dirty="0"/>
          </a:p>
          <a:p>
            <a:pPr marL="628650" lvl="1" indent="-368300" algn="l" rtl="0">
              <a:spcBef>
                <a:spcPts val="0"/>
              </a:spcBef>
              <a:spcAft>
                <a:spcPts val="0"/>
              </a:spcAft>
              <a:buSzPts val="2200"/>
              <a:buChar char="○"/>
            </a:pPr>
            <a:r>
              <a:rPr lang="en" dirty="0"/>
              <a:t>Detailed agenda with focus statements </a:t>
            </a:r>
            <a:endParaRPr dirty="0"/>
          </a:p>
          <a:p>
            <a:pPr marL="628650" lvl="1" indent="-368300" algn="l" rtl="0">
              <a:spcBef>
                <a:spcPts val="0"/>
              </a:spcBef>
              <a:spcAft>
                <a:spcPts val="0"/>
              </a:spcAft>
              <a:buSzPts val="2200"/>
              <a:buChar char="○"/>
            </a:pPr>
            <a:r>
              <a:rPr lang="en" dirty="0"/>
              <a:t>Clear pick up and drop off information </a:t>
            </a:r>
            <a:endParaRPr dirty="0"/>
          </a:p>
          <a:p>
            <a:pPr marL="628650" lvl="1" indent="-368300" algn="l" rtl="0">
              <a:spcBef>
                <a:spcPts val="0"/>
              </a:spcBef>
              <a:spcAft>
                <a:spcPts val="0"/>
              </a:spcAft>
              <a:buSzPts val="2200"/>
              <a:buChar char="○"/>
            </a:pPr>
            <a:r>
              <a:rPr lang="en" dirty="0"/>
              <a:t>Cues for dinner formality level and link to menus</a:t>
            </a:r>
            <a:endParaRPr dirty="0"/>
          </a:p>
          <a:p>
            <a:pPr marL="628650" lvl="1" indent="-368300" algn="l" rtl="0">
              <a:spcBef>
                <a:spcPts val="0"/>
              </a:spcBef>
              <a:spcAft>
                <a:spcPts val="0"/>
              </a:spcAft>
              <a:buSzPts val="2200"/>
              <a:buChar char="○"/>
            </a:pPr>
            <a:r>
              <a:rPr lang="en" dirty="0"/>
              <a:t>Prompt for dietary restrictions, accommodations</a:t>
            </a:r>
            <a:endParaRPr dirty="0"/>
          </a:p>
          <a:p>
            <a:pPr marL="628650" lvl="1" indent="-368300" algn="l" rtl="0">
              <a:spcBef>
                <a:spcPts val="0"/>
              </a:spcBef>
              <a:spcAft>
                <a:spcPts val="0"/>
              </a:spcAft>
              <a:buSzPts val="2200"/>
              <a:buChar char="○"/>
            </a:pPr>
            <a:r>
              <a:rPr lang="en" dirty="0"/>
              <a:t>Discover the campus time - mine to choose </a:t>
            </a:r>
            <a:endParaRPr dirty="0"/>
          </a:p>
          <a:p>
            <a:pPr marL="628650" lvl="1" indent="-368300" algn="l" rtl="0">
              <a:spcBef>
                <a:spcPts val="0"/>
              </a:spcBef>
              <a:spcAft>
                <a:spcPts val="0"/>
              </a:spcAft>
              <a:buSzPts val="2200"/>
              <a:buChar char="○"/>
            </a:pPr>
            <a:r>
              <a:rPr lang="en" dirty="0"/>
              <a:t>Presentation topic with prompts and evaluation criteria</a:t>
            </a:r>
            <a:endParaRPr dirty="0"/>
          </a:p>
        </p:txBody>
      </p:sp>
      <p:sp>
        <p:nvSpPr>
          <p:cNvPr id="194" name="Google Shape;194;p24"/>
          <p:cNvSpPr txBox="1">
            <a:spLocks noGrp="1"/>
          </p:cNvSpPr>
          <p:nvPr>
            <p:ph type="sldNum" idx="12"/>
          </p:nvPr>
        </p:nvSpPr>
        <p:spPr>
          <a:xfrm>
            <a:off x="7312033" y="4569025"/>
            <a:ext cx="17091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dk2"/>
                </a:solidFill>
              </a:rPr>
              <a:t>12</a:t>
            </a:fld>
            <a:endParaRPr>
              <a:solidFill>
                <a:schemeClr val="dk2"/>
              </a:solidFill>
            </a:endParaRPr>
          </a:p>
        </p:txBody>
      </p:sp>
      <p:sp>
        <p:nvSpPr>
          <p:cNvPr id="195" name="Google Shape;195;p24"/>
          <p:cNvSpPr txBox="1">
            <a:spLocks noGrp="1"/>
          </p:cNvSpPr>
          <p:nvPr>
            <p:ph type="sldNum" idx="3"/>
          </p:nvPr>
        </p:nvSpPr>
        <p:spPr>
          <a:xfrm>
            <a:off x="89208" y="4569025"/>
            <a:ext cx="17091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@annie_belanger</a:t>
            </a:r>
            <a:endParaRPr/>
          </a:p>
          <a:p>
            <a:pPr marL="0" lvl="0" indent="0" algn="l" rtl="0">
              <a:spcBef>
                <a:spcPts val="0"/>
              </a:spcBef>
              <a:spcAft>
                <a:spcPts val="0"/>
              </a:spcAft>
              <a:buNone/>
            </a:pPr>
            <a:r>
              <a:rPr lang="en"/>
              <a:t>@helloitspree</a:t>
            </a:r>
            <a:endParaRPr/>
          </a:p>
        </p:txBody>
      </p:sp>
      <p:sp>
        <p:nvSpPr>
          <p:cNvPr id="196" name="Google Shape;196;p24"/>
          <p:cNvSpPr txBox="1">
            <a:spLocks noGrp="1"/>
          </p:cNvSpPr>
          <p:nvPr>
            <p:ph type="sldNum" idx="2"/>
          </p:nvPr>
        </p:nvSpPr>
        <p:spPr>
          <a:xfrm>
            <a:off x="7312033" y="4569025"/>
            <a:ext cx="17091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Kindly Hire Me | Slide </a:t>
            </a:r>
            <a:fld id="{00000000-1234-1234-1234-123412341234}" type="slidenum">
              <a:rPr lang="en"/>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Interviewing with Kindness: Candidate Visit</a:t>
            </a:r>
            <a:endParaRPr/>
          </a:p>
        </p:txBody>
      </p:sp>
      <p:sp>
        <p:nvSpPr>
          <p:cNvPr id="202" name="Google Shape;202;p25"/>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a:t>Interview “guide” to ease the interview day</a:t>
            </a:r>
            <a:endParaRPr/>
          </a:p>
          <a:p>
            <a:pPr marL="457200" lvl="0" indent="-381000" algn="l" rtl="0">
              <a:spcBef>
                <a:spcPts val="0"/>
              </a:spcBef>
              <a:spcAft>
                <a:spcPts val="0"/>
              </a:spcAft>
              <a:buSzPts val="2400"/>
              <a:buChar char="●"/>
            </a:pPr>
            <a:r>
              <a:rPr lang="en"/>
              <a:t>Time built into schedule for private/reflection time if needed</a:t>
            </a:r>
            <a:endParaRPr/>
          </a:p>
          <a:p>
            <a:pPr marL="457200" lvl="0" indent="-381000" algn="l" rtl="0">
              <a:spcBef>
                <a:spcPts val="0"/>
              </a:spcBef>
              <a:spcAft>
                <a:spcPts val="0"/>
              </a:spcAft>
              <a:buSzPts val="2400"/>
              <a:buChar char="●"/>
            </a:pPr>
            <a:r>
              <a:rPr lang="en"/>
              <a:t>Presentation scheduled for the beginning of the day</a:t>
            </a:r>
            <a:endParaRPr/>
          </a:p>
          <a:p>
            <a:pPr marL="457200" lvl="0" indent="-381000" algn="l" rtl="0">
              <a:spcBef>
                <a:spcPts val="0"/>
              </a:spcBef>
              <a:spcAft>
                <a:spcPts val="0"/>
              </a:spcAft>
              <a:buSzPts val="2400"/>
              <a:buChar char="●"/>
            </a:pPr>
            <a:r>
              <a:rPr lang="en"/>
              <a:t>Questions after the presentation portion pertained to the presentation</a:t>
            </a:r>
            <a:endParaRPr/>
          </a:p>
        </p:txBody>
      </p:sp>
      <p:sp>
        <p:nvSpPr>
          <p:cNvPr id="203" name="Google Shape;203;p25"/>
          <p:cNvSpPr txBox="1">
            <a:spLocks noGrp="1"/>
          </p:cNvSpPr>
          <p:nvPr>
            <p:ph type="sldNum" idx="12"/>
          </p:nvPr>
        </p:nvSpPr>
        <p:spPr>
          <a:xfrm>
            <a:off x="7312033" y="4569025"/>
            <a:ext cx="17091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13</a:t>
            </a:fld>
            <a:endParaRPr/>
          </a:p>
        </p:txBody>
      </p:sp>
      <p:sp>
        <p:nvSpPr>
          <p:cNvPr id="204" name="Google Shape;204;p25"/>
          <p:cNvSpPr txBox="1">
            <a:spLocks noGrp="1"/>
          </p:cNvSpPr>
          <p:nvPr>
            <p:ph type="sldNum" idx="2"/>
          </p:nvPr>
        </p:nvSpPr>
        <p:spPr>
          <a:xfrm>
            <a:off x="7312033" y="4569025"/>
            <a:ext cx="17091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Kindly Hire Me | Slide </a:t>
            </a:r>
            <a:fld id="{00000000-1234-1234-1234-123412341234}" type="slidenum">
              <a:rPr lang="en"/>
              <a:t>13</a:t>
            </a:fld>
            <a:endParaRPr/>
          </a:p>
        </p:txBody>
      </p:sp>
      <p:sp>
        <p:nvSpPr>
          <p:cNvPr id="205" name="Google Shape;205;p25"/>
          <p:cNvSpPr txBox="1">
            <a:spLocks noGrp="1"/>
          </p:cNvSpPr>
          <p:nvPr>
            <p:ph type="sldNum" idx="3"/>
          </p:nvPr>
        </p:nvSpPr>
        <p:spPr>
          <a:xfrm>
            <a:off x="89208" y="4569025"/>
            <a:ext cx="17091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@annie_belanger</a:t>
            </a:r>
            <a:endParaRPr/>
          </a:p>
          <a:p>
            <a:pPr marL="0" lvl="0" indent="0" algn="l" rtl="0">
              <a:spcBef>
                <a:spcPts val="0"/>
              </a:spcBef>
              <a:spcAft>
                <a:spcPts val="0"/>
              </a:spcAft>
              <a:buNone/>
            </a:pPr>
            <a:r>
              <a:rPr lang="en"/>
              <a:t>@helloitspree</a:t>
            </a:r>
            <a:endParaRPr/>
          </a:p>
        </p:txBody>
      </p:sp>
      <p:pic>
        <p:nvPicPr>
          <p:cNvPr id="206" name="Google Shape;206;p25"/>
          <p:cNvPicPr preferRelativeResize="0"/>
          <p:nvPr/>
        </p:nvPicPr>
        <p:blipFill>
          <a:blip r:embed="rId3">
            <a:alphaModFix amt="75000"/>
          </a:blip>
          <a:stretch>
            <a:fillRect/>
          </a:stretch>
        </p:blipFill>
        <p:spPr>
          <a:xfrm>
            <a:off x="4169575" y="3454350"/>
            <a:ext cx="2443501" cy="15978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6"/>
          <p:cNvSpPr txBox="1">
            <a:spLocks noGrp="1"/>
          </p:cNvSpPr>
          <p:nvPr>
            <p:ph type="title"/>
          </p:nvPr>
        </p:nvSpPr>
        <p:spPr>
          <a:xfrm>
            <a:off x="311700" y="445025"/>
            <a:ext cx="88323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Setting Precedents: Post-Interview Impacts</a:t>
            </a:r>
            <a:endParaRPr/>
          </a:p>
        </p:txBody>
      </p:sp>
      <p:sp>
        <p:nvSpPr>
          <p:cNvPr id="212" name="Google Shape;212;p26"/>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dirty="0"/>
              <a:t>Inclusion, equity, &amp; accessibility focus</a:t>
            </a:r>
            <a:endParaRPr dirty="0"/>
          </a:p>
          <a:p>
            <a:pPr marL="457200" lvl="0" indent="-381000" algn="l" rtl="0">
              <a:spcBef>
                <a:spcPts val="0"/>
              </a:spcBef>
              <a:spcAft>
                <a:spcPts val="0"/>
              </a:spcAft>
              <a:buSzPts val="2400"/>
              <a:buChar char="●"/>
            </a:pPr>
            <a:r>
              <a:rPr lang="en" dirty="0"/>
              <a:t>Work culture integration</a:t>
            </a:r>
            <a:endParaRPr dirty="0"/>
          </a:p>
          <a:p>
            <a:pPr marL="457200" lvl="0" indent="-381000" algn="l" rtl="0">
              <a:spcBef>
                <a:spcPts val="0"/>
              </a:spcBef>
              <a:spcAft>
                <a:spcPts val="0"/>
              </a:spcAft>
              <a:buSzPts val="2400"/>
              <a:buChar char="●"/>
            </a:pPr>
            <a:r>
              <a:rPr lang="en" dirty="0"/>
              <a:t>Collegiality rather than competition</a:t>
            </a:r>
            <a:endParaRPr dirty="0"/>
          </a:p>
          <a:p>
            <a:pPr marL="457200" lvl="0" indent="-381000" algn="l" rtl="0">
              <a:spcBef>
                <a:spcPts val="0"/>
              </a:spcBef>
              <a:spcAft>
                <a:spcPts val="0"/>
              </a:spcAft>
              <a:buSzPts val="2400"/>
              <a:buChar char="●"/>
            </a:pPr>
            <a:r>
              <a:rPr lang="en" dirty="0"/>
              <a:t>Balancing effectiveness with self-care</a:t>
            </a:r>
            <a:endParaRPr dirty="0"/>
          </a:p>
        </p:txBody>
      </p:sp>
      <p:sp>
        <p:nvSpPr>
          <p:cNvPr id="213" name="Google Shape;213;p26"/>
          <p:cNvSpPr txBox="1">
            <a:spLocks noGrp="1"/>
          </p:cNvSpPr>
          <p:nvPr>
            <p:ph type="sldNum" idx="12"/>
          </p:nvPr>
        </p:nvSpPr>
        <p:spPr>
          <a:xfrm>
            <a:off x="7312033" y="4569025"/>
            <a:ext cx="17091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14</a:t>
            </a:fld>
            <a:endParaRPr/>
          </a:p>
        </p:txBody>
      </p:sp>
      <p:sp>
        <p:nvSpPr>
          <p:cNvPr id="214" name="Google Shape;214;p26"/>
          <p:cNvSpPr txBox="1">
            <a:spLocks noGrp="1"/>
          </p:cNvSpPr>
          <p:nvPr>
            <p:ph type="sldNum" idx="2"/>
          </p:nvPr>
        </p:nvSpPr>
        <p:spPr>
          <a:xfrm>
            <a:off x="7312033" y="4569025"/>
            <a:ext cx="17091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Kindly Hire Me | Slide </a:t>
            </a:r>
            <a:fld id="{00000000-1234-1234-1234-123412341234}" type="slidenum">
              <a:rPr lang="en"/>
              <a:t>14</a:t>
            </a:fld>
            <a:endParaRPr/>
          </a:p>
        </p:txBody>
      </p:sp>
      <p:sp>
        <p:nvSpPr>
          <p:cNvPr id="215" name="Google Shape;215;p26"/>
          <p:cNvSpPr txBox="1">
            <a:spLocks noGrp="1"/>
          </p:cNvSpPr>
          <p:nvPr>
            <p:ph type="sldNum" idx="3"/>
          </p:nvPr>
        </p:nvSpPr>
        <p:spPr>
          <a:xfrm>
            <a:off x="89208" y="4569025"/>
            <a:ext cx="17091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@annie_belanger</a:t>
            </a:r>
            <a:endParaRPr/>
          </a:p>
          <a:p>
            <a:pPr marL="0" lvl="0" indent="0" algn="l" rtl="0">
              <a:spcBef>
                <a:spcPts val="0"/>
              </a:spcBef>
              <a:spcAft>
                <a:spcPts val="0"/>
              </a:spcAft>
              <a:buNone/>
            </a:pPr>
            <a:r>
              <a:rPr lang="en"/>
              <a:t>@helloitspree</a:t>
            </a:r>
            <a:endParaRPr/>
          </a:p>
        </p:txBody>
      </p:sp>
      <p:pic>
        <p:nvPicPr>
          <p:cNvPr id="216" name="Google Shape;216;p26"/>
          <p:cNvPicPr preferRelativeResize="0"/>
          <p:nvPr/>
        </p:nvPicPr>
        <p:blipFill>
          <a:blip r:embed="rId3">
            <a:alphaModFix amt="65000"/>
          </a:blip>
          <a:stretch>
            <a:fillRect/>
          </a:stretch>
        </p:blipFill>
        <p:spPr>
          <a:xfrm>
            <a:off x="2106000" y="3895675"/>
            <a:ext cx="4898326" cy="10669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27"/>
          <p:cNvSpPr txBox="1">
            <a:spLocks noGrp="1"/>
          </p:cNvSpPr>
          <p:nvPr>
            <p:ph type="title"/>
          </p:nvPr>
        </p:nvSpPr>
        <p:spPr>
          <a:xfrm>
            <a:off x="299700" y="147725"/>
            <a:ext cx="88323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Four Years and Three Job Searches Later</a:t>
            </a:r>
            <a:endParaRPr/>
          </a:p>
        </p:txBody>
      </p:sp>
      <p:sp>
        <p:nvSpPr>
          <p:cNvPr id="222" name="Google Shape;222;p27"/>
          <p:cNvSpPr txBox="1">
            <a:spLocks noGrp="1"/>
          </p:cNvSpPr>
          <p:nvPr>
            <p:ph type="sldNum" idx="12"/>
          </p:nvPr>
        </p:nvSpPr>
        <p:spPr>
          <a:xfrm>
            <a:off x="7312033" y="4569025"/>
            <a:ext cx="17091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15</a:t>
            </a:fld>
            <a:endParaRPr/>
          </a:p>
        </p:txBody>
      </p:sp>
      <p:sp>
        <p:nvSpPr>
          <p:cNvPr id="223" name="Google Shape;223;p27"/>
          <p:cNvSpPr txBox="1">
            <a:spLocks noGrp="1"/>
          </p:cNvSpPr>
          <p:nvPr>
            <p:ph type="sldNum" idx="2"/>
          </p:nvPr>
        </p:nvSpPr>
        <p:spPr>
          <a:xfrm>
            <a:off x="7312033" y="4569025"/>
            <a:ext cx="17091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Kindly Hire Me | Slide </a:t>
            </a:r>
            <a:fld id="{00000000-1234-1234-1234-123412341234}" type="slidenum">
              <a:rPr lang="en"/>
              <a:t>15</a:t>
            </a:fld>
            <a:endParaRPr/>
          </a:p>
        </p:txBody>
      </p:sp>
      <p:sp>
        <p:nvSpPr>
          <p:cNvPr id="224" name="Google Shape;224;p27"/>
          <p:cNvSpPr txBox="1">
            <a:spLocks noGrp="1"/>
          </p:cNvSpPr>
          <p:nvPr>
            <p:ph type="sldNum" idx="3"/>
          </p:nvPr>
        </p:nvSpPr>
        <p:spPr>
          <a:xfrm>
            <a:off x="89207" y="4807973"/>
            <a:ext cx="3229179" cy="154651"/>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@annie_belanger   @helloitspree</a:t>
            </a:r>
            <a:endParaRPr dirty="0"/>
          </a:p>
        </p:txBody>
      </p:sp>
      <p:graphicFrame>
        <p:nvGraphicFramePr>
          <p:cNvPr id="225" name="Google Shape;225;p27"/>
          <p:cNvGraphicFramePr/>
          <p:nvPr>
            <p:extLst>
              <p:ext uri="{D42A27DB-BD31-4B8C-83A1-F6EECF244321}">
                <p14:modId xmlns:p14="http://schemas.microsoft.com/office/powerpoint/2010/main" val="1424026338"/>
              </p:ext>
            </p:extLst>
          </p:nvPr>
        </p:nvGraphicFramePr>
        <p:xfrm>
          <a:off x="299700" y="853030"/>
          <a:ext cx="8544600" cy="3651650"/>
        </p:xfrm>
        <a:graphic>
          <a:graphicData uri="http://schemas.openxmlformats.org/drawingml/2006/table">
            <a:tbl>
              <a:tblPr>
                <a:noFill/>
                <a:tableStyleId>{3D844793-FC8E-4C8D-BA97-E99B2A74286D}</a:tableStyleId>
              </a:tblPr>
              <a:tblGrid>
                <a:gridCol w="2848200">
                  <a:extLst>
                    <a:ext uri="{9D8B030D-6E8A-4147-A177-3AD203B41FA5}">
                      <a16:colId xmlns:a16="http://schemas.microsoft.com/office/drawing/2014/main" val="20000"/>
                    </a:ext>
                  </a:extLst>
                </a:gridCol>
                <a:gridCol w="2848200">
                  <a:extLst>
                    <a:ext uri="{9D8B030D-6E8A-4147-A177-3AD203B41FA5}">
                      <a16:colId xmlns:a16="http://schemas.microsoft.com/office/drawing/2014/main" val="20001"/>
                    </a:ext>
                  </a:extLst>
                </a:gridCol>
                <a:gridCol w="2848200">
                  <a:extLst>
                    <a:ext uri="{9D8B030D-6E8A-4147-A177-3AD203B41FA5}">
                      <a16:colId xmlns:a16="http://schemas.microsoft.com/office/drawing/2014/main" val="20002"/>
                    </a:ext>
                  </a:extLst>
                </a:gridCol>
              </a:tblGrid>
              <a:tr h="497000">
                <a:tc>
                  <a:txBody>
                    <a:bodyPr/>
                    <a:lstStyle/>
                    <a:p>
                      <a:pPr marL="0" lvl="0" indent="0" algn="l" rtl="0">
                        <a:spcBef>
                          <a:spcPts val="0"/>
                        </a:spcBef>
                        <a:spcAft>
                          <a:spcPts val="0"/>
                        </a:spcAft>
                        <a:buNone/>
                      </a:pPr>
                      <a:r>
                        <a:rPr lang="en" sz="1600" b="1">
                          <a:latin typeface="Open Sans" panose="020B0604020202020204" charset="0"/>
                          <a:ea typeface="Open Sans" panose="020B0604020202020204" charset="0"/>
                          <a:cs typeface="Open Sans" panose="020B0604020202020204" charset="0"/>
                        </a:rPr>
                        <a:t>The Good</a:t>
                      </a:r>
                      <a:endParaRPr sz="1600" b="1">
                        <a:latin typeface="Open Sans" panose="020B0604020202020204" charset="0"/>
                        <a:ea typeface="Open Sans" panose="020B0604020202020204" charset="0"/>
                        <a:cs typeface="Open Sans" panose="020B0604020202020204" charset="0"/>
                      </a:endParaRPr>
                    </a:p>
                  </a:txBody>
                  <a:tcPr marL="91425" marR="91425" marT="91425" marB="91425"/>
                </a:tc>
                <a:tc>
                  <a:txBody>
                    <a:bodyPr/>
                    <a:lstStyle/>
                    <a:p>
                      <a:pPr marL="0" lvl="0" indent="0" algn="l" rtl="0">
                        <a:spcBef>
                          <a:spcPts val="0"/>
                        </a:spcBef>
                        <a:spcAft>
                          <a:spcPts val="0"/>
                        </a:spcAft>
                        <a:buNone/>
                      </a:pPr>
                      <a:r>
                        <a:rPr lang="en" sz="1600" b="1">
                          <a:latin typeface="Open Sans" panose="020B0604020202020204" charset="0"/>
                          <a:ea typeface="Open Sans" panose="020B0604020202020204" charset="0"/>
                          <a:cs typeface="Open Sans" panose="020B0604020202020204" charset="0"/>
                        </a:rPr>
                        <a:t>The Bad</a:t>
                      </a:r>
                      <a:endParaRPr sz="1600" b="1">
                        <a:latin typeface="Open Sans" panose="020B0604020202020204" charset="0"/>
                        <a:ea typeface="Open Sans" panose="020B0604020202020204" charset="0"/>
                        <a:cs typeface="Open Sans" panose="020B0604020202020204" charset="0"/>
                      </a:endParaRPr>
                    </a:p>
                  </a:txBody>
                  <a:tcPr marL="91425" marR="91425" marT="91425" marB="91425"/>
                </a:tc>
                <a:tc>
                  <a:txBody>
                    <a:bodyPr/>
                    <a:lstStyle/>
                    <a:p>
                      <a:pPr marL="0" lvl="0" indent="0" algn="l" rtl="0">
                        <a:spcBef>
                          <a:spcPts val="0"/>
                        </a:spcBef>
                        <a:spcAft>
                          <a:spcPts val="0"/>
                        </a:spcAft>
                        <a:buNone/>
                      </a:pPr>
                      <a:r>
                        <a:rPr lang="en" sz="1600" b="1">
                          <a:latin typeface="Open Sans" panose="020B0604020202020204" charset="0"/>
                          <a:ea typeface="Open Sans" panose="020B0604020202020204" charset="0"/>
                          <a:cs typeface="Open Sans" panose="020B0604020202020204" charset="0"/>
                        </a:rPr>
                        <a:t>The Ugly</a:t>
                      </a:r>
                      <a:endParaRPr sz="1600" b="1">
                        <a:latin typeface="Open Sans" panose="020B0604020202020204" charset="0"/>
                        <a:ea typeface="Open Sans" panose="020B0604020202020204" charset="0"/>
                        <a:cs typeface="Open Sans" panose="020B0604020202020204" charset="0"/>
                      </a:endParaRPr>
                    </a:p>
                  </a:txBody>
                  <a:tcPr marL="91425" marR="91425" marT="91425" marB="91425"/>
                </a:tc>
                <a:extLst>
                  <a:ext uri="{0D108BD9-81ED-4DB2-BD59-A6C34878D82A}">
                    <a16:rowId xmlns:a16="http://schemas.microsoft.com/office/drawing/2014/main" val="10000"/>
                  </a:ext>
                </a:extLst>
              </a:tr>
              <a:tr h="1300925">
                <a:tc>
                  <a:txBody>
                    <a:bodyPr/>
                    <a:lstStyle/>
                    <a:p>
                      <a:pPr marL="0" lvl="0" indent="0" algn="l" rtl="0">
                        <a:spcBef>
                          <a:spcPts val="0"/>
                        </a:spcBef>
                        <a:spcAft>
                          <a:spcPts val="0"/>
                        </a:spcAft>
                        <a:buNone/>
                      </a:pPr>
                      <a:r>
                        <a:rPr lang="en" sz="1500" dirty="0">
                          <a:latin typeface="Open Sans" panose="020B0604020202020204" charset="0"/>
                          <a:ea typeface="Open Sans" panose="020B0604020202020204" charset="0"/>
                          <a:cs typeface="Open Sans" panose="020B0604020202020204" charset="0"/>
                        </a:rPr>
                        <a:t>All accommodations paid upfront- zero cost for candidate</a:t>
                      </a:r>
                      <a:endParaRPr sz="1500" dirty="0">
                        <a:latin typeface="Open Sans" panose="020B0604020202020204" charset="0"/>
                        <a:ea typeface="Open Sans" panose="020B0604020202020204" charset="0"/>
                        <a:cs typeface="Open Sans" panose="020B0604020202020204" charset="0"/>
                      </a:endParaRPr>
                    </a:p>
                    <a:p>
                      <a:pPr marL="0" lvl="0" indent="0" algn="l" rtl="0">
                        <a:spcBef>
                          <a:spcPts val="0"/>
                        </a:spcBef>
                        <a:spcAft>
                          <a:spcPts val="0"/>
                        </a:spcAft>
                        <a:buNone/>
                      </a:pPr>
                      <a:endParaRPr sz="1500" dirty="0">
                        <a:latin typeface="Open Sans" panose="020B0604020202020204" charset="0"/>
                        <a:ea typeface="Open Sans" panose="020B0604020202020204" charset="0"/>
                        <a:cs typeface="Open Sans" panose="020B0604020202020204" charset="0"/>
                      </a:endParaRPr>
                    </a:p>
                    <a:p>
                      <a:pPr marL="0" lvl="0" indent="0" algn="l" rtl="0">
                        <a:spcBef>
                          <a:spcPts val="0"/>
                        </a:spcBef>
                        <a:spcAft>
                          <a:spcPts val="0"/>
                        </a:spcAft>
                        <a:buNone/>
                      </a:pPr>
                      <a:r>
                        <a:rPr lang="en" sz="1500" dirty="0">
                          <a:latin typeface="Open Sans" panose="020B0604020202020204" charset="0"/>
                          <a:ea typeface="Open Sans" panose="020B0604020202020204" charset="0"/>
                          <a:cs typeface="Open Sans" panose="020B0604020202020204" charset="0"/>
                        </a:rPr>
                        <a:t>Presentation topic practice-based but not institution-specific</a:t>
                      </a:r>
                      <a:endParaRPr sz="1500" dirty="0">
                        <a:latin typeface="Open Sans" panose="020B0604020202020204" charset="0"/>
                        <a:ea typeface="Open Sans" panose="020B0604020202020204" charset="0"/>
                        <a:cs typeface="Open Sans" panose="020B0604020202020204" charset="0"/>
                      </a:endParaRPr>
                    </a:p>
                    <a:p>
                      <a:pPr marL="0" lvl="0" indent="0" algn="l" rtl="0">
                        <a:spcBef>
                          <a:spcPts val="0"/>
                        </a:spcBef>
                        <a:spcAft>
                          <a:spcPts val="0"/>
                        </a:spcAft>
                        <a:buNone/>
                      </a:pPr>
                      <a:endParaRPr sz="1500" dirty="0">
                        <a:latin typeface="Open Sans" panose="020B0604020202020204" charset="0"/>
                        <a:ea typeface="Open Sans" panose="020B0604020202020204" charset="0"/>
                        <a:cs typeface="Open Sans" panose="020B0604020202020204" charset="0"/>
                      </a:endParaRPr>
                    </a:p>
                    <a:p>
                      <a:pPr marL="0" lvl="0" indent="0" algn="l" rtl="0">
                        <a:spcBef>
                          <a:spcPts val="0"/>
                        </a:spcBef>
                        <a:spcAft>
                          <a:spcPts val="0"/>
                        </a:spcAft>
                        <a:buNone/>
                      </a:pPr>
                      <a:r>
                        <a:rPr lang="en" sz="1500" dirty="0">
                          <a:latin typeface="Open Sans" panose="020B0604020202020204" charset="0"/>
                          <a:ea typeface="Open Sans" panose="020B0604020202020204" charset="0"/>
                          <a:cs typeface="Open Sans" panose="020B0604020202020204" charset="0"/>
                        </a:rPr>
                        <a:t>Privacy respected/maintained</a:t>
                      </a:r>
                      <a:endParaRPr sz="1500" dirty="0">
                        <a:latin typeface="Open Sans" panose="020B0604020202020204" charset="0"/>
                        <a:ea typeface="Open Sans" panose="020B0604020202020204" charset="0"/>
                        <a:cs typeface="Open Sans" panose="020B0604020202020204" charset="0"/>
                      </a:endParaRPr>
                    </a:p>
                    <a:p>
                      <a:pPr marL="0" lvl="0" indent="0" algn="l" rtl="0">
                        <a:spcBef>
                          <a:spcPts val="0"/>
                        </a:spcBef>
                        <a:spcAft>
                          <a:spcPts val="0"/>
                        </a:spcAft>
                        <a:buNone/>
                      </a:pPr>
                      <a:endParaRPr sz="1500" dirty="0">
                        <a:latin typeface="Open Sans" panose="020B0604020202020204" charset="0"/>
                        <a:ea typeface="Open Sans" panose="020B0604020202020204" charset="0"/>
                        <a:cs typeface="Open Sans" panose="020B0604020202020204" charset="0"/>
                      </a:endParaRPr>
                    </a:p>
                    <a:p>
                      <a:pPr marL="0" lvl="0" indent="0" algn="l" rtl="0">
                        <a:spcBef>
                          <a:spcPts val="0"/>
                        </a:spcBef>
                        <a:spcAft>
                          <a:spcPts val="0"/>
                        </a:spcAft>
                        <a:buNone/>
                      </a:pPr>
                      <a:r>
                        <a:rPr lang="en" sz="1500" dirty="0">
                          <a:latin typeface="Open Sans" panose="020B0604020202020204" charset="0"/>
                          <a:ea typeface="Open Sans" panose="020B0604020202020204" charset="0"/>
                          <a:cs typeface="Open Sans" panose="020B0604020202020204" charset="0"/>
                        </a:rPr>
                        <a:t>Clarified pronunciation of candidate’s name and pronouns</a:t>
                      </a:r>
                      <a:endParaRPr sz="1500" dirty="0">
                        <a:latin typeface="Open Sans" panose="020B0604020202020204" charset="0"/>
                        <a:ea typeface="Open Sans" panose="020B0604020202020204" charset="0"/>
                        <a:cs typeface="Open Sans" panose="020B0604020202020204" charset="0"/>
                      </a:endParaRPr>
                    </a:p>
                  </a:txBody>
                  <a:tcPr marL="91425" marR="91425" marT="91425" marB="91425"/>
                </a:tc>
                <a:tc>
                  <a:txBody>
                    <a:bodyPr/>
                    <a:lstStyle/>
                    <a:p>
                      <a:pPr marL="0" lvl="0" indent="0" algn="l" rtl="0">
                        <a:spcBef>
                          <a:spcPts val="0"/>
                        </a:spcBef>
                        <a:spcAft>
                          <a:spcPts val="0"/>
                        </a:spcAft>
                        <a:buNone/>
                      </a:pPr>
                      <a:r>
                        <a:rPr lang="en" sz="1500">
                          <a:latin typeface="Open Sans" panose="020B0604020202020204" charset="0"/>
                          <a:ea typeface="Open Sans" panose="020B0604020202020204" charset="0"/>
                          <a:cs typeface="Open Sans" panose="020B0604020202020204" charset="0"/>
                        </a:rPr>
                        <a:t>No breaks and sections of the interview ran over-time</a:t>
                      </a:r>
                      <a:endParaRPr sz="1500">
                        <a:latin typeface="Open Sans" panose="020B0604020202020204" charset="0"/>
                        <a:ea typeface="Open Sans" panose="020B0604020202020204" charset="0"/>
                        <a:cs typeface="Open Sans" panose="020B0604020202020204" charset="0"/>
                      </a:endParaRPr>
                    </a:p>
                    <a:p>
                      <a:pPr marL="0" lvl="0" indent="0" algn="l" rtl="0">
                        <a:spcBef>
                          <a:spcPts val="0"/>
                        </a:spcBef>
                        <a:spcAft>
                          <a:spcPts val="0"/>
                        </a:spcAft>
                        <a:buNone/>
                      </a:pPr>
                      <a:endParaRPr sz="1500">
                        <a:latin typeface="Open Sans" panose="020B0604020202020204" charset="0"/>
                        <a:ea typeface="Open Sans" panose="020B0604020202020204" charset="0"/>
                        <a:cs typeface="Open Sans" panose="020B0604020202020204" charset="0"/>
                      </a:endParaRPr>
                    </a:p>
                    <a:p>
                      <a:pPr marL="0" lvl="0" indent="0" algn="l" rtl="0">
                        <a:spcBef>
                          <a:spcPts val="0"/>
                        </a:spcBef>
                        <a:spcAft>
                          <a:spcPts val="0"/>
                        </a:spcAft>
                        <a:buNone/>
                      </a:pPr>
                      <a:r>
                        <a:rPr lang="en" sz="1500">
                          <a:latin typeface="Open Sans" panose="020B0604020202020204" charset="0"/>
                          <a:ea typeface="Open Sans" panose="020B0604020202020204" charset="0"/>
                          <a:cs typeface="Open Sans" panose="020B0604020202020204" charset="0"/>
                        </a:rPr>
                        <a:t>Presentation topics fraught with institutional context</a:t>
                      </a:r>
                      <a:endParaRPr sz="1500">
                        <a:latin typeface="Open Sans" panose="020B0604020202020204" charset="0"/>
                        <a:ea typeface="Open Sans" panose="020B0604020202020204" charset="0"/>
                        <a:cs typeface="Open Sans" panose="020B0604020202020204" charset="0"/>
                      </a:endParaRPr>
                    </a:p>
                    <a:p>
                      <a:pPr marL="0" lvl="0" indent="0" algn="l" rtl="0">
                        <a:spcBef>
                          <a:spcPts val="0"/>
                        </a:spcBef>
                        <a:spcAft>
                          <a:spcPts val="0"/>
                        </a:spcAft>
                        <a:buNone/>
                      </a:pPr>
                      <a:endParaRPr sz="1500">
                        <a:latin typeface="Open Sans" panose="020B0604020202020204" charset="0"/>
                        <a:ea typeface="Open Sans" panose="020B0604020202020204" charset="0"/>
                        <a:cs typeface="Open Sans" panose="020B0604020202020204" charset="0"/>
                      </a:endParaRPr>
                    </a:p>
                    <a:p>
                      <a:pPr marL="0" lvl="0" indent="0" algn="l" rtl="0">
                        <a:spcBef>
                          <a:spcPts val="0"/>
                        </a:spcBef>
                        <a:spcAft>
                          <a:spcPts val="0"/>
                        </a:spcAft>
                        <a:buNone/>
                      </a:pPr>
                      <a:r>
                        <a:rPr lang="en" sz="1500">
                          <a:latin typeface="Open Sans" panose="020B0604020202020204" charset="0"/>
                          <a:ea typeface="Open Sans" panose="020B0604020202020204" charset="0"/>
                          <a:cs typeface="Open Sans" panose="020B0604020202020204" charset="0"/>
                        </a:rPr>
                        <a:t>Interview questions fraught with institutional context</a:t>
                      </a:r>
                      <a:endParaRPr sz="1500">
                        <a:latin typeface="Open Sans" panose="020B0604020202020204" charset="0"/>
                        <a:ea typeface="Open Sans" panose="020B0604020202020204" charset="0"/>
                        <a:cs typeface="Open Sans" panose="020B0604020202020204" charset="0"/>
                      </a:endParaRPr>
                    </a:p>
                    <a:p>
                      <a:pPr marL="0" lvl="0" indent="0" algn="l" rtl="0">
                        <a:spcBef>
                          <a:spcPts val="0"/>
                        </a:spcBef>
                        <a:spcAft>
                          <a:spcPts val="0"/>
                        </a:spcAft>
                        <a:buNone/>
                      </a:pPr>
                      <a:endParaRPr sz="1500">
                        <a:latin typeface="Open Sans" panose="020B0604020202020204" charset="0"/>
                        <a:ea typeface="Open Sans" panose="020B0604020202020204" charset="0"/>
                        <a:cs typeface="Open Sans" panose="020B0604020202020204" charset="0"/>
                      </a:endParaRPr>
                    </a:p>
                    <a:p>
                      <a:pPr marL="0" lvl="0" indent="0" algn="l" rtl="0">
                        <a:spcBef>
                          <a:spcPts val="0"/>
                        </a:spcBef>
                        <a:spcAft>
                          <a:spcPts val="0"/>
                        </a:spcAft>
                        <a:buNone/>
                      </a:pPr>
                      <a:r>
                        <a:rPr lang="en" sz="1500">
                          <a:latin typeface="Open Sans" panose="020B0604020202020204" charset="0"/>
                          <a:ea typeface="Open Sans" panose="020B0604020202020204" charset="0"/>
                          <a:cs typeface="Open Sans" panose="020B0604020202020204" charset="0"/>
                        </a:rPr>
                        <a:t>Candidate reimbursed for travel</a:t>
                      </a:r>
                      <a:endParaRPr sz="1500">
                        <a:latin typeface="Open Sans" panose="020B0604020202020204" charset="0"/>
                        <a:ea typeface="Open Sans" panose="020B0604020202020204" charset="0"/>
                        <a:cs typeface="Open Sans" panose="020B0604020202020204" charset="0"/>
                      </a:endParaRPr>
                    </a:p>
                  </a:txBody>
                  <a:tcPr marL="91425" marR="91425" marT="91425" marB="91425"/>
                </a:tc>
                <a:tc>
                  <a:txBody>
                    <a:bodyPr/>
                    <a:lstStyle/>
                    <a:p>
                      <a:pPr marL="0" lvl="0" indent="0" algn="l" rtl="0">
                        <a:spcBef>
                          <a:spcPts val="0"/>
                        </a:spcBef>
                        <a:spcAft>
                          <a:spcPts val="0"/>
                        </a:spcAft>
                        <a:buNone/>
                      </a:pPr>
                      <a:r>
                        <a:rPr lang="en" sz="1500" dirty="0">
                          <a:latin typeface="Open Sans" panose="020B0604020202020204" charset="0"/>
                          <a:ea typeface="Open Sans" panose="020B0604020202020204" charset="0"/>
                          <a:cs typeface="Open Sans" panose="020B0604020202020204" charset="0"/>
                        </a:rPr>
                        <a:t>Comments made during interview dinner impacted presentation</a:t>
                      </a:r>
                      <a:endParaRPr sz="1500" dirty="0">
                        <a:latin typeface="Open Sans" panose="020B0604020202020204" charset="0"/>
                        <a:ea typeface="Open Sans" panose="020B0604020202020204" charset="0"/>
                        <a:cs typeface="Open Sans" panose="020B0604020202020204" charset="0"/>
                      </a:endParaRPr>
                    </a:p>
                    <a:p>
                      <a:pPr marL="0" lvl="0" indent="0" algn="l" rtl="0">
                        <a:spcBef>
                          <a:spcPts val="0"/>
                        </a:spcBef>
                        <a:spcAft>
                          <a:spcPts val="0"/>
                        </a:spcAft>
                        <a:buNone/>
                      </a:pPr>
                      <a:endParaRPr sz="1500" dirty="0">
                        <a:latin typeface="Open Sans" panose="020B0604020202020204" charset="0"/>
                        <a:ea typeface="Open Sans" panose="020B0604020202020204" charset="0"/>
                        <a:cs typeface="Open Sans" panose="020B0604020202020204" charset="0"/>
                      </a:endParaRPr>
                    </a:p>
                    <a:p>
                      <a:pPr marL="0" lvl="0" indent="0" algn="l" rtl="0">
                        <a:spcBef>
                          <a:spcPts val="0"/>
                        </a:spcBef>
                        <a:spcAft>
                          <a:spcPts val="0"/>
                        </a:spcAft>
                        <a:buNone/>
                      </a:pPr>
                      <a:r>
                        <a:rPr lang="en" sz="1500" dirty="0">
                          <a:latin typeface="Open Sans" panose="020B0604020202020204" charset="0"/>
                          <a:ea typeface="Open Sans" panose="020B0604020202020204" charset="0"/>
                          <a:cs typeface="Open Sans" panose="020B0604020202020204" charset="0"/>
                        </a:rPr>
                        <a:t>Casual parts of interviews filled with gossip</a:t>
                      </a:r>
                      <a:endParaRPr sz="1500" dirty="0">
                        <a:latin typeface="Open Sans" panose="020B0604020202020204" charset="0"/>
                        <a:ea typeface="Open Sans" panose="020B0604020202020204" charset="0"/>
                        <a:cs typeface="Open Sans" panose="020B0604020202020204" charset="0"/>
                      </a:endParaRPr>
                    </a:p>
                    <a:p>
                      <a:pPr marL="0" lvl="0" indent="0" algn="l" rtl="0">
                        <a:spcBef>
                          <a:spcPts val="0"/>
                        </a:spcBef>
                        <a:spcAft>
                          <a:spcPts val="0"/>
                        </a:spcAft>
                        <a:buNone/>
                      </a:pPr>
                      <a:endParaRPr sz="1500" dirty="0">
                        <a:latin typeface="Open Sans" panose="020B0604020202020204" charset="0"/>
                        <a:ea typeface="Open Sans" panose="020B0604020202020204" charset="0"/>
                        <a:cs typeface="Open Sans" panose="020B0604020202020204" charset="0"/>
                      </a:endParaRPr>
                    </a:p>
                    <a:p>
                      <a:pPr marL="0" lvl="0" indent="0" algn="l" rtl="0">
                        <a:spcBef>
                          <a:spcPts val="0"/>
                        </a:spcBef>
                        <a:spcAft>
                          <a:spcPts val="0"/>
                        </a:spcAft>
                        <a:buNone/>
                      </a:pPr>
                      <a:r>
                        <a:rPr lang="en" sz="1500" dirty="0">
                          <a:latin typeface="Open Sans" panose="020B0604020202020204" charset="0"/>
                          <a:ea typeface="Open Sans" panose="020B0604020202020204" charset="0"/>
                          <a:cs typeface="Open Sans" panose="020B0604020202020204" charset="0"/>
                        </a:rPr>
                        <a:t>Name mispronounced several times in different ways without anyone asking for clarification</a:t>
                      </a:r>
                      <a:endParaRPr sz="1500" dirty="0">
                        <a:latin typeface="Open Sans" panose="020B0604020202020204" charset="0"/>
                        <a:ea typeface="Open Sans" panose="020B0604020202020204" charset="0"/>
                        <a:cs typeface="Open Sans" panose="020B0604020202020204" charset="0"/>
                      </a:endParaRPr>
                    </a:p>
                    <a:p>
                      <a:pPr marL="0" lvl="0" indent="0" algn="l" rtl="0">
                        <a:spcBef>
                          <a:spcPts val="0"/>
                        </a:spcBef>
                        <a:spcAft>
                          <a:spcPts val="0"/>
                        </a:spcAft>
                        <a:buNone/>
                      </a:pPr>
                      <a:endParaRPr sz="1500" dirty="0">
                        <a:latin typeface="Open Sans" panose="020B0604020202020204" charset="0"/>
                        <a:ea typeface="Open Sans" panose="020B0604020202020204" charset="0"/>
                        <a:cs typeface="Open Sans" panose="020B0604020202020204" charset="0"/>
                      </a:endParaRPr>
                    </a:p>
                    <a:p>
                      <a:pPr marL="0" lvl="0" indent="0" algn="l" rtl="0">
                        <a:spcBef>
                          <a:spcPts val="0"/>
                        </a:spcBef>
                        <a:spcAft>
                          <a:spcPts val="0"/>
                        </a:spcAft>
                        <a:buNone/>
                      </a:pPr>
                      <a:r>
                        <a:rPr lang="en" sz="1500" dirty="0">
                          <a:latin typeface="Open Sans" panose="020B0604020202020204" charset="0"/>
                          <a:ea typeface="Open Sans" panose="020B0604020202020204" charset="0"/>
                          <a:cs typeface="Open Sans" panose="020B0604020202020204" charset="0"/>
                        </a:rPr>
                        <a:t>Salary and benefits not stated</a:t>
                      </a:r>
                      <a:endParaRPr sz="1500" dirty="0">
                        <a:latin typeface="Open Sans" panose="020B0604020202020204" charset="0"/>
                        <a:ea typeface="Open Sans" panose="020B0604020202020204" charset="0"/>
                        <a:cs typeface="Open Sans" panose="020B0604020202020204" charset="0"/>
                      </a:endParaRPr>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28"/>
          <p:cNvSpPr txBox="1">
            <a:spLocks noGrp="1"/>
          </p:cNvSpPr>
          <p:nvPr>
            <p:ph type="title"/>
          </p:nvPr>
        </p:nvSpPr>
        <p:spPr>
          <a:xfrm>
            <a:off x="265500" y="1420050"/>
            <a:ext cx="4045200" cy="1151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Hiring Toolkit</a:t>
            </a:r>
            <a:endParaRPr/>
          </a:p>
        </p:txBody>
      </p:sp>
      <p:sp>
        <p:nvSpPr>
          <p:cNvPr id="231" name="Google Shape;231;p28"/>
          <p:cNvSpPr txBox="1">
            <a:spLocks noGrp="1"/>
          </p:cNvSpPr>
          <p:nvPr>
            <p:ph type="subTitle" idx="1"/>
          </p:nvPr>
        </p:nvSpPr>
        <p:spPr>
          <a:xfrm>
            <a:off x="265500" y="2571750"/>
            <a:ext cx="4045200" cy="1235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3D85C6"/>
                </a:solidFill>
              </a:rPr>
              <a:t>How to Get Started</a:t>
            </a:r>
            <a:endParaRPr>
              <a:solidFill>
                <a:srgbClr val="3D85C6"/>
              </a:solidFill>
            </a:endParaRPr>
          </a:p>
        </p:txBody>
      </p:sp>
      <p:sp>
        <p:nvSpPr>
          <p:cNvPr id="232" name="Google Shape;232;p28"/>
          <p:cNvSpPr txBox="1">
            <a:spLocks noGrp="1"/>
          </p:cNvSpPr>
          <p:nvPr>
            <p:ph type="body" idx="2"/>
          </p:nvPr>
        </p:nvSpPr>
        <p:spPr>
          <a:xfrm>
            <a:off x="4939500" y="724200"/>
            <a:ext cx="3837000" cy="3494400"/>
          </a:xfrm>
          <a:prstGeom prst="rect">
            <a:avLst/>
          </a:prstGeom>
        </p:spPr>
        <p:txBody>
          <a:bodyPr spcFirstLastPara="1" wrap="square" lIns="91425" tIns="91425" rIns="91425" bIns="91425" anchor="ctr" anchorCtr="0">
            <a:noAutofit/>
          </a:bodyPr>
          <a:lstStyle/>
          <a:p>
            <a:pPr marL="0" lvl="0" indent="0" algn="l" rtl="0">
              <a:spcBef>
                <a:spcPts val="0"/>
              </a:spcBef>
              <a:spcAft>
                <a:spcPts val="1600"/>
              </a:spcAft>
              <a:buNone/>
            </a:pPr>
            <a:r>
              <a:rPr lang="en"/>
              <a:t>Inclusive Hiring in Practice</a:t>
            </a:r>
            <a:endParaRPr/>
          </a:p>
        </p:txBody>
      </p:sp>
      <p:sp>
        <p:nvSpPr>
          <p:cNvPr id="233" name="Google Shape;233;p28"/>
          <p:cNvSpPr txBox="1">
            <a:spLocks noGrp="1"/>
          </p:cNvSpPr>
          <p:nvPr>
            <p:ph type="sldNum" idx="12"/>
          </p:nvPr>
        </p:nvSpPr>
        <p:spPr>
          <a:xfrm>
            <a:off x="7312033" y="4749900"/>
            <a:ext cx="17091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Kindly Hire Me | Slide </a:t>
            </a:r>
            <a:fld id="{00000000-1234-1234-1234-123412341234}" type="slidenum">
              <a:rPr lang="en"/>
              <a:t>16</a:t>
            </a:fld>
            <a:endParaRPr/>
          </a:p>
        </p:txBody>
      </p:sp>
      <p:sp>
        <p:nvSpPr>
          <p:cNvPr id="234" name="Google Shape;234;p28"/>
          <p:cNvSpPr txBox="1">
            <a:spLocks noGrp="1"/>
          </p:cNvSpPr>
          <p:nvPr>
            <p:ph type="sldNum" idx="3"/>
          </p:nvPr>
        </p:nvSpPr>
        <p:spPr>
          <a:xfrm>
            <a:off x="89208" y="4749900"/>
            <a:ext cx="17091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@annie_belanger</a:t>
            </a:r>
            <a:endParaRPr/>
          </a:p>
          <a:p>
            <a:pPr marL="0" lvl="0" indent="0" algn="l" rtl="0">
              <a:spcBef>
                <a:spcPts val="0"/>
              </a:spcBef>
              <a:spcAft>
                <a:spcPts val="0"/>
              </a:spcAft>
              <a:buNone/>
            </a:pPr>
            <a:r>
              <a:rPr lang="en"/>
              <a:t>@helloitspree</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29"/>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Writing Inclusive Job Ads </a:t>
            </a:r>
            <a:endParaRPr/>
          </a:p>
        </p:txBody>
      </p:sp>
      <p:sp>
        <p:nvSpPr>
          <p:cNvPr id="240" name="Google Shape;240;p29"/>
          <p:cNvSpPr txBox="1">
            <a:spLocks noGrp="1"/>
          </p:cNvSpPr>
          <p:nvPr>
            <p:ph type="body" idx="1"/>
          </p:nvPr>
        </p:nvSpPr>
        <p:spPr>
          <a:xfrm>
            <a:off x="311700" y="1152425"/>
            <a:ext cx="8520600" cy="3416600"/>
          </a:xfrm>
          <a:prstGeom prst="rect">
            <a:avLst/>
          </a:prstGeom>
        </p:spPr>
        <p:txBody>
          <a:bodyPr spcFirstLastPara="1" wrap="square" lIns="91425" tIns="91425" rIns="91425" bIns="91425" anchor="t" anchorCtr="0">
            <a:noAutofit/>
          </a:bodyPr>
          <a:lstStyle/>
          <a:p>
            <a:pPr marL="457200" lvl="0" indent="-361950" algn="l" rtl="0">
              <a:spcBef>
                <a:spcPts val="0"/>
              </a:spcBef>
              <a:spcAft>
                <a:spcPts val="0"/>
              </a:spcAft>
              <a:buSzPts val="2100"/>
              <a:buChar char="●"/>
            </a:pPr>
            <a:r>
              <a:rPr lang="en" sz="2100" dirty="0"/>
              <a:t>Wording and labels matter</a:t>
            </a:r>
            <a:endParaRPr sz="2100" dirty="0"/>
          </a:p>
          <a:p>
            <a:pPr marL="914400" lvl="1" indent="-349250" algn="l" rtl="0">
              <a:spcBef>
                <a:spcPts val="0"/>
              </a:spcBef>
              <a:spcAft>
                <a:spcPts val="0"/>
              </a:spcAft>
              <a:buSzPts val="1900"/>
              <a:buChar char="○"/>
            </a:pPr>
            <a:r>
              <a:rPr lang="en" sz="1900" dirty="0"/>
              <a:t>Implicit bias - Gender</a:t>
            </a:r>
            <a:endParaRPr sz="1900" dirty="0"/>
          </a:p>
          <a:p>
            <a:pPr marL="914400" lvl="1" indent="-349250" algn="l" rtl="0">
              <a:spcBef>
                <a:spcPts val="0"/>
              </a:spcBef>
              <a:spcAft>
                <a:spcPts val="0"/>
              </a:spcAft>
              <a:buSzPts val="1900"/>
              <a:buChar char="○"/>
            </a:pPr>
            <a:r>
              <a:rPr lang="en" sz="1900" dirty="0"/>
              <a:t>Energetic = ableist</a:t>
            </a:r>
            <a:endParaRPr sz="1900" dirty="0"/>
          </a:p>
          <a:p>
            <a:pPr marL="457200" lvl="0" indent="-361950" algn="l" rtl="0">
              <a:spcBef>
                <a:spcPts val="0"/>
              </a:spcBef>
              <a:spcAft>
                <a:spcPts val="0"/>
              </a:spcAft>
              <a:buSzPts val="2100"/>
              <a:buChar char="●"/>
            </a:pPr>
            <a:r>
              <a:rPr lang="en" sz="2100" dirty="0"/>
              <a:t>Align with role and responsibilities</a:t>
            </a:r>
            <a:endParaRPr sz="2100" dirty="0"/>
          </a:p>
          <a:p>
            <a:pPr marL="457200" lvl="0" indent="-361950" algn="l" rtl="0">
              <a:spcBef>
                <a:spcPts val="0"/>
              </a:spcBef>
              <a:spcAft>
                <a:spcPts val="0"/>
              </a:spcAft>
              <a:buSzPts val="2100"/>
              <a:buChar char="●"/>
            </a:pPr>
            <a:r>
              <a:rPr lang="en" sz="2100" dirty="0"/>
              <a:t>Articulate opportunities for candidates</a:t>
            </a:r>
            <a:endParaRPr sz="2100" dirty="0"/>
          </a:p>
          <a:p>
            <a:pPr marL="457200" lvl="0" indent="-361950" algn="l" rtl="0">
              <a:spcBef>
                <a:spcPts val="0"/>
              </a:spcBef>
              <a:spcAft>
                <a:spcPts val="0"/>
              </a:spcAft>
              <a:buSzPts val="2100"/>
              <a:buChar char="●"/>
            </a:pPr>
            <a:r>
              <a:rPr lang="en" sz="2100" dirty="0"/>
              <a:t>Lower the barriers to applying</a:t>
            </a:r>
            <a:endParaRPr sz="2100" dirty="0"/>
          </a:p>
          <a:p>
            <a:pPr marL="914400" lvl="1" indent="-349250" algn="l" rtl="0">
              <a:spcBef>
                <a:spcPts val="0"/>
              </a:spcBef>
              <a:spcAft>
                <a:spcPts val="0"/>
              </a:spcAft>
              <a:buSzPts val="1900"/>
              <a:buChar char="○"/>
            </a:pPr>
            <a:r>
              <a:rPr lang="en" sz="1900" dirty="0"/>
              <a:t>Identify qualifications required in first year to succeed</a:t>
            </a:r>
            <a:endParaRPr sz="1900" dirty="0"/>
          </a:p>
          <a:p>
            <a:pPr marL="457200" lvl="0" indent="-361950" algn="l" rtl="0">
              <a:spcBef>
                <a:spcPts val="0"/>
              </a:spcBef>
              <a:spcAft>
                <a:spcPts val="0"/>
              </a:spcAft>
              <a:buSzPts val="2100"/>
              <a:buChar char="●"/>
            </a:pPr>
            <a:r>
              <a:rPr lang="en" sz="2100" dirty="0"/>
              <a:t>Articulate commitment to IDEA</a:t>
            </a:r>
            <a:endParaRPr sz="2100" dirty="0"/>
          </a:p>
          <a:p>
            <a:pPr marL="457200" lvl="0" indent="-361950" algn="l" rtl="0">
              <a:spcBef>
                <a:spcPts val="0"/>
              </a:spcBef>
              <a:spcAft>
                <a:spcPts val="0"/>
              </a:spcAft>
              <a:buSzPts val="2100"/>
              <a:buChar char="●"/>
            </a:pPr>
            <a:r>
              <a:rPr lang="en" sz="2100" dirty="0"/>
              <a:t>List the salary and benefits </a:t>
            </a:r>
            <a:endParaRPr sz="2100" dirty="0"/>
          </a:p>
        </p:txBody>
      </p:sp>
      <p:sp>
        <p:nvSpPr>
          <p:cNvPr id="241" name="Google Shape;241;p29"/>
          <p:cNvSpPr txBox="1">
            <a:spLocks noGrp="1"/>
          </p:cNvSpPr>
          <p:nvPr>
            <p:ph type="sldNum" idx="12"/>
          </p:nvPr>
        </p:nvSpPr>
        <p:spPr>
          <a:xfrm>
            <a:off x="7312033" y="4569025"/>
            <a:ext cx="17091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17</a:t>
            </a:fld>
            <a:endParaRPr/>
          </a:p>
        </p:txBody>
      </p:sp>
      <p:sp>
        <p:nvSpPr>
          <p:cNvPr id="242" name="Google Shape;242;p29"/>
          <p:cNvSpPr txBox="1">
            <a:spLocks noGrp="1"/>
          </p:cNvSpPr>
          <p:nvPr>
            <p:ph type="sldNum" idx="2"/>
          </p:nvPr>
        </p:nvSpPr>
        <p:spPr>
          <a:xfrm>
            <a:off x="7312033" y="4569025"/>
            <a:ext cx="17091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Kindly Hire Me | Slide </a:t>
            </a:r>
            <a:fld id="{00000000-1234-1234-1234-123412341234}" type="slidenum">
              <a:rPr lang="en"/>
              <a:t>17</a:t>
            </a:fld>
            <a:endParaRPr dirty="0"/>
          </a:p>
        </p:txBody>
      </p:sp>
      <p:sp>
        <p:nvSpPr>
          <p:cNvPr id="243" name="Google Shape;243;p29"/>
          <p:cNvSpPr txBox="1">
            <a:spLocks noGrp="1"/>
          </p:cNvSpPr>
          <p:nvPr>
            <p:ph type="sldNum" idx="3"/>
          </p:nvPr>
        </p:nvSpPr>
        <p:spPr>
          <a:xfrm>
            <a:off x="89208" y="4569025"/>
            <a:ext cx="17091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@annie_belanger</a:t>
            </a:r>
            <a:endParaRPr dirty="0"/>
          </a:p>
          <a:p>
            <a:pPr marL="0" lvl="0" indent="0" algn="l" rtl="0">
              <a:spcBef>
                <a:spcPts val="0"/>
              </a:spcBef>
              <a:spcAft>
                <a:spcPts val="0"/>
              </a:spcAft>
              <a:buNone/>
            </a:pPr>
            <a:r>
              <a:rPr lang="en" dirty="0"/>
              <a:t>@helloitspree</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0"/>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Centering Candidates in Ads</a:t>
            </a:r>
            <a:endParaRPr/>
          </a:p>
        </p:txBody>
      </p:sp>
      <p:sp>
        <p:nvSpPr>
          <p:cNvPr id="249" name="Google Shape;249;p30"/>
          <p:cNvSpPr txBox="1">
            <a:spLocks noGrp="1"/>
          </p:cNvSpPr>
          <p:nvPr>
            <p:ph type="body" idx="1"/>
          </p:nvPr>
        </p:nvSpPr>
        <p:spPr>
          <a:xfrm>
            <a:off x="311700" y="1266175"/>
            <a:ext cx="39999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b="1" dirty="0"/>
              <a:t>What Do You Need</a:t>
            </a:r>
            <a:endParaRPr sz="1800" b="1" dirty="0"/>
          </a:p>
          <a:p>
            <a:pPr marL="285750" indent="-285750">
              <a:spcBef>
                <a:spcPts val="1600"/>
              </a:spcBef>
            </a:pPr>
            <a:r>
              <a:rPr lang="en" sz="1800" dirty="0"/>
              <a:t>To advance creation of learning objects</a:t>
            </a:r>
          </a:p>
          <a:p>
            <a:pPr marL="285750" indent="-285750">
              <a:spcBef>
                <a:spcPts val="1600"/>
              </a:spcBef>
            </a:pPr>
            <a:r>
              <a:rPr lang="en" sz="1800" dirty="0"/>
              <a:t>Learning assessment, knowledge of pedagogical best practices</a:t>
            </a:r>
          </a:p>
          <a:p>
            <a:pPr marL="285750" indent="-285750">
              <a:spcBef>
                <a:spcPts val="1600"/>
              </a:spcBef>
            </a:pPr>
            <a:r>
              <a:rPr lang="en" sz="1800" dirty="0"/>
              <a:t>User-focused, excellent interpersonal skills</a:t>
            </a:r>
            <a:endParaRPr sz="1800" dirty="0"/>
          </a:p>
        </p:txBody>
      </p:sp>
      <p:sp>
        <p:nvSpPr>
          <p:cNvPr id="250" name="Google Shape;250;p30"/>
          <p:cNvSpPr txBox="1">
            <a:spLocks noGrp="1"/>
          </p:cNvSpPr>
          <p:nvPr>
            <p:ph type="sldNum" idx="12"/>
          </p:nvPr>
        </p:nvSpPr>
        <p:spPr>
          <a:xfrm>
            <a:off x="7326781" y="4668264"/>
            <a:ext cx="1709100" cy="393600"/>
          </a:xfrm>
          <a:prstGeom prst="rect">
            <a:avLst/>
          </a:prstGeom>
        </p:spPr>
        <p:txBody>
          <a:bodyPr spcFirstLastPara="1" wrap="square" lIns="91425" tIns="91425" rIns="91425" bIns="91425" anchor="ctr" anchorCtr="0">
            <a:noAutofit/>
          </a:bodyPr>
          <a:lstStyle/>
          <a:p>
            <a:pPr lvl="0"/>
            <a:r>
              <a:rPr lang="en" dirty="0"/>
              <a:t>Kindly Hire Me | Slide </a:t>
            </a:r>
            <a:fld id="{00000000-1234-1234-1234-123412341234}" type="slidenum">
              <a:rPr lang="en" smtClean="0"/>
              <a:pPr lvl="0"/>
              <a:t>18</a:t>
            </a:fld>
            <a:endParaRPr dirty="0"/>
          </a:p>
        </p:txBody>
      </p:sp>
      <p:sp>
        <p:nvSpPr>
          <p:cNvPr id="251" name="Google Shape;251;p30"/>
          <p:cNvSpPr txBox="1">
            <a:spLocks noGrp="1"/>
          </p:cNvSpPr>
          <p:nvPr>
            <p:ph type="body" idx="2"/>
          </p:nvPr>
        </p:nvSpPr>
        <p:spPr>
          <a:xfrm>
            <a:off x="4572000" y="1266175"/>
            <a:ext cx="42603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b="1" dirty="0"/>
              <a:t>What Does the Candidate Get</a:t>
            </a:r>
            <a:endParaRPr sz="1800" b="1" dirty="0"/>
          </a:p>
          <a:p>
            <a:pPr marL="285750" indent="-285750">
              <a:spcBef>
                <a:spcPts val="1600"/>
              </a:spcBef>
            </a:pPr>
            <a:r>
              <a:rPr lang="en" sz="1800" dirty="0"/>
              <a:t>Opportunity to CREATE and collaborate</a:t>
            </a:r>
          </a:p>
          <a:p>
            <a:pPr marL="285750" indent="-285750">
              <a:spcBef>
                <a:spcPts val="1600"/>
              </a:spcBef>
            </a:pPr>
            <a:r>
              <a:rPr lang="en" sz="1800" dirty="0"/>
              <a:t>Opportunity to LEAD peers in learning pedagogical best practices</a:t>
            </a:r>
          </a:p>
          <a:p>
            <a:pPr marL="285750" indent="-285750">
              <a:spcBef>
                <a:spcPts val="1600"/>
              </a:spcBef>
            </a:pPr>
            <a:r>
              <a:rPr lang="en" sz="1800" dirty="0"/>
              <a:t>Opportunity to COLLABORATE with peers and colleagues</a:t>
            </a:r>
            <a:endParaRPr sz="1800" dirty="0"/>
          </a:p>
        </p:txBody>
      </p:sp>
      <p:sp>
        <p:nvSpPr>
          <p:cNvPr id="6" name="Google Shape;224;p27">
            <a:extLst>
              <a:ext uri="{FF2B5EF4-FFF2-40B4-BE49-F238E27FC236}">
                <a16:creationId xmlns:a16="http://schemas.microsoft.com/office/drawing/2014/main" id="{F647A1C1-4F8F-4A24-B9F4-DF4C15DFF890}"/>
              </a:ext>
            </a:extLst>
          </p:cNvPr>
          <p:cNvSpPr txBox="1">
            <a:spLocks/>
          </p:cNvSpPr>
          <p:nvPr/>
        </p:nvSpPr>
        <p:spPr>
          <a:xfrm>
            <a:off x="0" y="4885299"/>
            <a:ext cx="3229179" cy="154651"/>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100" dirty="0">
                <a:latin typeface="Open Sans" panose="020B0604020202020204" charset="0"/>
                <a:ea typeface="Open Sans" panose="020B0604020202020204" charset="0"/>
                <a:cs typeface="Open Sans" panose="020B0604020202020204" charset="0"/>
              </a:rPr>
              <a:t>@annie_belanger   @</a:t>
            </a:r>
            <a:r>
              <a:rPr lang="en-US" sz="1100" dirty="0" err="1">
                <a:latin typeface="Open Sans" panose="020B0604020202020204" charset="0"/>
                <a:ea typeface="Open Sans" panose="020B0604020202020204" charset="0"/>
                <a:cs typeface="Open Sans" panose="020B0604020202020204" charset="0"/>
              </a:rPr>
              <a:t>helloitspree</a:t>
            </a:r>
            <a:endParaRPr lang="en-US" sz="1100" dirty="0">
              <a:latin typeface="Open Sans" panose="020B0604020202020204" charset="0"/>
              <a:ea typeface="Open Sans" panose="020B0604020202020204" charset="0"/>
              <a:cs typeface="Open Sans" panose="020B060402020202020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31"/>
          <p:cNvSpPr txBox="1">
            <a:spLocks noGrp="1"/>
          </p:cNvSpPr>
          <p:nvPr>
            <p:ph type="title"/>
          </p:nvPr>
        </p:nvSpPr>
        <p:spPr>
          <a:xfrm>
            <a:off x="311700" y="1266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Sample Job Ad</a:t>
            </a:r>
            <a:endParaRPr/>
          </a:p>
        </p:txBody>
      </p:sp>
      <p:sp>
        <p:nvSpPr>
          <p:cNvPr id="257" name="Google Shape;257;p31"/>
          <p:cNvSpPr txBox="1">
            <a:spLocks noGrp="1"/>
          </p:cNvSpPr>
          <p:nvPr>
            <p:ph type="body" idx="1"/>
          </p:nvPr>
        </p:nvSpPr>
        <p:spPr>
          <a:xfrm>
            <a:off x="311700" y="771450"/>
            <a:ext cx="85206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t>State values upfront: “The position is for an </a:t>
            </a:r>
            <a:r>
              <a:rPr lang="en" sz="1800" b="1"/>
              <a:t>inclusive, user-focused, and collegial</a:t>
            </a:r>
            <a:r>
              <a:rPr lang="en" sz="1800"/>
              <a:t> librarian.” </a:t>
            </a:r>
            <a:endParaRPr sz="1800"/>
          </a:p>
          <a:p>
            <a:pPr marL="0" lvl="0" indent="0" algn="l" rtl="0">
              <a:spcBef>
                <a:spcPts val="1600"/>
              </a:spcBef>
              <a:spcAft>
                <a:spcPts val="0"/>
              </a:spcAft>
              <a:buNone/>
            </a:pPr>
            <a:r>
              <a:rPr lang="en" sz="1800"/>
              <a:t>Explain the opportunity for the candidate: “This position will give the selected candidate the </a:t>
            </a:r>
            <a:r>
              <a:rPr lang="en" sz="1800" b="1"/>
              <a:t>opportunity to create… collaborate… grow… belong… discover</a:t>
            </a:r>
            <a:r>
              <a:rPr lang="en" sz="1800"/>
              <a:t>.”</a:t>
            </a:r>
            <a:endParaRPr sz="1800"/>
          </a:p>
          <a:p>
            <a:pPr marL="0" lvl="0" indent="0" algn="l" rtl="0">
              <a:spcBef>
                <a:spcPts val="1600"/>
              </a:spcBef>
              <a:spcAft>
                <a:spcPts val="0"/>
              </a:spcAft>
              <a:buNone/>
            </a:pPr>
            <a:r>
              <a:rPr lang="en" sz="1800"/>
              <a:t>Required Qualifications include “why”: “Demonstrated ability to work flexibly, </a:t>
            </a:r>
            <a:r>
              <a:rPr lang="en" sz="1800" b="1"/>
              <a:t>as the position balances independent and collaborative work</a:t>
            </a:r>
            <a:r>
              <a:rPr lang="en" sz="1800"/>
              <a:t>, as well as a mix of meeting immediate user needs and longer-term strategic work.”</a:t>
            </a:r>
            <a:endParaRPr sz="1800"/>
          </a:p>
          <a:p>
            <a:pPr marL="0" lvl="0" indent="0" algn="l" rtl="0">
              <a:spcBef>
                <a:spcPts val="1600"/>
              </a:spcBef>
              <a:spcAft>
                <a:spcPts val="0"/>
              </a:spcAft>
              <a:buNone/>
            </a:pPr>
            <a:r>
              <a:rPr lang="en" sz="1800"/>
              <a:t>State salary upfront: “Approximately </a:t>
            </a:r>
            <a:r>
              <a:rPr lang="en" sz="1800" b="1"/>
              <a:t>$54,000-$58,000,</a:t>
            </a:r>
            <a:r>
              <a:rPr lang="en" sz="1800"/>
              <a:t> commensurate with experience”</a:t>
            </a:r>
            <a:endParaRPr sz="1400"/>
          </a:p>
          <a:p>
            <a:pPr marL="0" lvl="0" indent="0" algn="l" rtl="0">
              <a:spcBef>
                <a:spcPts val="1600"/>
              </a:spcBef>
              <a:spcAft>
                <a:spcPts val="0"/>
              </a:spcAft>
              <a:buNone/>
            </a:pPr>
            <a:endParaRPr sz="1800"/>
          </a:p>
          <a:p>
            <a:pPr marL="0" lvl="0" indent="0" algn="l" rtl="0">
              <a:spcBef>
                <a:spcPts val="1600"/>
              </a:spcBef>
              <a:spcAft>
                <a:spcPts val="1600"/>
              </a:spcAft>
              <a:buNone/>
            </a:pPr>
            <a:endParaRPr sz="1900"/>
          </a:p>
        </p:txBody>
      </p:sp>
      <p:sp>
        <p:nvSpPr>
          <p:cNvPr id="258" name="Google Shape;258;p31"/>
          <p:cNvSpPr txBox="1">
            <a:spLocks noGrp="1"/>
          </p:cNvSpPr>
          <p:nvPr>
            <p:ph type="sldNum" idx="12"/>
          </p:nvPr>
        </p:nvSpPr>
        <p:spPr>
          <a:xfrm>
            <a:off x="7312033" y="4569025"/>
            <a:ext cx="17091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dk2"/>
                </a:solidFill>
              </a:rPr>
              <a:t>19</a:t>
            </a:fld>
            <a:endParaRPr>
              <a:solidFill>
                <a:schemeClr val="dk2"/>
              </a:solidFill>
            </a:endParaRPr>
          </a:p>
        </p:txBody>
      </p:sp>
      <p:sp>
        <p:nvSpPr>
          <p:cNvPr id="259" name="Google Shape;259;p31"/>
          <p:cNvSpPr txBox="1">
            <a:spLocks noGrp="1"/>
          </p:cNvSpPr>
          <p:nvPr>
            <p:ph type="sldNum" idx="3"/>
          </p:nvPr>
        </p:nvSpPr>
        <p:spPr>
          <a:xfrm>
            <a:off x="77058" y="4647975"/>
            <a:ext cx="17091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@annie_belanger</a:t>
            </a:r>
            <a:endParaRPr/>
          </a:p>
          <a:p>
            <a:pPr marL="0" lvl="0" indent="0" algn="l" rtl="0">
              <a:spcBef>
                <a:spcPts val="0"/>
              </a:spcBef>
              <a:spcAft>
                <a:spcPts val="0"/>
              </a:spcAft>
              <a:buNone/>
            </a:pPr>
            <a:r>
              <a:rPr lang="en"/>
              <a:t>@helloitspree</a:t>
            </a:r>
            <a:endParaRPr/>
          </a:p>
        </p:txBody>
      </p:sp>
      <p:sp>
        <p:nvSpPr>
          <p:cNvPr id="260" name="Google Shape;260;p31"/>
          <p:cNvSpPr txBox="1">
            <a:spLocks noGrp="1"/>
          </p:cNvSpPr>
          <p:nvPr>
            <p:ph type="sldNum" idx="2"/>
          </p:nvPr>
        </p:nvSpPr>
        <p:spPr>
          <a:xfrm>
            <a:off x="7312033" y="4569025"/>
            <a:ext cx="17091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Kindly Hire Me | Slide </a:t>
            </a:r>
            <a:fld id="{00000000-1234-1234-1234-123412341234}" type="slidenum">
              <a:rPr lang="en"/>
              <a:t>19</a:t>
            </a:fld>
            <a:endParaRPr/>
          </a:p>
        </p:txBody>
      </p:sp>
      <p:sp>
        <p:nvSpPr>
          <p:cNvPr id="261" name="Google Shape;261;p31"/>
          <p:cNvSpPr txBox="1"/>
          <p:nvPr/>
        </p:nvSpPr>
        <p:spPr>
          <a:xfrm>
            <a:off x="2027875" y="4581175"/>
            <a:ext cx="5197200" cy="786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200">
                <a:solidFill>
                  <a:schemeClr val="dk2"/>
                </a:solidFill>
                <a:latin typeface="Open Sans"/>
                <a:ea typeface="Open Sans"/>
                <a:cs typeface="Open Sans"/>
                <a:sym typeface="Open Sans"/>
              </a:rPr>
              <a:t>Taken from current job ad by GVSU: </a:t>
            </a:r>
            <a:r>
              <a:rPr lang="en" sz="1200" u="sng">
                <a:solidFill>
                  <a:schemeClr val="hlink"/>
                </a:solidFill>
                <a:latin typeface="Open Sans"/>
                <a:ea typeface="Open Sans"/>
                <a:cs typeface="Open Sans"/>
                <a:sym typeface="Open Sans"/>
                <a:hlinkClick r:id="rId3"/>
              </a:rPr>
              <a:t>https://tinyurl.com/GVSUjobad</a:t>
            </a:r>
            <a:endParaRPr sz="1200">
              <a:solidFill>
                <a:schemeClr val="dk2"/>
              </a:solidFill>
              <a:latin typeface="Open Sans"/>
              <a:ea typeface="Open Sans"/>
              <a:cs typeface="Open Sans"/>
              <a:sym typeface="Open Sans"/>
            </a:endParaRPr>
          </a:p>
          <a:p>
            <a:pPr marL="0" lvl="0" indent="0" algn="l" rtl="0">
              <a:lnSpc>
                <a:spcPct val="115000"/>
              </a:lnSpc>
              <a:spcBef>
                <a:spcPts val="1600"/>
              </a:spcBef>
              <a:spcAft>
                <a:spcPts val="1600"/>
              </a:spcAft>
              <a:buNone/>
            </a:pPr>
            <a:endParaRPr sz="1200">
              <a:solidFill>
                <a:schemeClr val="dk2"/>
              </a:solidFill>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4"/>
          <p:cNvSpPr txBox="1">
            <a:spLocks noGrp="1"/>
          </p:cNvSpPr>
          <p:nvPr>
            <p:ph type="title"/>
          </p:nvPr>
        </p:nvSpPr>
        <p:spPr>
          <a:xfrm>
            <a:off x="265500" y="1039675"/>
            <a:ext cx="4045200" cy="1675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A Journey to Hiring with Heart	</a:t>
            </a:r>
            <a:endParaRPr/>
          </a:p>
        </p:txBody>
      </p:sp>
      <p:sp>
        <p:nvSpPr>
          <p:cNvPr id="85" name="Google Shape;85;p14"/>
          <p:cNvSpPr txBox="1">
            <a:spLocks noGrp="1"/>
          </p:cNvSpPr>
          <p:nvPr>
            <p:ph type="subTitle" idx="1"/>
          </p:nvPr>
        </p:nvSpPr>
        <p:spPr>
          <a:xfrm>
            <a:off x="265500" y="2726875"/>
            <a:ext cx="4045200" cy="1675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A Process Overview</a:t>
            </a:r>
            <a:endParaRPr dirty="0"/>
          </a:p>
          <a:p>
            <a:pPr marL="0" lvl="0" indent="0" algn="ctr" rtl="0">
              <a:spcBef>
                <a:spcPts val="0"/>
              </a:spcBef>
              <a:spcAft>
                <a:spcPts val="0"/>
              </a:spcAft>
              <a:buNone/>
            </a:pPr>
            <a:endParaRPr dirty="0"/>
          </a:p>
          <a:p>
            <a:pPr marL="0" lvl="0" indent="0" algn="ctr" rtl="0">
              <a:spcBef>
                <a:spcPts val="0"/>
              </a:spcBef>
              <a:spcAft>
                <a:spcPts val="0"/>
              </a:spcAft>
              <a:buNone/>
            </a:pPr>
            <a:endParaRPr dirty="0"/>
          </a:p>
          <a:p>
            <a:pPr marL="0" lvl="0" indent="0" algn="ctr" rtl="0">
              <a:spcBef>
                <a:spcPts val="0"/>
              </a:spcBef>
              <a:spcAft>
                <a:spcPts val="0"/>
              </a:spcAft>
              <a:buNone/>
            </a:pPr>
            <a:r>
              <a:rPr lang="en" sz="1800" dirty="0"/>
              <a:t>Annie Bélanger</a:t>
            </a:r>
            <a:endParaRPr sz="1800" dirty="0"/>
          </a:p>
          <a:p>
            <a:pPr marL="0" lvl="0" indent="0" algn="ctr" rtl="0">
              <a:spcBef>
                <a:spcPts val="0"/>
              </a:spcBef>
              <a:spcAft>
                <a:spcPts val="0"/>
              </a:spcAft>
              <a:buNone/>
            </a:pPr>
            <a:r>
              <a:rPr lang="en" sz="1800" u="sng" dirty="0">
                <a:solidFill>
                  <a:srgbClr val="3D85C6"/>
                </a:solidFill>
                <a:hlinkClick r:id="rId3">
                  <a:extLst>
                    <a:ext uri="{A12FA001-AC4F-418D-AE19-62706E023703}">
                      <ahyp:hlinkClr xmlns:ahyp="http://schemas.microsoft.com/office/drawing/2018/hyperlinkcolor" val="tx"/>
                    </a:ext>
                  </a:extLst>
                </a:hlinkClick>
              </a:rPr>
              <a:t>annie.belanger@gvsu.edu</a:t>
            </a:r>
            <a:endParaRPr sz="1800" dirty="0">
              <a:solidFill>
                <a:srgbClr val="3D85C6"/>
              </a:solidFill>
            </a:endParaRPr>
          </a:p>
          <a:p>
            <a:pPr marL="0" lvl="0" indent="0" algn="ctr" rtl="0">
              <a:spcBef>
                <a:spcPts val="0"/>
              </a:spcBef>
              <a:spcAft>
                <a:spcPts val="0"/>
              </a:spcAft>
              <a:buNone/>
            </a:pPr>
            <a:endParaRPr dirty="0"/>
          </a:p>
        </p:txBody>
      </p:sp>
      <p:sp>
        <p:nvSpPr>
          <p:cNvPr id="86" name="Google Shape;86;p14"/>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0" lvl="0" indent="0" algn="l" rtl="0">
              <a:spcBef>
                <a:spcPts val="0"/>
              </a:spcBef>
              <a:spcAft>
                <a:spcPts val="1600"/>
              </a:spcAft>
              <a:buNone/>
            </a:pPr>
            <a:r>
              <a:rPr lang="en"/>
              <a:t>Bringing Empathy, Respect, and Kindness to the Hiring Processes</a:t>
            </a:r>
            <a:endParaRPr/>
          </a:p>
        </p:txBody>
      </p:sp>
      <p:sp>
        <p:nvSpPr>
          <p:cNvPr id="87" name="Google Shape;87;p14"/>
          <p:cNvSpPr txBox="1">
            <a:spLocks noGrp="1"/>
          </p:cNvSpPr>
          <p:nvPr>
            <p:ph type="sldNum" idx="12"/>
          </p:nvPr>
        </p:nvSpPr>
        <p:spPr>
          <a:xfrm>
            <a:off x="7312033" y="4569025"/>
            <a:ext cx="17091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Kindly Hire Me | Slide </a:t>
            </a:r>
            <a:fld id="{00000000-1234-1234-1234-123412341234}" type="slidenum">
              <a:rPr lang="en"/>
              <a:t>2</a:t>
            </a:fld>
            <a:endParaRPr/>
          </a:p>
        </p:txBody>
      </p:sp>
      <p:sp>
        <p:nvSpPr>
          <p:cNvPr id="88" name="Google Shape;88;p14"/>
          <p:cNvSpPr txBox="1">
            <a:spLocks noGrp="1"/>
          </p:cNvSpPr>
          <p:nvPr>
            <p:ph type="sldNum" idx="3"/>
          </p:nvPr>
        </p:nvSpPr>
        <p:spPr>
          <a:xfrm>
            <a:off x="89208" y="4569025"/>
            <a:ext cx="17091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@annie_belanger</a:t>
            </a:r>
            <a:endParaRPr/>
          </a:p>
          <a:p>
            <a:pPr marL="0" lvl="0" indent="0" algn="l" rtl="0">
              <a:spcBef>
                <a:spcPts val="0"/>
              </a:spcBef>
              <a:spcAft>
                <a:spcPts val="0"/>
              </a:spcAft>
              <a:buNone/>
            </a:pPr>
            <a:r>
              <a:rPr lang="en"/>
              <a:t>@helloitspree</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32"/>
          <p:cNvSpPr txBox="1">
            <a:spLocks noGrp="1"/>
          </p:cNvSpPr>
          <p:nvPr>
            <p:ph type="title"/>
          </p:nvPr>
        </p:nvSpPr>
        <p:spPr>
          <a:xfrm>
            <a:off x="311700" y="226400"/>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Sample Communication With Candidates</a:t>
            </a:r>
            <a:endParaRPr/>
          </a:p>
        </p:txBody>
      </p:sp>
      <p:sp>
        <p:nvSpPr>
          <p:cNvPr id="267" name="Google Shape;267;p32"/>
          <p:cNvSpPr txBox="1">
            <a:spLocks noGrp="1"/>
          </p:cNvSpPr>
          <p:nvPr>
            <p:ph type="body" idx="1"/>
          </p:nvPr>
        </p:nvSpPr>
        <p:spPr>
          <a:xfrm>
            <a:off x="311700" y="933800"/>
            <a:ext cx="8520600" cy="3635100"/>
          </a:xfrm>
          <a:prstGeom prst="rect">
            <a:avLst/>
          </a:prstGeom>
        </p:spPr>
        <p:txBody>
          <a:bodyPr spcFirstLastPara="1" wrap="square" lIns="91425" tIns="91425" rIns="91425" bIns="91425" anchor="t" anchorCtr="0">
            <a:noAutofit/>
          </a:bodyPr>
          <a:lstStyle/>
          <a:p>
            <a:pPr marL="457200" lvl="0" indent="-349250" algn="l" rtl="0">
              <a:spcBef>
                <a:spcPts val="0"/>
              </a:spcBef>
              <a:spcAft>
                <a:spcPts val="0"/>
              </a:spcAft>
              <a:buSzPts val="1900"/>
              <a:buChar char="●"/>
            </a:pPr>
            <a:r>
              <a:rPr lang="en" sz="1900"/>
              <a:t>Overview of upcoming interview </a:t>
            </a:r>
            <a:endParaRPr sz="1900"/>
          </a:p>
          <a:p>
            <a:pPr marL="457200" lvl="0" indent="-349250" algn="l" rtl="0">
              <a:spcBef>
                <a:spcPts val="0"/>
              </a:spcBef>
              <a:spcAft>
                <a:spcPts val="0"/>
              </a:spcAft>
              <a:buSzPts val="1900"/>
              <a:buChar char="●"/>
            </a:pPr>
            <a:r>
              <a:rPr lang="en" sz="1900"/>
              <a:t>Search committee information</a:t>
            </a:r>
            <a:endParaRPr sz="1900"/>
          </a:p>
          <a:p>
            <a:pPr marL="914400" lvl="1" indent="-336550" algn="l" rtl="0">
              <a:spcBef>
                <a:spcPts val="0"/>
              </a:spcBef>
              <a:spcAft>
                <a:spcPts val="0"/>
              </a:spcAft>
              <a:buSzPts val="1700"/>
              <a:buChar char="○"/>
            </a:pPr>
            <a:r>
              <a:rPr lang="en" sz="1700"/>
              <a:t>Name, role, pronouns, why on committee</a:t>
            </a:r>
            <a:endParaRPr sz="1700"/>
          </a:p>
          <a:p>
            <a:pPr marL="457200" lvl="0" indent="-349250" algn="l" rtl="0">
              <a:spcBef>
                <a:spcPts val="0"/>
              </a:spcBef>
              <a:spcAft>
                <a:spcPts val="0"/>
              </a:spcAft>
              <a:buSzPts val="1900"/>
              <a:buChar char="●"/>
            </a:pPr>
            <a:r>
              <a:rPr lang="en" sz="1900"/>
              <a:t>Overall process and timeline</a:t>
            </a:r>
            <a:endParaRPr sz="1900"/>
          </a:p>
          <a:p>
            <a:pPr marL="914400" lvl="1" indent="-336550" algn="l" rtl="0">
              <a:spcBef>
                <a:spcPts val="0"/>
              </a:spcBef>
              <a:spcAft>
                <a:spcPts val="0"/>
              </a:spcAft>
              <a:buSzPts val="1700"/>
              <a:buChar char="○"/>
            </a:pPr>
            <a:r>
              <a:rPr lang="en" sz="1700"/>
              <a:t>Dates for next steps </a:t>
            </a:r>
            <a:endParaRPr sz="1700"/>
          </a:p>
          <a:p>
            <a:pPr marL="914400" lvl="1" indent="-336550" algn="l" rtl="0">
              <a:spcBef>
                <a:spcPts val="0"/>
              </a:spcBef>
              <a:spcAft>
                <a:spcPts val="0"/>
              </a:spcAft>
              <a:buSzPts val="1700"/>
              <a:buChar char="○"/>
            </a:pPr>
            <a:r>
              <a:rPr lang="en" sz="1700"/>
              <a:t>What would be included in next round of interviews</a:t>
            </a:r>
            <a:endParaRPr sz="1700"/>
          </a:p>
          <a:p>
            <a:pPr marL="914400" lvl="1" indent="-336550" algn="l" rtl="0">
              <a:spcBef>
                <a:spcPts val="0"/>
              </a:spcBef>
              <a:spcAft>
                <a:spcPts val="0"/>
              </a:spcAft>
              <a:buSzPts val="1700"/>
              <a:buChar char="○"/>
            </a:pPr>
            <a:r>
              <a:rPr lang="en" sz="1700"/>
              <a:t>How travel and bookings will occur</a:t>
            </a:r>
            <a:endParaRPr sz="1700"/>
          </a:p>
          <a:p>
            <a:pPr marL="457200" lvl="0" indent="-349250" algn="l" rtl="0">
              <a:spcBef>
                <a:spcPts val="0"/>
              </a:spcBef>
              <a:spcAft>
                <a:spcPts val="0"/>
              </a:spcAft>
              <a:buSzPts val="1900"/>
              <a:buChar char="●"/>
            </a:pPr>
            <a:r>
              <a:rPr lang="en" sz="1900"/>
              <a:t>What information will be shared and how with Libraries</a:t>
            </a:r>
            <a:endParaRPr sz="1900"/>
          </a:p>
          <a:p>
            <a:pPr marL="457200" lvl="0" indent="-349250" algn="l" rtl="0">
              <a:spcBef>
                <a:spcPts val="0"/>
              </a:spcBef>
              <a:spcAft>
                <a:spcPts val="0"/>
              </a:spcAft>
              <a:buSzPts val="1900"/>
              <a:buChar char="●"/>
            </a:pPr>
            <a:r>
              <a:rPr lang="en" sz="1900"/>
              <a:t>Workplace values</a:t>
            </a:r>
            <a:endParaRPr sz="1900"/>
          </a:p>
          <a:p>
            <a:pPr marL="457200" lvl="0" indent="-349250" algn="l" rtl="0">
              <a:spcBef>
                <a:spcPts val="0"/>
              </a:spcBef>
              <a:spcAft>
                <a:spcPts val="0"/>
              </a:spcAft>
              <a:buSzPts val="1900"/>
              <a:buChar char="●"/>
            </a:pPr>
            <a:r>
              <a:rPr lang="en" sz="1900"/>
              <a:t>Where to find more information about working here</a:t>
            </a:r>
            <a:endParaRPr sz="1900"/>
          </a:p>
          <a:p>
            <a:pPr marL="457200" lvl="0" indent="-349250" algn="l" rtl="0">
              <a:spcBef>
                <a:spcPts val="0"/>
              </a:spcBef>
              <a:spcAft>
                <a:spcPts val="0"/>
              </a:spcAft>
              <a:buSzPts val="1900"/>
              <a:buChar char="●"/>
            </a:pPr>
            <a:r>
              <a:rPr lang="en" sz="1900"/>
              <a:t>How to request an accommodation</a:t>
            </a:r>
            <a:endParaRPr sz="1900"/>
          </a:p>
        </p:txBody>
      </p:sp>
      <p:sp>
        <p:nvSpPr>
          <p:cNvPr id="268" name="Google Shape;268;p32"/>
          <p:cNvSpPr txBox="1">
            <a:spLocks noGrp="1"/>
          </p:cNvSpPr>
          <p:nvPr>
            <p:ph type="sldNum" idx="12"/>
          </p:nvPr>
        </p:nvSpPr>
        <p:spPr>
          <a:xfrm>
            <a:off x="7312033" y="4569025"/>
            <a:ext cx="17091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dk2"/>
                </a:solidFill>
              </a:rPr>
              <a:t>20</a:t>
            </a:fld>
            <a:endParaRPr>
              <a:solidFill>
                <a:schemeClr val="dk2"/>
              </a:solidFill>
            </a:endParaRPr>
          </a:p>
        </p:txBody>
      </p:sp>
      <p:sp>
        <p:nvSpPr>
          <p:cNvPr id="269" name="Google Shape;269;p32"/>
          <p:cNvSpPr txBox="1">
            <a:spLocks noGrp="1"/>
          </p:cNvSpPr>
          <p:nvPr>
            <p:ph type="sldNum" idx="3"/>
          </p:nvPr>
        </p:nvSpPr>
        <p:spPr>
          <a:xfrm>
            <a:off x="89208" y="4569025"/>
            <a:ext cx="17091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@annie_belanger</a:t>
            </a:r>
            <a:endParaRPr/>
          </a:p>
          <a:p>
            <a:pPr marL="0" lvl="0" indent="0" algn="l" rtl="0">
              <a:spcBef>
                <a:spcPts val="0"/>
              </a:spcBef>
              <a:spcAft>
                <a:spcPts val="0"/>
              </a:spcAft>
              <a:buNone/>
            </a:pPr>
            <a:r>
              <a:rPr lang="en"/>
              <a:t>@helloitspree</a:t>
            </a:r>
            <a:endParaRPr/>
          </a:p>
        </p:txBody>
      </p:sp>
      <p:sp>
        <p:nvSpPr>
          <p:cNvPr id="270" name="Google Shape;270;p32"/>
          <p:cNvSpPr txBox="1">
            <a:spLocks noGrp="1"/>
          </p:cNvSpPr>
          <p:nvPr>
            <p:ph type="sldNum" idx="2"/>
          </p:nvPr>
        </p:nvSpPr>
        <p:spPr>
          <a:xfrm>
            <a:off x="7312033" y="4569025"/>
            <a:ext cx="17091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Kindly Hire Me | Slide </a:t>
            </a:r>
            <a:fld id="{00000000-1234-1234-1234-123412341234}" type="slidenum">
              <a:rPr lang="en"/>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33"/>
          <p:cNvSpPr txBox="1">
            <a:spLocks noGrp="1"/>
          </p:cNvSpPr>
          <p:nvPr>
            <p:ph type="title"/>
          </p:nvPr>
        </p:nvSpPr>
        <p:spPr>
          <a:xfrm>
            <a:off x="311700" y="226400"/>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Sample Questions and Success Criteria</a:t>
            </a:r>
            <a:endParaRPr/>
          </a:p>
        </p:txBody>
      </p:sp>
      <p:sp>
        <p:nvSpPr>
          <p:cNvPr id="276" name="Google Shape;276;p33"/>
          <p:cNvSpPr txBox="1">
            <a:spLocks noGrp="1"/>
          </p:cNvSpPr>
          <p:nvPr>
            <p:ph type="sldNum" idx="12"/>
          </p:nvPr>
        </p:nvSpPr>
        <p:spPr>
          <a:xfrm>
            <a:off x="7312033" y="4569025"/>
            <a:ext cx="17091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21</a:t>
            </a:fld>
            <a:endParaRPr/>
          </a:p>
        </p:txBody>
      </p:sp>
      <p:sp>
        <p:nvSpPr>
          <p:cNvPr id="277" name="Google Shape;277;p33"/>
          <p:cNvSpPr txBox="1">
            <a:spLocks noGrp="1"/>
          </p:cNvSpPr>
          <p:nvPr>
            <p:ph type="sldNum" idx="2"/>
          </p:nvPr>
        </p:nvSpPr>
        <p:spPr>
          <a:xfrm>
            <a:off x="7312033" y="4569025"/>
            <a:ext cx="17091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Kindly Hire Me | Slide </a:t>
            </a:r>
            <a:fld id="{00000000-1234-1234-1234-123412341234}" type="slidenum">
              <a:rPr lang="en"/>
              <a:t>21</a:t>
            </a:fld>
            <a:endParaRPr/>
          </a:p>
        </p:txBody>
      </p:sp>
      <p:sp>
        <p:nvSpPr>
          <p:cNvPr id="278" name="Google Shape;278;p33"/>
          <p:cNvSpPr txBox="1">
            <a:spLocks noGrp="1"/>
          </p:cNvSpPr>
          <p:nvPr>
            <p:ph type="sldNum" idx="3"/>
          </p:nvPr>
        </p:nvSpPr>
        <p:spPr>
          <a:xfrm>
            <a:off x="198525" y="4785150"/>
            <a:ext cx="2819700" cy="261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@annie_belanger  @helloitspree</a:t>
            </a:r>
            <a:endParaRPr/>
          </a:p>
        </p:txBody>
      </p:sp>
      <p:graphicFrame>
        <p:nvGraphicFramePr>
          <p:cNvPr id="279" name="Google Shape;279;p33"/>
          <p:cNvGraphicFramePr/>
          <p:nvPr>
            <p:extLst>
              <p:ext uri="{D42A27DB-BD31-4B8C-83A1-F6EECF244321}">
                <p14:modId xmlns:p14="http://schemas.microsoft.com/office/powerpoint/2010/main" val="781918361"/>
              </p:ext>
            </p:extLst>
          </p:nvPr>
        </p:nvGraphicFramePr>
        <p:xfrm>
          <a:off x="261000" y="933800"/>
          <a:ext cx="8622000" cy="4034360"/>
        </p:xfrm>
        <a:graphic>
          <a:graphicData uri="http://schemas.openxmlformats.org/drawingml/2006/table">
            <a:tbl>
              <a:tblPr>
                <a:noFill/>
                <a:tableStyleId>{3D844793-FC8E-4C8D-BA97-E99B2A74286D}</a:tableStyleId>
              </a:tblPr>
              <a:tblGrid>
                <a:gridCol w="3460875">
                  <a:extLst>
                    <a:ext uri="{9D8B030D-6E8A-4147-A177-3AD203B41FA5}">
                      <a16:colId xmlns:a16="http://schemas.microsoft.com/office/drawing/2014/main" val="20000"/>
                    </a:ext>
                  </a:extLst>
                </a:gridCol>
                <a:gridCol w="2241125">
                  <a:extLst>
                    <a:ext uri="{9D8B030D-6E8A-4147-A177-3AD203B41FA5}">
                      <a16:colId xmlns:a16="http://schemas.microsoft.com/office/drawing/2014/main" val="20001"/>
                    </a:ext>
                  </a:extLst>
                </a:gridCol>
                <a:gridCol w="2920000">
                  <a:extLst>
                    <a:ext uri="{9D8B030D-6E8A-4147-A177-3AD203B41FA5}">
                      <a16:colId xmlns:a16="http://schemas.microsoft.com/office/drawing/2014/main" val="20002"/>
                    </a:ext>
                  </a:extLst>
                </a:gridCol>
              </a:tblGrid>
              <a:tr h="353375">
                <a:tc>
                  <a:txBody>
                    <a:bodyPr/>
                    <a:lstStyle/>
                    <a:p>
                      <a:pPr marL="0" lvl="0" indent="0" algn="l" rtl="0">
                        <a:spcBef>
                          <a:spcPts val="0"/>
                        </a:spcBef>
                        <a:spcAft>
                          <a:spcPts val="0"/>
                        </a:spcAft>
                        <a:buNone/>
                      </a:pPr>
                      <a:r>
                        <a:rPr lang="en" sz="1400" b="1">
                          <a:latin typeface="Open Sans" panose="020B0604020202020204" charset="0"/>
                          <a:ea typeface="Open Sans" panose="020B0604020202020204" charset="0"/>
                          <a:cs typeface="Open Sans" panose="020B0604020202020204" charset="0"/>
                        </a:rPr>
                        <a:t>Question</a:t>
                      </a:r>
                      <a:endParaRPr sz="1400" b="1">
                        <a:latin typeface="Open Sans" panose="020B0604020202020204" charset="0"/>
                        <a:ea typeface="Open Sans" panose="020B0604020202020204" charset="0"/>
                        <a:cs typeface="Open Sans" panose="020B0604020202020204" charset="0"/>
                      </a:endParaRPr>
                    </a:p>
                  </a:txBody>
                  <a:tcPr marL="91425" marR="91425" marT="91425" marB="91425"/>
                </a:tc>
                <a:tc>
                  <a:txBody>
                    <a:bodyPr/>
                    <a:lstStyle/>
                    <a:p>
                      <a:pPr marL="0" lvl="0" indent="0" algn="l" rtl="0">
                        <a:spcBef>
                          <a:spcPts val="0"/>
                        </a:spcBef>
                        <a:spcAft>
                          <a:spcPts val="0"/>
                        </a:spcAft>
                        <a:buNone/>
                      </a:pPr>
                      <a:r>
                        <a:rPr lang="en" sz="1400" b="1">
                          <a:latin typeface="Open Sans" panose="020B0604020202020204" charset="0"/>
                          <a:ea typeface="Open Sans" panose="020B0604020202020204" charset="0"/>
                          <a:cs typeface="Open Sans" panose="020B0604020202020204" charset="0"/>
                        </a:rPr>
                        <a:t>Qualification</a:t>
                      </a:r>
                      <a:endParaRPr sz="1400" b="1">
                        <a:latin typeface="Open Sans" panose="020B0604020202020204" charset="0"/>
                        <a:ea typeface="Open Sans" panose="020B0604020202020204" charset="0"/>
                        <a:cs typeface="Open Sans" panose="020B0604020202020204" charset="0"/>
                      </a:endParaRPr>
                    </a:p>
                  </a:txBody>
                  <a:tcPr marL="91425" marR="91425" marT="91425" marB="91425"/>
                </a:tc>
                <a:tc>
                  <a:txBody>
                    <a:bodyPr/>
                    <a:lstStyle/>
                    <a:p>
                      <a:pPr marL="0" lvl="0" indent="0" algn="l" rtl="0">
                        <a:spcBef>
                          <a:spcPts val="0"/>
                        </a:spcBef>
                        <a:spcAft>
                          <a:spcPts val="0"/>
                        </a:spcAft>
                        <a:buNone/>
                      </a:pPr>
                      <a:r>
                        <a:rPr lang="en" sz="1400" b="1">
                          <a:latin typeface="Open Sans" panose="020B0604020202020204" charset="0"/>
                          <a:ea typeface="Open Sans" panose="020B0604020202020204" charset="0"/>
                          <a:cs typeface="Open Sans" panose="020B0604020202020204" charset="0"/>
                        </a:rPr>
                        <a:t>Success Criteria</a:t>
                      </a:r>
                      <a:endParaRPr sz="1400" b="1">
                        <a:latin typeface="Open Sans" panose="020B0604020202020204" charset="0"/>
                        <a:ea typeface="Open Sans" panose="020B0604020202020204" charset="0"/>
                        <a:cs typeface="Open Sans" panose="020B0604020202020204" charset="0"/>
                      </a:endParaRPr>
                    </a:p>
                  </a:txBody>
                  <a:tcPr marL="91425" marR="91425" marT="91425" marB="91425"/>
                </a:tc>
                <a:extLst>
                  <a:ext uri="{0D108BD9-81ED-4DB2-BD59-A6C34878D82A}">
                    <a16:rowId xmlns:a16="http://schemas.microsoft.com/office/drawing/2014/main" val="10000"/>
                  </a:ext>
                </a:extLst>
              </a:tr>
              <a:tr h="1033550">
                <a:tc>
                  <a:txBody>
                    <a:bodyPr/>
                    <a:lstStyle/>
                    <a:p>
                      <a:pPr marL="0" lvl="0" indent="0" algn="l" rtl="0">
                        <a:spcBef>
                          <a:spcPts val="0"/>
                        </a:spcBef>
                        <a:spcAft>
                          <a:spcPts val="0"/>
                        </a:spcAft>
                        <a:buNone/>
                      </a:pPr>
                      <a:r>
                        <a:rPr lang="en" sz="1400">
                          <a:latin typeface="Open Sans" panose="020B0604020202020204" charset="0"/>
                          <a:ea typeface="Open Sans" panose="020B0604020202020204" charset="0"/>
                          <a:cs typeface="Open Sans" panose="020B0604020202020204" charset="0"/>
                        </a:rPr>
                        <a:t>Tell us about a time when someone gave input on your work.</a:t>
                      </a:r>
                      <a:endParaRPr sz="1400">
                        <a:latin typeface="Open Sans" panose="020B0604020202020204" charset="0"/>
                        <a:ea typeface="Open Sans" panose="020B0604020202020204" charset="0"/>
                        <a:cs typeface="Open Sans" panose="020B0604020202020204" charset="0"/>
                      </a:endParaRPr>
                    </a:p>
                    <a:p>
                      <a:pPr marL="0" lvl="0" indent="0" algn="l" rtl="0">
                        <a:spcBef>
                          <a:spcPts val="0"/>
                        </a:spcBef>
                        <a:spcAft>
                          <a:spcPts val="0"/>
                        </a:spcAft>
                        <a:buNone/>
                      </a:pPr>
                      <a:r>
                        <a:rPr lang="en" sz="1400">
                          <a:latin typeface="Open Sans" panose="020B0604020202020204" charset="0"/>
                          <a:ea typeface="Open Sans" panose="020B0604020202020204" charset="0"/>
                          <a:cs typeface="Open Sans" panose="020B0604020202020204" charset="0"/>
                        </a:rPr>
                        <a:t>[Prompt: What was it? How did you respond?]</a:t>
                      </a:r>
                      <a:endParaRPr sz="1400">
                        <a:latin typeface="Open Sans" panose="020B0604020202020204" charset="0"/>
                        <a:ea typeface="Open Sans" panose="020B0604020202020204" charset="0"/>
                        <a:cs typeface="Open Sans" panose="020B0604020202020204" charset="0"/>
                      </a:endParaRPr>
                    </a:p>
                  </a:txBody>
                  <a:tcPr marL="91425" marR="91425" marT="91425" marB="91425"/>
                </a:tc>
                <a:tc>
                  <a:txBody>
                    <a:bodyPr/>
                    <a:lstStyle/>
                    <a:p>
                      <a:pPr marL="0" lvl="0" indent="0" algn="l" rtl="0">
                        <a:spcBef>
                          <a:spcPts val="0"/>
                        </a:spcBef>
                        <a:spcAft>
                          <a:spcPts val="0"/>
                        </a:spcAft>
                        <a:buNone/>
                      </a:pPr>
                      <a:r>
                        <a:rPr lang="en" sz="1400">
                          <a:latin typeface="Open Sans" panose="020B0604020202020204" charset="0"/>
                          <a:ea typeface="Open Sans" panose="020B0604020202020204" charset="0"/>
                          <a:cs typeface="Open Sans" panose="020B0604020202020204" charset="0"/>
                        </a:rPr>
                        <a:t>Ability to work independently and collaboratively</a:t>
                      </a:r>
                      <a:endParaRPr sz="1400">
                        <a:latin typeface="Open Sans" panose="020B0604020202020204" charset="0"/>
                        <a:ea typeface="Open Sans" panose="020B0604020202020204" charset="0"/>
                        <a:cs typeface="Open Sans" panose="020B0604020202020204" charset="0"/>
                      </a:endParaRPr>
                    </a:p>
                  </a:txBody>
                  <a:tcPr marL="91425" marR="91425" marT="91425" marB="91425"/>
                </a:tc>
                <a:tc>
                  <a:txBody>
                    <a:bodyPr/>
                    <a:lstStyle/>
                    <a:p>
                      <a:pPr marL="0" lvl="0" indent="0" algn="l" rtl="0">
                        <a:spcBef>
                          <a:spcPts val="0"/>
                        </a:spcBef>
                        <a:spcAft>
                          <a:spcPts val="0"/>
                        </a:spcAft>
                        <a:buNone/>
                      </a:pPr>
                      <a:r>
                        <a:rPr lang="en" sz="1400">
                          <a:latin typeface="Open Sans" panose="020B0604020202020204" charset="0"/>
                          <a:ea typeface="Open Sans" panose="020B0604020202020204" charset="0"/>
                          <a:cs typeface="Open Sans" panose="020B0604020202020204" charset="0"/>
                        </a:rPr>
                        <a:t>Self-reflection</a:t>
                      </a:r>
                      <a:endParaRPr sz="1400">
                        <a:latin typeface="Open Sans" panose="020B0604020202020204" charset="0"/>
                        <a:ea typeface="Open Sans" panose="020B0604020202020204" charset="0"/>
                        <a:cs typeface="Open Sans" panose="020B0604020202020204" charset="0"/>
                      </a:endParaRPr>
                    </a:p>
                    <a:p>
                      <a:pPr marL="0" lvl="0" indent="0" algn="l" rtl="0">
                        <a:spcBef>
                          <a:spcPts val="0"/>
                        </a:spcBef>
                        <a:spcAft>
                          <a:spcPts val="0"/>
                        </a:spcAft>
                        <a:buNone/>
                      </a:pPr>
                      <a:r>
                        <a:rPr lang="en" sz="1400">
                          <a:latin typeface="Open Sans" panose="020B0604020202020204" charset="0"/>
                          <a:ea typeface="Open Sans" panose="020B0604020202020204" charset="0"/>
                          <a:cs typeface="Open Sans" panose="020B0604020202020204" charset="0"/>
                        </a:rPr>
                        <a:t>Respect</a:t>
                      </a:r>
                      <a:endParaRPr sz="1400">
                        <a:latin typeface="Open Sans" panose="020B0604020202020204" charset="0"/>
                        <a:ea typeface="Open Sans" panose="020B0604020202020204" charset="0"/>
                        <a:cs typeface="Open Sans" panose="020B0604020202020204" charset="0"/>
                      </a:endParaRPr>
                    </a:p>
                    <a:p>
                      <a:pPr marL="0" lvl="0" indent="0" algn="l" rtl="0">
                        <a:spcBef>
                          <a:spcPts val="0"/>
                        </a:spcBef>
                        <a:spcAft>
                          <a:spcPts val="0"/>
                        </a:spcAft>
                        <a:buNone/>
                      </a:pPr>
                      <a:r>
                        <a:rPr lang="en" sz="1400">
                          <a:latin typeface="Open Sans" panose="020B0604020202020204" charset="0"/>
                          <a:ea typeface="Open Sans" panose="020B0604020202020204" charset="0"/>
                          <a:cs typeface="Open Sans" panose="020B0604020202020204" charset="0"/>
                        </a:rPr>
                        <a:t>Communication</a:t>
                      </a:r>
                      <a:endParaRPr sz="1400">
                        <a:latin typeface="Open Sans" panose="020B0604020202020204" charset="0"/>
                        <a:ea typeface="Open Sans" panose="020B0604020202020204" charset="0"/>
                        <a:cs typeface="Open Sans" panose="020B0604020202020204" charset="0"/>
                      </a:endParaRPr>
                    </a:p>
                    <a:p>
                      <a:pPr marL="0" lvl="0" indent="0" algn="l" rtl="0">
                        <a:spcBef>
                          <a:spcPts val="0"/>
                        </a:spcBef>
                        <a:spcAft>
                          <a:spcPts val="0"/>
                        </a:spcAft>
                        <a:buNone/>
                      </a:pPr>
                      <a:r>
                        <a:rPr lang="en" sz="1400">
                          <a:latin typeface="Open Sans" panose="020B0604020202020204" charset="0"/>
                          <a:ea typeface="Open Sans" panose="020B0604020202020204" charset="0"/>
                          <a:cs typeface="Open Sans" panose="020B0604020202020204" charset="0"/>
                        </a:rPr>
                        <a:t>Confidence</a:t>
                      </a:r>
                      <a:endParaRPr sz="1400">
                        <a:latin typeface="Open Sans" panose="020B0604020202020204" charset="0"/>
                        <a:ea typeface="Open Sans" panose="020B0604020202020204" charset="0"/>
                        <a:cs typeface="Open Sans" panose="020B0604020202020204" charset="0"/>
                      </a:endParaRPr>
                    </a:p>
                  </a:txBody>
                  <a:tcPr marL="91425" marR="91425" marT="91425" marB="91425"/>
                </a:tc>
                <a:extLst>
                  <a:ext uri="{0D108BD9-81ED-4DB2-BD59-A6C34878D82A}">
                    <a16:rowId xmlns:a16="http://schemas.microsoft.com/office/drawing/2014/main" val="10001"/>
                  </a:ext>
                </a:extLst>
              </a:tr>
              <a:tr h="1138850">
                <a:tc>
                  <a:txBody>
                    <a:bodyPr/>
                    <a:lstStyle/>
                    <a:p>
                      <a:pPr marL="0" lvl="0" indent="0" algn="l" rtl="0">
                        <a:spcBef>
                          <a:spcPts val="0"/>
                        </a:spcBef>
                        <a:spcAft>
                          <a:spcPts val="0"/>
                        </a:spcAft>
                        <a:buNone/>
                      </a:pPr>
                      <a:r>
                        <a:rPr lang="en" sz="1400">
                          <a:latin typeface="Open Sans" panose="020B0604020202020204" charset="0"/>
                          <a:ea typeface="Open Sans" panose="020B0604020202020204" charset="0"/>
                          <a:cs typeface="Open Sans" panose="020B0604020202020204" charset="0"/>
                        </a:rPr>
                        <a:t>This is a 2-part question: How do you define diversity and inclusion? Can you tell us about a time where you honored the uniqueness of an individual? </a:t>
                      </a:r>
                      <a:endParaRPr sz="1400">
                        <a:latin typeface="Open Sans" panose="020B0604020202020204" charset="0"/>
                        <a:ea typeface="Open Sans" panose="020B0604020202020204" charset="0"/>
                        <a:cs typeface="Open Sans" panose="020B0604020202020204" charset="0"/>
                      </a:endParaRPr>
                    </a:p>
                    <a:p>
                      <a:pPr marL="0" lvl="0" indent="0" algn="l" rtl="0">
                        <a:spcBef>
                          <a:spcPts val="0"/>
                        </a:spcBef>
                        <a:spcAft>
                          <a:spcPts val="0"/>
                        </a:spcAft>
                        <a:buNone/>
                      </a:pPr>
                      <a:endParaRPr sz="1400">
                        <a:latin typeface="Open Sans" panose="020B0604020202020204" charset="0"/>
                        <a:ea typeface="Open Sans" panose="020B0604020202020204" charset="0"/>
                        <a:cs typeface="Open Sans" panose="020B0604020202020204" charset="0"/>
                      </a:endParaRPr>
                    </a:p>
                  </a:txBody>
                  <a:tcPr marL="91425" marR="91425" marT="91425" marB="91425"/>
                </a:tc>
                <a:tc>
                  <a:txBody>
                    <a:bodyPr/>
                    <a:lstStyle/>
                    <a:p>
                      <a:pPr marL="0" lvl="0" indent="0" algn="l" rtl="0">
                        <a:spcBef>
                          <a:spcPts val="0"/>
                        </a:spcBef>
                        <a:spcAft>
                          <a:spcPts val="0"/>
                        </a:spcAft>
                        <a:buNone/>
                      </a:pPr>
                      <a:r>
                        <a:rPr lang="en" sz="1400">
                          <a:latin typeface="Open Sans" panose="020B0604020202020204" charset="0"/>
                          <a:ea typeface="Open Sans" panose="020B0604020202020204" charset="0"/>
                          <a:cs typeface="Open Sans" panose="020B0604020202020204" charset="0"/>
                        </a:rPr>
                        <a:t>Commitment to inclusion, equity, and accessibility in order to provide excellent customer service to a diverse population</a:t>
                      </a:r>
                      <a:endParaRPr sz="1400">
                        <a:latin typeface="Open Sans" panose="020B0604020202020204" charset="0"/>
                        <a:ea typeface="Open Sans" panose="020B0604020202020204" charset="0"/>
                        <a:cs typeface="Open Sans" panose="020B0604020202020204" charset="0"/>
                      </a:endParaRPr>
                    </a:p>
                  </a:txBody>
                  <a:tcPr marL="91425" marR="91425" marT="91425" marB="91425"/>
                </a:tc>
                <a:tc>
                  <a:txBody>
                    <a:bodyPr/>
                    <a:lstStyle/>
                    <a:p>
                      <a:pPr marL="0" lvl="0" indent="0" algn="l" rtl="0">
                        <a:spcBef>
                          <a:spcPts val="0"/>
                        </a:spcBef>
                        <a:spcAft>
                          <a:spcPts val="0"/>
                        </a:spcAft>
                        <a:buNone/>
                      </a:pPr>
                      <a:r>
                        <a:rPr lang="en" sz="1400">
                          <a:latin typeface="Open Sans" panose="020B0604020202020204" charset="0"/>
                          <a:ea typeface="Open Sans" panose="020B0604020202020204" charset="0"/>
                          <a:cs typeface="Open Sans" panose="020B0604020202020204" charset="0"/>
                        </a:rPr>
                        <a:t>Understanding of diversity and inclusion</a:t>
                      </a:r>
                      <a:endParaRPr sz="1400">
                        <a:latin typeface="Open Sans" panose="020B0604020202020204" charset="0"/>
                        <a:ea typeface="Open Sans" panose="020B0604020202020204" charset="0"/>
                        <a:cs typeface="Open Sans" panose="020B0604020202020204" charset="0"/>
                      </a:endParaRPr>
                    </a:p>
                    <a:p>
                      <a:pPr marL="0" lvl="0" indent="0" algn="l" rtl="0">
                        <a:spcBef>
                          <a:spcPts val="0"/>
                        </a:spcBef>
                        <a:spcAft>
                          <a:spcPts val="0"/>
                        </a:spcAft>
                        <a:buNone/>
                      </a:pPr>
                      <a:r>
                        <a:rPr lang="en" sz="1400">
                          <a:latin typeface="Open Sans" panose="020B0604020202020204" charset="0"/>
                          <a:ea typeface="Open Sans" panose="020B0604020202020204" charset="0"/>
                          <a:cs typeface="Open Sans" panose="020B0604020202020204" charset="0"/>
                        </a:rPr>
                        <a:t>Ability to apply</a:t>
                      </a:r>
                      <a:endParaRPr sz="1400">
                        <a:latin typeface="Open Sans" panose="020B0604020202020204" charset="0"/>
                        <a:ea typeface="Open Sans" panose="020B0604020202020204" charset="0"/>
                        <a:cs typeface="Open Sans" panose="020B0604020202020204" charset="0"/>
                      </a:endParaRPr>
                    </a:p>
                    <a:p>
                      <a:pPr marL="0" lvl="0" indent="0" algn="l" rtl="0">
                        <a:spcBef>
                          <a:spcPts val="0"/>
                        </a:spcBef>
                        <a:spcAft>
                          <a:spcPts val="0"/>
                        </a:spcAft>
                        <a:buNone/>
                      </a:pPr>
                      <a:r>
                        <a:rPr lang="en" sz="1400">
                          <a:latin typeface="Open Sans" panose="020B0604020202020204" charset="0"/>
                          <a:ea typeface="Open Sans" panose="020B0604020202020204" charset="0"/>
                          <a:cs typeface="Open Sans" panose="020B0604020202020204" charset="0"/>
                        </a:rPr>
                        <a:t>Understanding of impact</a:t>
                      </a:r>
                      <a:endParaRPr sz="1400">
                        <a:latin typeface="Open Sans" panose="020B0604020202020204" charset="0"/>
                        <a:ea typeface="Open Sans" panose="020B0604020202020204" charset="0"/>
                        <a:cs typeface="Open Sans" panose="020B0604020202020204" charset="0"/>
                      </a:endParaRPr>
                    </a:p>
                    <a:p>
                      <a:pPr marL="0" lvl="0" indent="0" algn="l" rtl="0">
                        <a:spcBef>
                          <a:spcPts val="0"/>
                        </a:spcBef>
                        <a:spcAft>
                          <a:spcPts val="0"/>
                        </a:spcAft>
                        <a:buNone/>
                      </a:pPr>
                      <a:r>
                        <a:rPr lang="en" sz="1400">
                          <a:latin typeface="Open Sans" panose="020B0604020202020204" charset="0"/>
                          <a:ea typeface="Open Sans" panose="020B0604020202020204" charset="0"/>
                          <a:cs typeface="Open Sans" panose="020B0604020202020204" charset="0"/>
                        </a:rPr>
                        <a:t>Demonstrates empathy</a:t>
                      </a:r>
                      <a:endParaRPr sz="1400">
                        <a:latin typeface="Open Sans" panose="020B0604020202020204" charset="0"/>
                        <a:ea typeface="Open Sans" panose="020B0604020202020204" charset="0"/>
                        <a:cs typeface="Open Sans" panose="020B0604020202020204" charset="0"/>
                      </a:endParaRPr>
                    </a:p>
                  </a:txBody>
                  <a:tcPr marL="91425" marR="91425" marT="91425" marB="91425"/>
                </a:tc>
                <a:extLst>
                  <a:ext uri="{0D108BD9-81ED-4DB2-BD59-A6C34878D82A}">
                    <a16:rowId xmlns:a16="http://schemas.microsoft.com/office/drawing/2014/main" val="10002"/>
                  </a:ext>
                </a:extLst>
              </a:tr>
              <a:tr h="1138850">
                <a:tc>
                  <a:txBody>
                    <a:bodyPr/>
                    <a:lstStyle/>
                    <a:p>
                      <a:pPr marL="0" lvl="0" indent="0" algn="l" rtl="0">
                        <a:spcBef>
                          <a:spcPts val="0"/>
                        </a:spcBef>
                        <a:spcAft>
                          <a:spcPts val="0"/>
                        </a:spcAft>
                        <a:buNone/>
                      </a:pPr>
                      <a:r>
                        <a:rPr lang="en" sz="1400">
                          <a:latin typeface="Open Sans" panose="020B0604020202020204" charset="0"/>
                          <a:ea typeface="Open Sans" panose="020B0604020202020204" charset="0"/>
                          <a:cs typeface="Open Sans" panose="020B0604020202020204" charset="0"/>
                        </a:rPr>
                        <a:t>Helping us to understand how you prioritize, can you tell us how you decide what amount of time is reasonable for a certain task? </a:t>
                      </a:r>
                      <a:endParaRPr sz="1400">
                        <a:latin typeface="Open Sans" panose="020B0604020202020204" charset="0"/>
                        <a:ea typeface="Open Sans" panose="020B0604020202020204" charset="0"/>
                        <a:cs typeface="Open Sans" panose="020B0604020202020204" charset="0"/>
                      </a:endParaRPr>
                    </a:p>
                  </a:txBody>
                  <a:tcPr marL="91425" marR="91425" marT="91425" marB="91425"/>
                </a:tc>
                <a:tc>
                  <a:txBody>
                    <a:bodyPr/>
                    <a:lstStyle/>
                    <a:p>
                      <a:pPr marL="0" lvl="0" indent="0" algn="l" rtl="0">
                        <a:spcBef>
                          <a:spcPts val="0"/>
                        </a:spcBef>
                        <a:spcAft>
                          <a:spcPts val="0"/>
                        </a:spcAft>
                        <a:buNone/>
                      </a:pPr>
                      <a:r>
                        <a:rPr lang="en" sz="1400" dirty="0">
                          <a:latin typeface="Open Sans" panose="020B0604020202020204" charset="0"/>
                          <a:ea typeface="Open Sans" panose="020B0604020202020204" charset="0"/>
                          <a:cs typeface="Open Sans" panose="020B0604020202020204" charset="0"/>
                        </a:rPr>
                        <a:t>Strong time management skills</a:t>
                      </a:r>
                      <a:endParaRPr sz="1400" dirty="0">
                        <a:latin typeface="Open Sans" panose="020B0604020202020204" charset="0"/>
                        <a:ea typeface="Open Sans" panose="020B0604020202020204" charset="0"/>
                        <a:cs typeface="Open Sans" panose="020B0604020202020204" charset="0"/>
                      </a:endParaRPr>
                    </a:p>
                  </a:txBody>
                  <a:tcPr marL="91425" marR="91425" marT="91425" marB="91425"/>
                </a:tc>
                <a:tc>
                  <a:txBody>
                    <a:bodyPr/>
                    <a:lstStyle/>
                    <a:p>
                      <a:pPr marL="0" lvl="0" indent="0" algn="l" rtl="0">
                        <a:spcBef>
                          <a:spcPts val="0"/>
                        </a:spcBef>
                        <a:spcAft>
                          <a:spcPts val="0"/>
                        </a:spcAft>
                        <a:buNone/>
                      </a:pPr>
                      <a:r>
                        <a:rPr lang="en" sz="1400" dirty="0">
                          <a:latin typeface="Open Sans" panose="020B0604020202020204" charset="0"/>
                          <a:ea typeface="Open Sans" panose="020B0604020202020204" charset="0"/>
                          <a:cs typeface="Open Sans" panose="020B0604020202020204" charset="0"/>
                        </a:rPr>
                        <a:t>Time management</a:t>
                      </a:r>
                      <a:endParaRPr sz="1400" dirty="0">
                        <a:latin typeface="Open Sans" panose="020B0604020202020204" charset="0"/>
                        <a:ea typeface="Open Sans" panose="020B0604020202020204" charset="0"/>
                        <a:cs typeface="Open Sans" panose="020B0604020202020204" charset="0"/>
                      </a:endParaRPr>
                    </a:p>
                    <a:p>
                      <a:pPr marL="0" lvl="0" indent="0" algn="l" rtl="0">
                        <a:spcBef>
                          <a:spcPts val="0"/>
                        </a:spcBef>
                        <a:spcAft>
                          <a:spcPts val="0"/>
                        </a:spcAft>
                        <a:buNone/>
                      </a:pPr>
                      <a:r>
                        <a:rPr lang="en" sz="1400" dirty="0">
                          <a:latin typeface="Open Sans" panose="020B0604020202020204" charset="0"/>
                          <a:ea typeface="Open Sans" panose="020B0604020202020204" charset="0"/>
                          <a:cs typeface="Open Sans" panose="020B0604020202020204" charset="0"/>
                        </a:rPr>
                        <a:t>Prioritization skills</a:t>
                      </a:r>
                      <a:endParaRPr sz="1400" dirty="0">
                        <a:latin typeface="Open Sans" panose="020B0604020202020204" charset="0"/>
                        <a:ea typeface="Open Sans" panose="020B0604020202020204" charset="0"/>
                        <a:cs typeface="Open Sans" panose="020B0604020202020204" charset="0"/>
                      </a:endParaRPr>
                    </a:p>
                    <a:p>
                      <a:pPr marL="0" lvl="0" indent="0" algn="l" rtl="0">
                        <a:spcBef>
                          <a:spcPts val="0"/>
                        </a:spcBef>
                        <a:spcAft>
                          <a:spcPts val="0"/>
                        </a:spcAft>
                        <a:buNone/>
                      </a:pPr>
                      <a:r>
                        <a:rPr lang="en" sz="1400" dirty="0">
                          <a:latin typeface="Open Sans" panose="020B0604020202020204" charset="0"/>
                          <a:ea typeface="Open Sans" panose="020B0604020202020204" charset="0"/>
                          <a:cs typeface="Open Sans" panose="020B0604020202020204" charset="0"/>
                        </a:rPr>
                        <a:t>Self-management </a:t>
                      </a:r>
                      <a:endParaRPr sz="1400" dirty="0">
                        <a:latin typeface="Open Sans" panose="020B0604020202020204" charset="0"/>
                        <a:ea typeface="Open Sans" panose="020B0604020202020204" charset="0"/>
                        <a:cs typeface="Open Sans" panose="020B0604020202020204" charset="0"/>
                      </a:endParaRPr>
                    </a:p>
                  </a:txBody>
                  <a:tcPr marL="91425" marR="91425" marT="91425" marB="91425"/>
                </a:tc>
                <a:extLst>
                  <a:ext uri="{0D108BD9-81ED-4DB2-BD59-A6C34878D82A}">
                    <a16:rowId xmlns:a16="http://schemas.microsoft.com/office/drawing/2014/main" val="10003"/>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3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Best Practices for Interactions with Candidates</a:t>
            </a:r>
            <a:endParaRPr/>
          </a:p>
        </p:txBody>
      </p:sp>
      <p:sp>
        <p:nvSpPr>
          <p:cNvPr id="285" name="Google Shape;285;p3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457200" lvl="0" indent="-361950" algn="l" rtl="0">
              <a:spcBef>
                <a:spcPts val="0"/>
              </a:spcBef>
              <a:spcAft>
                <a:spcPts val="0"/>
              </a:spcAft>
              <a:buSzPts val="2100"/>
              <a:buChar char="●"/>
            </a:pPr>
            <a:r>
              <a:rPr lang="en" sz="2100"/>
              <a:t>Make candidates comfortable</a:t>
            </a:r>
            <a:endParaRPr sz="2100"/>
          </a:p>
          <a:p>
            <a:pPr marL="457200" lvl="0" indent="-361950" algn="l" rtl="0">
              <a:spcBef>
                <a:spcPts val="0"/>
              </a:spcBef>
              <a:spcAft>
                <a:spcPts val="0"/>
              </a:spcAft>
              <a:buSzPts val="2100"/>
              <a:buChar char="●"/>
            </a:pPr>
            <a:r>
              <a:rPr lang="en" sz="2100"/>
              <a:t>Listen with your ears and eyes</a:t>
            </a:r>
            <a:endParaRPr sz="2100"/>
          </a:p>
          <a:p>
            <a:pPr marL="457200" lvl="0" indent="-361950" algn="l" rtl="0">
              <a:spcBef>
                <a:spcPts val="0"/>
              </a:spcBef>
              <a:spcAft>
                <a:spcPts val="0"/>
              </a:spcAft>
              <a:buSzPts val="2100"/>
              <a:buChar char="●"/>
            </a:pPr>
            <a:r>
              <a:rPr lang="en" sz="2100"/>
              <a:t>Staying out of dangerous territory </a:t>
            </a:r>
            <a:endParaRPr sz="2100"/>
          </a:p>
          <a:p>
            <a:pPr marL="457200" lvl="0" indent="-361950" algn="l" rtl="0">
              <a:spcBef>
                <a:spcPts val="0"/>
              </a:spcBef>
              <a:spcAft>
                <a:spcPts val="0"/>
              </a:spcAft>
              <a:buSzPts val="2100"/>
              <a:buChar char="●"/>
            </a:pPr>
            <a:r>
              <a:rPr lang="en" sz="2100"/>
              <a:t>Ask questions that don’t require local experience:</a:t>
            </a:r>
            <a:endParaRPr sz="2100"/>
          </a:p>
          <a:p>
            <a:pPr marL="914400" lvl="1" indent="-336550" algn="l" rtl="0">
              <a:spcBef>
                <a:spcPts val="0"/>
              </a:spcBef>
              <a:spcAft>
                <a:spcPts val="0"/>
              </a:spcAft>
              <a:buSzPts val="1700"/>
              <a:buChar char="○"/>
            </a:pPr>
            <a:r>
              <a:rPr lang="en" sz="1700"/>
              <a:t>Best: How do you envision providing services from different locations?</a:t>
            </a:r>
            <a:endParaRPr sz="1700"/>
          </a:p>
          <a:p>
            <a:pPr marL="914400" lvl="1" indent="-336550" algn="l" rtl="0">
              <a:spcBef>
                <a:spcPts val="0"/>
              </a:spcBef>
              <a:spcAft>
                <a:spcPts val="0"/>
              </a:spcAft>
              <a:buSzPts val="1700"/>
              <a:buChar char="○"/>
            </a:pPr>
            <a:r>
              <a:rPr lang="en" sz="1700"/>
              <a:t>OK: How should downtown branches offer services? </a:t>
            </a:r>
            <a:endParaRPr sz="1700"/>
          </a:p>
          <a:p>
            <a:pPr marL="914400" lvl="1" indent="-349250" algn="l" rtl="0">
              <a:spcBef>
                <a:spcPts val="0"/>
              </a:spcBef>
              <a:spcAft>
                <a:spcPts val="0"/>
              </a:spcAft>
              <a:buSzPts val="1900"/>
              <a:buChar char="○"/>
            </a:pPr>
            <a:r>
              <a:rPr lang="en" sz="1700"/>
              <a:t>Least: How should the Frey Library change its services in the next 3 years?</a:t>
            </a:r>
            <a:endParaRPr sz="1700"/>
          </a:p>
          <a:p>
            <a:pPr marL="0" lvl="0" indent="0" algn="r" rtl="0">
              <a:spcBef>
                <a:spcPts val="1600"/>
              </a:spcBef>
              <a:spcAft>
                <a:spcPts val="0"/>
              </a:spcAft>
              <a:buNone/>
            </a:pPr>
            <a:r>
              <a:rPr lang="en" sz="1700"/>
              <a:t>From: </a:t>
            </a:r>
            <a:r>
              <a:rPr lang="en" sz="1500" u="sng">
                <a:solidFill>
                  <a:srgbClr val="1155CC"/>
                </a:solidFill>
                <a:hlinkClick r:id="rId3">
                  <a:extLst>
                    <a:ext uri="{A12FA001-AC4F-418D-AE19-62706E023703}">
                      <ahyp:hlinkClr xmlns:ahyp="http://schemas.microsoft.com/office/drawing/2018/hyperlinkcolor" val="tx"/>
                    </a:ext>
                  </a:extLst>
                </a:hlinkClick>
              </a:rPr>
              <a:t>https://scholarworks.gvsu.edu/library_reports/3/</a:t>
            </a:r>
            <a:endParaRPr sz="1500" u="sng">
              <a:solidFill>
                <a:srgbClr val="1155CC"/>
              </a:solidFill>
            </a:endParaRPr>
          </a:p>
          <a:p>
            <a:pPr marL="0" lvl="0" indent="0" algn="l" rtl="0">
              <a:spcBef>
                <a:spcPts val="1600"/>
              </a:spcBef>
              <a:spcAft>
                <a:spcPts val="1600"/>
              </a:spcAft>
              <a:buNone/>
            </a:pPr>
            <a:endParaRPr/>
          </a:p>
        </p:txBody>
      </p:sp>
      <p:sp>
        <p:nvSpPr>
          <p:cNvPr id="286" name="Google Shape;286;p34"/>
          <p:cNvSpPr txBox="1">
            <a:spLocks noGrp="1"/>
          </p:cNvSpPr>
          <p:nvPr>
            <p:ph type="sldNum" idx="12"/>
          </p:nvPr>
        </p:nvSpPr>
        <p:spPr>
          <a:xfrm>
            <a:off x="7312033" y="4569025"/>
            <a:ext cx="17091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dk2"/>
                </a:solidFill>
              </a:rPr>
              <a:t>22</a:t>
            </a:fld>
            <a:endParaRPr>
              <a:solidFill>
                <a:schemeClr val="dk2"/>
              </a:solidFill>
            </a:endParaRPr>
          </a:p>
        </p:txBody>
      </p:sp>
      <p:sp>
        <p:nvSpPr>
          <p:cNvPr id="287" name="Google Shape;287;p34"/>
          <p:cNvSpPr txBox="1">
            <a:spLocks noGrp="1"/>
          </p:cNvSpPr>
          <p:nvPr>
            <p:ph type="sldNum" idx="3"/>
          </p:nvPr>
        </p:nvSpPr>
        <p:spPr>
          <a:xfrm>
            <a:off x="89208" y="4569025"/>
            <a:ext cx="17091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@annie_belanger</a:t>
            </a:r>
            <a:endParaRPr/>
          </a:p>
          <a:p>
            <a:pPr marL="0" lvl="0" indent="0" algn="l" rtl="0">
              <a:spcBef>
                <a:spcPts val="0"/>
              </a:spcBef>
              <a:spcAft>
                <a:spcPts val="0"/>
              </a:spcAft>
              <a:buNone/>
            </a:pPr>
            <a:r>
              <a:rPr lang="en"/>
              <a:t>@helloitspree</a:t>
            </a:r>
            <a:endParaRPr/>
          </a:p>
        </p:txBody>
      </p:sp>
      <p:sp>
        <p:nvSpPr>
          <p:cNvPr id="288" name="Google Shape;288;p34"/>
          <p:cNvSpPr txBox="1">
            <a:spLocks noGrp="1"/>
          </p:cNvSpPr>
          <p:nvPr>
            <p:ph type="sldNum" idx="2"/>
          </p:nvPr>
        </p:nvSpPr>
        <p:spPr>
          <a:xfrm>
            <a:off x="7312033" y="4569025"/>
            <a:ext cx="17091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Kindly Hire Me | Slide </a:t>
            </a:r>
            <a:fld id="{00000000-1234-1234-1234-123412341234}" type="slidenum">
              <a:rPr lang="en"/>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3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Want More…</a:t>
            </a:r>
            <a:endParaRPr/>
          </a:p>
        </p:txBody>
      </p:sp>
      <p:sp>
        <p:nvSpPr>
          <p:cNvPr id="294" name="Google Shape;294;p35"/>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100"/>
              <a:t>Scott Ayotte, Sarah Beaubien, and Annie Belanger presented on “Towards High-Empathy Hiring: Implementing Leading Practices for More Inclusive Recruitment”. </a:t>
            </a:r>
            <a:endParaRPr sz="2100"/>
          </a:p>
          <a:p>
            <a:pPr marL="0" lvl="0" indent="0" algn="l" rtl="0">
              <a:lnSpc>
                <a:spcPct val="100000"/>
              </a:lnSpc>
              <a:spcBef>
                <a:spcPts val="0"/>
              </a:spcBef>
              <a:spcAft>
                <a:spcPts val="0"/>
              </a:spcAft>
              <a:buNone/>
            </a:pPr>
            <a:endParaRPr sz="2100"/>
          </a:p>
          <a:p>
            <a:pPr marL="0" lvl="0" indent="0" algn="l" rtl="0">
              <a:lnSpc>
                <a:spcPct val="100000"/>
              </a:lnSpc>
              <a:spcBef>
                <a:spcPts val="0"/>
              </a:spcBef>
              <a:spcAft>
                <a:spcPts val="0"/>
              </a:spcAft>
              <a:buNone/>
            </a:pPr>
            <a:r>
              <a:rPr lang="en" sz="2100"/>
              <a:t>The Appendix is a hiring toolkit. It contains GVSU Libraries samples extracted from searches</a:t>
            </a:r>
            <a:endParaRPr sz="2100"/>
          </a:p>
          <a:p>
            <a:pPr marL="0" lvl="0" indent="0" algn="l" rtl="0">
              <a:lnSpc>
                <a:spcPct val="100000"/>
              </a:lnSpc>
              <a:spcBef>
                <a:spcPts val="0"/>
              </a:spcBef>
              <a:spcAft>
                <a:spcPts val="0"/>
              </a:spcAft>
              <a:buNone/>
            </a:pPr>
            <a:endParaRPr sz="2100">
              <a:solidFill>
                <a:srgbClr val="3D85C6"/>
              </a:solidFill>
            </a:endParaRPr>
          </a:p>
          <a:p>
            <a:pPr marL="0" lvl="0" indent="0" algn="l" rtl="0">
              <a:lnSpc>
                <a:spcPct val="100000"/>
              </a:lnSpc>
              <a:spcBef>
                <a:spcPts val="0"/>
              </a:spcBef>
              <a:spcAft>
                <a:spcPts val="0"/>
              </a:spcAft>
              <a:buNone/>
            </a:pPr>
            <a:r>
              <a:rPr lang="en" sz="2100" u="sng">
                <a:solidFill>
                  <a:srgbClr val="3D85C6"/>
                </a:solidFill>
                <a:hlinkClick r:id="rId3">
                  <a:extLst>
                    <a:ext uri="{A12FA001-AC4F-418D-AE19-62706E023703}">
                      <ahyp:hlinkClr xmlns:ahyp="http://schemas.microsoft.com/office/drawing/2018/hyperlinkcolor" val="tx"/>
                    </a:ext>
                  </a:extLst>
                </a:hlinkClick>
              </a:rPr>
              <a:t>https://scholarworks.gvsu.edu/library_presentations/80/</a:t>
            </a:r>
            <a:r>
              <a:rPr lang="en" sz="2100">
                <a:solidFill>
                  <a:srgbClr val="3D85C6"/>
                </a:solidFill>
              </a:rPr>
              <a:t> </a:t>
            </a:r>
            <a:endParaRPr/>
          </a:p>
        </p:txBody>
      </p:sp>
      <p:sp>
        <p:nvSpPr>
          <p:cNvPr id="295" name="Google Shape;295;p35"/>
          <p:cNvSpPr txBox="1">
            <a:spLocks noGrp="1"/>
          </p:cNvSpPr>
          <p:nvPr>
            <p:ph type="sldNum" idx="12"/>
          </p:nvPr>
        </p:nvSpPr>
        <p:spPr>
          <a:xfrm>
            <a:off x="7312033" y="4569025"/>
            <a:ext cx="17091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dk2"/>
                </a:solidFill>
              </a:rPr>
              <a:t>23</a:t>
            </a:fld>
            <a:endParaRPr>
              <a:solidFill>
                <a:schemeClr val="dk2"/>
              </a:solidFill>
            </a:endParaRPr>
          </a:p>
        </p:txBody>
      </p:sp>
      <p:sp>
        <p:nvSpPr>
          <p:cNvPr id="296" name="Google Shape;296;p35"/>
          <p:cNvSpPr txBox="1">
            <a:spLocks noGrp="1"/>
          </p:cNvSpPr>
          <p:nvPr>
            <p:ph type="sldNum" idx="3"/>
          </p:nvPr>
        </p:nvSpPr>
        <p:spPr>
          <a:xfrm>
            <a:off x="89208" y="4569025"/>
            <a:ext cx="17091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@annie_belanger</a:t>
            </a:r>
            <a:endParaRPr/>
          </a:p>
          <a:p>
            <a:pPr marL="0" lvl="0" indent="0" algn="l" rtl="0">
              <a:spcBef>
                <a:spcPts val="0"/>
              </a:spcBef>
              <a:spcAft>
                <a:spcPts val="0"/>
              </a:spcAft>
              <a:buNone/>
            </a:pPr>
            <a:r>
              <a:rPr lang="en"/>
              <a:t>@helloitspree</a:t>
            </a:r>
            <a:endParaRPr/>
          </a:p>
        </p:txBody>
      </p:sp>
      <p:sp>
        <p:nvSpPr>
          <p:cNvPr id="297" name="Google Shape;297;p35"/>
          <p:cNvSpPr txBox="1">
            <a:spLocks noGrp="1"/>
          </p:cNvSpPr>
          <p:nvPr>
            <p:ph type="sldNum" idx="2"/>
          </p:nvPr>
        </p:nvSpPr>
        <p:spPr>
          <a:xfrm>
            <a:off x="7312033" y="4569025"/>
            <a:ext cx="17091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Kindly Hire Me | Slide </a:t>
            </a:r>
            <a:fld id="{00000000-1234-1234-1234-123412341234}" type="slidenum">
              <a:rPr lang="en"/>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36"/>
          <p:cNvSpPr txBox="1">
            <a:spLocks noGrp="1"/>
          </p:cNvSpPr>
          <p:nvPr>
            <p:ph type="title"/>
          </p:nvPr>
        </p:nvSpPr>
        <p:spPr>
          <a:xfrm>
            <a:off x="265500" y="1039675"/>
            <a:ext cx="4045200" cy="1675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Questions?</a:t>
            </a:r>
            <a:endParaRPr/>
          </a:p>
        </p:txBody>
      </p:sp>
      <p:sp>
        <p:nvSpPr>
          <p:cNvPr id="303" name="Google Shape;303;p36"/>
          <p:cNvSpPr txBox="1">
            <a:spLocks noGrp="1"/>
          </p:cNvSpPr>
          <p:nvPr>
            <p:ph type="body" idx="2"/>
          </p:nvPr>
        </p:nvSpPr>
        <p:spPr>
          <a:xfrm>
            <a:off x="4487625" y="724200"/>
            <a:ext cx="4414500" cy="3695100"/>
          </a:xfrm>
          <a:prstGeom prst="rect">
            <a:avLst/>
          </a:prstGeom>
        </p:spPr>
        <p:txBody>
          <a:bodyPr spcFirstLastPara="1" wrap="square" lIns="91425" tIns="91425" rIns="91425" bIns="91425" anchor="ctr" anchorCtr="0">
            <a:noAutofit/>
          </a:bodyPr>
          <a:lstStyle/>
          <a:p>
            <a:pPr marL="0" lvl="0" indent="0" algn="r" rtl="0">
              <a:lnSpc>
                <a:spcPct val="100000"/>
              </a:lnSpc>
              <a:spcBef>
                <a:spcPts val="0"/>
              </a:spcBef>
              <a:spcAft>
                <a:spcPts val="0"/>
              </a:spcAft>
              <a:buNone/>
            </a:pPr>
            <a:endParaRPr/>
          </a:p>
          <a:p>
            <a:pPr marL="0" lvl="0" indent="0" algn="r" rtl="0">
              <a:lnSpc>
                <a:spcPct val="100000"/>
              </a:lnSpc>
              <a:spcBef>
                <a:spcPts val="0"/>
              </a:spcBef>
              <a:spcAft>
                <a:spcPts val="0"/>
              </a:spcAft>
              <a:buNone/>
            </a:pPr>
            <a:r>
              <a:rPr lang="en"/>
              <a:t>Annie Bélanger</a:t>
            </a:r>
            <a:endParaRPr/>
          </a:p>
          <a:p>
            <a:pPr marL="0" lvl="0" indent="0" algn="r" rtl="0">
              <a:lnSpc>
                <a:spcPct val="100000"/>
              </a:lnSpc>
              <a:spcBef>
                <a:spcPts val="0"/>
              </a:spcBef>
              <a:spcAft>
                <a:spcPts val="0"/>
              </a:spcAft>
              <a:buNone/>
            </a:pPr>
            <a:r>
              <a:rPr lang="en" b="1" u="sng">
                <a:solidFill>
                  <a:srgbClr val="0B5394"/>
                </a:solidFill>
                <a:hlinkClick r:id="rId3">
                  <a:extLst>
                    <a:ext uri="{A12FA001-AC4F-418D-AE19-62706E023703}">
                      <ahyp:hlinkClr xmlns:ahyp="http://schemas.microsoft.com/office/drawing/2018/hyperlinkcolor" val="tx"/>
                    </a:ext>
                  </a:extLst>
                </a:hlinkClick>
              </a:rPr>
              <a:t>annie.belanger@gvsu.edu</a:t>
            </a:r>
            <a:endParaRPr b="1">
              <a:solidFill>
                <a:srgbClr val="0B5394"/>
              </a:solidFill>
            </a:endParaRPr>
          </a:p>
          <a:p>
            <a:pPr marL="0" lvl="0" indent="0" algn="r" rtl="0">
              <a:lnSpc>
                <a:spcPct val="100000"/>
              </a:lnSpc>
              <a:spcBef>
                <a:spcPts val="0"/>
              </a:spcBef>
              <a:spcAft>
                <a:spcPts val="0"/>
              </a:spcAft>
              <a:buNone/>
            </a:pPr>
            <a:r>
              <a:rPr lang="en" b="1">
                <a:solidFill>
                  <a:srgbClr val="0B5394"/>
                </a:solidFill>
              </a:rPr>
              <a:t>@annie_belanger</a:t>
            </a:r>
            <a:endParaRPr b="1">
              <a:solidFill>
                <a:srgbClr val="0B5394"/>
              </a:solidFill>
            </a:endParaRPr>
          </a:p>
          <a:p>
            <a:pPr marL="0" lvl="0" indent="0" algn="r" rtl="0">
              <a:lnSpc>
                <a:spcPct val="100000"/>
              </a:lnSpc>
              <a:spcBef>
                <a:spcPts val="0"/>
              </a:spcBef>
              <a:spcAft>
                <a:spcPts val="0"/>
              </a:spcAft>
              <a:buNone/>
            </a:pPr>
            <a:endParaRPr>
              <a:solidFill>
                <a:schemeClr val="accent4"/>
              </a:solidFill>
            </a:endParaRPr>
          </a:p>
          <a:p>
            <a:pPr marL="0" lvl="0" indent="0" algn="r" rtl="0">
              <a:lnSpc>
                <a:spcPct val="100000"/>
              </a:lnSpc>
              <a:spcBef>
                <a:spcPts val="0"/>
              </a:spcBef>
              <a:spcAft>
                <a:spcPts val="0"/>
              </a:spcAft>
              <a:buNone/>
            </a:pPr>
            <a:r>
              <a:rPr lang="en"/>
              <a:t>Preethi Gorecki </a:t>
            </a:r>
            <a:endParaRPr/>
          </a:p>
          <a:p>
            <a:pPr marL="0" lvl="0" indent="0" algn="r" rtl="0">
              <a:lnSpc>
                <a:spcPct val="100000"/>
              </a:lnSpc>
              <a:spcBef>
                <a:spcPts val="0"/>
              </a:spcBef>
              <a:spcAft>
                <a:spcPts val="0"/>
              </a:spcAft>
              <a:buNone/>
            </a:pPr>
            <a:r>
              <a:rPr lang="en" b="1" u="sng">
                <a:solidFill>
                  <a:srgbClr val="0B5394"/>
                </a:solidFill>
              </a:rPr>
              <a:t>preethi.gorecki@gmail.com</a:t>
            </a:r>
            <a:endParaRPr b="1" u="sng">
              <a:solidFill>
                <a:srgbClr val="0B5394"/>
              </a:solidFill>
            </a:endParaRPr>
          </a:p>
          <a:p>
            <a:pPr marL="0" lvl="0" indent="0" algn="r" rtl="0">
              <a:lnSpc>
                <a:spcPct val="100000"/>
              </a:lnSpc>
              <a:spcBef>
                <a:spcPts val="0"/>
              </a:spcBef>
              <a:spcAft>
                <a:spcPts val="0"/>
              </a:spcAft>
              <a:buNone/>
            </a:pPr>
            <a:r>
              <a:rPr lang="en" b="1" u="sng">
                <a:solidFill>
                  <a:srgbClr val="0B5394"/>
                </a:solidFill>
              </a:rPr>
              <a:t>@helloitspree </a:t>
            </a:r>
            <a:endParaRPr b="1" u="sng">
              <a:solidFill>
                <a:srgbClr val="0B5394"/>
              </a:solidFill>
            </a:endParaRPr>
          </a:p>
          <a:p>
            <a:pPr marL="0" lvl="0" indent="0" algn="r" rtl="0">
              <a:lnSpc>
                <a:spcPct val="100000"/>
              </a:lnSpc>
              <a:spcBef>
                <a:spcPts val="0"/>
              </a:spcBef>
              <a:spcAft>
                <a:spcPts val="0"/>
              </a:spcAft>
              <a:buNone/>
            </a:pPr>
            <a:endParaRPr b="1" u="sng">
              <a:solidFill>
                <a:srgbClr val="0B5394"/>
              </a:solidFill>
            </a:endParaRPr>
          </a:p>
          <a:p>
            <a:pPr marL="0" lvl="0" indent="0" algn="r" rtl="0">
              <a:lnSpc>
                <a:spcPct val="100000"/>
              </a:lnSpc>
              <a:spcBef>
                <a:spcPts val="0"/>
              </a:spcBef>
              <a:spcAft>
                <a:spcPts val="0"/>
              </a:spcAft>
              <a:buNone/>
            </a:pPr>
            <a:endParaRPr b="1" u="sng">
              <a:solidFill>
                <a:srgbClr val="0B5394"/>
              </a:solidFill>
            </a:endParaRPr>
          </a:p>
        </p:txBody>
      </p:sp>
      <p:sp>
        <p:nvSpPr>
          <p:cNvPr id="304" name="Google Shape;304;p36"/>
          <p:cNvSpPr txBox="1">
            <a:spLocks noGrp="1"/>
          </p:cNvSpPr>
          <p:nvPr>
            <p:ph type="subTitle" idx="1"/>
          </p:nvPr>
        </p:nvSpPr>
        <p:spPr>
          <a:xfrm>
            <a:off x="265500" y="2726875"/>
            <a:ext cx="4045200" cy="1542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sz="1800"/>
          </a:p>
          <a:p>
            <a:pPr marL="0" lvl="0" indent="0" algn="l" rtl="0">
              <a:spcBef>
                <a:spcPts val="0"/>
              </a:spcBef>
              <a:spcAft>
                <a:spcPts val="0"/>
              </a:spcAft>
              <a:buNone/>
            </a:pPr>
            <a:r>
              <a:rPr lang="en" sz="2400"/>
              <a:t>Slides available at </a:t>
            </a:r>
            <a:endParaRPr sz="2400"/>
          </a:p>
          <a:p>
            <a:pPr marL="0" lvl="0" indent="0" algn="l" rtl="0">
              <a:spcBef>
                <a:spcPts val="0"/>
              </a:spcBef>
              <a:spcAft>
                <a:spcPts val="0"/>
              </a:spcAft>
              <a:buNone/>
            </a:pPr>
            <a:r>
              <a:rPr lang="en" sz="2400" u="sng">
                <a:solidFill>
                  <a:srgbClr val="3D85C6"/>
                </a:solidFill>
                <a:hlinkClick r:id="rId4">
                  <a:extLst>
                    <a:ext uri="{A12FA001-AC4F-418D-AE19-62706E023703}">
                      <ahyp:hlinkClr xmlns:ahyp="http://schemas.microsoft.com/office/drawing/2018/hyperlinkcolor" val="tx"/>
                    </a:ext>
                  </a:extLst>
                </a:hlinkClick>
              </a:rPr>
              <a:t>https://scholarworks.gvsu.edu/</a:t>
            </a:r>
            <a:r>
              <a:rPr lang="en" sz="2400"/>
              <a:t> </a:t>
            </a:r>
            <a:endParaRPr/>
          </a:p>
        </p:txBody>
      </p:sp>
      <p:sp>
        <p:nvSpPr>
          <p:cNvPr id="305" name="Google Shape;305;p36"/>
          <p:cNvSpPr txBox="1">
            <a:spLocks noGrp="1"/>
          </p:cNvSpPr>
          <p:nvPr>
            <p:ph type="sldNum" idx="3"/>
          </p:nvPr>
        </p:nvSpPr>
        <p:spPr>
          <a:xfrm>
            <a:off x="89208" y="4569025"/>
            <a:ext cx="17091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@annie_belanger</a:t>
            </a:r>
            <a:endParaRPr/>
          </a:p>
          <a:p>
            <a:pPr marL="0" lvl="0" indent="0" algn="l" rtl="0">
              <a:spcBef>
                <a:spcPts val="0"/>
              </a:spcBef>
              <a:spcAft>
                <a:spcPts val="0"/>
              </a:spcAft>
              <a:buNone/>
            </a:pPr>
            <a:r>
              <a:rPr lang="en"/>
              <a:t>@helloitspree</a:t>
            </a:r>
            <a:endParaRPr/>
          </a:p>
        </p:txBody>
      </p:sp>
      <p:sp>
        <p:nvSpPr>
          <p:cNvPr id="306" name="Google Shape;306;p36"/>
          <p:cNvSpPr txBox="1">
            <a:spLocks noGrp="1"/>
          </p:cNvSpPr>
          <p:nvPr>
            <p:ph type="sldNum" idx="12"/>
          </p:nvPr>
        </p:nvSpPr>
        <p:spPr>
          <a:xfrm>
            <a:off x="7312033" y="4569025"/>
            <a:ext cx="17091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Kindly Hire Me | Slide </a:t>
            </a:r>
            <a:fld id="{00000000-1234-1234-1234-123412341234}" type="slidenum">
              <a:rPr lang="en"/>
              <a:t>24</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15"/>
          <p:cNvPicPr preferRelativeResize="0"/>
          <p:nvPr/>
        </p:nvPicPr>
        <p:blipFill rotWithShape="1">
          <a:blip r:embed="rId3">
            <a:alphaModFix amt="63000"/>
          </a:blip>
          <a:srcRect l="8177" t="9984" r="5099" b="10587"/>
          <a:stretch/>
        </p:blipFill>
        <p:spPr>
          <a:xfrm>
            <a:off x="5554375" y="1391200"/>
            <a:ext cx="3589625" cy="3177824"/>
          </a:xfrm>
          <a:prstGeom prst="rect">
            <a:avLst/>
          </a:prstGeom>
          <a:noFill/>
          <a:ln>
            <a:noFill/>
          </a:ln>
        </p:spPr>
      </p:pic>
      <p:sp>
        <p:nvSpPr>
          <p:cNvPr id="94" name="Google Shape;94;p15"/>
          <p:cNvSpPr txBox="1">
            <a:spLocks noGrp="1"/>
          </p:cNvSpPr>
          <p:nvPr>
            <p:ph type="title"/>
          </p:nvPr>
        </p:nvSpPr>
        <p:spPr>
          <a:xfrm>
            <a:off x="311700" y="265275"/>
            <a:ext cx="63978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a:t>High-Empathy &amp; Kind Hiring: Why? </a:t>
            </a:r>
            <a:endParaRPr sz="3600"/>
          </a:p>
        </p:txBody>
      </p:sp>
      <p:sp>
        <p:nvSpPr>
          <p:cNvPr id="95" name="Google Shape;95;p15"/>
          <p:cNvSpPr txBox="1">
            <a:spLocks noGrp="1"/>
          </p:cNvSpPr>
          <p:nvPr>
            <p:ph type="body" idx="1"/>
          </p:nvPr>
        </p:nvSpPr>
        <p:spPr>
          <a:xfrm>
            <a:off x="311700" y="1020975"/>
            <a:ext cx="5749800" cy="38157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sz="2400"/>
              <a:t>Social responsibility to profession</a:t>
            </a:r>
            <a:endParaRPr sz="2400"/>
          </a:p>
          <a:p>
            <a:pPr marL="457200" lvl="0" indent="-381000" algn="l" rtl="0">
              <a:spcBef>
                <a:spcPts val="0"/>
              </a:spcBef>
              <a:spcAft>
                <a:spcPts val="0"/>
              </a:spcAft>
              <a:buSzPts val="2400"/>
              <a:buChar char="●"/>
            </a:pPr>
            <a:r>
              <a:rPr lang="en" sz="2400"/>
              <a:t>Develop more diverse candidate and hiring pools </a:t>
            </a:r>
            <a:endParaRPr sz="2400"/>
          </a:p>
          <a:p>
            <a:pPr marL="457200" lvl="0" indent="-381000" algn="l" rtl="0">
              <a:spcBef>
                <a:spcPts val="0"/>
              </a:spcBef>
              <a:spcAft>
                <a:spcPts val="0"/>
              </a:spcAft>
              <a:buSzPts val="2400"/>
              <a:buChar char="●"/>
            </a:pPr>
            <a:r>
              <a:rPr lang="en" sz="2400"/>
              <a:t>Model leading practices</a:t>
            </a:r>
            <a:endParaRPr sz="2400"/>
          </a:p>
          <a:p>
            <a:pPr marL="457200" marR="0" lvl="0" indent="-381000" algn="l" rtl="0">
              <a:lnSpc>
                <a:spcPct val="115000"/>
              </a:lnSpc>
              <a:spcBef>
                <a:spcPts val="0"/>
              </a:spcBef>
              <a:spcAft>
                <a:spcPts val="0"/>
              </a:spcAft>
              <a:buSzPts val="2400"/>
              <a:buChar char="●"/>
            </a:pPr>
            <a:r>
              <a:rPr lang="en" sz="2400"/>
              <a:t>Optimize candidate experience</a:t>
            </a:r>
            <a:endParaRPr sz="2400"/>
          </a:p>
          <a:p>
            <a:pPr marL="457200" marR="0" lvl="0" indent="-381000" algn="l" rtl="0">
              <a:lnSpc>
                <a:spcPct val="115000"/>
              </a:lnSpc>
              <a:spcBef>
                <a:spcPts val="0"/>
              </a:spcBef>
              <a:spcAft>
                <a:spcPts val="0"/>
              </a:spcAft>
              <a:buSzPts val="2400"/>
              <a:buChar char="●"/>
            </a:pPr>
            <a:r>
              <a:rPr lang="en" sz="2400"/>
              <a:t>Have empathy and respect to support success for all</a:t>
            </a:r>
            <a:endParaRPr sz="2400"/>
          </a:p>
          <a:p>
            <a:pPr marL="457200" lvl="0" indent="-381000" algn="l" rtl="0">
              <a:spcBef>
                <a:spcPts val="0"/>
              </a:spcBef>
              <a:spcAft>
                <a:spcPts val="0"/>
              </a:spcAft>
              <a:buSzPts val="2400"/>
              <a:buChar char="●"/>
            </a:pPr>
            <a:r>
              <a:rPr lang="en" sz="2400"/>
              <a:t>Learning opportunity for candidates</a:t>
            </a:r>
            <a:endParaRPr sz="2400"/>
          </a:p>
        </p:txBody>
      </p:sp>
      <p:sp>
        <p:nvSpPr>
          <p:cNvPr id="96" name="Google Shape;96;p15"/>
          <p:cNvSpPr txBox="1">
            <a:spLocks noGrp="1"/>
          </p:cNvSpPr>
          <p:nvPr>
            <p:ph type="sldNum" idx="2"/>
          </p:nvPr>
        </p:nvSpPr>
        <p:spPr>
          <a:xfrm>
            <a:off x="7312033" y="83875"/>
            <a:ext cx="17091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@annie_belanger</a:t>
            </a:r>
            <a:endParaRPr/>
          </a:p>
          <a:p>
            <a:pPr marL="0" lvl="0" indent="0" algn="r" rtl="0">
              <a:spcBef>
                <a:spcPts val="0"/>
              </a:spcBef>
              <a:spcAft>
                <a:spcPts val="0"/>
              </a:spcAft>
              <a:buNone/>
            </a:pPr>
            <a:r>
              <a:rPr lang="en"/>
              <a:t>@helloitspree</a:t>
            </a:r>
            <a:endParaRPr/>
          </a:p>
        </p:txBody>
      </p:sp>
      <p:sp>
        <p:nvSpPr>
          <p:cNvPr id="97" name="Google Shape;97;p15"/>
          <p:cNvSpPr txBox="1">
            <a:spLocks noGrp="1"/>
          </p:cNvSpPr>
          <p:nvPr>
            <p:ph type="sldNum" idx="3"/>
          </p:nvPr>
        </p:nvSpPr>
        <p:spPr>
          <a:xfrm>
            <a:off x="7312033" y="4569025"/>
            <a:ext cx="17091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Kindly Hire Me | Slide </a:t>
            </a:r>
            <a:fld id="{00000000-1234-1234-1234-123412341234}" type="slidenum">
              <a:rPr lang="en"/>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6"/>
          <p:cNvSpPr txBox="1">
            <a:spLocks noGrp="1"/>
          </p:cNvSpPr>
          <p:nvPr>
            <p:ph type="title"/>
          </p:nvPr>
        </p:nvSpPr>
        <p:spPr>
          <a:xfrm>
            <a:off x="311700" y="414590"/>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Letting Candidates Know They Belong: Mindful Ads</a:t>
            </a:r>
            <a:endParaRPr/>
          </a:p>
        </p:txBody>
      </p:sp>
      <p:sp>
        <p:nvSpPr>
          <p:cNvPr id="103" name="Google Shape;103;p16"/>
          <p:cNvSpPr txBox="1">
            <a:spLocks noGrp="1"/>
          </p:cNvSpPr>
          <p:nvPr>
            <p:ph type="body" idx="1"/>
          </p:nvPr>
        </p:nvSpPr>
        <p:spPr>
          <a:xfrm>
            <a:off x="311700" y="1235900"/>
            <a:ext cx="8286000" cy="33027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a:t>Be mindful of bias </a:t>
            </a:r>
            <a:endParaRPr/>
          </a:p>
          <a:p>
            <a:pPr marL="914400" lvl="1" indent="-368300" algn="l" rtl="0">
              <a:spcBef>
                <a:spcPts val="0"/>
              </a:spcBef>
              <a:spcAft>
                <a:spcPts val="0"/>
              </a:spcAft>
              <a:buSzPts val="2200"/>
              <a:buChar char="○"/>
            </a:pPr>
            <a:r>
              <a:rPr lang="en"/>
              <a:t>Examine the language used</a:t>
            </a:r>
            <a:endParaRPr/>
          </a:p>
          <a:p>
            <a:pPr marL="457200" lvl="0" indent="-381000" algn="l" rtl="0">
              <a:spcBef>
                <a:spcPts val="0"/>
              </a:spcBef>
              <a:spcAft>
                <a:spcPts val="0"/>
              </a:spcAft>
              <a:buSzPts val="2400"/>
              <a:buChar char="●"/>
            </a:pPr>
            <a:r>
              <a:rPr lang="en"/>
              <a:t>Keep number of qualifications in check</a:t>
            </a:r>
            <a:endParaRPr/>
          </a:p>
          <a:p>
            <a:pPr marL="914400" lvl="1" indent="-368300" algn="l" rtl="0">
              <a:spcBef>
                <a:spcPts val="0"/>
              </a:spcBef>
              <a:spcAft>
                <a:spcPts val="0"/>
              </a:spcAft>
              <a:buSzPts val="2200"/>
              <a:buChar char="○"/>
            </a:pPr>
            <a:r>
              <a:rPr lang="en"/>
              <a:t>Look for aptitude and quality of experience</a:t>
            </a:r>
            <a:endParaRPr/>
          </a:p>
          <a:p>
            <a:pPr marL="457200" lvl="0" indent="-381000" algn="l" rtl="0">
              <a:spcBef>
                <a:spcPts val="0"/>
              </a:spcBef>
              <a:spcAft>
                <a:spcPts val="0"/>
              </a:spcAft>
              <a:buSzPts val="2400"/>
              <a:buChar char="●"/>
            </a:pPr>
            <a:r>
              <a:rPr lang="en"/>
              <a:t>Be explicit about learning opportunities and benefits</a:t>
            </a:r>
            <a:endParaRPr/>
          </a:p>
          <a:p>
            <a:pPr marL="457200" marR="0" lvl="0" indent="-368300" algn="l" rtl="0">
              <a:lnSpc>
                <a:spcPct val="115000"/>
              </a:lnSpc>
              <a:spcBef>
                <a:spcPts val="0"/>
              </a:spcBef>
              <a:spcAft>
                <a:spcPts val="0"/>
              </a:spcAft>
              <a:buClr>
                <a:schemeClr val="dk2"/>
              </a:buClr>
              <a:buSzPts val="2200"/>
              <a:buFont typeface="Open Sans"/>
              <a:buChar char="●"/>
            </a:pPr>
            <a:r>
              <a:rPr lang="en"/>
              <a:t>State Inclusion, Diversity, Equity and Accessibility commitment</a:t>
            </a:r>
            <a:endParaRPr/>
          </a:p>
          <a:p>
            <a:pPr marL="457200" marR="0" lvl="0" indent="-381000" algn="l" rtl="0">
              <a:lnSpc>
                <a:spcPct val="115000"/>
              </a:lnSpc>
              <a:spcBef>
                <a:spcPts val="0"/>
              </a:spcBef>
              <a:spcAft>
                <a:spcPts val="0"/>
              </a:spcAft>
              <a:buSzPts val="2400"/>
              <a:buChar char="●"/>
            </a:pPr>
            <a:r>
              <a:rPr lang="en"/>
              <a:t>Invite dialogue and questions </a:t>
            </a: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sp>
        <p:nvSpPr>
          <p:cNvPr id="104" name="Google Shape;104;p16"/>
          <p:cNvSpPr txBox="1">
            <a:spLocks noGrp="1"/>
          </p:cNvSpPr>
          <p:nvPr>
            <p:ph type="sldNum" idx="12"/>
          </p:nvPr>
        </p:nvSpPr>
        <p:spPr>
          <a:xfrm>
            <a:off x="7312033" y="4569025"/>
            <a:ext cx="17091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a:t>
            </a:fld>
            <a:endParaRPr/>
          </a:p>
        </p:txBody>
      </p:sp>
      <p:sp>
        <p:nvSpPr>
          <p:cNvPr id="105" name="Google Shape;105;p16"/>
          <p:cNvSpPr txBox="1">
            <a:spLocks noGrp="1"/>
          </p:cNvSpPr>
          <p:nvPr>
            <p:ph type="sldNum" idx="2"/>
          </p:nvPr>
        </p:nvSpPr>
        <p:spPr>
          <a:xfrm>
            <a:off x="7312033" y="4569025"/>
            <a:ext cx="17091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Kindly Hire Me | Slide </a:t>
            </a:r>
            <a:fld id="{00000000-1234-1234-1234-123412341234}" type="slidenum">
              <a:rPr lang="en"/>
              <a:t>4</a:t>
            </a:fld>
            <a:endParaRPr/>
          </a:p>
        </p:txBody>
      </p:sp>
      <p:sp>
        <p:nvSpPr>
          <p:cNvPr id="106" name="Google Shape;106;p16"/>
          <p:cNvSpPr txBox="1">
            <a:spLocks noGrp="1"/>
          </p:cNvSpPr>
          <p:nvPr>
            <p:ph type="sldNum" idx="3"/>
          </p:nvPr>
        </p:nvSpPr>
        <p:spPr>
          <a:xfrm>
            <a:off x="89208" y="4569025"/>
            <a:ext cx="17091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@annie_belanger</a:t>
            </a:r>
            <a:endParaRPr/>
          </a:p>
          <a:p>
            <a:pPr marL="0" lvl="0" indent="0" algn="l" rtl="0">
              <a:spcBef>
                <a:spcPts val="0"/>
              </a:spcBef>
              <a:spcAft>
                <a:spcPts val="0"/>
              </a:spcAft>
              <a:buNone/>
            </a:pPr>
            <a:r>
              <a:rPr lang="en"/>
              <a:t>@helloitspree</a:t>
            </a:r>
            <a:endParaRPr/>
          </a:p>
        </p:txBody>
      </p:sp>
      <p:pic>
        <p:nvPicPr>
          <p:cNvPr id="107" name="Google Shape;107;p16"/>
          <p:cNvPicPr preferRelativeResize="0"/>
          <p:nvPr/>
        </p:nvPicPr>
        <p:blipFill>
          <a:blip r:embed="rId3">
            <a:alphaModFix/>
          </a:blip>
          <a:stretch>
            <a:fillRect/>
          </a:stretch>
        </p:blipFill>
        <p:spPr>
          <a:xfrm>
            <a:off x="7199300" y="1083719"/>
            <a:ext cx="1709100" cy="179285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7"/>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Transparency: Communication with Candidates</a:t>
            </a:r>
            <a:endParaRPr/>
          </a:p>
        </p:txBody>
      </p:sp>
      <p:sp>
        <p:nvSpPr>
          <p:cNvPr id="113" name="Google Shape;113;p17"/>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a:t>Customize communications</a:t>
            </a:r>
            <a:endParaRPr/>
          </a:p>
          <a:p>
            <a:pPr marL="457200" lvl="0" indent="-381000" algn="l" rtl="0">
              <a:spcBef>
                <a:spcPts val="0"/>
              </a:spcBef>
              <a:spcAft>
                <a:spcPts val="0"/>
              </a:spcAft>
              <a:buSzPts val="2400"/>
              <a:buChar char="●"/>
            </a:pPr>
            <a:r>
              <a:rPr lang="en"/>
              <a:t>Give opportunity to contact someone </a:t>
            </a:r>
            <a:endParaRPr/>
          </a:p>
          <a:p>
            <a:pPr marL="457200" lvl="0" indent="-381000" algn="l" rtl="0">
              <a:spcBef>
                <a:spcPts val="0"/>
              </a:spcBef>
              <a:spcAft>
                <a:spcPts val="0"/>
              </a:spcAft>
              <a:buSzPts val="2400"/>
              <a:buChar char="●"/>
            </a:pPr>
            <a:r>
              <a:rPr lang="en"/>
              <a:t>Share information early and often</a:t>
            </a:r>
            <a:endParaRPr/>
          </a:p>
          <a:p>
            <a:pPr marL="457200" lvl="0" indent="-381000" algn="l" rtl="0">
              <a:spcBef>
                <a:spcPts val="0"/>
              </a:spcBef>
              <a:spcAft>
                <a:spcPts val="0"/>
              </a:spcAft>
              <a:buSzPts val="2400"/>
              <a:buChar char="●"/>
            </a:pPr>
            <a:r>
              <a:rPr lang="en"/>
              <a:t>Offer follow-up dialogue </a:t>
            </a:r>
            <a:endParaRPr/>
          </a:p>
          <a:p>
            <a:pPr marL="0" lvl="0" indent="0" algn="l" rtl="0">
              <a:spcBef>
                <a:spcPts val="1600"/>
              </a:spcBef>
              <a:spcAft>
                <a:spcPts val="1600"/>
              </a:spcAft>
              <a:buNone/>
            </a:pPr>
            <a:r>
              <a:rPr lang="en"/>
              <a:t> </a:t>
            </a:r>
            <a:endParaRPr/>
          </a:p>
        </p:txBody>
      </p:sp>
      <p:sp>
        <p:nvSpPr>
          <p:cNvPr id="114" name="Google Shape;114;p17"/>
          <p:cNvSpPr txBox="1">
            <a:spLocks noGrp="1"/>
          </p:cNvSpPr>
          <p:nvPr>
            <p:ph type="sldNum" idx="12"/>
          </p:nvPr>
        </p:nvSpPr>
        <p:spPr>
          <a:xfrm>
            <a:off x="7312033" y="4569025"/>
            <a:ext cx="17091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a:t>
            </a:fld>
            <a:endParaRPr/>
          </a:p>
        </p:txBody>
      </p:sp>
      <p:sp>
        <p:nvSpPr>
          <p:cNvPr id="115" name="Google Shape;115;p17"/>
          <p:cNvSpPr txBox="1">
            <a:spLocks noGrp="1"/>
          </p:cNvSpPr>
          <p:nvPr>
            <p:ph type="sldNum" idx="2"/>
          </p:nvPr>
        </p:nvSpPr>
        <p:spPr>
          <a:xfrm>
            <a:off x="7312033" y="4569025"/>
            <a:ext cx="17091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Kindly Hire Me | Slide </a:t>
            </a:r>
            <a:fld id="{00000000-1234-1234-1234-123412341234}" type="slidenum">
              <a:rPr lang="en"/>
              <a:t>5</a:t>
            </a:fld>
            <a:endParaRPr/>
          </a:p>
        </p:txBody>
      </p:sp>
      <p:sp>
        <p:nvSpPr>
          <p:cNvPr id="116" name="Google Shape;116;p17"/>
          <p:cNvSpPr txBox="1">
            <a:spLocks noGrp="1"/>
          </p:cNvSpPr>
          <p:nvPr>
            <p:ph type="sldNum" idx="3"/>
          </p:nvPr>
        </p:nvSpPr>
        <p:spPr>
          <a:xfrm>
            <a:off x="89208" y="4569025"/>
            <a:ext cx="17091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@annie_belanger</a:t>
            </a:r>
            <a:endParaRPr/>
          </a:p>
          <a:p>
            <a:pPr marL="0" lvl="0" indent="0" algn="l" rtl="0">
              <a:spcBef>
                <a:spcPts val="0"/>
              </a:spcBef>
              <a:spcAft>
                <a:spcPts val="0"/>
              </a:spcAft>
              <a:buNone/>
            </a:pPr>
            <a:r>
              <a:rPr lang="en"/>
              <a:t>@helloitspree</a:t>
            </a:r>
            <a:endParaRPr/>
          </a:p>
        </p:txBody>
      </p:sp>
      <p:pic>
        <p:nvPicPr>
          <p:cNvPr id="117" name="Google Shape;117;p17"/>
          <p:cNvPicPr preferRelativeResize="0"/>
          <p:nvPr/>
        </p:nvPicPr>
        <p:blipFill>
          <a:blip r:embed="rId3">
            <a:alphaModFix amt="62000"/>
          </a:blip>
          <a:stretch>
            <a:fillRect/>
          </a:stretch>
        </p:blipFill>
        <p:spPr>
          <a:xfrm>
            <a:off x="5394670" y="2178150"/>
            <a:ext cx="3825405" cy="239087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8"/>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Timing Communications with Candidates</a:t>
            </a:r>
            <a:endParaRPr/>
          </a:p>
        </p:txBody>
      </p:sp>
      <p:sp>
        <p:nvSpPr>
          <p:cNvPr id="123" name="Google Shape;123;p18"/>
          <p:cNvSpPr txBox="1">
            <a:spLocks noGrp="1"/>
          </p:cNvSpPr>
          <p:nvPr>
            <p:ph type="sldNum" idx="12"/>
          </p:nvPr>
        </p:nvSpPr>
        <p:spPr>
          <a:xfrm>
            <a:off x="7312033" y="4569025"/>
            <a:ext cx="17091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a:t>
            </a:fld>
            <a:endParaRPr/>
          </a:p>
        </p:txBody>
      </p:sp>
      <p:sp>
        <p:nvSpPr>
          <p:cNvPr id="124" name="Google Shape;124;p18"/>
          <p:cNvSpPr txBox="1">
            <a:spLocks noGrp="1"/>
          </p:cNvSpPr>
          <p:nvPr>
            <p:ph type="sldNum" idx="2"/>
          </p:nvPr>
        </p:nvSpPr>
        <p:spPr>
          <a:xfrm>
            <a:off x="7312033" y="4569025"/>
            <a:ext cx="17091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Kindly Hire Me | Slide </a:t>
            </a:r>
            <a:fld id="{00000000-1234-1234-1234-123412341234}" type="slidenum">
              <a:rPr lang="en"/>
              <a:t>6</a:t>
            </a:fld>
            <a:endParaRPr/>
          </a:p>
        </p:txBody>
      </p:sp>
      <p:grpSp>
        <p:nvGrpSpPr>
          <p:cNvPr id="125" name="Google Shape;125;p18"/>
          <p:cNvGrpSpPr/>
          <p:nvPr/>
        </p:nvGrpSpPr>
        <p:grpSpPr>
          <a:xfrm>
            <a:off x="0" y="1189989"/>
            <a:ext cx="2214600" cy="3217636"/>
            <a:chOff x="0" y="1189989"/>
            <a:chExt cx="2214600" cy="3217636"/>
          </a:xfrm>
        </p:grpSpPr>
        <p:sp>
          <p:nvSpPr>
            <p:cNvPr id="126" name="Google Shape;126;p18"/>
            <p:cNvSpPr/>
            <p:nvPr/>
          </p:nvSpPr>
          <p:spPr>
            <a:xfrm>
              <a:off x="0" y="1189989"/>
              <a:ext cx="2214600" cy="669000"/>
            </a:xfrm>
            <a:prstGeom prst="homePlate">
              <a:avLst>
                <a:gd name="adj" fmla="val 50000"/>
              </a:avLst>
            </a:prstGeom>
            <a:solidFill>
              <a:srgbClr val="155B5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Roboto"/>
                  <a:ea typeface="Roboto"/>
                  <a:cs typeface="Roboto"/>
                  <a:sym typeface="Roboto"/>
                </a:rPr>
                <a:t>Phone Interview Scheduling &amp; Prep</a:t>
              </a:r>
              <a:endParaRPr>
                <a:solidFill>
                  <a:srgbClr val="FFFFFF"/>
                </a:solidFill>
                <a:latin typeface="Roboto"/>
                <a:ea typeface="Roboto"/>
                <a:cs typeface="Roboto"/>
                <a:sym typeface="Roboto"/>
              </a:endParaRPr>
            </a:p>
          </p:txBody>
        </p:sp>
        <p:sp>
          <p:nvSpPr>
            <p:cNvPr id="127" name="Google Shape;127;p18"/>
            <p:cNvSpPr txBox="1"/>
            <p:nvPr/>
          </p:nvSpPr>
          <p:spPr>
            <a:xfrm>
              <a:off x="197350" y="2057125"/>
              <a:ext cx="1722200" cy="2350500"/>
            </a:xfrm>
            <a:prstGeom prst="rect">
              <a:avLst/>
            </a:prstGeom>
            <a:noFill/>
            <a:ln>
              <a:noFill/>
            </a:ln>
          </p:spPr>
          <p:txBody>
            <a:bodyPr spcFirstLastPara="1" wrap="square" lIns="91425" tIns="91425" rIns="91425" bIns="91425" anchor="t" anchorCtr="0">
              <a:noAutofit/>
            </a:bodyPr>
            <a:lstStyle/>
            <a:p>
              <a:pPr marL="171450" lvl="0" indent="-171450" algn="l" rtl="0">
                <a:lnSpc>
                  <a:spcPct val="115000"/>
                </a:lnSpc>
                <a:spcBef>
                  <a:spcPts val="0"/>
                </a:spcBef>
                <a:spcAft>
                  <a:spcPts val="0"/>
                </a:spcAft>
                <a:buSzPts val="1100"/>
                <a:buFont typeface="Arial" panose="020B0604020202020204" pitchFamily="34" charset="0"/>
                <a:buChar char="•"/>
              </a:pPr>
              <a:r>
                <a:rPr lang="en" sz="1150" dirty="0">
                  <a:latin typeface="Roboto"/>
                  <a:ea typeface="Roboto"/>
                  <a:cs typeface="Roboto"/>
                  <a:sym typeface="Roboto"/>
                </a:rPr>
                <a:t>Express excitement for candidacy</a:t>
              </a:r>
              <a:endParaRPr sz="1150" dirty="0">
                <a:latin typeface="Roboto"/>
                <a:ea typeface="Roboto"/>
                <a:cs typeface="Roboto"/>
                <a:sym typeface="Roboto"/>
              </a:endParaRPr>
            </a:p>
            <a:p>
              <a:pPr marL="171450" lvl="0" indent="-171450" algn="l" rtl="0">
                <a:lnSpc>
                  <a:spcPct val="115000"/>
                </a:lnSpc>
                <a:spcBef>
                  <a:spcPts val="0"/>
                </a:spcBef>
                <a:spcAft>
                  <a:spcPts val="0"/>
                </a:spcAft>
                <a:buSzPts val="1100"/>
                <a:buFont typeface="Arial" panose="020B0604020202020204" pitchFamily="34" charset="0"/>
                <a:buChar char="•"/>
              </a:pPr>
              <a:r>
                <a:rPr lang="en" sz="1150" dirty="0">
                  <a:latin typeface="Roboto"/>
                  <a:ea typeface="Roboto"/>
                  <a:cs typeface="Roboto"/>
                  <a:sym typeface="Roboto"/>
                </a:rPr>
                <a:t>Search Committee members: Name, Titles, Role on committee</a:t>
              </a:r>
              <a:endParaRPr sz="1150" dirty="0">
                <a:latin typeface="Roboto"/>
                <a:ea typeface="Roboto"/>
                <a:cs typeface="Roboto"/>
                <a:sym typeface="Roboto"/>
              </a:endParaRPr>
            </a:p>
            <a:p>
              <a:pPr marL="171450" lvl="0" indent="-171450" algn="l" rtl="0">
                <a:lnSpc>
                  <a:spcPct val="115000"/>
                </a:lnSpc>
                <a:spcBef>
                  <a:spcPts val="0"/>
                </a:spcBef>
                <a:spcAft>
                  <a:spcPts val="0"/>
                </a:spcAft>
                <a:buSzPts val="1100"/>
                <a:buFont typeface="Arial" panose="020B0604020202020204" pitchFamily="34" charset="0"/>
                <a:buChar char="•"/>
              </a:pPr>
              <a:r>
                <a:rPr lang="en" sz="1150" dirty="0">
                  <a:latin typeface="Roboto"/>
                  <a:ea typeface="Roboto"/>
                  <a:cs typeface="Roboto"/>
                  <a:sym typeface="Roboto"/>
                </a:rPr>
                <a:t>Process &amp; Timeline overview</a:t>
              </a:r>
              <a:endParaRPr sz="1150" dirty="0">
                <a:latin typeface="Roboto"/>
                <a:ea typeface="Roboto"/>
                <a:cs typeface="Roboto"/>
                <a:sym typeface="Roboto"/>
              </a:endParaRPr>
            </a:p>
            <a:p>
              <a:pPr marL="171450" lvl="0" indent="-171450" algn="l" rtl="0">
                <a:lnSpc>
                  <a:spcPct val="115000"/>
                </a:lnSpc>
                <a:spcBef>
                  <a:spcPts val="0"/>
                </a:spcBef>
                <a:spcAft>
                  <a:spcPts val="0"/>
                </a:spcAft>
                <a:buSzPts val="1100"/>
                <a:buFont typeface="Arial" panose="020B0604020202020204" pitchFamily="34" charset="0"/>
                <a:buChar char="•"/>
              </a:pPr>
              <a:r>
                <a:rPr lang="en" sz="1150" dirty="0">
                  <a:latin typeface="Roboto"/>
                  <a:ea typeface="Roboto"/>
                  <a:cs typeface="Roboto"/>
                  <a:sym typeface="Roboto"/>
                </a:rPr>
                <a:t>How to request accommodations</a:t>
              </a:r>
              <a:endParaRPr sz="1150" dirty="0">
                <a:latin typeface="Roboto"/>
                <a:ea typeface="Roboto"/>
                <a:cs typeface="Roboto"/>
                <a:sym typeface="Roboto"/>
              </a:endParaRPr>
            </a:p>
            <a:p>
              <a:pPr marL="171450" lvl="0" indent="-171450" algn="l" rtl="0">
                <a:lnSpc>
                  <a:spcPct val="115000"/>
                </a:lnSpc>
                <a:spcBef>
                  <a:spcPts val="0"/>
                </a:spcBef>
                <a:spcAft>
                  <a:spcPts val="0"/>
                </a:spcAft>
                <a:buSzPts val="1100"/>
                <a:buFont typeface="Arial" panose="020B0604020202020204" pitchFamily="34" charset="0"/>
                <a:buChar char="•"/>
              </a:pPr>
              <a:r>
                <a:rPr lang="en" sz="1150" dirty="0">
                  <a:latin typeface="Roboto"/>
                  <a:ea typeface="Roboto"/>
                  <a:cs typeface="Roboto"/>
                  <a:sym typeface="Roboto"/>
                </a:rPr>
                <a:t>Other things to know about us</a:t>
              </a:r>
              <a:endParaRPr sz="1150" dirty="0">
                <a:latin typeface="Roboto"/>
                <a:ea typeface="Roboto"/>
                <a:cs typeface="Roboto"/>
                <a:sym typeface="Roboto"/>
              </a:endParaRPr>
            </a:p>
            <a:p>
              <a:pPr marL="0" lvl="0" indent="0" algn="l" rtl="0">
                <a:lnSpc>
                  <a:spcPct val="115000"/>
                </a:lnSpc>
                <a:spcBef>
                  <a:spcPts val="0"/>
                </a:spcBef>
                <a:spcAft>
                  <a:spcPts val="0"/>
                </a:spcAft>
                <a:buNone/>
              </a:pPr>
              <a:br>
                <a:rPr lang="en" sz="1150" i="1" dirty="0">
                  <a:latin typeface="Roboto"/>
                  <a:ea typeface="Roboto"/>
                  <a:cs typeface="Roboto"/>
                  <a:sym typeface="Roboto"/>
                </a:rPr>
              </a:br>
              <a:r>
                <a:rPr lang="en" sz="1150" i="1" dirty="0">
                  <a:latin typeface="Roboto"/>
                  <a:ea typeface="Roboto"/>
                  <a:cs typeface="Roboto"/>
                  <a:sym typeface="Roboto"/>
                </a:rPr>
                <a:t>Send questions ahead </a:t>
              </a:r>
              <a:endParaRPr sz="1150" i="1" dirty="0">
                <a:latin typeface="Roboto"/>
                <a:ea typeface="Roboto"/>
                <a:cs typeface="Roboto"/>
                <a:sym typeface="Roboto"/>
              </a:endParaRPr>
            </a:p>
          </p:txBody>
        </p:sp>
      </p:grpSp>
      <p:grpSp>
        <p:nvGrpSpPr>
          <p:cNvPr id="128" name="Google Shape;128;p18"/>
          <p:cNvGrpSpPr/>
          <p:nvPr/>
        </p:nvGrpSpPr>
        <p:grpSpPr>
          <a:xfrm>
            <a:off x="1838325" y="1189775"/>
            <a:ext cx="2064000" cy="3217850"/>
            <a:chOff x="1838325" y="1189775"/>
            <a:chExt cx="2064000" cy="3217850"/>
          </a:xfrm>
        </p:grpSpPr>
        <p:sp>
          <p:nvSpPr>
            <p:cNvPr id="129" name="Google Shape;129;p18"/>
            <p:cNvSpPr/>
            <p:nvPr/>
          </p:nvSpPr>
          <p:spPr>
            <a:xfrm>
              <a:off x="1838325" y="1189775"/>
              <a:ext cx="2064000" cy="669000"/>
            </a:xfrm>
            <a:prstGeom prst="chevron">
              <a:avLst>
                <a:gd name="adj" fmla="val 50000"/>
              </a:avLst>
            </a:prstGeom>
            <a:solidFill>
              <a:srgbClr val="1B786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Roboto"/>
                  <a:ea typeface="Roboto"/>
                  <a:cs typeface="Roboto"/>
                  <a:sym typeface="Roboto"/>
                </a:rPr>
                <a:t>Campus Interview Scheduling</a:t>
              </a:r>
              <a:endParaRPr>
                <a:solidFill>
                  <a:srgbClr val="FFFFFF"/>
                </a:solidFill>
                <a:latin typeface="Roboto"/>
                <a:ea typeface="Roboto"/>
                <a:cs typeface="Roboto"/>
                <a:sym typeface="Roboto"/>
              </a:endParaRPr>
            </a:p>
          </p:txBody>
        </p:sp>
        <p:sp>
          <p:nvSpPr>
            <p:cNvPr id="130" name="Google Shape;130;p18"/>
            <p:cNvSpPr txBox="1"/>
            <p:nvPr/>
          </p:nvSpPr>
          <p:spPr>
            <a:xfrm>
              <a:off x="1919550" y="2057125"/>
              <a:ext cx="1722200" cy="2350500"/>
            </a:xfrm>
            <a:prstGeom prst="rect">
              <a:avLst/>
            </a:prstGeom>
            <a:noFill/>
            <a:ln>
              <a:noFill/>
            </a:ln>
          </p:spPr>
          <p:txBody>
            <a:bodyPr spcFirstLastPara="1" wrap="square" lIns="91425" tIns="91425" rIns="91425" bIns="91425" anchor="t" anchorCtr="0">
              <a:noAutofit/>
            </a:bodyPr>
            <a:lstStyle/>
            <a:p>
              <a:pPr marL="171450" lvl="0" indent="-171450" algn="l" rtl="0">
                <a:lnSpc>
                  <a:spcPct val="115000"/>
                </a:lnSpc>
                <a:spcBef>
                  <a:spcPts val="0"/>
                </a:spcBef>
                <a:spcAft>
                  <a:spcPts val="0"/>
                </a:spcAft>
                <a:buFont typeface="Arial" panose="020B0604020202020204" pitchFamily="34" charset="0"/>
                <a:buChar char="•"/>
              </a:pPr>
              <a:r>
                <a:rPr lang="en" sz="1150" dirty="0">
                  <a:latin typeface="Roboto"/>
                  <a:ea typeface="Roboto"/>
                  <a:cs typeface="Roboto"/>
                  <a:sym typeface="Roboto"/>
                </a:rPr>
                <a:t>Build upon your last message</a:t>
              </a:r>
              <a:endParaRPr sz="1150" dirty="0">
                <a:latin typeface="Roboto"/>
                <a:ea typeface="Roboto"/>
                <a:cs typeface="Roboto"/>
                <a:sym typeface="Roboto"/>
              </a:endParaRPr>
            </a:p>
            <a:p>
              <a:pPr marL="171450" lvl="0" indent="-171450" algn="l" rtl="0">
                <a:lnSpc>
                  <a:spcPct val="115000"/>
                </a:lnSpc>
                <a:spcBef>
                  <a:spcPts val="0"/>
                </a:spcBef>
                <a:spcAft>
                  <a:spcPts val="0"/>
                </a:spcAft>
                <a:buSzPts val="1100"/>
                <a:buFont typeface="Arial" panose="020B0604020202020204" pitchFamily="34" charset="0"/>
                <a:buChar char="•"/>
                <a:tabLst>
                  <a:tab pos="169863" algn="l"/>
                </a:tabLst>
              </a:pPr>
              <a:r>
                <a:rPr lang="en" sz="1150" dirty="0">
                  <a:latin typeface="Roboto"/>
                  <a:ea typeface="Roboto"/>
                  <a:cs typeface="Roboto"/>
                  <a:sym typeface="Roboto"/>
                </a:rPr>
                <a:t>Agenda with focus statements, who will be there, and evaluation criteria</a:t>
              </a:r>
              <a:endParaRPr sz="1150" dirty="0">
                <a:latin typeface="Roboto"/>
                <a:ea typeface="Roboto"/>
                <a:cs typeface="Roboto"/>
                <a:sym typeface="Roboto"/>
              </a:endParaRPr>
            </a:p>
            <a:p>
              <a:pPr marL="171450" lvl="0" indent="-171450" algn="l" rtl="0">
                <a:lnSpc>
                  <a:spcPct val="115000"/>
                </a:lnSpc>
                <a:spcBef>
                  <a:spcPts val="0"/>
                </a:spcBef>
                <a:spcAft>
                  <a:spcPts val="0"/>
                </a:spcAft>
                <a:buSzPts val="1100"/>
                <a:buFont typeface="Arial" panose="020B0604020202020204" pitchFamily="34" charset="0"/>
                <a:buChar char="•"/>
                <a:tabLst>
                  <a:tab pos="225425" algn="l"/>
                </a:tabLst>
              </a:pPr>
              <a:r>
                <a:rPr lang="en" sz="1150" dirty="0">
                  <a:latin typeface="Roboto"/>
                  <a:ea typeface="Roboto"/>
                  <a:cs typeface="Roboto"/>
                  <a:sym typeface="Roboto"/>
                </a:rPr>
                <a:t>Process &amp; Timeline overview</a:t>
              </a:r>
              <a:endParaRPr sz="1150" dirty="0">
                <a:latin typeface="Roboto"/>
                <a:ea typeface="Roboto"/>
                <a:cs typeface="Roboto"/>
                <a:sym typeface="Roboto"/>
              </a:endParaRPr>
            </a:p>
            <a:p>
              <a:pPr marL="171450" lvl="0" indent="-171450" algn="l" rtl="0">
                <a:lnSpc>
                  <a:spcPct val="115000"/>
                </a:lnSpc>
                <a:spcBef>
                  <a:spcPts val="0"/>
                </a:spcBef>
                <a:spcAft>
                  <a:spcPts val="0"/>
                </a:spcAft>
                <a:buSzPts val="1100"/>
                <a:buFont typeface="Arial" panose="020B0604020202020204" pitchFamily="34" charset="0"/>
                <a:buChar char="•"/>
                <a:tabLst>
                  <a:tab pos="225425" algn="l"/>
                </a:tabLst>
              </a:pPr>
              <a:r>
                <a:rPr lang="en" sz="1150" dirty="0">
                  <a:latin typeface="Roboto"/>
                  <a:ea typeface="Roboto"/>
                  <a:cs typeface="Roboto"/>
                  <a:sym typeface="Roboto"/>
                </a:rPr>
                <a:t>State financial coverage</a:t>
              </a:r>
              <a:endParaRPr sz="1150" dirty="0">
                <a:latin typeface="Roboto"/>
                <a:ea typeface="Roboto"/>
                <a:cs typeface="Roboto"/>
                <a:sym typeface="Roboto"/>
              </a:endParaRPr>
            </a:p>
            <a:p>
              <a:pPr marL="171450" lvl="0" indent="-171450" algn="l" rtl="0">
                <a:lnSpc>
                  <a:spcPct val="115000"/>
                </a:lnSpc>
                <a:spcBef>
                  <a:spcPts val="0"/>
                </a:spcBef>
                <a:spcAft>
                  <a:spcPts val="0"/>
                </a:spcAft>
                <a:buSzPts val="1100"/>
                <a:buFont typeface="Arial" panose="020B0604020202020204" pitchFamily="34" charset="0"/>
                <a:buChar char="•"/>
                <a:tabLst>
                  <a:tab pos="225425" algn="l"/>
                </a:tabLst>
              </a:pPr>
              <a:r>
                <a:rPr lang="en" sz="1150" dirty="0">
                  <a:latin typeface="Roboto"/>
                  <a:ea typeface="Roboto"/>
                  <a:cs typeface="Roboto"/>
                  <a:sym typeface="Roboto"/>
                </a:rPr>
                <a:t>How to request accommodations</a:t>
              </a:r>
              <a:endParaRPr sz="1150" dirty="0">
                <a:latin typeface="Roboto"/>
                <a:ea typeface="Roboto"/>
                <a:cs typeface="Roboto"/>
                <a:sym typeface="Roboto"/>
              </a:endParaRPr>
            </a:p>
          </p:txBody>
        </p:sp>
      </p:grpSp>
      <p:grpSp>
        <p:nvGrpSpPr>
          <p:cNvPr id="131" name="Google Shape;131;p18"/>
          <p:cNvGrpSpPr/>
          <p:nvPr/>
        </p:nvGrpSpPr>
        <p:grpSpPr>
          <a:xfrm>
            <a:off x="3516750" y="1189775"/>
            <a:ext cx="2064000" cy="3217850"/>
            <a:chOff x="3516750" y="1189775"/>
            <a:chExt cx="2064000" cy="3217850"/>
          </a:xfrm>
        </p:grpSpPr>
        <p:sp>
          <p:nvSpPr>
            <p:cNvPr id="132" name="Google Shape;132;p18"/>
            <p:cNvSpPr/>
            <p:nvPr/>
          </p:nvSpPr>
          <p:spPr>
            <a:xfrm>
              <a:off x="3516750" y="1189775"/>
              <a:ext cx="2064000" cy="669000"/>
            </a:xfrm>
            <a:prstGeom prst="chevron">
              <a:avLst>
                <a:gd name="adj" fmla="val 50000"/>
              </a:avLst>
            </a:prstGeom>
            <a:solidFill>
              <a:srgbClr val="1D7E7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Roboto"/>
                  <a:ea typeface="Roboto"/>
                  <a:cs typeface="Roboto"/>
                  <a:sym typeface="Roboto"/>
                </a:rPr>
                <a:t>Pre-Visit</a:t>
              </a:r>
              <a:endParaRPr>
                <a:solidFill>
                  <a:srgbClr val="FFFFFF"/>
                </a:solidFill>
                <a:latin typeface="Roboto"/>
                <a:ea typeface="Roboto"/>
                <a:cs typeface="Roboto"/>
                <a:sym typeface="Roboto"/>
              </a:endParaRPr>
            </a:p>
          </p:txBody>
        </p:sp>
        <p:sp>
          <p:nvSpPr>
            <p:cNvPr id="133" name="Google Shape;133;p18"/>
            <p:cNvSpPr txBox="1"/>
            <p:nvPr/>
          </p:nvSpPr>
          <p:spPr>
            <a:xfrm>
              <a:off x="3654850" y="2057125"/>
              <a:ext cx="1709100" cy="2350500"/>
            </a:xfrm>
            <a:prstGeom prst="rect">
              <a:avLst/>
            </a:prstGeom>
            <a:noFill/>
            <a:ln>
              <a:noFill/>
            </a:ln>
          </p:spPr>
          <p:txBody>
            <a:bodyPr spcFirstLastPara="1" wrap="square" lIns="91425" tIns="91425" rIns="91425" bIns="91425" anchor="t" anchorCtr="0">
              <a:noAutofit/>
            </a:bodyPr>
            <a:lstStyle/>
            <a:p>
              <a:pPr marL="171450" lvl="0" indent="-171450" algn="l" rtl="0">
                <a:lnSpc>
                  <a:spcPct val="115000"/>
                </a:lnSpc>
                <a:spcBef>
                  <a:spcPts val="0"/>
                </a:spcBef>
                <a:spcAft>
                  <a:spcPts val="0"/>
                </a:spcAft>
                <a:buSzPts val="1100"/>
                <a:buFont typeface="Arial" panose="020B0604020202020204" pitchFamily="34" charset="0"/>
                <a:buChar char="•"/>
              </a:pPr>
              <a:r>
                <a:rPr lang="en" sz="1150" dirty="0">
                  <a:latin typeface="Roboto"/>
                  <a:ea typeface="Roboto"/>
                  <a:cs typeface="Roboto"/>
                  <a:sym typeface="Roboto"/>
                </a:rPr>
                <a:t>Ensure candidates food needs are shared</a:t>
              </a:r>
              <a:endParaRPr sz="1150" dirty="0">
                <a:latin typeface="Roboto"/>
                <a:ea typeface="Roboto"/>
                <a:cs typeface="Roboto"/>
                <a:sym typeface="Roboto"/>
              </a:endParaRPr>
            </a:p>
            <a:p>
              <a:pPr marL="171450" lvl="0" indent="-171450" algn="l" rtl="0">
                <a:lnSpc>
                  <a:spcPct val="115000"/>
                </a:lnSpc>
                <a:spcBef>
                  <a:spcPts val="0"/>
                </a:spcBef>
                <a:spcAft>
                  <a:spcPts val="0"/>
                </a:spcAft>
                <a:buSzPts val="1100"/>
                <a:buFont typeface="Arial" panose="020B0604020202020204" pitchFamily="34" charset="0"/>
                <a:buChar char="•"/>
              </a:pPr>
              <a:r>
                <a:rPr lang="en" sz="1150" dirty="0">
                  <a:latin typeface="Roboto"/>
                  <a:ea typeface="Roboto"/>
                  <a:cs typeface="Roboto"/>
                  <a:sym typeface="Roboto"/>
                </a:rPr>
                <a:t>Pickups - give license plate and description of the vehicle for safety</a:t>
              </a:r>
              <a:endParaRPr sz="1150" dirty="0">
                <a:latin typeface="Roboto"/>
                <a:ea typeface="Roboto"/>
                <a:cs typeface="Roboto"/>
                <a:sym typeface="Roboto"/>
              </a:endParaRPr>
            </a:p>
            <a:p>
              <a:pPr marL="171450" lvl="0" indent="-171450" algn="l" rtl="0">
                <a:lnSpc>
                  <a:spcPct val="115000"/>
                </a:lnSpc>
                <a:spcBef>
                  <a:spcPts val="0"/>
                </a:spcBef>
                <a:spcAft>
                  <a:spcPts val="0"/>
                </a:spcAft>
                <a:buSzPts val="1100"/>
                <a:buFont typeface="Arial" panose="020B0604020202020204" pitchFamily="34" charset="0"/>
                <a:buChar char="•"/>
              </a:pPr>
              <a:r>
                <a:rPr lang="en" sz="1150" dirty="0">
                  <a:latin typeface="Roboto"/>
                  <a:ea typeface="Roboto"/>
                  <a:cs typeface="Roboto"/>
                  <a:sym typeface="Roboto"/>
                </a:rPr>
                <a:t>Share questions for search committee component </a:t>
              </a:r>
              <a:endParaRPr sz="1150" dirty="0">
                <a:latin typeface="Roboto"/>
                <a:ea typeface="Roboto"/>
                <a:cs typeface="Roboto"/>
                <a:sym typeface="Roboto"/>
              </a:endParaRPr>
            </a:p>
            <a:p>
              <a:pPr marL="171450" lvl="0" indent="-171450" algn="l" rtl="0">
                <a:lnSpc>
                  <a:spcPct val="115000"/>
                </a:lnSpc>
                <a:spcBef>
                  <a:spcPts val="0"/>
                </a:spcBef>
                <a:spcAft>
                  <a:spcPts val="0"/>
                </a:spcAft>
                <a:buSzPts val="1100"/>
                <a:buFont typeface="Arial" panose="020B0604020202020204" pitchFamily="34" charset="0"/>
                <a:buChar char="•"/>
              </a:pPr>
              <a:r>
                <a:rPr lang="en" sz="1150" dirty="0">
                  <a:latin typeface="Roboto"/>
                  <a:ea typeface="Roboto"/>
                  <a:cs typeface="Roboto"/>
                  <a:sym typeface="Roboto"/>
                </a:rPr>
                <a:t>Share presentation topic two weeks ahead</a:t>
              </a:r>
              <a:endParaRPr sz="1150" dirty="0">
                <a:latin typeface="Roboto"/>
                <a:ea typeface="Roboto"/>
                <a:cs typeface="Roboto"/>
                <a:sym typeface="Roboto"/>
              </a:endParaRPr>
            </a:p>
          </p:txBody>
        </p:sp>
      </p:grpSp>
      <p:grpSp>
        <p:nvGrpSpPr>
          <p:cNvPr id="134" name="Google Shape;134;p18"/>
          <p:cNvGrpSpPr/>
          <p:nvPr/>
        </p:nvGrpSpPr>
        <p:grpSpPr>
          <a:xfrm>
            <a:off x="6874025" y="1189775"/>
            <a:ext cx="2064000" cy="3217850"/>
            <a:chOff x="6874025" y="1189775"/>
            <a:chExt cx="2064000" cy="3217850"/>
          </a:xfrm>
        </p:grpSpPr>
        <p:sp>
          <p:nvSpPr>
            <p:cNvPr id="135" name="Google Shape;135;p18"/>
            <p:cNvSpPr/>
            <p:nvPr/>
          </p:nvSpPr>
          <p:spPr>
            <a:xfrm>
              <a:off x="6874025" y="1189775"/>
              <a:ext cx="2064000" cy="669000"/>
            </a:xfrm>
            <a:prstGeom prst="chevron">
              <a:avLst>
                <a:gd name="adj" fmla="val 50000"/>
              </a:avLst>
            </a:prstGeom>
            <a:solidFill>
              <a:srgbClr val="249C9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Roboto"/>
                  <a:ea typeface="Roboto"/>
                  <a:cs typeface="Roboto"/>
                  <a:sym typeface="Roboto"/>
                </a:rPr>
                <a:t>Non-Selection</a:t>
              </a:r>
              <a:endParaRPr>
                <a:solidFill>
                  <a:srgbClr val="FFFFFF"/>
                </a:solidFill>
                <a:latin typeface="Roboto"/>
                <a:ea typeface="Roboto"/>
                <a:cs typeface="Roboto"/>
                <a:sym typeface="Roboto"/>
              </a:endParaRPr>
            </a:p>
          </p:txBody>
        </p:sp>
        <p:sp>
          <p:nvSpPr>
            <p:cNvPr id="136" name="Google Shape;136;p18"/>
            <p:cNvSpPr txBox="1"/>
            <p:nvPr/>
          </p:nvSpPr>
          <p:spPr>
            <a:xfrm>
              <a:off x="7099250" y="2057125"/>
              <a:ext cx="1709100" cy="2350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150" dirty="0">
                  <a:latin typeface="Roboto"/>
                  <a:ea typeface="Roboto"/>
                  <a:cs typeface="Roboto"/>
                  <a:sym typeface="Roboto"/>
                </a:rPr>
                <a:t>Schedule a call to let them know they were not chosen </a:t>
              </a:r>
              <a:endParaRPr sz="1150" dirty="0">
                <a:latin typeface="Roboto"/>
                <a:ea typeface="Roboto"/>
                <a:cs typeface="Roboto"/>
                <a:sym typeface="Roboto"/>
              </a:endParaRPr>
            </a:p>
            <a:p>
              <a:pPr marL="171450" lvl="0" indent="-171450" algn="l" rtl="0">
                <a:lnSpc>
                  <a:spcPct val="115000"/>
                </a:lnSpc>
                <a:spcBef>
                  <a:spcPts val="0"/>
                </a:spcBef>
                <a:spcAft>
                  <a:spcPts val="0"/>
                </a:spcAft>
                <a:buSzPts val="1100"/>
                <a:buFont typeface="Arial" panose="020B0604020202020204" pitchFamily="34" charset="0"/>
                <a:buChar char="•"/>
              </a:pPr>
              <a:r>
                <a:rPr lang="en" sz="1150" dirty="0">
                  <a:latin typeface="Roboto"/>
                  <a:ea typeface="Roboto"/>
                  <a:cs typeface="Roboto"/>
                  <a:sym typeface="Roboto"/>
                </a:rPr>
                <a:t>Thank them for investing in the search</a:t>
              </a:r>
              <a:endParaRPr sz="1150" dirty="0">
                <a:latin typeface="Roboto"/>
                <a:ea typeface="Roboto"/>
                <a:cs typeface="Roboto"/>
                <a:sym typeface="Roboto"/>
              </a:endParaRPr>
            </a:p>
            <a:p>
              <a:pPr marL="171450" lvl="0" indent="-171450" algn="l" rtl="0">
                <a:lnSpc>
                  <a:spcPct val="115000"/>
                </a:lnSpc>
                <a:spcBef>
                  <a:spcPts val="0"/>
                </a:spcBef>
                <a:spcAft>
                  <a:spcPts val="0"/>
                </a:spcAft>
                <a:buSzPts val="1100"/>
                <a:buFont typeface="Arial" panose="020B0604020202020204" pitchFamily="34" charset="0"/>
                <a:buChar char="•"/>
              </a:pPr>
              <a:r>
                <a:rPr lang="en" sz="1150" dirty="0">
                  <a:latin typeface="Roboto"/>
                  <a:ea typeface="Roboto"/>
                  <a:cs typeface="Roboto"/>
                  <a:sym typeface="Roboto"/>
                </a:rPr>
                <a:t>Offer to share feedback: 1) What particular strengths and 2) What areas of growth to be more competitive in future</a:t>
              </a:r>
              <a:endParaRPr sz="1150" dirty="0">
                <a:latin typeface="Roboto"/>
                <a:ea typeface="Roboto"/>
                <a:cs typeface="Roboto"/>
                <a:sym typeface="Roboto"/>
              </a:endParaRPr>
            </a:p>
            <a:p>
              <a:pPr marL="0" lvl="0" indent="0" algn="l" rtl="0">
                <a:lnSpc>
                  <a:spcPct val="115000"/>
                </a:lnSpc>
                <a:spcBef>
                  <a:spcPts val="0"/>
                </a:spcBef>
                <a:spcAft>
                  <a:spcPts val="0"/>
                </a:spcAft>
                <a:buNone/>
              </a:pPr>
              <a:endParaRPr sz="1150" dirty="0">
                <a:latin typeface="Roboto"/>
                <a:ea typeface="Roboto"/>
                <a:cs typeface="Roboto"/>
                <a:sym typeface="Roboto"/>
              </a:endParaRPr>
            </a:p>
          </p:txBody>
        </p:sp>
      </p:grpSp>
      <p:grpSp>
        <p:nvGrpSpPr>
          <p:cNvPr id="137" name="Google Shape;137;p18"/>
          <p:cNvGrpSpPr/>
          <p:nvPr/>
        </p:nvGrpSpPr>
        <p:grpSpPr>
          <a:xfrm>
            <a:off x="5195350" y="1189775"/>
            <a:ext cx="2064000" cy="3217850"/>
            <a:chOff x="5195350" y="1189775"/>
            <a:chExt cx="2064000" cy="3217850"/>
          </a:xfrm>
        </p:grpSpPr>
        <p:sp>
          <p:nvSpPr>
            <p:cNvPr id="138" name="Google Shape;138;p18"/>
            <p:cNvSpPr/>
            <p:nvPr/>
          </p:nvSpPr>
          <p:spPr>
            <a:xfrm>
              <a:off x="5195350" y="1189775"/>
              <a:ext cx="2064000" cy="669000"/>
            </a:xfrm>
            <a:prstGeom prst="chevron">
              <a:avLst>
                <a:gd name="adj" fmla="val 50000"/>
              </a:avLst>
            </a:prstGeom>
            <a:solidFill>
              <a:srgbClr val="1F887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Roboto"/>
                  <a:ea typeface="Roboto"/>
                  <a:cs typeface="Roboto"/>
                  <a:sym typeface="Roboto"/>
                </a:rPr>
                <a:t>Selection </a:t>
              </a:r>
              <a:endParaRPr>
                <a:solidFill>
                  <a:srgbClr val="FFFFFF"/>
                </a:solidFill>
                <a:latin typeface="Roboto"/>
                <a:ea typeface="Roboto"/>
                <a:cs typeface="Roboto"/>
                <a:sym typeface="Roboto"/>
              </a:endParaRPr>
            </a:p>
          </p:txBody>
        </p:sp>
        <p:sp>
          <p:nvSpPr>
            <p:cNvPr id="139" name="Google Shape;139;p18"/>
            <p:cNvSpPr txBox="1"/>
            <p:nvPr/>
          </p:nvSpPr>
          <p:spPr>
            <a:xfrm>
              <a:off x="5363950" y="2057125"/>
              <a:ext cx="1755050" cy="2350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150" i="1" dirty="0">
                  <a:latin typeface="Roboto"/>
                  <a:ea typeface="Roboto"/>
                  <a:cs typeface="Roboto"/>
                  <a:sym typeface="Roboto"/>
                </a:rPr>
                <a:t>Get permission to do reference check</a:t>
              </a:r>
              <a:endParaRPr sz="1150" i="1" dirty="0">
                <a:latin typeface="Roboto"/>
                <a:ea typeface="Roboto"/>
                <a:cs typeface="Roboto"/>
                <a:sym typeface="Roboto"/>
              </a:endParaRPr>
            </a:p>
            <a:p>
              <a:pPr marL="0" lvl="0" indent="0" algn="l" rtl="0">
                <a:lnSpc>
                  <a:spcPct val="115000"/>
                </a:lnSpc>
                <a:spcBef>
                  <a:spcPts val="0"/>
                </a:spcBef>
                <a:spcAft>
                  <a:spcPts val="0"/>
                </a:spcAft>
                <a:buNone/>
              </a:pPr>
              <a:endParaRPr sz="1150" dirty="0">
                <a:latin typeface="Roboto"/>
                <a:ea typeface="Roboto"/>
                <a:cs typeface="Roboto"/>
                <a:sym typeface="Roboto"/>
              </a:endParaRPr>
            </a:p>
            <a:p>
              <a:pPr marL="0" lvl="0" indent="0" algn="l" rtl="0">
                <a:lnSpc>
                  <a:spcPct val="115000"/>
                </a:lnSpc>
                <a:spcBef>
                  <a:spcPts val="0"/>
                </a:spcBef>
                <a:spcAft>
                  <a:spcPts val="0"/>
                </a:spcAft>
                <a:buNone/>
              </a:pPr>
              <a:r>
                <a:rPr lang="en" sz="1150" dirty="0">
                  <a:latin typeface="Roboto"/>
                  <a:ea typeface="Roboto"/>
                  <a:cs typeface="Roboto"/>
                  <a:sym typeface="Roboto"/>
                </a:rPr>
                <a:t>Offer call</a:t>
              </a:r>
              <a:endParaRPr sz="1150" dirty="0">
                <a:latin typeface="Roboto"/>
                <a:ea typeface="Roboto"/>
                <a:cs typeface="Roboto"/>
                <a:sym typeface="Roboto"/>
              </a:endParaRPr>
            </a:p>
            <a:p>
              <a:pPr marL="171450" lvl="0" indent="-171450" algn="l" rtl="0">
                <a:lnSpc>
                  <a:spcPct val="115000"/>
                </a:lnSpc>
                <a:spcBef>
                  <a:spcPts val="0"/>
                </a:spcBef>
                <a:spcAft>
                  <a:spcPts val="0"/>
                </a:spcAft>
                <a:buSzPts val="1100"/>
                <a:buFont typeface="Arial" panose="020B0604020202020204" pitchFamily="34" charset="0"/>
                <a:buChar char="•"/>
              </a:pPr>
              <a:r>
                <a:rPr lang="en" sz="1150" dirty="0">
                  <a:latin typeface="Roboto"/>
                  <a:ea typeface="Roboto"/>
                  <a:cs typeface="Roboto"/>
                  <a:sym typeface="Roboto"/>
                </a:rPr>
                <a:t>Express excitement for offer</a:t>
              </a:r>
              <a:endParaRPr sz="1150" dirty="0">
                <a:latin typeface="Roboto"/>
                <a:ea typeface="Roboto"/>
                <a:cs typeface="Roboto"/>
                <a:sym typeface="Roboto"/>
              </a:endParaRPr>
            </a:p>
            <a:p>
              <a:pPr marL="171450" lvl="0" indent="-171450" algn="l" rtl="0">
                <a:lnSpc>
                  <a:spcPct val="115000"/>
                </a:lnSpc>
                <a:spcBef>
                  <a:spcPts val="0"/>
                </a:spcBef>
                <a:spcAft>
                  <a:spcPts val="0"/>
                </a:spcAft>
                <a:buSzPts val="1100"/>
                <a:buFont typeface="Arial" panose="020B0604020202020204" pitchFamily="34" charset="0"/>
                <a:buChar char="•"/>
              </a:pPr>
              <a:r>
                <a:rPr lang="en" sz="1150" dirty="0">
                  <a:latin typeface="Roboto"/>
                  <a:ea typeface="Roboto"/>
                  <a:cs typeface="Roboto"/>
                  <a:sym typeface="Roboto"/>
                </a:rPr>
                <a:t>Articulate how salary is set (and if negotiations can occur)</a:t>
              </a:r>
              <a:endParaRPr sz="1150" dirty="0">
                <a:latin typeface="Roboto"/>
                <a:ea typeface="Roboto"/>
                <a:cs typeface="Roboto"/>
                <a:sym typeface="Roboto"/>
              </a:endParaRPr>
            </a:p>
            <a:p>
              <a:pPr marL="171450" lvl="0" indent="-171450" algn="l" rtl="0">
                <a:lnSpc>
                  <a:spcPct val="115000"/>
                </a:lnSpc>
                <a:spcBef>
                  <a:spcPts val="0"/>
                </a:spcBef>
                <a:spcAft>
                  <a:spcPts val="0"/>
                </a:spcAft>
                <a:buSzPts val="1100"/>
                <a:buFont typeface="Arial" panose="020B0604020202020204" pitchFamily="34" charset="0"/>
                <a:buChar char="•"/>
              </a:pPr>
              <a:r>
                <a:rPr lang="en" sz="1150" dirty="0">
                  <a:latin typeface="Roboto"/>
                  <a:ea typeface="Roboto"/>
                  <a:cs typeface="Roboto"/>
                  <a:sym typeface="Roboto"/>
                </a:rPr>
                <a:t>Outline benefits </a:t>
              </a:r>
              <a:endParaRPr sz="1150" dirty="0">
                <a:latin typeface="Roboto"/>
                <a:ea typeface="Roboto"/>
                <a:cs typeface="Roboto"/>
                <a:sym typeface="Roboto"/>
              </a:endParaRPr>
            </a:p>
            <a:p>
              <a:pPr marL="171450" lvl="0" indent="-171450" algn="l" rtl="0">
                <a:lnSpc>
                  <a:spcPct val="115000"/>
                </a:lnSpc>
                <a:spcBef>
                  <a:spcPts val="0"/>
                </a:spcBef>
                <a:spcAft>
                  <a:spcPts val="0"/>
                </a:spcAft>
                <a:buSzPts val="1100"/>
                <a:buFont typeface="Arial" panose="020B0604020202020204" pitchFamily="34" charset="0"/>
                <a:buChar char="•"/>
              </a:pPr>
              <a:r>
                <a:rPr lang="en" sz="1150" dirty="0">
                  <a:latin typeface="Roboto"/>
                  <a:ea typeface="Roboto"/>
                  <a:cs typeface="Roboto"/>
                  <a:sym typeface="Roboto"/>
                </a:rPr>
                <a:t>Provide clear timeline for response</a:t>
              </a:r>
              <a:endParaRPr sz="1150" dirty="0">
                <a:latin typeface="Roboto"/>
                <a:ea typeface="Roboto"/>
                <a:cs typeface="Roboto"/>
                <a:sym typeface="Roboto"/>
              </a:endParaRPr>
            </a:p>
            <a:p>
              <a:pPr marL="171450" lvl="0" indent="-171450" algn="l" rtl="0">
                <a:lnSpc>
                  <a:spcPct val="115000"/>
                </a:lnSpc>
                <a:spcBef>
                  <a:spcPts val="0"/>
                </a:spcBef>
                <a:spcAft>
                  <a:spcPts val="0"/>
                </a:spcAft>
                <a:buSzPts val="1100"/>
                <a:buFont typeface="Arial" panose="020B0604020202020204" pitchFamily="34" charset="0"/>
                <a:buChar char="•"/>
              </a:pPr>
              <a:r>
                <a:rPr lang="en" sz="1150" dirty="0">
                  <a:latin typeface="Roboto"/>
                  <a:ea typeface="Roboto"/>
                  <a:cs typeface="Roboto"/>
                  <a:sym typeface="Roboto"/>
                </a:rPr>
                <a:t>Answer questions</a:t>
              </a:r>
              <a:endParaRPr sz="1150" dirty="0">
                <a:latin typeface="Roboto"/>
                <a:ea typeface="Roboto"/>
                <a:cs typeface="Roboto"/>
                <a:sym typeface="Roboto"/>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19"/>
          <p:cNvSpPr txBox="1">
            <a:spLocks noGrp="1"/>
          </p:cNvSpPr>
          <p:nvPr>
            <p:ph type="title"/>
          </p:nvPr>
        </p:nvSpPr>
        <p:spPr>
          <a:xfrm>
            <a:off x="311700" y="308050"/>
            <a:ext cx="87093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Intentionality: Deliberate Interview Planning</a:t>
            </a:r>
            <a:endParaRPr/>
          </a:p>
        </p:txBody>
      </p:sp>
      <p:sp>
        <p:nvSpPr>
          <p:cNvPr id="145" name="Google Shape;145;p19"/>
          <p:cNvSpPr txBox="1">
            <a:spLocks noGrp="1"/>
          </p:cNvSpPr>
          <p:nvPr>
            <p:ph type="body" idx="1"/>
          </p:nvPr>
        </p:nvSpPr>
        <p:spPr>
          <a:xfrm>
            <a:off x="311700" y="1102463"/>
            <a:ext cx="6597000" cy="33027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a:t>Plan everything ahead of candidate review </a:t>
            </a:r>
            <a:endParaRPr/>
          </a:p>
          <a:p>
            <a:pPr marL="457200" lvl="0" indent="-381000" algn="l" rtl="0">
              <a:spcBef>
                <a:spcPts val="0"/>
              </a:spcBef>
              <a:spcAft>
                <a:spcPts val="0"/>
              </a:spcAft>
              <a:buSzPts val="2400"/>
              <a:buChar char="●"/>
            </a:pPr>
            <a:r>
              <a:rPr lang="en"/>
              <a:t>Anchor questions to job qualifications</a:t>
            </a:r>
            <a:endParaRPr/>
          </a:p>
          <a:p>
            <a:pPr marL="457200" lvl="0" indent="-381000" algn="l" rtl="0">
              <a:spcBef>
                <a:spcPts val="0"/>
              </a:spcBef>
              <a:spcAft>
                <a:spcPts val="0"/>
              </a:spcAft>
              <a:buSzPts val="2400"/>
              <a:buChar char="●"/>
            </a:pPr>
            <a:r>
              <a:rPr lang="en"/>
              <a:t>Define success criteria for each question</a:t>
            </a:r>
            <a:endParaRPr/>
          </a:p>
          <a:p>
            <a:pPr marL="457200" lvl="0" indent="-381000" algn="l" rtl="0">
              <a:spcBef>
                <a:spcPts val="0"/>
              </a:spcBef>
              <a:spcAft>
                <a:spcPts val="0"/>
              </a:spcAft>
              <a:buSzPts val="2400"/>
              <a:buChar char="●"/>
            </a:pPr>
            <a:r>
              <a:rPr lang="en"/>
              <a:t>Use open-ended questions</a:t>
            </a:r>
            <a:endParaRPr/>
          </a:p>
          <a:p>
            <a:pPr marL="914400" lvl="1" indent="-368300" algn="l" rtl="0">
              <a:spcBef>
                <a:spcPts val="0"/>
              </a:spcBef>
              <a:spcAft>
                <a:spcPts val="0"/>
              </a:spcAft>
              <a:buSzPts val="2200"/>
              <a:buChar char="○"/>
            </a:pPr>
            <a:r>
              <a:rPr lang="en"/>
              <a:t>Plan for prompts to support candidates</a:t>
            </a:r>
            <a:endParaRPr/>
          </a:p>
          <a:p>
            <a:pPr marL="457200" lvl="0" indent="-381000" algn="l" rtl="0">
              <a:spcBef>
                <a:spcPts val="0"/>
              </a:spcBef>
              <a:spcAft>
                <a:spcPts val="0"/>
              </a:spcAft>
              <a:buSzPts val="2400"/>
              <a:buChar char="●"/>
            </a:pPr>
            <a:r>
              <a:rPr lang="en"/>
              <a:t>Develop an assessment rubric</a:t>
            </a:r>
            <a:endParaRPr/>
          </a:p>
          <a:p>
            <a:pPr marL="457200" marR="0" lvl="0" indent="-381000" algn="l" rtl="0">
              <a:lnSpc>
                <a:spcPct val="115000"/>
              </a:lnSpc>
              <a:spcBef>
                <a:spcPts val="0"/>
              </a:spcBef>
              <a:spcAft>
                <a:spcPts val="0"/>
              </a:spcAft>
              <a:buClr>
                <a:schemeClr val="dk2"/>
              </a:buClr>
              <a:buSzPts val="2400"/>
              <a:buFont typeface="Open Sans"/>
              <a:buChar char="●"/>
            </a:pPr>
            <a:r>
              <a:rPr lang="en"/>
              <a:t>Consider inclusion and accommodations</a:t>
            </a:r>
            <a:endParaRPr/>
          </a:p>
          <a:p>
            <a:pPr marL="457200" lvl="0" indent="0" algn="l" rtl="0">
              <a:spcBef>
                <a:spcPts val="1600"/>
              </a:spcBef>
              <a:spcAft>
                <a:spcPts val="1600"/>
              </a:spcAft>
              <a:buNone/>
            </a:pPr>
            <a:endParaRPr/>
          </a:p>
        </p:txBody>
      </p:sp>
      <p:sp>
        <p:nvSpPr>
          <p:cNvPr id="146" name="Google Shape;146;p19"/>
          <p:cNvSpPr txBox="1">
            <a:spLocks noGrp="1"/>
          </p:cNvSpPr>
          <p:nvPr>
            <p:ph type="sldNum" idx="12"/>
          </p:nvPr>
        </p:nvSpPr>
        <p:spPr>
          <a:xfrm>
            <a:off x="7312033" y="4569025"/>
            <a:ext cx="17091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a:t>
            </a:fld>
            <a:endParaRPr/>
          </a:p>
        </p:txBody>
      </p:sp>
      <p:sp>
        <p:nvSpPr>
          <p:cNvPr id="147" name="Google Shape;147;p19"/>
          <p:cNvSpPr txBox="1">
            <a:spLocks noGrp="1"/>
          </p:cNvSpPr>
          <p:nvPr>
            <p:ph type="sldNum" idx="2"/>
          </p:nvPr>
        </p:nvSpPr>
        <p:spPr>
          <a:xfrm>
            <a:off x="7312033" y="4569025"/>
            <a:ext cx="17091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Kindly Hire Me | Slide </a:t>
            </a:r>
            <a:fld id="{00000000-1234-1234-1234-123412341234}" type="slidenum">
              <a:rPr lang="en"/>
              <a:t>7</a:t>
            </a:fld>
            <a:endParaRPr/>
          </a:p>
        </p:txBody>
      </p:sp>
      <p:sp>
        <p:nvSpPr>
          <p:cNvPr id="148" name="Google Shape;148;p19"/>
          <p:cNvSpPr txBox="1">
            <a:spLocks noGrp="1"/>
          </p:cNvSpPr>
          <p:nvPr>
            <p:ph type="sldNum" idx="3"/>
          </p:nvPr>
        </p:nvSpPr>
        <p:spPr>
          <a:xfrm>
            <a:off x="89208" y="4569025"/>
            <a:ext cx="17091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@annie_belanger</a:t>
            </a:r>
            <a:endParaRPr/>
          </a:p>
          <a:p>
            <a:pPr marL="0" lvl="0" indent="0" algn="l" rtl="0">
              <a:spcBef>
                <a:spcPts val="0"/>
              </a:spcBef>
              <a:spcAft>
                <a:spcPts val="0"/>
              </a:spcAft>
              <a:buNone/>
            </a:pPr>
            <a:r>
              <a:rPr lang="en"/>
              <a:t>@helloitspree</a:t>
            </a:r>
            <a:endParaRPr/>
          </a:p>
        </p:txBody>
      </p:sp>
      <p:pic>
        <p:nvPicPr>
          <p:cNvPr id="149" name="Google Shape;149;p19"/>
          <p:cNvPicPr preferRelativeResize="0"/>
          <p:nvPr/>
        </p:nvPicPr>
        <p:blipFill rotWithShape="1">
          <a:blip r:embed="rId3">
            <a:alphaModFix/>
          </a:blip>
          <a:srcRect r="26106"/>
          <a:stretch/>
        </p:blipFill>
        <p:spPr>
          <a:xfrm>
            <a:off x="6824712" y="1611975"/>
            <a:ext cx="2226525" cy="228367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154" name="Google Shape;154;p20"/>
          <p:cNvPicPr preferRelativeResize="0"/>
          <p:nvPr/>
        </p:nvPicPr>
        <p:blipFill rotWithShape="1">
          <a:blip r:embed="rId3">
            <a:alphaModFix/>
          </a:blip>
          <a:srcRect t="5506" b="7905"/>
          <a:stretch/>
        </p:blipFill>
        <p:spPr>
          <a:xfrm rot="2970142">
            <a:off x="5988126" y="2056896"/>
            <a:ext cx="3506446" cy="1429508"/>
          </a:xfrm>
          <a:prstGeom prst="rect">
            <a:avLst/>
          </a:prstGeom>
          <a:noFill/>
          <a:ln>
            <a:noFill/>
          </a:ln>
        </p:spPr>
      </p:pic>
      <p:sp>
        <p:nvSpPr>
          <p:cNvPr id="155" name="Google Shape;155;p20"/>
          <p:cNvSpPr txBox="1">
            <a:spLocks noGrp="1"/>
          </p:cNvSpPr>
          <p:nvPr>
            <p:ph type="title"/>
          </p:nvPr>
        </p:nvSpPr>
        <p:spPr>
          <a:xfrm>
            <a:off x="230125" y="333725"/>
            <a:ext cx="8790900" cy="818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Challenging Habits: Interviewing with Compassion</a:t>
            </a:r>
            <a:endParaRPr/>
          </a:p>
        </p:txBody>
      </p:sp>
      <p:sp>
        <p:nvSpPr>
          <p:cNvPr id="156" name="Google Shape;156;p20"/>
          <p:cNvSpPr txBox="1">
            <a:spLocks noGrp="1"/>
          </p:cNvSpPr>
          <p:nvPr>
            <p:ph type="body" idx="1"/>
          </p:nvPr>
        </p:nvSpPr>
        <p:spPr>
          <a:xfrm>
            <a:off x="311700" y="1266325"/>
            <a:ext cx="6597000" cy="33027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a:t>Articulate why each portion of the interview is there (to the candidate)</a:t>
            </a:r>
            <a:endParaRPr/>
          </a:p>
          <a:p>
            <a:pPr marL="457200" lvl="0" indent="-381000" algn="l" rtl="0">
              <a:spcBef>
                <a:spcPts val="0"/>
              </a:spcBef>
              <a:spcAft>
                <a:spcPts val="0"/>
              </a:spcAft>
              <a:buSzPts val="2400"/>
              <a:buChar char="●"/>
            </a:pPr>
            <a:r>
              <a:rPr lang="en"/>
              <a:t>Leverage universal design to lower barriers</a:t>
            </a:r>
            <a:endParaRPr/>
          </a:p>
          <a:p>
            <a:pPr marL="914400" lvl="1" indent="-368300" algn="l" rtl="0">
              <a:spcBef>
                <a:spcPts val="0"/>
              </a:spcBef>
              <a:spcAft>
                <a:spcPts val="0"/>
              </a:spcAft>
              <a:buSzPts val="2200"/>
              <a:buChar char="○"/>
            </a:pPr>
            <a:r>
              <a:rPr lang="en"/>
              <a:t>Share the questions with the candidate</a:t>
            </a:r>
            <a:endParaRPr/>
          </a:p>
          <a:p>
            <a:pPr marL="457200" lvl="0" indent="-381000" algn="l" rtl="0">
              <a:spcBef>
                <a:spcPts val="0"/>
              </a:spcBef>
              <a:spcAft>
                <a:spcPts val="0"/>
              </a:spcAft>
              <a:buSzPts val="2400"/>
              <a:buChar char="●"/>
            </a:pPr>
            <a:r>
              <a:rPr lang="en"/>
              <a:t>Think about safety and comfort</a:t>
            </a:r>
            <a:endParaRPr/>
          </a:p>
          <a:p>
            <a:pPr marL="457200" lvl="0" indent="-381000" algn="l" rtl="0">
              <a:spcBef>
                <a:spcPts val="0"/>
              </a:spcBef>
              <a:spcAft>
                <a:spcPts val="0"/>
              </a:spcAft>
              <a:buSzPts val="2400"/>
              <a:buChar char="●"/>
            </a:pPr>
            <a:r>
              <a:rPr lang="en"/>
              <a:t>Set clear expectations for candidate interactions</a:t>
            </a:r>
            <a:endParaRPr/>
          </a:p>
          <a:p>
            <a:pPr marL="0" lvl="0" indent="0" algn="l" rtl="0">
              <a:spcBef>
                <a:spcPts val="1600"/>
              </a:spcBef>
              <a:spcAft>
                <a:spcPts val="1600"/>
              </a:spcAft>
              <a:buNone/>
            </a:pPr>
            <a:endParaRPr/>
          </a:p>
        </p:txBody>
      </p:sp>
      <p:sp>
        <p:nvSpPr>
          <p:cNvPr id="157" name="Google Shape;157;p20"/>
          <p:cNvSpPr txBox="1">
            <a:spLocks noGrp="1"/>
          </p:cNvSpPr>
          <p:nvPr>
            <p:ph type="sldNum" idx="12"/>
          </p:nvPr>
        </p:nvSpPr>
        <p:spPr>
          <a:xfrm>
            <a:off x="7312033" y="4569025"/>
            <a:ext cx="17091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a:t>
            </a:fld>
            <a:endParaRPr/>
          </a:p>
        </p:txBody>
      </p:sp>
      <p:sp>
        <p:nvSpPr>
          <p:cNvPr id="158" name="Google Shape;158;p20"/>
          <p:cNvSpPr txBox="1">
            <a:spLocks noGrp="1"/>
          </p:cNvSpPr>
          <p:nvPr>
            <p:ph type="sldNum" idx="2"/>
          </p:nvPr>
        </p:nvSpPr>
        <p:spPr>
          <a:xfrm>
            <a:off x="7312033" y="4569025"/>
            <a:ext cx="17091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Kindly Hire Me | Slide </a:t>
            </a:r>
            <a:fld id="{00000000-1234-1234-1234-123412341234}" type="slidenum">
              <a:rPr lang="en"/>
              <a:t>8</a:t>
            </a:fld>
            <a:endParaRPr/>
          </a:p>
        </p:txBody>
      </p:sp>
      <p:sp>
        <p:nvSpPr>
          <p:cNvPr id="159" name="Google Shape;159;p20"/>
          <p:cNvSpPr txBox="1">
            <a:spLocks noGrp="1"/>
          </p:cNvSpPr>
          <p:nvPr>
            <p:ph type="sldNum" idx="3"/>
          </p:nvPr>
        </p:nvSpPr>
        <p:spPr>
          <a:xfrm>
            <a:off x="89208" y="4682925"/>
            <a:ext cx="17091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@annie_belanger</a:t>
            </a:r>
            <a:endParaRPr/>
          </a:p>
          <a:p>
            <a:pPr marL="0" lvl="0" indent="0" algn="l" rtl="0">
              <a:spcBef>
                <a:spcPts val="0"/>
              </a:spcBef>
              <a:spcAft>
                <a:spcPts val="0"/>
              </a:spcAft>
              <a:buNone/>
            </a:pPr>
            <a:r>
              <a:rPr lang="en"/>
              <a:t>@helloitspree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5" name="Google Shape;155;p20"/>
          <p:cNvSpPr txBox="1">
            <a:spLocks noGrp="1"/>
          </p:cNvSpPr>
          <p:nvPr>
            <p:ph type="title"/>
          </p:nvPr>
        </p:nvSpPr>
        <p:spPr>
          <a:prstGeom prst="rect">
            <a:avLst/>
          </a:prstGeom>
        </p:spPr>
        <p:txBody>
          <a:bodyPr spcFirstLastPara="1" wrap="square" lIns="91425" tIns="91425" rIns="91425" bIns="91425" anchor="t" anchorCtr="0">
            <a:noAutofit/>
          </a:bodyPr>
          <a:lstStyle/>
          <a:p>
            <a:pPr lvl="0"/>
            <a:r>
              <a:rPr lang="en" sz="2800" dirty="0"/>
              <a:t>Post-Interview Processes</a:t>
            </a:r>
            <a:endParaRPr sz="2800" dirty="0"/>
          </a:p>
        </p:txBody>
      </p:sp>
      <p:sp>
        <p:nvSpPr>
          <p:cNvPr id="2" name="Text Placeholder 1">
            <a:extLst>
              <a:ext uri="{FF2B5EF4-FFF2-40B4-BE49-F238E27FC236}">
                <a16:creationId xmlns:a16="http://schemas.microsoft.com/office/drawing/2014/main" id="{125052B7-E691-4D4A-8CA1-19CC45626B5D}"/>
              </a:ext>
            </a:extLst>
          </p:cNvPr>
          <p:cNvSpPr>
            <a:spLocks noGrp="1"/>
          </p:cNvSpPr>
          <p:nvPr>
            <p:ph type="body" idx="1"/>
          </p:nvPr>
        </p:nvSpPr>
        <p:spPr>
          <a:xfrm>
            <a:off x="292151" y="1266175"/>
            <a:ext cx="3980081" cy="3302700"/>
          </a:xfrm>
        </p:spPr>
        <p:txBody>
          <a:bodyPr/>
          <a:lstStyle/>
          <a:p>
            <a:pPr marL="0" lvl="0" indent="0">
              <a:buNone/>
            </a:pPr>
            <a:r>
              <a:rPr lang="en-US" sz="1800" dirty="0"/>
              <a:t>Making the Offer</a:t>
            </a:r>
          </a:p>
          <a:p>
            <a:pPr lvl="0">
              <a:spcBef>
                <a:spcPts val="1600"/>
              </a:spcBef>
            </a:pPr>
            <a:r>
              <a:rPr lang="en-US" sz="1800" dirty="0"/>
              <a:t>Schedule time for conversation</a:t>
            </a:r>
          </a:p>
          <a:p>
            <a:pPr lvl="0"/>
            <a:r>
              <a:rPr lang="en-US" sz="1800" dirty="0"/>
              <a:t>Include information beyond salary and start date </a:t>
            </a:r>
          </a:p>
          <a:p>
            <a:pPr lvl="0"/>
            <a:r>
              <a:rPr lang="en-US" sz="1800" dirty="0"/>
              <a:t>Follow up with email </a:t>
            </a:r>
          </a:p>
          <a:p>
            <a:pPr lvl="0"/>
            <a:r>
              <a:rPr lang="en-US" sz="1800" dirty="0"/>
              <a:t>Provide clear deadline for response</a:t>
            </a:r>
          </a:p>
          <a:p>
            <a:pPr lvl="0"/>
            <a:r>
              <a:rPr lang="en-US" sz="1800" dirty="0"/>
              <a:t>Offer follow-up times to connect for further questions</a:t>
            </a:r>
          </a:p>
          <a:p>
            <a:endParaRPr lang="en-US" sz="1800" dirty="0"/>
          </a:p>
        </p:txBody>
      </p:sp>
      <p:sp>
        <p:nvSpPr>
          <p:cNvPr id="159" name="Google Shape;159;p20"/>
          <p:cNvSpPr txBox="1">
            <a:spLocks noGrp="1"/>
          </p:cNvSpPr>
          <p:nvPr>
            <p:ph type="sldNum" idx="12"/>
          </p:nvPr>
        </p:nvSpPr>
        <p:spPr>
          <a:xfrm>
            <a:off x="311700" y="4580648"/>
            <a:ext cx="17091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800" dirty="0"/>
              <a:t>@annie_belanger</a:t>
            </a:r>
            <a:endParaRPr sz="800" dirty="0"/>
          </a:p>
          <a:p>
            <a:pPr marL="0" lvl="0" indent="0" algn="l" rtl="0">
              <a:spcBef>
                <a:spcPts val="0"/>
              </a:spcBef>
              <a:spcAft>
                <a:spcPts val="0"/>
              </a:spcAft>
              <a:buNone/>
            </a:pPr>
            <a:r>
              <a:rPr lang="en" sz="800" dirty="0"/>
              <a:t>@helloitspree</a:t>
            </a:r>
            <a:endParaRPr sz="800" dirty="0"/>
          </a:p>
        </p:txBody>
      </p:sp>
      <p:sp>
        <p:nvSpPr>
          <p:cNvPr id="158" name="Google Shape;158;p20"/>
          <p:cNvSpPr txBox="1">
            <a:spLocks noGrp="1"/>
          </p:cNvSpPr>
          <p:nvPr>
            <p:ph type="sldNum" idx="2"/>
          </p:nvPr>
        </p:nvSpPr>
        <p:spPr>
          <a:xfrm>
            <a:off x="7312033" y="4569025"/>
            <a:ext cx="17091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sz="800" dirty="0"/>
              <a:t>Kindly Hire Me | Slide </a:t>
            </a:r>
            <a:fld id="{00000000-1234-1234-1234-123412341234}" type="slidenum">
              <a:rPr lang="en" sz="800"/>
              <a:t>9</a:t>
            </a:fld>
            <a:endParaRPr sz="800" dirty="0"/>
          </a:p>
        </p:txBody>
      </p:sp>
      <p:sp>
        <p:nvSpPr>
          <p:cNvPr id="11" name="Text Placeholder 2">
            <a:extLst>
              <a:ext uri="{FF2B5EF4-FFF2-40B4-BE49-F238E27FC236}">
                <a16:creationId xmlns:a16="http://schemas.microsoft.com/office/drawing/2014/main" id="{7833EF85-6CEE-47F4-9A0C-C5359BB06C9E}"/>
              </a:ext>
            </a:extLst>
          </p:cNvPr>
          <p:cNvSpPr txBox="1">
            <a:spLocks/>
          </p:cNvSpPr>
          <p:nvPr/>
        </p:nvSpPr>
        <p:spPr>
          <a:xfrm>
            <a:off x="4832400" y="1266175"/>
            <a:ext cx="3999900" cy="330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000" b="0" i="0" u="none" strike="noStrike" cap="none">
                <a:solidFill>
                  <a:schemeClr val="dk2"/>
                </a:solidFill>
                <a:latin typeface="Open Sans"/>
                <a:ea typeface="Open Sans"/>
                <a:cs typeface="Open Sans"/>
                <a:sym typeface="Open Sans"/>
              </a:defRPr>
            </a:lvl1pPr>
            <a:lvl2pPr marR="0" lvl="1" algn="r" rtl="0">
              <a:lnSpc>
                <a:spcPct val="100000"/>
              </a:lnSpc>
              <a:spcBef>
                <a:spcPts val="0"/>
              </a:spcBef>
              <a:spcAft>
                <a:spcPts val="0"/>
              </a:spcAft>
              <a:buClr>
                <a:srgbClr val="000000"/>
              </a:buClr>
              <a:buFont typeface="Arial"/>
              <a:buNone/>
              <a:defRPr sz="1000" b="0" i="0" u="none" strike="noStrike" cap="none">
                <a:solidFill>
                  <a:schemeClr val="dk2"/>
                </a:solidFill>
                <a:latin typeface="Open Sans"/>
                <a:ea typeface="Open Sans"/>
                <a:cs typeface="Open Sans"/>
                <a:sym typeface="Open Sans"/>
              </a:defRPr>
            </a:lvl2pPr>
            <a:lvl3pPr marR="0" lvl="2" algn="r" rtl="0">
              <a:lnSpc>
                <a:spcPct val="100000"/>
              </a:lnSpc>
              <a:spcBef>
                <a:spcPts val="0"/>
              </a:spcBef>
              <a:spcAft>
                <a:spcPts val="0"/>
              </a:spcAft>
              <a:buClr>
                <a:srgbClr val="000000"/>
              </a:buClr>
              <a:buFont typeface="Arial"/>
              <a:buNone/>
              <a:defRPr sz="1000" b="0" i="0" u="none" strike="noStrike" cap="none">
                <a:solidFill>
                  <a:schemeClr val="dk2"/>
                </a:solidFill>
                <a:latin typeface="Open Sans"/>
                <a:ea typeface="Open Sans"/>
                <a:cs typeface="Open Sans"/>
                <a:sym typeface="Open Sans"/>
              </a:defRPr>
            </a:lvl3pPr>
            <a:lvl4pPr marR="0" lvl="3" algn="r" rtl="0">
              <a:lnSpc>
                <a:spcPct val="100000"/>
              </a:lnSpc>
              <a:spcBef>
                <a:spcPts val="0"/>
              </a:spcBef>
              <a:spcAft>
                <a:spcPts val="0"/>
              </a:spcAft>
              <a:buClr>
                <a:srgbClr val="000000"/>
              </a:buClr>
              <a:buFont typeface="Arial"/>
              <a:buNone/>
              <a:defRPr sz="1000" b="0" i="0" u="none" strike="noStrike" cap="none">
                <a:solidFill>
                  <a:schemeClr val="dk2"/>
                </a:solidFill>
                <a:latin typeface="Open Sans"/>
                <a:ea typeface="Open Sans"/>
                <a:cs typeface="Open Sans"/>
                <a:sym typeface="Open Sans"/>
              </a:defRPr>
            </a:lvl4pPr>
            <a:lvl5pPr marR="0" lvl="4" algn="r" rtl="0">
              <a:lnSpc>
                <a:spcPct val="100000"/>
              </a:lnSpc>
              <a:spcBef>
                <a:spcPts val="0"/>
              </a:spcBef>
              <a:spcAft>
                <a:spcPts val="0"/>
              </a:spcAft>
              <a:buClr>
                <a:srgbClr val="000000"/>
              </a:buClr>
              <a:buFont typeface="Arial"/>
              <a:buNone/>
              <a:defRPr sz="1000" b="0" i="0" u="none" strike="noStrike" cap="none">
                <a:solidFill>
                  <a:schemeClr val="dk2"/>
                </a:solidFill>
                <a:latin typeface="Open Sans"/>
                <a:ea typeface="Open Sans"/>
                <a:cs typeface="Open Sans"/>
                <a:sym typeface="Open Sans"/>
              </a:defRPr>
            </a:lvl5pPr>
            <a:lvl6pPr marR="0" lvl="5" algn="r" rtl="0">
              <a:lnSpc>
                <a:spcPct val="100000"/>
              </a:lnSpc>
              <a:spcBef>
                <a:spcPts val="0"/>
              </a:spcBef>
              <a:spcAft>
                <a:spcPts val="0"/>
              </a:spcAft>
              <a:buClr>
                <a:srgbClr val="000000"/>
              </a:buClr>
              <a:buFont typeface="Arial"/>
              <a:buNone/>
              <a:defRPr sz="1000" b="0" i="0" u="none" strike="noStrike" cap="none">
                <a:solidFill>
                  <a:schemeClr val="dk2"/>
                </a:solidFill>
                <a:latin typeface="Open Sans"/>
                <a:ea typeface="Open Sans"/>
                <a:cs typeface="Open Sans"/>
                <a:sym typeface="Open Sans"/>
              </a:defRPr>
            </a:lvl6pPr>
            <a:lvl7pPr marR="0" lvl="6" algn="r" rtl="0">
              <a:lnSpc>
                <a:spcPct val="100000"/>
              </a:lnSpc>
              <a:spcBef>
                <a:spcPts val="0"/>
              </a:spcBef>
              <a:spcAft>
                <a:spcPts val="0"/>
              </a:spcAft>
              <a:buClr>
                <a:srgbClr val="000000"/>
              </a:buClr>
              <a:buFont typeface="Arial"/>
              <a:buNone/>
              <a:defRPr sz="1000" b="0" i="0" u="none" strike="noStrike" cap="none">
                <a:solidFill>
                  <a:schemeClr val="dk2"/>
                </a:solidFill>
                <a:latin typeface="Open Sans"/>
                <a:ea typeface="Open Sans"/>
                <a:cs typeface="Open Sans"/>
                <a:sym typeface="Open Sans"/>
              </a:defRPr>
            </a:lvl7pPr>
            <a:lvl8pPr marR="0" lvl="7" algn="r" rtl="0">
              <a:lnSpc>
                <a:spcPct val="100000"/>
              </a:lnSpc>
              <a:spcBef>
                <a:spcPts val="0"/>
              </a:spcBef>
              <a:spcAft>
                <a:spcPts val="0"/>
              </a:spcAft>
              <a:buClr>
                <a:srgbClr val="000000"/>
              </a:buClr>
              <a:buFont typeface="Arial"/>
              <a:buNone/>
              <a:defRPr sz="1000" b="0" i="0" u="none" strike="noStrike" cap="none">
                <a:solidFill>
                  <a:schemeClr val="dk2"/>
                </a:solidFill>
                <a:latin typeface="Open Sans"/>
                <a:ea typeface="Open Sans"/>
                <a:cs typeface="Open Sans"/>
                <a:sym typeface="Open Sans"/>
              </a:defRPr>
            </a:lvl8pPr>
            <a:lvl9pPr marR="0" lvl="8" algn="r" rtl="0">
              <a:lnSpc>
                <a:spcPct val="100000"/>
              </a:lnSpc>
              <a:spcBef>
                <a:spcPts val="0"/>
              </a:spcBef>
              <a:spcAft>
                <a:spcPts val="0"/>
              </a:spcAft>
              <a:buClr>
                <a:srgbClr val="000000"/>
              </a:buClr>
              <a:buFont typeface="Arial"/>
              <a:buNone/>
              <a:defRPr sz="1000" b="0" i="0" u="none" strike="noStrike" cap="none">
                <a:solidFill>
                  <a:schemeClr val="dk2"/>
                </a:solidFill>
                <a:latin typeface="Open Sans"/>
                <a:ea typeface="Open Sans"/>
                <a:cs typeface="Open Sans"/>
                <a:sym typeface="Open Sans"/>
              </a:defRPr>
            </a:lvl9pPr>
          </a:lstStyle>
          <a:p>
            <a:pPr algn="l"/>
            <a:r>
              <a:rPr lang="en-US" sz="1800" dirty="0"/>
              <a:t>Supporting Unselected Candidates</a:t>
            </a:r>
          </a:p>
          <a:p>
            <a:pPr marL="457200" indent="-381000" algn="l">
              <a:lnSpc>
                <a:spcPct val="115000"/>
              </a:lnSpc>
              <a:spcBef>
                <a:spcPts val="1600"/>
              </a:spcBef>
              <a:buClr>
                <a:schemeClr val="dk2"/>
              </a:buClr>
              <a:buSzPts val="2400"/>
              <a:buFont typeface="Open Sans"/>
              <a:buChar char="●"/>
            </a:pPr>
            <a:r>
              <a:rPr lang="en-US" sz="1800" dirty="0"/>
              <a:t>Communicate quickly</a:t>
            </a:r>
          </a:p>
          <a:p>
            <a:pPr marL="457200" indent="-381000" algn="l">
              <a:lnSpc>
                <a:spcPct val="115000"/>
              </a:lnSpc>
              <a:buClr>
                <a:schemeClr val="dk2"/>
              </a:buClr>
              <a:buSzPts val="2400"/>
              <a:buFont typeface="Open Sans"/>
              <a:buChar char="●"/>
            </a:pPr>
            <a:r>
              <a:rPr lang="en-US" sz="1800" dirty="0"/>
              <a:t>Offer feedback</a:t>
            </a:r>
          </a:p>
          <a:p>
            <a:pPr marL="457200" lvl="4" indent="-381000" algn="l">
              <a:lnSpc>
                <a:spcPct val="115000"/>
              </a:lnSpc>
              <a:buClr>
                <a:schemeClr val="dk2"/>
              </a:buClr>
              <a:buSzPts val="2400"/>
              <a:buFont typeface="Open Sans"/>
              <a:buChar char="●"/>
            </a:pPr>
            <a:r>
              <a:rPr lang="en-US" sz="1800" dirty="0"/>
              <a:t>Highlights their strengths</a:t>
            </a:r>
          </a:p>
          <a:p>
            <a:pPr marL="457200" lvl="4" indent="-381000" algn="l">
              <a:lnSpc>
                <a:spcPct val="115000"/>
              </a:lnSpc>
              <a:buClr>
                <a:schemeClr val="dk2"/>
              </a:buClr>
              <a:buSzPts val="2400"/>
              <a:buFont typeface="Open Sans"/>
              <a:buChar char="●"/>
            </a:pPr>
            <a:r>
              <a:rPr lang="en-US" sz="1800" dirty="0"/>
              <a:t>Provide tips on how they can be more competitive in the future</a:t>
            </a:r>
          </a:p>
          <a:p>
            <a:pPr marL="457200" indent="-381000" algn="l">
              <a:lnSpc>
                <a:spcPct val="115000"/>
              </a:lnSpc>
              <a:buClr>
                <a:schemeClr val="dk2"/>
              </a:buClr>
              <a:buSzPts val="2400"/>
              <a:buFont typeface="Open Sans"/>
              <a:buChar char="●"/>
            </a:pPr>
            <a:r>
              <a:rPr lang="en-US" sz="1800" dirty="0"/>
              <a:t>Engage in a brief, supportive dialogue </a:t>
            </a:r>
          </a:p>
          <a:p>
            <a:pPr algn="l"/>
            <a:endParaRPr lang="en-US" sz="1800" dirty="0"/>
          </a:p>
        </p:txBody>
      </p:sp>
    </p:spTree>
    <p:extLst>
      <p:ext uri="{BB962C8B-B14F-4D97-AF65-F5344CB8AC3E}">
        <p14:creationId xmlns:p14="http://schemas.microsoft.com/office/powerpoint/2010/main" val="2530479184"/>
      </p:ext>
    </p:extLst>
  </p:cSld>
  <p:clrMapOvr>
    <a:masterClrMapping/>
  </p:clrMapOvr>
</p:sld>
</file>

<file path=ppt/theme/theme1.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4664</Words>
  <Application>Microsoft Office PowerPoint</Application>
  <PresentationFormat>On-screen Show (16:9)</PresentationFormat>
  <Paragraphs>451</Paragraphs>
  <Slides>24</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PT Sans Narrow</vt:lpstr>
      <vt:lpstr>Open Sans</vt:lpstr>
      <vt:lpstr>Arial</vt:lpstr>
      <vt:lpstr>Roboto</vt:lpstr>
      <vt:lpstr>Tropic</vt:lpstr>
      <vt:lpstr>Kindly Hire Me The Process and Impact of Inclusive Hiring</vt:lpstr>
      <vt:lpstr>A Journey to Hiring with Heart </vt:lpstr>
      <vt:lpstr>High-Empathy &amp; Kind Hiring: Why? </vt:lpstr>
      <vt:lpstr>Letting Candidates Know They Belong: Mindful Ads</vt:lpstr>
      <vt:lpstr>Transparency: Communication with Candidates</vt:lpstr>
      <vt:lpstr>Timing Communications with Candidates</vt:lpstr>
      <vt:lpstr>Intentionality: Deliberate Interview Planning</vt:lpstr>
      <vt:lpstr>Challenging Habits: Interviewing with Compassion</vt:lpstr>
      <vt:lpstr>Post-Interview Processes</vt:lpstr>
      <vt:lpstr>Humanely Hired</vt:lpstr>
      <vt:lpstr>Opening Lines of Communications: Phone Interview</vt:lpstr>
      <vt:lpstr>No Surprises Ahead: Interview Preparation </vt:lpstr>
      <vt:lpstr>Interviewing with Kindness: Candidate Visit</vt:lpstr>
      <vt:lpstr>Setting Precedents: Post-Interview Impacts</vt:lpstr>
      <vt:lpstr>Four Years and Three Job Searches Later</vt:lpstr>
      <vt:lpstr>Hiring Toolkit</vt:lpstr>
      <vt:lpstr>Writing Inclusive Job Ads </vt:lpstr>
      <vt:lpstr>Centering Candidates in Ads</vt:lpstr>
      <vt:lpstr>Sample Job Ad</vt:lpstr>
      <vt:lpstr>Sample Communication With Candidates</vt:lpstr>
      <vt:lpstr>Sample Questions and Success Criteria</vt:lpstr>
      <vt:lpstr>Best Practices for Interactions with Candidates</vt:lpstr>
      <vt:lpstr>Want More…</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Kindly Hire Me The Process and Impact of Inclusive Hiring</dc:title>
  <dc:creator>Alicia Lemon</dc:creator>
  <cp:lastModifiedBy>Alicia Lemon</cp:lastModifiedBy>
  <cp:revision>3</cp:revision>
  <dcterms:modified xsi:type="dcterms:W3CDTF">2022-02-28T14:42:50Z</dcterms:modified>
</cp:coreProperties>
</file>