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Medium" panose="020B0604020202020204" charset="0"/>
      <p:regular r:id="rId39"/>
      <p:bold r:id="rId40"/>
      <p:italic r:id="rId41"/>
      <p:boldItalic r:id="rId42"/>
    </p:embeddedFont>
    <p:embeddedFont>
      <p:font typeface="Roboto Slab" panose="020B0604020202020204" charset="0"/>
      <p:regular r:id="rId43"/>
      <p:bold r:id="rId44"/>
    </p:embeddedFont>
    <p:embeddedFont>
      <p:font typeface="Source Sans Pro" panose="020B0503030403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zproxy.gvsu.edu/login?url=https://search.ebscohost.com/login.aspx?direct=true&amp;AuthType=ip,sso&amp;db=edselp&amp;AN=S1551741117307064&amp;site=eds-live&amp;scope=si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vsu.edu/inclusion/charge-for-racial-equity-inclusion-163.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onprofitadvancement.org/files/2020/12/What-is-an-Equity-Len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Samantha- Welcome, thank you all for coming to Journey to IDEA 2.0: Moving from Education to Action. Today we will be sharing a bit about our committee’s journey. We are all members of Grand Valley State University’s inclusion, diversity, equity and accessibility (IDEA) committee. And as you can see on our title slide, we are actually the IDEA 2.0 committee because we are the second iteration of this committee and we are here to tell you all about how we made that journey from our original IDEA committee, which was focused largely on education, to this second iteration which is focused on action and systemic issues.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Slides from: Copy of Cordelia · SlidesCarnival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430b35a3d_2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430b35a3d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Start from where you are with a clear vision and why: Acknowledge where you are without judgment. Articulate why this is important work and find connections to the personal values of the group. This first step is about hearts and minds. Then create a compelling vision of the benefits and positive movement it will create. Be clear on your purpose, ensure others understand the why. Move authentically and with integrity through the work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Build IDEA into every aspects of the work: </a:t>
            </a:r>
            <a:r>
              <a:rPr lang="en"/>
              <a:t>Having a desire for inclusion is not enough, it needs to be embedded throughout the work and the organization, to be part of the hiring and review processes. If we want systems level sustained change, we need to ensure all are contributing to the efforts.</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Build values check-in as part of whole employee lifecycle from hiring to reviews: </a:t>
            </a:r>
            <a:r>
              <a:rPr lang="en"/>
              <a:t>Don’t hire for fit - hire for values alignment. Be open about your culture so they can make an informed decision as well as know what you won’t condone.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Empower others to lead from where they are: </a:t>
            </a:r>
            <a:r>
              <a:rPr lang="en"/>
              <a:t>Good leadership is about clarity of expectations and of role. Empower others to join in the work, to lead where they are from, and to be recognized for their contributions. I talked a lot about Locus of control, agency, and sphere of influence</a:t>
            </a:r>
            <a:endParaRPr/>
          </a:p>
          <a:p>
            <a:pPr marL="0" lvl="0" indent="0" algn="l" rtl="0">
              <a:spcBef>
                <a:spcPts val="0"/>
              </a:spcBef>
              <a:spcAft>
                <a:spcPts val="0"/>
              </a:spcAft>
              <a:buNone/>
            </a:pPr>
            <a:endParaRPr/>
          </a:p>
          <a:p>
            <a:pPr marL="0" lvl="0" indent="0" algn="l" rtl="0">
              <a:spcBef>
                <a:spcPts val="0"/>
              </a:spcBef>
              <a:spcAft>
                <a:spcPts val="0"/>
              </a:spcAft>
              <a:buNone/>
            </a:pPr>
            <a:r>
              <a:rPr lang="en"/>
              <a:t>As PWI, there is a need for clear signaling (performative) and systems change (the work). We need to signal clearly that people are welcome, that we are not in fact neutral. We can adapt how we do our work so that folks with marginalized identities see the space as theirs too, that their comfort is also accounted for. AND we need to be digging deeply into questioning our processes, practices, policies, and systems with intentionality to surface where white supremacy culture is at play, where perfectionism is creating barriers. </a:t>
            </a:r>
            <a:endParaRPr/>
          </a:p>
          <a:p>
            <a:pPr marL="0" lvl="0" indent="0" algn="l" rtl="0">
              <a:spcBef>
                <a:spcPts val="0"/>
              </a:spcBef>
              <a:spcAft>
                <a:spcPts val="0"/>
              </a:spcAft>
              <a:buNone/>
            </a:pPr>
            <a:endParaRPr/>
          </a:p>
          <a:p>
            <a:pPr marL="0" lvl="0" indent="0" algn="l" rtl="0">
              <a:spcBef>
                <a:spcPts val="0"/>
              </a:spcBef>
              <a:spcAft>
                <a:spcPts val="0"/>
              </a:spcAft>
              <a:buNone/>
            </a:pPr>
            <a:r>
              <a:rPr lang="en"/>
              <a:t>In this work, I found it important to acknowledge that while equity lives in our systems, inclusion is done or undone through daily acts.</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430b35a3d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430b35a3d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STACEY -  INTRO (Z mgr new) &gt;</a:t>
            </a:r>
            <a:endParaRPr/>
          </a:p>
          <a:p>
            <a:pPr marL="457200" lvl="0" indent="-317500" algn="l" rtl="0">
              <a:spcBef>
                <a:spcPts val="0"/>
              </a:spcBef>
              <a:spcAft>
                <a:spcPts val="0"/>
              </a:spcAft>
              <a:buSzPts val="1400"/>
              <a:buChar char="●"/>
            </a:pPr>
            <a:r>
              <a:rPr lang="en" sz="1600">
                <a:solidFill>
                  <a:srgbClr val="263238"/>
                </a:solidFill>
                <a:latin typeface="Source Sans Pro"/>
                <a:ea typeface="Source Sans Pro"/>
                <a:cs typeface="Source Sans Pro"/>
                <a:sym typeface="Source Sans Pro"/>
              </a:rPr>
              <a:t>As Annie mentioned, GVSU is a predominantly white institution (PWI) and there is a need for clear signaling and systems change work. We want to share our observations as to why our IDEA 2.0 committee is all white and reflect on our position at this early juncture of the IDEA Committee efforts. The first observation being that currently over 85% of the Libraries’ employees are white. In the next two slides we’ll unpack more context and perspective. </a:t>
            </a:r>
            <a:endParaRPr sz="16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430b35a3d_2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430b35a3d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In the question of the composition of UL IDEA committee, we want to use a model of inquiry that we intend to cultivate as a habit in all our work, particularly regarding IDEA. The first step is to take stock and ask, “What is going on?” In addressing this question we seek to gather information coming from a place of critical, nonjudgmental curiosity. We do this to develop context and get a better understanding of limitations. It is important to note the limitations of each of our individual perceptions and keep this in account, working to avoid making assumptions and recognizing when we do misstep so we may recalibrate and move forward.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457200" algn="l" rtl="0">
              <a:lnSpc>
                <a:spcPct val="115000"/>
              </a:lnSpc>
              <a:spcBef>
                <a:spcPts val="0"/>
              </a:spcBef>
              <a:spcAft>
                <a:spcPts val="0"/>
              </a:spcAft>
              <a:buNone/>
            </a:pPr>
            <a:r>
              <a:rPr lang="en">
                <a:solidFill>
                  <a:schemeClr val="dk1"/>
                </a:solidFill>
              </a:rPr>
              <a:t>Environment -  </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Wicked Problems - The call for participation took place near the start of the pandemic in 2020 when many of us felt strains on our capacity and time and resources were redirected toward the modification of our programs for remote operations. Our front line staff were managing variable services, schedules and in-person operations. Complexity grew as there were staff changes due to early retirement incentives and other waves of change</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Nationally with presidential elections and the murder of George Floyd on May 25, 2020 the Visibility of Systemic Racism in the U.S. increased and was met with the growing voice of the Black Lives Matter (BLM) movement  </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Historical context - There is also growing awareness of the structural layers of inequity in our world. We recognize PWI within a historically white industry and profession</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Power &amp; Accountability: </a:t>
            </a:r>
            <a:endParaRPr sz="2000">
              <a:solidFill>
                <a:srgbClr val="263238"/>
              </a:solidFill>
              <a:latin typeface="Source Sans Pro"/>
              <a:ea typeface="Source Sans Pro"/>
              <a:cs typeface="Source Sans Pro"/>
              <a:sym typeface="Source Sans Pro"/>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We surfaced that it is not the responsibility of our BIPOC colleagues to change a PWI. The responsibility lies with those who have them most capacity, resources, and privilege. The greatest opportunity to change a system is held by those who the system was created for.  It isn’t fair to ask those experiencing the most oppression to dismantle their oppression. Those with formal power at our library invited others to use our informal power to join the effort and approach the work from all available angles.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 observed that while some people stated and interest or an appreciation for the committee concept, few came forward to formally participate in the committee. We gather some factors to be:</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An  individual’s position within in the library.  Roles in an HEI hierarchy afford different opportunities </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Individual positionality, values, and individual framing of equity and inclusion</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Some BIPOC colleagues articulated the stress of the mental load of national events compounded by navigating immediate environment and daily experiences left them with a need to prioritize self care </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Observe what may be culture of academia at play, where some white colleagues were hesitant to be on the committee because they didn’t want their growth areas made visible to all (counter to the concept of ‘expertise’ and vulnerability framing)</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My story, I (Stacey) felt compelled to join the committee upon receiving the UL-wide invitation as it spoke to my values. I am a department manager so I started with checking in with colleagues/direct reports to explore their interest/encourage their participation first, particularly get perspective of BIPOC colleagues. They felt beyond capacity. As no dept. Colleagues felt compelled to participate I then accepted invitation to: 1) represent dept. (employee class) 2) As program manager, felt  an efficient/effective way to address this work during the pandemic (eg. in-person activity tabled, way to build critical knowledge, self awareness and skills for discourse </a:t>
            </a:r>
            <a:endParaRPr>
              <a:solidFill>
                <a:schemeClr val="dk1"/>
              </a:solidFill>
            </a:endParaRPr>
          </a:p>
          <a:p>
            <a:pPr marL="1371600" lvl="2" indent="-317500" algn="l" rtl="0">
              <a:lnSpc>
                <a:spcPct val="115000"/>
              </a:lnSpc>
              <a:spcBef>
                <a:spcPts val="0"/>
              </a:spcBef>
              <a:spcAft>
                <a:spcPts val="0"/>
              </a:spcAft>
              <a:buClr>
                <a:schemeClr val="dk1"/>
              </a:buClr>
              <a:buSzPts val="1400"/>
              <a:buChar char="■"/>
            </a:pPr>
            <a:r>
              <a:rPr lang="en">
                <a:solidFill>
                  <a:schemeClr val="dk1"/>
                </a:solidFill>
              </a:rPr>
              <a:t>Critical to creating more inclusive environments and events in the libraries </a:t>
            </a:r>
            <a:endParaRPr>
              <a:solidFill>
                <a:schemeClr val="dk1"/>
              </a:solidFill>
            </a:endParaRPr>
          </a:p>
          <a:p>
            <a:pPr marL="914400" lvl="0" indent="0" algn="l" rtl="0">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da085fb6_58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da085fb6_58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STACEY </a:t>
            </a:r>
            <a:endParaRPr/>
          </a:p>
          <a:p>
            <a:pPr marL="0" lvl="0" indent="0" algn="l" rtl="0">
              <a:spcBef>
                <a:spcPts val="0"/>
              </a:spcBef>
              <a:spcAft>
                <a:spcPts val="0"/>
              </a:spcAft>
              <a:buNone/>
            </a:pPr>
            <a:r>
              <a:rPr lang="en"/>
              <a:t>COmmittee is one facet. The work of IDEA is multidirectional. It has both visible and invisible components. The visible elements tend to be those that are structural and public-facing.  The structures include things like formal committees, espoused values (put in plans and on websites) and professional development. Structural frames tend to be well-utilized in higher education. Change through a structural frame is easiest with top-down support. At Grand Valley, we are fortunate to have top-down support from our university president and our library dean. Our work is also supported by GVSU’s  robust Division of E&amp;I and colleagues within other departments. Each institution, depending on where it is in its journey has its own ratio of visible:invisible work. In your place of work, you may find you have more work occurring at a grassroots level and may be working on advocacy to leadership. We believe BOTH the visible and invisible, the theoretical and practice, and the words and actions must work toward alignment as IDEA is the work of all (‘not a spectator sport’  we’ cannot be neutral on a moving train. Looking at Inclusion, Diversity, Equity and Accessibility, the true work of inclusion is the culmination small moments and daily acts that may seem invisible/less significant, but are the scaffolding of trust and respect on which the lives of all are improved or that stays at the level of rhetoric.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https://ezproxy.gvsu.edu/login?url=https://search.ebscohost.com/login.aspx?direct=true&amp;AuthType=ip,sso&amp;db=edselp&amp;AN=S1551741117307064&amp;site=eds-live&amp;scope=site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430b35a3d_2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430b35a3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As Stacey just described, IDEA work is multidirectional, and we want to investigate the current IDEA work happening in the library as well as assess how inclusive our culture is. Therefor, one of our current projects as a committee has been determining how we can best assess our culture in relation to IDEA.</a:t>
            </a:r>
            <a:r>
              <a:rPr lang="en">
                <a:solidFill>
                  <a:schemeClr val="dk1"/>
                </a:solidFill>
                <a:latin typeface="Calibri"/>
                <a:ea typeface="Calibri"/>
                <a:cs typeface="Calibri"/>
                <a:sym typeface="Calibri"/>
              </a:rPr>
              <a:t> As Annie stated before, it’s important to know where we are as we move to the next steps of our work, and when we reconvened as the 2.0 version of this committee, we felt it was important to gather that information.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430b35a3d_2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430b35a3d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solidFill>
                  <a:srgbClr val="263238"/>
                </a:solidFill>
                <a:latin typeface="Source Sans Pro"/>
                <a:ea typeface="Source Sans Pro"/>
                <a:cs typeface="Source Sans Pro"/>
                <a:sym typeface="Source Sans Pro"/>
              </a:rPr>
              <a:t>Samantha-</a:t>
            </a:r>
            <a:r>
              <a:rPr lang="en">
                <a:solidFill>
                  <a:schemeClr val="dk1"/>
                </a:solidFill>
                <a:latin typeface="Calibri"/>
                <a:ea typeface="Calibri"/>
                <a:cs typeface="Calibri"/>
                <a:sym typeface="Calibri"/>
              </a:rPr>
              <a:t> </a:t>
            </a:r>
            <a:r>
              <a:rPr lang="en">
                <a:solidFill>
                  <a:srgbClr val="263238"/>
                </a:solidFill>
                <a:latin typeface="Source Sans Pro"/>
                <a:ea typeface="Source Sans Pro"/>
                <a:cs typeface="Source Sans Pro"/>
                <a:sym typeface="Source Sans Pro"/>
              </a:rPr>
              <a:t>Assessment had actually been a goal since the original committee. We had originally planned or hoped for a policy audit. We struggled with how to assess our policies, we looked for models and weren’t able to find a road map that would fit us perfectly, so we had to create one. Our first realization was that we are not a very policy heavy culture, we operate more with an oral tradition and through procedures or best practices. So our “dreams” of finding all of these policies and rating them on a rubric were dashed. Instead, we needed to assess our culture. As a committee, we tried a few assessments and found them tricky because they were more suited for a business structure or asked questions that were difficult to answer depending on your knowledge of the organization and your particular sphere of influence. Eventually, we found the multicultural organization developmental framework (MCOD), which I’ll explain in greater detail shortly. We then created an assessment tool, in our case a survey based on our chosen framework, that we could use to gather input from everyone in our organization. We partnered with a student colleague and our institution’s statistical consulting center to create our tool. We plan to open up the survey soon and once we get the results, we plan to evaluate it and compare it to the framework and make recommendations to our library’s leadership as part of the larger organizational goal setting process.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e3c448cc0_0_5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e3c448cc0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4"/>
              </a:spcBef>
              <a:spcAft>
                <a:spcPts val="0"/>
              </a:spcAft>
              <a:buClr>
                <a:schemeClr val="dk1"/>
              </a:buClr>
              <a:buSzPts val="1100"/>
              <a:buFont typeface="Arial"/>
              <a:buNone/>
            </a:pPr>
            <a:r>
              <a:rPr lang="en">
                <a:solidFill>
                  <a:schemeClr val="dk1"/>
                </a:solidFill>
              </a:rPr>
              <a:t>Samantha- This visual gives you an idea of the MCOD framework we are using as the basis for our assessment. There are six stages that are grouped in three broader stages: monocultural organizations, non-discriminating organizations, multicultural/inclusive organizations. We liked this framework for a few reasons, first, it felt applicable to everyone’s work. All of the members of the committee work in different departments in the library but we all felt like we could relate to this framework despite our disparate work spheres. Second, the fullest version of the framework, which you can find in our toolkit, includes recommendations for actions members of the organization can do to move from one stage to the next. </a:t>
            </a:r>
            <a:endParaRPr>
              <a:solidFill>
                <a:schemeClr val="dk1"/>
              </a:solidFill>
            </a:endParaRPr>
          </a:p>
          <a:p>
            <a:pPr marL="977853" marR="672656" lvl="0" indent="0" algn="l" rtl="0">
              <a:lnSpc>
                <a:spcPct val="101625"/>
              </a:lnSpc>
              <a:spcBef>
                <a:spcPts val="54"/>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1cd10d935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1cd10d9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Here is a graphic that gives you more detailed information about each stage of the MCOD. At this point, we’d like to give you a couple of minutes to read through the stages and reflect on where you would rank your organization. Feel free to share in the chat if you’d like to do so!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f8b3f6d58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f8b3f6d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Once we had chosen our framework, we wanted to turn it into an assessment tool that we could use to get input from everyone in our organization. We decided to turn elements of the framework into a survey. At this point I need to give credit to our student colleague who is not presenting with us today but who has truly done the lion’s share of work on creating this survey, their name is Alex Hicks and they have done a brilliant job. Each survey question asks the taker to rate on a scale of 1-5 their agreement with statements that come from the MCOD. Each answer correlates with a different stage of the MCOD, as you can see with the color coding in the picture on this slide. As we designed this survey, a major concern of ours was managing the data that comes out of the survey. We are asking some demographic questions of the survey takers, and we want to make everyone taking the survey feel as comfortable as possible so they can be as honest as possible in their ratings. To help protect the confidentiality of the survey participants, as well as to get advice about how to best construct a survey, we have partnered with our campus’ statistical consulting center. They have given us so much help with the design of the survey and have really strengthened the final product. They also have agreed to be the ones actually sending out the survey and will have access to the raw data. We can then make requests from them to see the data divided in different ways, but with the assurance that if what we ask for will accidentally identify anyone, they will deny our request. We have also essentially made all demographic questions optional, so people taking the survey can decline to share any information they’d like to keep private. We hope to distribue the survey very soon and begin to process the results and make our recommendations during this summer.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430b35a3d_2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430b35a3d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a:t>
            </a:r>
            <a:endParaRPr/>
          </a:p>
          <a:p>
            <a:pPr marL="0" lvl="0" indent="0" algn="l" rtl="0">
              <a:spcBef>
                <a:spcPts val="0"/>
              </a:spcBef>
              <a:spcAft>
                <a:spcPts val="0"/>
              </a:spcAft>
              <a:buNone/>
            </a:pPr>
            <a:r>
              <a:rPr lang="en"/>
              <a:t>Next I will share the obstacles and challenges we’ve encountered as well as some that we see generally in this type of work.</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e3c448cc0_0_6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e3c448cc0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Samantha- My name is Samantha Minnis, I am a liaison librarian at GVSU and a member of both the original IDEA committee and the IDEA 2.0 committee. These are my co-committee members and co-presenters who will introduce themselves as we move through our presentation today.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f2e01286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1f2e0128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We define obstacles as barriers encountered in our committee’s work. </a:t>
            </a:r>
            <a:r>
              <a:rPr lang="en">
                <a:solidFill>
                  <a:schemeClr val="dk1"/>
                </a:solidFill>
              </a:rPr>
              <a:t>These barriers and obstacles must be addressed even if they cannot be fully solved in order to move forward. </a:t>
            </a:r>
            <a:r>
              <a:rPr lang="en"/>
              <a:t>At our library, we have primarily encountered human resource obstacles, as in individuals having little time to take on new projects as well as fewer colleagues as folks retire. </a:t>
            </a:r>
            <a:endParaRPr/>
          </a:p>
          <a:p>
            <a:pPr marL="0" lvl="0" indent="0" algn="l" rtl="0">
              <a:spcBef>
                <a:spcPts val="0"/>
              </a:spcBef>
              <a:spcAft>
                <a:spcPts val="0"/>
              </a:spcAft>
              <a:buNone/>
            </a:pPr>
            <a:r>
              <a:rPr lang="en"/>
              <a:t>Existing or missing policies are another obstacle many encounter and can take time and energy to change as they are approved by committees and </a:t>
            </a:r>
            <a:r>
              <a:rPr lang="en">
                <a:solidFill>
                  <a:schemeClr val="dk1"/>
                </a:solidFill>
              </a:rPr>
              <a:t>bureaucratic procedures are followed</a:t>
            </a:r>
            <a:r>
              <a:rPr lang="en"/>
              <a:t>. Our strategy was to make changes and incorporate new practices alongside looking at and changing policies rather than waiting until policies were changed to do the work.  Related to policies are systems in higher education </a:t>
            </a:r>
            <a:r>
              <a:rPr lang="en">
                <a:solidFill>
                  <a:schemeClr val="dk1"/>
                </a:solidFill>
              </a:rPr>
              <a:t>that have strong historical and cultural foundations and were NOT designed with IDEA in mind. </a:t>
            </a:r>
            <a:endParaRPr/>
          </a:p>
          <a:p>
            <a:pPr marL="0" lvl="0" indent="0" algn="l" rtl="0">
              <a:spcBef>
                <a:spcPts val="0"/>
              </a:spcBef>
              <a:spcAft>
                <a:spcPts val="0"/>
              </a:spcAft>
              <a:buNone/>
            </a:pPr>
            <a:endParaRPr/>
          </a:p>
          <a:p>
            <a:pPr marL="0" lvl="0" indent="0" algn="l" rtl="0">
              <a:spcBef>
                <a:spcPts val="0"/>
              </a:spcBef>
              <a:spcAft>
                <a:spcPts val="0"/>
              </a:spcAft>
              <a:buNone/>
            </a:pPr>
            <a:r>
              <a:rPr lang="en"/>
              <a:t>Resistance to change from Leadership at an organization can be a difficult obstacle to overcome. We are fortunate not to have faced that within our libraries. Environmental obstacles can be challenging as well. </a:t>
            </a:r>
            <a:r>
              <a:rPr lang="en">
                <a:solidFill>
                  <a:schemeClr val="dk1"/>
                </a:solidFill>
              </a:rPr>
              <a:t>While our campus continues to grow in being actively anti-racist, we are well-supported in our IDEA work on campus. Our university has an active Division on Inclusion and Equity and there is an explicit charge for racial equity and inclusion with an action plan and  resources. One’s larger environment can be an obstacle as well. </a:t>
            </a:r>
            <a:r>
              <a:rPr lang="en"/>
              <a:t>For us, our main campus and library are located in Allendale, a rural/suburban conservative community in West Michigan.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(There is a GVSU charge with Presidential priority, active DEI department, initiatives in other large campus departments: </a:t>
            </a:r>
            <a:r>
              <a:rPr lang="en" u="sng">
                <a:solidFill>
                  <a:schemeClr val="hlink"/>
                </a:solidFill>
                <a:hlinkClick r:id="rId3"/>
              </a:rPr>
              <a:t>https://www.gvsu.edu/inclusion/charge-for-racial-equity-inclusion-163.htm</a:t>
            </a:r>
            <a:r>
              <a:rPr lang="en"/>
              <a:t> )</a:t>
            </a:r>
            <a:endParaRPr/>
          </a:p>
          <a:p>
            <a:pPr marL="0" lvl="0" indent="0" algn="l" rtl="0">
              <a:spcBef>
                <a:spcPts val="0"/>
              </a:spcBef>
              <a:spcAft>
                <a:spcPts val="0"/>
              </a:spcAft>
              <a:buNone/>
            </a:pPr>
            <a:r>
              <a:rPr lang="en"/>
              <a:t>Would ‘informal policies’ be culture or something else?</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ASHLEY Challenges can be ongoing issues, sometimes beyond our control, that impact our ability to establish a multicultural and inclusive organization but we can continue moving this work forward even with these challenges.  We have identified challenges relating to time, communication and culture.</a:t>
            </a:r>
            <a:endParaRPr>
              <a:solidFill>
                <a:schemeClr val="dk1"/>
              </a:solidFill>
            </a:endParaRPr>
          </a:p>
          <a:p>
            <a:pPr marL="0" lvl="0" indent="0" algn="l" rtl="0">
              <a:lnSpc>
                <a:spcPct val="115000"/>
              </a:lnSpc>
              <a:spcBef>
                <a:spcPts val="0"/>
              </a:spcBef>
              <a:spcAft>
                <a:spcPts val="0"/>
              </a:spcAft>
              <a:buNone/>
            </a:pPr>
            <a:r>
              <a:rPr lang="en">
                <a:solidFill>
                  <a:schemeClr val="dk1"/>
                </a:solidFill>
              </a:rPr>
              <a:t>We want to acknowledge that culture change takes time and the pandemic complicated this. progress needs to be communicated  to show what’s happening since not all the work has explicit outcomes/outputs and it’s important to recognize all aspects of progress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As for communication, we worked to share out progress and efforts and calls for input and feedback often. We held space for emerging needs, noting how important it is to make time for the right work. Throughout this, we worked to show all our library colleagues this was everyone’s work and all could contribute in different ways, such as by using an equity lens. We led library-wide activities on how to use an equity lens and how to look for 15% solutions and what small changes were within the locus of control of individuals. Since IDEA is everyone’s work we made sure to share TOOLS for everyone. </a:t>
            </a:r>
            <a:endParaRPr>
              <a:solidFill>
                <a:schemeClr val="dk1"/>
              </a:solidFill>
            </a:endParaRPr>
          </a:p>
          <a:p>
            <a:pPr marL="0" lvl="0" indent="0" algn="l" rtl="0">
              <a:lnSpc>
                <a:spcPct val="142857"/>
              </a:lnSpc>
              <a:spcBef>
                <a:spcPts val="900"/>
              </a:spcBef>
              <a:spcAft>
                <a:spcPts val="0"/>
              </a:spcAft>
              <a:buNone/>
            </a:pPr>
            <a:r>
              <a:rPr lang="en">
                <a:solidFill>
                  <a:schemeClr val="dk1"/>
                </a:solidFill>
              </a:rPr>
              <a:t>We also want to note that changing culture is a complex challenge since organizational culture can include unconscious biases. In order to accomplish this over the years, we’ve worked to activate leaders throughout the organization, which means encouraging both formal and informal leaders and acknowledging and rewarding their work.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f8b3f6d5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f8b3f6d5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 We want to conclude with some examples of the IDEA work that’s being done around our library.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1f8b3f6d58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1f8b3f6d5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our IDEA committee serves as champions of the work, we’re involving all our colleagues in a number of ways such as those show on this slide. We are providing spaces for our colleagues to collaborate on IDEA work so as to make it everyone’s work. We’ve established workplace principles though conversations with all colleagues and a few departments have set up their own collective engagement agreements to ensure inclusive practices. Members of our IDEA committee have held some facilitated conversations and workshops such as one using the 15% solutions exercise from liberatingstructures.com This site describes</a:t>
            </a:r>
            <a:r>
              <a:rPr lang="en" sz="1200">
                <a:solidFill>
                  <a:schemeClr val="dk1"/>
                </a:solidFill>
                <a:highlight>
                  <a:srgbClr val="FAFBF8"/>
                </a:highlight>
              </a:rPr>
              <a:t> </a:t>
            </a:r>
            <a:r>
              <a:rPr lang="en" sz="1200" b="1">
                <a:solidFill>
                  <a:schemeClr val="dk1"/>
                </a:solidFill>
                <a:highlight>
                  <a:srgbClr val="FAFBF8"/>
                </a:highlight>
              </a:rPr>
              <a:t>15% Solutions</a:t>
            </a:r>
            <a:r>
              <a:rPr lang="en" sz="1200">
                <a:solidFill>
                  <a:schemeClr val="dk1"/>
                </a:solidFill>
                <a:highlight>
                  <a:srgbClr val="FAFBF8"/>
                </a:highlight>
              </a:rPr>
              <a:t> as showing that there is no reason to wait around, feel powerless, or fearful. They get individuals and the group to focus on what is within their discretion instead of what they cannot change. We used this activity </a:t>
            </a:r>
            <a:r>
              <a:rPr lang="en" sz="1200"/>
              <a:t>to m</a:t>
            </a:r>
            <a:r>
              <a:rPr lang="en"/>
              <a:t>ake space for folks to see what small actions they can take in their individual work to advance inclusion, diversity, equity and accessibility. More recently IDEA committee members visited all library department meetings to gather feedback on our University  Libraries IDEA Framework to ensure transparency in our process and decision making in order to co-create the Framework. We completed the feedback loop by responding to all questions and concerns that arose during those meetings in a google doc we then shared out with an invitation for additional questions and feedback.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8b3f6d58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8b3f6d5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our IDEA committee has spearheaded conversations, policy change, and workshops, the IDEA work at our library is multidirectional and our colleagues have looked for ways to further inclusion, diversity, equity and accessibility in many different ways. Some examples are shown on this slide and pictured is a book display for Black History Month this year. A couple colleagues also organized a virtual Wiki-Edit-a-Thon for Social Justice.</a:t>
            </a:r>
            <a:endParaRPr/>
          </a:p>
          <a:p>
            <a:pPr marL="0" lvl="0" indent="0" algn="l" rtl="0">
              <a:spcBef>
                <a:spcPts val="0"/>
              </a:spcBef>
              <a:spcAft>
                <a:spcPts val="0"/>
              </a:spcAft>
              <a:buNone/>
            </a:pPr>
            <a:r>
              <a:rPr lang="en"/>
              <a:t> Over the summers our library has multiple learning circles, and some are on IDEA topics such as reading and discussing the book “How to be an Anti-Racist”. Finally we’ve held discussion on how to utilize an equity lens for individual and collective decision making. </a:t>
            </a:r>
            <a:endParaRPr>
              <a:solidFill>
                <a:srgbClr val="21212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Student affinity groups - cartoneras project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f8b3f6d58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f8b3f6d5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Our University Libraries IDEA Framework includes a section on using an equity lens. According to the Center for Nonprofit Advancement “The purpose of an equity lens is to be deliberately inclusive as an organization makes decisions. It introduces a set of questions into the decision that help the decision makers focus on equity in both their process and outcomes.”  (</a:t>
            </a:r>
            <a:r>
              <a:rPr lang="en" u="sng">
                <a:solidFill>
                  <a:srgbClr val="1155CC"/>
                </a:solidFill>
                <a:hlinkClick r:id="rId3">
                  <a:extLst>
                    <a:ext uri="{A12FA001-AC4F-418D-AE19-62706E023703}">
                      <ahyp:hlinkClr xmlns:ahyp="http://schemas.microsoft.com/office/drawing/2018/hyperlinkcolor" val="tx"/>
                    </a:ext>
                  </a:extLst>
                </a:hlinkClick>
              </a:rPr>
              <a:t>https://www.nonprofitadvancement.org/files/2020/12/What-is-an-Equity-Lens.pdf</a:t>
            </a: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order to center an equity lens in our work, we ask questions of our work. The questions listed on this slide are for all of us to reflect on individually and collectively as appropriate. Individually and collectively, we take ownership of our education a</a:t>
            </a:r>
            <a:r>
              <a:rPr lang="en" i="1">
                <a:solidFill>
                  <a:schemeClr val="dk1"/>
                </a:solidFill>
              </a:rPr>
              <a:t>nd generously question the work w</a:t>
            </a:r>
            <a:r>
              <a:rPr lang="en">
                <a:solidFill>
                  <a:schemeClr val="dk1"/>
                </a:solidFill>
              </a:rPr>
              <a:t>e do, the plans we make, and the decisions that are implemented with the following questions. These questions were i</a:t>
            </a:r>
            <a:r>
              <a:rPr lang="en" i="1">
                <a:solidFill>
                  <a:schemeClr val="dk1"/>
                </a:solidFill>
              </a:rPr>
              <a:t>nspired from James Madison University Libraries and edited with input from our University Libraries’ colleagues.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For what purpose?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benefits?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Whose comfort and sense of safety is centered?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is/could be harmed?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has agency &amp; voice?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Who can experience and express joy in engaging with the Libraries?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assumptions are we making?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Ashley We hope our session today gave you some ideas as well as questions to take to your institution. Before we transition into Q&amp;A, Please share to the chat one action you can commit to at your institution in the next month.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Budget 10-15 minutes post to scholarworks and share bit.ly here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Samantha-For those of you not familiar with Grand Valley State University or GVSU, we wanted to give you a quick snapshot of our context (read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f8b3f6d5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f8b3f6d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However, our IDEA work is focused more internally to the libraries, so we want to dig a little deeper into our context at the library.</a:t>
            </a:r>
            <a:endParaRPr/>
          </a:p>
          <a:p>
            <a:pPr marL="0" lvl="0" indent="0" algn="l" rtl="0">
              <a:lnSpc>
                <a:spcPct val="115000"/>
              </a:lnSpc>
              <a:spcBef>
                <a:spcPts val="1200"/>
              </a:spcBef>
              <a:spcAft>
                <a:spcPts val="0"/>
              </a:spcAft>
              <a:buClr>
                <a:schemeClr val="dk1"/>
              </a:buClr>
              <a:buSzPts val="1100"/>
              <a:buFont typeface="Arial"/>
              <a:buNone/>
            </a:pPr>
            <a:r>
              <a:rPr lang="en"/>
              <a:t>          	The libraries consists of four library locations across three campuses</a:t>
            </a:r>
            <a:endParaRPr/>
          </a:p>
          <a:p>
            <a:pPr marL="457200" lvl="0" indent="0" algn="l" rtl="0">
              <a:lnSpc>
                <a:spcPct val="115000"/>
              </a:lnSpc>
              <a:spcBef>
                <a:spcPts val="1200"/>
              </a:spcBef>
              <a:spcAft>
                <a:spcPts val="0"/>
              </a:spcAft>
              <a:buClr>
                <a:schemeClr val="dk1"/>
              </a:buClr>
              <a:buSzPts val="1100"/>
              <a:buFont typeface="Arial"/>
              <a:buNone/>
            </a:pPr>
            <a:r>
              <a:rPr lang="en"/>
              <a:t>At this moment there are 62 permanent employees including both faculty and staff, plus adjunct and temporary employees</a:t>
            </a:r>
            <a:endParaRPr/>
          </a:p>
          <a:p>
            <a:pPr marL="457200" lvl="0" indent="0" algn="l" rtl="0">
              <a:lnSpc>
                <a:spcPct val="115000"/>
              </a:lnSpc>
              <a:spcBef>
                <a:spcPts val="1200"/>
              </a:spcBef>
              <a:spcAft>
                <a:spcPts val="0"/>
              </a:spcAft>
              <a:buClr>
                <a:schemeClr val="dk1"/>
              </a:buClr>
              <a:buSzPts val="1100"/>
              <a:buFont typeface="Arial"/>
              <a:buNone/>
            </a:pPr>
            <a:r>
              <a:rPr lang="en"/>
              <a:t>The demographics of our staff are primarily white, although we are seeing results from our inclusive hiring practices</a:t>
            </a:r>
            <a:endParaRPr/>
          </a:p>
          <a:p>
            <a:pPr marL="457200" lvl="0" indent="0" algn="l" rtl="0">
              <a:lnSpc>
                <a:spcPct val="115000"/>
              </a:lnSpc>
              <a:spcBef>
                <a:spcPts val="1200"/>
              </a:spcBef>
              <a:spcAft>
                <a:spcPts val="0"/>
              </a:spcAft>
              <a:buClr>
                <a:schemeClr val="dk1"/>
              </a:buClr>
              <a:buSzPts val="1100"/>
              <a:buFont typeface="Arial"/>
              <a:buNone/>
            </a:pPr>
            <a:r>
              <a:rPr lang="en"/>
              <a:t>We have key leadership and stakeholder buy-in on IDEA work, including dean belanger who is one of the cochairs of our IDEA committee and one of the copresenters ere today</a:t>
            </a:r>
            <a:endParaRPr/>
          </a:p>
          <a:p>
            <a:pPr marL="457200" lvl="0" indent="0" algn="l" rtl="0">
              <a:lnSpc>
                <a:spcPct val="115000"/>
              </a:lnSpc>
              <a:spcBef>
                <a:spcPts val="1200"/>
              </a:spcBef>
              <a:spcAft>
                <a:spcPts val="0"/>
              </a:spcAft>
              <a:buClr>
                <a:schemeClr val="dk1"/>
              </a:buClr>
              <a:buSzPts val="1100"/>
              <a:buFont typeface="Arial"/>
              <a:buNone/>
            </a:pPr>
            <a:r>
              <a:rPr lang="en"/>
              <a:t>Inclusion is a value in our organization, but we have opportunities to grow, which we’ll be exploring more in this presentation</a:t>
            </a:r>
            <a:endParaRPr/>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1cd10d935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1cd10d9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-At this point in the conference, we should all have seen and be familiar with the code of conduct for the conference. We would like to propose these collective engagement principles which align with the code of the conduct for this conference. If you’d like anything added, please share to the chat.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Samantha </a:t>
            </a:r>
            <a:r>
              <a:rPr lang="en">
                <a:solidFill>
                  <a:schemeClr val="dk1"/>
                </a:solidFill>
                <a:latin typeface="Calibri"/>
                <a:ea typeface="Calibri"/>
                <a:cs typeface="Calibri"/>
                <a:sym typeface="Calibri"/>
              </a:rPr>
              <a:t>Now that you know about us, we’d</a:t>
            </a:r>
            <a:r>
              <a:rPr lang="en">
                <a:solidFill>
                  <a:schemeClr val="dk1"/>
                </a:solidFill>
              </a:rPr>
              <a:t> like to learn more about you all if you’re comfortable, please share to that chat your current role, such as library director, manager/supervisor, aspiring manager or library employee.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e3c448cc0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e3c448cc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595959"/>
                </a:solidFill>
              </a:rPr>
              <a:t>ANNIE</a:t>
            </a:r>
            <a:endParaRPr sz="18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430b35a3d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430b35a3d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 </a:t>
            </a:r>
            <a:endParaRPr/>
          </a:p>
          <a:p>
            <a:pPr marL="0" lvl="0" indent="0" algn="l" rtl="0">
              <a:spcBef>
                <a:spcPts val="0"/>
              </a:spcBef>
              <a:spcAft>
                <a:spcPts val="0"/>
              </a:spcAft>
              <a:buNone/>
            </a:pPr>
            <a:endParaRPr/>
          </a:p>
          <a:p>
            <a:pPr marL="0" lvl="0" indent="0" algn="l" rtl="0">
              <a:spcBef>
                <a:spcPts val="0"/>
              </a:spcBef>
              <a:spcAft>
                <a:spcPts val="0"/>
              </a:spcAft>
              <a:buNone/>
            </a:pPr>
            <a:r>
              <a:rPr lang="en"/>
              <a:t>As part of my onboarding as the new Dean, I engaged deeply with colleagues across the Libraries. As I considered what would be needed to build on and honor the existing culture, we created workplace principles that centered demonstrable respect for one another and cognitive empathy in all that we did.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During this time, a group of colleagues set out to ask “What if we brought the same compassion and learner mindset that we use with students to our interactions with colleagues?” Inspired by change management through the lens of appreciative inquiry and interpersonal effectiveness, they led a program to deepen our interpersonal skills. This built on the many years of IDEA development that the Libraries had engaged in. </a:t>
            </a:r>
            <a:endParaRPr/>
          </a:p>
          <a:p>
            <a:pPr marL="0" lvl="0" indent="0" algn="l" rtl="0">
              <a:spcBef>
                <a:spcPts val="0"/>
              </a:spcBef>
              <a:spcAft>
                <a:spcPts val="0"/>
              </a:spcAft>
              <a:buNone/>
            </a:pPr>
            <a:endParaRPr/>
          </a:p>
          <a:p>
            <a:pPr marL="0" lvl="0" indent="0" algn="l" rtl="0">
              <a:spcBef>
                <a:spcPts val="0"/>
              </a:spcBef>
              <a:spcAft>
                <a:spcPts val="0"/>
              </a:spcAft>
              <a:buNone/>
            </a:pPr>
            <a:r>
              <a:rPr lang="en"/>
              <a:t>In parallel, the leadership model shifted to participatory management, anchored in a strengths-based approach to build a culture of care. The Leadership worked actively to grow their skills, offer leadership growth opportunities to others, enhance communications and engagement, and make explicit the implicit that existed in many processes. These changes were anchored in developing an equity-minded approach to our workplace. </a:t>
            </a:r>
            <a:endParaRPr/>
          </a:p>
          <a:p>
            <a:pPr marL="0" lvl="0" indent="0" algn="l" rtl="0">
              <a:spcBef>
                <a:spcPts val="0"/>
              </a:spcBef>
              <a:spcAft>
                <a:spcPts val="0"/>
              </a:spcAft>
              <a:buNone/>
            </a:pPr>
            <a:endParaRPr/>
          </a:p>
          <a:p>
            <a:pPr marL="0" lvl="0" indent="0" algn="l" rtl="0">
              <a:spcBef>
                <a:spcPts val="0"/>
              </a:spcBef>
              <a:spcAft>
                <a:spcPts val="0"/>
              </a:spcAft>
              <a:buNone/>
            </a:pPr>
            <a:r>
              <a:rPr lang="en"/>
              <a:t>In many ways, we set out to “Focus on personal responsibility while fostering a culture of accountability that recognizes shared humanity and intentionality toward growth”</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430b35a3d_2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430b35a3d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ANNIE </a:t>
            </a:r>
            <a:endParaRPr/>
          </a:p>
          <a:p>
            <a:pPr marL="0" lvl="0" indent="0" algn="l" rtl="0">
              <a:spcBef>
                <a:spcPts val="0"/>
              </a:spcBef>
              <a:spcAft>
                <a:spcPts val="0"/>
              </a:spcAft>
              <a:buNone/>
            </a:pPr>
            <a:endParaRPr/>
          </a:p>
          <a:p>
            <a:pPr marL="0" lvl="0" indent="0" algn="l" rtl="0">
              <a:spcBef>
                <a:spcPts val="0"/>
              </a:spcBef>
              <a:spcAft>
                <a:spcPts val="0"/>
              </a:spcAft>
              <a:buNone/>
            </a:pPr>
            <a:r>
              <a:rPr lang="en"/>
              <a:t>Looking on our path towards inclusion, we noticed that we were one organization and yet we have used three methods. Each build upon one another, allowing our colleagues to engage in the process.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Starting in 2016, the Libraries took active steps to become more inclusive for their users. They engaged in trainings and professional development to understand where bias may exist and how to be allies. During this time, a working group led the professional development efforts. In 2017, we challenged our colleagues to move from desiring a culture of inclusion to having an active practice of inclusion. As part of these efforts, we engaged in a multi-month facilitation to identify what our commitment to inclusion, diversity, equity and accessibility were. We created a standing committee at that time to craft a statement, values, definitions and early efforts for visible engagement with the campus community around IDEA. The committee was very active and successful. By 2020, we had normalized their work and built it into job descriptions. We wanted to seek more systemic changes within the organization - creating a task force that would work with the Libraries and the leadership to activate the work while fostering the fact that this would be everybody’s work.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Recent accomplishments include: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Developed and enhanced inclusive hiring practices, particularly in considering a virtual hiring environment - from 2% BIPOC to 12.5%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Replacing collection labels (need correct term) for visibility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Learning Circles on IDEA topics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Exhibition: "Conversations from Matamoros" with Humanitarian Initiative (formerly Refugee Outreach Collective)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Library representative added to the Undocumented/DACA Student Taskforce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Updated Steelcase Service Desk for more accessibility</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Created &amp; implemented Inclusive &amp; Accessible Customer Service Learning Guides for student employment</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Local fines ending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Oversampling identity-based student groups during listening tour</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Exploring ‘safe space’ and ‘brave space’ agreements and approaches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Student senate DEI book displays </a:t>
            </a:r>
            <a:endParaRPr>
              <a:solidFill>
                <a:schemeClr val="dk1"/>
              </a:solidFill>
            </a:endParaRPr>
          </a:p>
          <a:p>
            <a:pPr marL="457200" lvl="0" indent="-317500" algn="l" rtl="0">
              <a:spcBef>
                <a:spcPts val="0"/>
              </a:spcBef>
              <a:spcAft>
                <a:spcPts val="0"/>
              </a:spcAft>
              <a:buClr>
                <a:schemeClr val="dk1"/>
              </a:buClr>
              <a:buSzPts val="1400"/>
              <a:buChar char="●"/>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gvsu.edu/s/1ZQ"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1700174" y="1070500"/>
            <a:ext cx="6132600" cy="14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Journey to IDEA 2.0: Moving from Education to Action</a:t>
            </a:r>
            <a:endParaRPr sz="3100"/>
          </a:p>
        </p:txBody>
      </p:sp>
      <p:sp>
        <p:nvSpPr>
          <p:cNvPr id="74" name="Google Shape;74;p13"/>
          <p:cNvSpPr txBox="1">
            <a:spLocks noGrp="1"/>
          </p:cNvSpPr>
          <p:nvPr>
            <p:ph type="subTitle" idx="4294967295"/>
          </p:nvPr>
        </p:nvSpPr>
        <p:spPr>
          <a:xfrm>
            <a:off x="311700" y="3010104"/>
            <a:ext cx="8520600" cy="1662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a:t>Annie Bélanger, Stacey Burns, Samantha Minnis, Ashley Rosener</a:t>
            </a:r>
            <a:endParaRPr sz="2200"/>
          </a:p>
          <a:p>
            <a:pPr marL="0" lvl="0" indent="0" algn="ctr" rtl="0">
              <a:spcBef>
                <a:spcPts val="600"/>
              </a:spcBef>
              <a:spcAft>
                <a:spcPts val="0"/>
              </a:spcAft>
              <a:buNone/>
            </a:pPr>
            <a:endParaRPr sz="2200"/>
          </a:p>
          <a:p>
            <a:pPr marL="0" lvl="0" indent="0" algn="ctr" rtl="0">
              <a:spcBef>
                <a:spcPts val="600"/>
              </a:spcBef>
              <a:spcAft>
                <a:spcPts val="0"/>
              </a:spcAft>
              <a:buNone/>
            </a:pPr>
            <a:r>
              <a:rPr lang="en" sz="2200"/>
              <a:t>Conference of Academic Library Management</a:t>
            </a:r>
            <a:endParaRPr sz="2200"/>
          </a:p>
          <a:p>
            <a:pPr marL="0" lvl="0" indent="0" algn="ctr" rtl="0">
              <a:spcBef>
                <a:spcPts val="600"/>
              </a:spcBef>
              <a:spcAft>
                <a:spcPts val="0"/>
              </a:spcAft>
              <a:buNone/>
            </a:pPr>
            <a:r>
              <a:rPr lang="en" sz="2200"/>
              <a:t>April 2022</a:t>
            </a:r>
            <a:endParaRPr sz="2200"/>
          </a:p>
        </p:txBody>
      </p:sp>
      <p:pic>
        <p:nvPicPr>
          <p:cNvPr id="75" name="Google Shape;75;p13"/>
          <p:cNvPicPr preferRelativeResize="0"/>
          <p:nvPr/>
        </p:nvPicPr>
        <p:blipFill>
          <a:blip r:embed="rId3">
            <a:alphaModFix/>
          </a:blip>
          <a:stretch>
            <a:fillRect/>
          </a:stretch>
        </p:blipFill>
        <p:spPr>
          <a:xfrm>
            <a:off x="7697475" y="389400"/>
            <a:ext cx="1134825" cy="39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Lessons Learned </a:t>
            </a:r>
            <a:endParaRPr sz="2400"/>
          </a:p>
        </p:txBody>
      </p:sp>
      <p:sp>
        <p:nvSpPr>
          <p:cNvPr id="173" name="Google Shape;173;p22"/>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Char char="◎"/>
            </a:pPr>
            <a:r>
              <a:rPr lang="en"/>
              <a:t>Start from where you are with a clear vision and why</a:t>
            </a:r>
            <a:endParaRPr/>
          </a:p>
          <a:p>
            <a:pPr marL="457200" lvl="0" indent="-381000" algn="l" rtl="0">
              <a:spcBef>
                <a:spcPts val="0"/>
              </a:spcBef>
              <a:spcAft>
                <a:spcPts val="0"/>
              </a:spcAft>
              <a:buClr>
                <a:schemeClr val="dk1"/>
              </a:buClr>
              <a:buSzPts val="2400"/>
              <a:buChar char="◎"/>
            </a:pPr>
            <a:r>
              <a:rPr lang="en"/>
              <a:t>Build IDEA into every aspects of the work</a:t>
            </a:r>
            <a:endParaRPr/>
          </a:p>
          <a:p>
            <a:pPr marL="457200" lvl="0" indent="-381000" algn="l" rtl="0">
              <a:spcBef>
                <a:spcPts val="0"/>
              </a:spcBef>
              <a:spcAft>
                <a:spcPts val="0"/>
              </a:spcAft>
              <a:buClr>
                <a:schemeClr val="dk1"/>
              </a:buClr>
              <a:buSzPts val="2400"/>
              <a:buChar char="◎"/>
            </a:pPr>
            <a:r>
              <a:rPr lang="en"/>
              <a:t>Build values check-in as part of whole employee lifecycle from hiring to reviews</a:t>
            </a:r>
            <a:endParaRPr/>
          </a:p>
          <a:p>
            <a:pPr marL="457200" lvl="0" indent="-381000" algn="l" rtl="0">
              <a:spcBef>
                <a:spcPts val="0"/>
              </a:spcBef>
              <a:spcAft>
                <a:spcPts val="0"/>
              </a:spcAft>
              <a:buClr>
                <a:schemeClr val="dk1"/>
              </a:buClr>
              <a:buSzPts val="2400"/>
              <a:buChar char="◎"/>
            </a:pPr>
            <a:r>
              <a:rPr lang="en"/>
              <a:t>Empower others to lead from where they are</a:t>
            </a:r>
            <a:endParaRPr/>
          </a:p>
          <a:p>
            <a:pPr marL="914400" lvl="1" indent="-381000" algn="l" rtl="0">
              <a:spcBef>
                <a:spcPts val="0"/>
              </a:spcBef>
              <a:spcAft>
                <a:spcPts val="0"/>
              </a:spcAft>
              <a:buSzPts val="2400"/>
              <a:buChar char="○"/>
            </a:pPr>
            <a:r>
              <a:rPr lang="en"/>
              <a:t>Locus of control, agency, and sphere of influence</a:t>
            </a:r>
            <a:endParaRPr/>
          </a:p>
          <a:p>
            <a:pPr marL="457200" lvl="0" indent="-381000" algn="l" rtl="0">
              <a:spcBef>
                <a:spcPts val="0"/>
              </a:spcBef>
              <a:spcAft>
                <a:spcPts val="0"/>
              </a:spcAft>
              <a:buClr>
                <a:schemeClr val="dk1"/>
              </a:buClr>
              <a:buSzPts val="2400"/>
              <a:buChar char="◎"/>
            </a:pPr>
            <a:r>
              <a:rPr lang="en"/>
              <a:t>As PWI, there is a need for clear signaling (performative) and systems change (the work)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311700" y="995400"/>
            <a:ext cx="8520600" cy="27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Why is the IDEA 2.0 Committee All White? </a:t>
            </a:r>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Observations</a:t>
            </a:r>
            <a:endParaRPr sz="2400"/>
          </a:p>
        </p:txBody>
      </p:sp>
      <p:sp>
        <p:nvSpPr>
          <p:cNvPr id="184" name="Google Shape;184;p24"/>
          <p:cNvSpPr txBox="1">
            <a:spLocks noGrp="1"/>
          </p:cNvSpPr>
          <p:nvPr>
            <p:ph type="body" idx="1"/>
          </p:nvPr>
        </p:nvSpPr>
        <p:spPr>
          <a:xfrm>
            <a:off x="855175" y="961900"/>
            <a:ext cx="7977000" cy="3606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Char char="◎"/>
            </a:pPr>
            <a:r>
              <a:rPr lang="en"/>
              <a:t>Environment</a:t>
            </a:r>
            <a:endParaRPr/>
          </a:p>
          <a:p>
            <a:pPr marL="1371600" lvl="1" indent="-381000" algn="l" rtl="0">
              <a:spcBef>
                <a:spcPts val="0"/>
              </a:spcBef>
              <a:spcAft>
                <a:spcPts val="0"/>
              </a:spcAft>
              <a:buClr>
                <a:schemeClr val="dk1"/>
              </a:buClr>
              <a:buSzPts val="2400"/>
              <a:buChar char="○"/>
            </a:pPr>
            <a:r>
              <a:rPr lang="en"/>
              <a:t>C</a:t>
            </a:r>
            <a:r>
              <a:rPr lang="en">
                <a:solidFill>
                  <a:schemeClr val="dk1"/>
                </a:solidFill>
              </a:rPr>
              <a:t>apacity fo</a:t>
            </a:r>
            <a:r>
              <a:rPr lang="en"/>
              <a:t>r this work</a:t>
            </a:r>
            <a:endParaRPr>
              <a:solidFill>
                <a:schemeClr val="dk1"/>
              </a:solidFill>
            </a:endParaRPr>
          </a:p>
          <a:p>
            <a:pPr marL="457200" lvl="0" indent="-381000" algn="l" rtl="0">
              <a:spcBef>
                <a:spcPts val="0"/>
              </a:spcBef>
              <a:spcAft>
                <a:spcPts val="0"/>
              </a:spcAft>
              <a:buClr>
                <a:schemeClr val="dk1"/>
              </a:buClr>
              <a:buSzPts val="2400"/>
              <a:buChar char="◎"/>
            </a:pPr>
            <a:r>
              <a:rPr lang="en"/>
              <a:t>Power and accountability </a:t>
            </a:r>
            <a:endParaRPr>
              <a:solidFill>
                <a:schemeClr val="dk1"/>
              </a:solidFill>
            </a:endParaRPr>
          </a:p>
          <a:p>
            <a:pPr marL="457200" lvl="0" indent="-381000" algn="l" rtl="0">
              <a:spcBef>
                <a:spcPts val="0"/>
              </a:spcBef>
              <a:spcAft>
                <a:spcPts val="0"/>
              </a:spcAft>
              <a:buClr>
                <a:schemeClr val="dk1"/>
              </a:buClr>
              <a:buSzPts val="2400"/>
              <a:buChar char="◎"/>
            </a:pPr>
            <a:r>
              <a:rPr lang="en"/>
              <a:t>Fear of making mistakes</a:t>
            </a:r>
            <a:endParaRPr/>
          </a:p>
          <a:p>
            <a:pPr marL="457200" lvl="0" indent="-381000" algn="l" rtl="0">
              <a:spcBef>
                <a:spcPts val="0"/>
              </a:spcBef>
              <a:spcAft>
                <a:spcPts val="0"/>
              </a:spcAft>
              <a:buClr>
                <a:schemeClr val="dk1"/>
              </a:buClr>
              <a:buSzPts val="2400"/>
              <a:buChar char="◎"/>
            </a:pPr>
            <a:r>
              <a:rPr lang="en"/>
              <a:t>Compelled to action </a:t>
            </a:r>
            <a:endParaRPr/>
          </a:p>
          <a:p>
            <a:pPr marL="0" lvl="0" indent="0" algn="l" rtl="0">
              <a:spcBef>
                <a:spcPts val="600"/>
              </a:spcBef>
              <a:spcAft>
                <a:spcPts val="0"/>
              </a:spcAft>
              <a:buNone/>
            </a:pPr>
            <a:endParaRPr sz="2000">
              <a:solidFill>
                <a:schemeClr val="dk1"/>
              </a:solidFill>
            </a:endParaRPr>
          </a:p>
          <a:p>
            <a:pPr marL="1371600" lvl="0" indent="0" algn="l" rtl="0">
              <a:spcBef>
                <a:spcPts val="600"/>
              </a:spcBef>
              <a:spcAft>
                <a:spcPts val="0"/>
              </a:spcAft>
              <a:buNone/>
            </a:pPr>
            <a:endParaRPr sz="2000">
              <a:solidFill>
                <a:schemeClr val="dk1"/>
              </a:solidFill>
            </a:endParaRPr>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5"/>
          <p:cNvGrpSpPr/>
          <p:nvPr/>
        </p:nvGrpSpPr>
        <p:grpSpPr>
          <a:xfrm>
            <a:off x="3194896" y="1184703"/>
            <a:ext cx="2467458" cy="3429287"/>
            <a:chOff x="-6729413" y="-17360900"/>
            <a:chExt cx="26138326" cy="48436250"/>
          </a:xfrm>
        </p:grpSpPr>
        <p:sp>
          <p:nvSpPr>
            <p:cNvPr id="190" name="Google Shape;190;p25"/>
            <p:cNvSpPr/>
            <p:nvPr/>
          </p:nvSpPr>
          <p:spPr>
            <a:xfrm>
              <a:off x="-6729413" y="-9364662"/>
              <a:ext cx="25398300" cy="2466900"/>
            </a:xfrm>
            <a:custGeom>
              <a:avLst/>
              <a:gdLst/>
              <a:ahLst/>
              <a:cxnLst/>
              <a:rect l="l" t="t" r="r" b="b"/>
              <a:pathLst>
                <a:path w="120000" h="120000" extrusionOk="0">
                  <a:moveTo>
                    <a:pt x="120000" y="119999"/>
                  </a:moveTo>
                  <a:lnTo>
                    <a:pt x="0" y="0"/>
                  </a:lnTo>
                  <a:lnTo>
                    <a:pt x="11145" y="119999"/>
                  </a:lnTo>
                  <a:lnTo>
                    <a:pt x="120000" y="119999"/>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5"/>
            <p:cNvSpPr/>
            <p:nvPr/>
          </p:nvSpPr>
          <p:spPr>
            <a:xfrm>
              <a:off x="3276600" y="-17360900"/>
              <a:ext cx="10882200" cy="8842500"/>
            </a:xfrm>
            <a:custGeom>
              <a:avLst/>
              <a:gdLst/>
              <a:ahLst/>
              <a:cxnLst/>
              <a:rect l="l" t="t" r="r" b="b"/>
              <a:pathLst>
                <a:path w="120000" h="120000" extrusionOk="0">
                  <a:moveTo>
                    <a:pt x="102547" y="0"/>
                  </a:moveTo>
                  <a:lnTo>
                    <a:pt x="0" y="120000"/>
                  </a:lnTo>
                  <a:lnTo>
                    <a:pt x="119999" y="109486"/>
                  </a:lnTo>
                  <a:lnTo>
                    <a:pt x="102547"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5"/>
            <p:cNvSpPr/>
            <p:nvPr/>
          </p:nvSpPr>
          <p:spPr>
            <a:xfrm>
              <a:off x="12576175" y="-17360900"/>
              <a:ext cx="6832500" cy="10463100"/>
            </a:xfrm>
            <a:custGeom>
              <a:avLst/>
              <a:gdLst/>
              <a:ahLst/>
              <a:cxnLst/>
              <a:rect l="l" t="t" r="r" b="b"/>
              <a:pathLst>
                <a:path w="120000" h="120000" extrusionOk="0">
                  <a:moveTo>
                    <a:pt x="0" y="0"/>
                  </a:moveTo>
                  <a:lnTo>
                    <a:pt x="120000" y="62193"/>
                  </a:lnTo>
                  <a:lnTo>
                    <a:pt x="107007" y="120000"/>
                  </a:lnTo>
                  <a:lnTo>
                    <a:pt x="27797" y="92526"/>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5"/>
            <p:cNvSpPr/>
            <p:nvPr/>
          </p:nvSpPr>
          <p:spPr>
            <a:xfrm>
              <a:off x="-6729413" y="-9364662"/>
              <a:ext cx="10005900" cy="2466900"/>
            </a:xfrm>
            <a:custGeom>
              <a:avLst/>
              <a:gdLst/>
              <a:ahLst/>
              <a:cxnLst/>
              <a:rect l="l" t="t" r="r" b="b"/>
              <a:pathLst>
                <a:path w="120000" h="120000" extrusionOk="0">
                  <a:moveTo>
                    <a:pt x="120000" y="41158"/>
                  </a:moveTo>
                  <a:lnTo>
                    <a:pt x="116173" y="119999"/>
                  </a:lnTo>
                  <a:lnTo>
                    <a:pt x="28291" y="119999"/>
                  </a:lnTo>
                  <a:lnTo>
                    <a:pt x="0" y="0"/>
                  </a:lnTo>
                  <a:lnTo>
                    <a:pt x="120000" y="41158"/>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5"/>
            <p:cNvSpPr/>
            <p:nvPr/>
          </p:nvSpPr>
          <p:spPr>
            <a:xfrm>
              <a:off x="-6729413" y="-17360900"/>
              <a:ext cx="19305600" cy="8842500"/>
            </a:xfrm>
            <a:custGeom>
              <a:avLst/>
              <a:gdLst/>
              <a:ahLst/>
              <a:cxnLst/>
              <a:rect l="l" t="t" r="r" b="b"/>
              <a:pathLst>
                <a:path w="120000" h="120000" extrusionOk="0">
                  <a:moveTo>
                    <a:pt x="120000" y="0"/>
                  </a:moveTo>
                  <a:lnTo>
                    <a:pt x="62195" y="120000"/>
                  </a:lnTo>
                  <a:lnTo>
                    <a:pt x="0" y="108517"/>
                  </a:lnTo>
                  <a:lnTo>
                    <a:pt x="60656" y="80315"/>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5"/>
            <p:cNvSpPr/>
            <p:nvPr/>
          </p:nvSpPr>
          <p:spPr>
            <a:xfrm>
              <a:off x="12752387" y="-9293225"/>
              <a:ext cx="5916600" cy="2395500"/>
            </a:xfrm>
            <a:custGeom>
              <a:avLst/>
              <a:gdLst/>
              <a:ahLst/>
              <a:cxnLst/>
              <a:rect l="l" t="t" r="r" b="b"/>
              <a:pathLst>
                <a:path w="120000" h="120000" extrusionOk="0">
                  <a:moveTo>
                    <a:pt x="28526" y="0"/>
                  </a:moveTo>
                  <a:lnTo>
                    <a:pt x="120000" y="120000"/>
                  </a:lnTo>
                  <a:lnTo>
                    <a:pt x="0" y="120000"/>
                  </a:lnTo>
                  <a:lnTo>
                    <a:pt x="28526"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5"/>
            <p:cNvSpPr/>
            <p:nvPr/>
          </p:nvSpPr>
          <p:spPr>
            <a:xfrm>
              <a:off x="3276600" y="-8518525"/>
              <a:ext cx="4192500" cy="1620900"/>
            </a:xfrm>
            <a:custGeom>
              <a:avLst/>
              <a:gdLst/>
              <a:ahLst/>
              <a:cxnLst/>
              <a:rect l="l" t="t" r="r" b="b"/>
              <a:pathLst>
                <a:path w="120000" h="120000" extrusionOk="0">
                  <a:moveTo>
                    <a:pt x="16084" y="120000"/>
                  </a:moveTo>
                  <a:lnTo>
                    <a:pt x="0" y="0"/>
                  </a:lnTo>
                  <a:lnTo>
                    <a:pt x="120000" y="120000"/>
                  </a:lnTo>
                  <a:lnTo>
                    <a:pt x="16084"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5"/>
            <p:cNvSpPr/>
            <p:nvPr/>
          </p:nvSpPr>
          <p:spPr>
            <a:xfrm>
              <a:off x="-6729413" y="-11442700"/>
              <a:ext cx="10005900" cy="2924100"/>
            </a:xfrm>
            <a:custGeom>
              <a:avLst/>
              <a:gdLst/>
              <a:ahLst/>
              <a:cxnLst/>
              <a:rect l="l" t="t" r="r" b="b"/>
              <a:pathLst>
                <a:path w="120000" h="120000" extrusionOk="0">
                  <a:moveTo>
                    <a:pt x="117029" y="0"/>
                  </a:moveTo>
                  <a:lnTo>
                    <a:pt x="120000" y="120000"/>
                  </a:lnTo>
                  <a:lnTo>
                    <a:pt x="0" y="85276"/>
                  </a:lnTo>
                  <a:lnTo>
                    <a:pt x="117029"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5"/>
            <p:cNvSpPr/>
            <p:nvPr/>
          </p:nvSpPr>
          <p:spPr>
            <a:xfrm>
              <a:off x="14158913" y="-11938000"/>
              <a:ext cx="5250000" cy="5040300"/>
            </a:xfrm>
            <a:custGeom>
              <a:avLst/>
              <a:gdLst/>
              <a:ahLst/>
              <a:cxnLst/>
              <a:rect l="l" t="t" r="r" b="b"/>
              <a:pathLst>
                <a:path w="120000" h="120000" extrusionOk="0">
                  <a:moveTo>
                    <a:pt x="120000" y="0"/>
                  </a:moveTo>
                  <a:lnTo>
                    <a:pt x="0" y="62966"/>
                  </a:lnTo>
                  <a:lnTo>
                    <a:pt x="103090" y="119999"/>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5"/>
            <p:cNvSpPr/>
            <p:nvPr/>
          </p:nvSpPr>
          <p:spPr>
            <a:xfrm>
              <a:off x="2957512" y="-8518525"/>
              <a:ext cx="881100" cy="1620900"/>
            </a:xfrm>
            <a:custGeom>
              <a:avLst/>
              <a:gdLst/>
              <a:ahLst/>
              <a:cxnLst/>
              <a:rect l="l" t="t" r="r" b="b"/>
              <a:pathLst>
                <a:path w="120000" h="120000" extrusionOk="0">
                  <a:moveTo>
                    <a:pt x="120000" y="120000"/>
                  </a:moveTo>
                  <a:lnTo>
                    <a:pt x="43459" y="0"/>
                  </a:lnTo>
                  <a:lnTo>
                    <a:pt x="0" y="120000"/>
                  </a:lnTo>
                  <a:lnTo>
                    <a:pt x="120000"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5"/>
            <p:cNvSpPr/>
            <p:nvPr/>
          </p:nvSpPr>
          <p:spPr>
            <a:xfrm>
              <a:off x="11728450" y="-6897687"/>
              <a:ext cx="6940500" cy="15641700"/>
            </a:xfrm>
            <a:custGeom>
              <a:avLst/>
              <a:gdLst/>
              <a:ahLst/>
              <a:cxnLst/>
              <a:rect l="l" t="t" r="r" b="b"/>
              <a:pathLst>
                <a:path w="120000" h="120000" extrusionOk="0">
                  <a:moveTo>
                    <a:pt x="120000" y="0"/>
                  </a:moveTo>
                  <a:lnTo>
                    <a:pt x="118188" y="67289"/>
                  </a:lnTo>
                  <a:lnTo>
                    <a:pt x="0" y="120000"/>
                  </a:lnTo>
                  <a:lnTo>
                    <a:pt x="0" y="1297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25"/>
            <p:cNvSpPr/>
            <p:nvPr/>
          </p:nvSpPr>
          <p:spPr>
            <a:xfrm>
              <a:off x="-4899025" y="-698500"/>
              <a:ext cx="6378600" cy="17613300"/>
            </a:xfrm>
            <a:custGeom>
              <a:avLst/>
              <a:gdLst/>
              <a:ahLst/>
              <a:cxnLst/>
              <a:rect l="l" t="t" r="r" b="b"/>
              <a:pathLst>
                <a:path w="120000" h="120000" extrusionOk="0">
                  <a:moveTo>
                    <a:pt x="120000" y="0"/>
                  </a:moveTo>
                  <a:lnTo>
                    <a:pt x="68929" y="119999"/>
                  </a:lnTo>
                  <a:lnTo>
                    <a:pt x="0" y="17748"/>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25"/>
            <p:cNvSpPr/>
            <p:nvPr/>
          </p:nvSpPr>
          <p:spPr>
            <a:xfrm>
              <a:off x="-4370388" y="-6897687"/>
              <a:ext cx="7327800" cy="6199200"/>
            </a:xfrm>
            <a:custGeom>
              <a:avLst/>
              <a:gdLst/>
              <a:ahLst/>
              <a:cxnLst/>
              <a:rect l="l" t="t" r="r" b="b"/>
              <a:pathLst>
                <a:path w="120000" h="120000" extrusionOk="0">
                  <a:moveTo>
                    <a:pt x="120000" y="0"/>
                  </a:moveTo>
                  <a:lnTo>
                    <a:pt x="95797" y="120000"/>
                  </a:lnTo>
                  <a:lnTo>
                    <a:pt x="0" y="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25"/>
            <p:cNvSpPr/>
            <p:nvPr/>
          </p:nvSpPr>
          <p:spPr>
            <a:xfrm>
              <a:off x="9578975" y="8743950"/>
              <a:ext cx="4263900" cy="22331400"/>
            </a:xfrm>
            <a:custGeom>
              <a:avLst/>
              <a:gdLst/>
              <a:ahLst/>
              <a:cxnLst/>
              <a:rect l="l" t="t" r="r" b="b"/>
              <a:pathLst>
                <a:path w="120000" h="120000" extrusionOk="0">
                  <a:moveTo>
                    <a:pt x="60491" y="0"/>
                  </a:moveTo>
                  <a:lnTo>
                    <a:pt x="120000" y="33491"/>
                  </a:lnTo>
                  <a:lnTo>
                    <a:pt x="0" y="119999"/>
                  </a:lnTo>
                  <a:lnTo>
                    <a:pt x="60491"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25"/>
            <p:cNvSpPr/>
            <p:nvPr/>
          </p:nvSpPr>
          <p:spPr>
            <a:xfrm>
              <a:off x="11728450" y="-6897687"/>
              <a:ext cx="6940500" cy="1690800"/>
            </a:xfrm>
            <a:custGeom>
              <a:avLst/>
              <a:gdLst/>
              <a:ahLst/>
              <a:cxnLst/>
              <a:rect l="l" t="t" r="r" b="b"/>
              <a:pathLst>
                <a:path w="120000" h="120000" extrusionOk="0">
                  <a:moveTo>
                    <a:pt x="120000" y="0"/>
                  </a:moveTo>
                  <a:lnTo>
                    <a:pt x="0" y="120000"/>
                  </a:lnTo>
                  <a:lnTo>
                    <a:pt x="17703" y="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25"/>
            <p:cNvSpPr/>
            <p:nvPr/>
          </p:nvSpPr>
          <p:spPr>
            <a:xfrm>
              <a:off x="3838575" y="-6897687"/>
              <a:ext cx="7890000" cy="9791700"/>
            </a:xfrm>
            <a:custGeom>
              <a:avLst/>
              <a:gdLst/>
              <a:ahLst/>
              <a:cxnLst/>
              <a:rect l="l" t="t" r="r" b="b"/>
              <a:pathLst>
                <a:path w="120000" h="120000" extrusionOk="0">
                  <a:moveTo>
                    <a:pt x="48193" y="119999"/>
                  </a:moveTo>
                  <a:lnTo>
                    <a:pt x="0" y="0"/>
                  </a:lnTo>
                  <a:lnTo>
                    <a:pt x="55219" y="0"/>
                  </a:lnTo>
                  <a:lnTo>
                    <a:pt x="119999" y="20719"/>
                  </a:lnTo>
                  <a:lnTo>
                    <a:pt x="48193" y="119999"/>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25"/>
            <p:cNvSpPr/>
            <p:nvPr/>
          </p:nvSpPr>
          <p:spPr>
            <a:xfrm>
              <a:off x="-1235075" y="-698500"/>
              <a:ext cx="8242200" cy="17613300"/>
            </a:xfrm>
            <a:custGeom>
              <a:avLst/>
              <a:gdLst/>
              <a:ahLst/>
              <a:cxnLst/>
              <a:rect l="l" t="t" r="r" b="b"/>
              <a:pathLst>
                <a:path w="120000" h="120000" extrusionOk="0">
                  <a:moveTo>
                    <a:pt x="120000" y="24475"/>
                  </a:moveTo>
                  <a:lnTo>
                    <a:pt x="39522" y="0"/>
                  </a:lnTo>
                  <a:lnTo>
                    <a:pt x="0" y="119999"/>
                  </a:lnTo>
                  <a:lnTo>
                    <a:pt x="120000" y="24475"/>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25"/>
            <p:cNvSpPr/>
            <p:nvPr/>
          </p:nvSpPr>
          <p:spPr>
            <a:xfrm>
              <a:off x="-1235075" y="-5207000"/>
              <a:ext cx="12963600" cy="22121700"/>
            </a:xfrm>
            <a:custGeom>
              <a:avLst/>
              <a:gdLst/>
              <a:ahLst/>
              <a:cxnLst/>
              <a:rect l="l" t="t" r="r" b="b"/>
              <a:pathLst>
                <a:path w="120000" h="120000" extrusionOk="0">
                  <a:moveTo>
                    <a:pt x="120000" y="0"/>
                  </a:moveTo>
                  <a:lnTo>
                    <a:pt x="0" y="120000"/>
                  </a:lnTo>
                  <a:lnTo>
                    <a:pt x="120000" y="75677"/>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25"/>
            <p:cNvSpPr/>
            <p:nvPr/>
          </p:nvSpPr>
          <p:spPr>
            <a:xfrm>
              <a:off x="-6305550" y="-6897687"/>
              <a:ext cx="7785000" cy="8804400"/>
            </a:xfrm>
            <a:custGeom>
              <a:avLst/>
              <a:gdLst/>
              <a:ahLst/>
              <a:cxnLst/>
              <a:rect l="l" t="t" r="r" b="b"/>
              <a:pathLst>
                <a:path w="120000" h="120000" extrusionOk="0">
                  <a:moveTo>
                    <a:pt x="29828" y="0"/>
                  </a:moveTo>
                  <a:lnTo>
                    <a:pt x="120000" y="84493"/>
                  </a:lnTo>
                  <a:lnTo>
                    <a:pt x="21680" y="120000"/>
                  </a:lnTo>
                  <a:lnTo>
                    <a:pt x="0" y="0"/>
                  </a:lnTo>
                  <a:lnTo>
                    <a:pt x="29828"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25"/>
            <p:cNvSpPr/>
            <p:nvPr/>
          </p:nvSpPr>
          <p:spPr>
            <a:xfrm>
              <a:off x="11728450" y="-6897687"/>
              <a:ext cx="6940500" cy="8770800"/>
            </a:xfrm>
            <a:custGeom>
              <a:avLst/>
              <a:gdLst/>
              <a:ahLst/>
              <a:cxnLst/>
              <a:rect l="l" t="t" r="r" b="b"/>
              <a:pathLst>
                <a:path w="120000" h="120000" extrusionOk="0">
                  <a:moveTo>
                    <a:pt x="120000" y="0"/>
                  </a:moveTo>
                  <a:lnTo>
                    <a:pt x="0" y="23131"/>
                  </a:lnTo>
                  <a:lnTo>
                    <a:pt x="118188" y="12000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25"/>
            <p:cNvSpPr/>
            <p:nvPr/>
          </p:nvSpPr>
          <p:spPr>
            <a:xfrm>
              <a:off x="1479550" y="-6897687"/>
              <a:ext cx="5527800" cy="9791700"/>
            </a:xfrm>
            <a:custGeom>
              <a:avLst/>
              <a:gdLst/>
              <a:ahLst/>
              <a:cxnLst/>
              <a:rect l="l" t="t" r="r" b="b"/>
              <a:pathLst>
                <a:path w="120000" h="120000" extrusionOk="0">
                  <a:moveTo>
                    <a:pt x="0" y="75972"/>
                  </a:moveTo>
                  <a:lnTo>
                    <a:pt x="119999" y="119999"/>
                  </a:lnTo>
                  <a:lnTo>
                    <a:pt x="51211" y="0"/>
                  </a:lnTo>
                  <a:lnTo>
                    <a:pt x="32085" y="0"/>
                  </a:lnTo>
                  <a:lnTo>
                    <a:pt x="0" y="75972"/>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25"/>
            <p:cNvSpPr/>
            <p:nvPr/>
          </p:nvSpPr>
          <p:spPr>
            <a:xfrm>
              <a:off x="-1373188" y="8743950"/>
              <a:ext cx="13101600" cy="13630200"/>
            </a:xfrm>
            <a:custGeom>
              <a:avLst/>
              <a:gdLst/>
              <a:ahLst/>
              <a:cxnLst/>
              <a:rect l="l" t="t" r="r" b="b"/>
              <a:pathLst>
                <a:path w="120000" h="120000" extrusionOk="0">
                  <a:moveTo>
                    <a:pt x="0" y="71642"/>
                  </a:moveTo>
                  <a:lnTo>
                    <a:pt x="120000" y="0"/>
                  </a:lnTo>
                  <a:lnTo>
                    <a:pt x="40000" y="120000"/>
                  </a:lnTo>
                  <a:lnTo>
                    <a:pt x="0" y="71642"/>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25"/>
            <p:cNvSpPr/>
            <p:nvPr/>
          </p:nvSpPr>
          <p:spPr>
            <a:xfrm>
              <a:off x="2994025" y="8743950"/>
              <a:ext cx="8734500" cy="22331400"/>
            </a:xfrm>
            <a:custGeom>
              <a:avLst/>
              <a:gdLst/>
              <a:ahLst/>
              <a:cxnLst/>
              <a:rect l="l" t="t" r="r" b="b"/>
              <a:pathLst>
                <a:path w="120000" h="120000" extrusionOk="0">
                  <a:moveTo>
                    <a:pt x="0" y="73243"/>
                  </a:moveTo>
                  <a:lnTo>
                    <a:pt x="90468" y="119999"/>
                  </a:lnTo>
                  <a:lnTo>
                    <a:pt x="120000" y="0"/>
                  </a:lnTo>
                  <a:lnTo>
                    <a:pt x="0" y="73243"/>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25"/>
            <p:cNvSpPr/>
            <p:nvPr/>
          </p:nvSpPr>
          <p:spPr>
            <a:xfrm>
              <a:off x="11728450" y="1873250"/>
              <a:ext cx="6835800" cy="13103100"/>
            </a:xfrm>
            <a:custGeom>
              <a:avLst/>
              <a:gdLst/>
              <a:ahLst/>
              <a:cxnLst/>
              <a:rect l="l" t="t" r="r" b="b"/>
              <a:pathLst>
                <a:path w="120000" h="120000" extrusionOk="0">
                  <a:moveTo>
                    <a:pt x="120000" y="0"/>
                  </a:moveTo>
                  <a:lnTo>
                    <a:pt x="37120" y="120000"/>
                  </a:lnTo>
                  <a:lnTo>
                    <a:pt x="0" y="62922"/>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6" name="Google Shape;216;p25"/>
            <p:cNvSpPr/>
            <p:nvPr/>
          </p:nvSpPr>
          <p:spPr>
            <a:xfrm>
              <a:off x="3276600" y="-9293225"/>
              <a:ext cx="10882200" cy="2395500"/>
            </a:xfrm>
            <a:custGeom>
              <a:avLst/>
              <a:gdLst/>
              <a:ahLst/>
              <a:cxnLst/>
              <a:rect l="l" t="t" r="r" b="b"/>
              <a:pathLst>
                <a:path w="120000" h="120000" extrusionOk="0">
                  <a:moveTo>
                    <a:pt x="0" y="38807"/>
                  </a:moveTo>
                  <a:lnTo>
                    <a:pt x="119999" y="0"/>
                  </a:lnTo>
                  <a:lnTo>
                    <a:pt x="104490" y="120000"/>
                  </a:lnTo>
                  <a:lnTo>
                    <a:pt x="46231" y="120000"/>
                  </a:lnTo>
                  <a:lnTo>
                    <a:pt x="0" y="38807"/>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5"/>
            <p:cNvSpPr/>
            <p:nvPr/>
          </p:nvSpPr>
          <p:spPr>
            <a:xfrm>
              <a:off x="7469187" y="-6897687"/>
              <a:ext cx="5283300" cy="1690800"/>
            </a:xfrm>
            <a:custGeom>
              <a:avLst/>
              <a:gdLst/>
              <a:ahLst/>
              <a:cxnLst/>
              <a:rect l="l" t="t" r="r" b="b"/>
              <a:pathLst>
                <a:path w="120000" h="120000" extrusionOk="0">
                  <a:moveTo>
                    <a:pt x="96742" y="120000"/>
                  </a:moveTo>
                  <a:lnTo>
                    <a:pt x="120000" y="0"/>
                  </a:lnTo>
                  <a:lnTo>
                    <a:pt x="0" y="0"/>
                  </a:lnTo>
                  <a:lnTo>
                    <a:pt x="96742"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218" name="Google Shape;218;p25"/>
          <p:cNvSpPr txBox="1">
            <a:spLocks noGrp="1"/>
          </p:cNvSpPr>
          <p:nvPr>
            <p:ph type="title"/>
          </p:nvPr>
        </p:nvSpPr>
        <p:spPr>
          <a:xfrm>
            <a:off x="290600" y="1805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Multi-directional Work</a:t>
            </a:r>
            <a:endParaRPr sz="2400"/>
          </a:p>
        </p:txBody>
      </p:sp>
      <p:sp>
        <p:nvSpPr>
          <p:cNvPr id="219" name="Google Shape;219;p25"/>
          <p:cNvSpPr/>
          <p:nvPr/>
        </p:nvSpPr>
        <p:spPr>
          <a:xfrm>
            <a:off x="0" y="1928808"/>
            <a:ext cx="9144000" cy="3214800"/>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0" name="Google Shape;220;p25"/>
          <p:cNvSpPr/>
          <p:nvPr/>
        </p:nvSpPr>
        <p:spPr>
          <a:xfrm>
            <a:off x="0" y="2055525"/>
            <a:ext cx="3290700" cy="242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100">
                <a:solidFill>
                  <a:srgbClr val="263238"/>
                </a:solidFill>
                <a:latin typeface="Roboto Slab"/>
                <a:ea typeface="Roboto Slab"/>
                <a:cs typeface="Roboto Slab"/>
                <a:sym typeface="Roboto Slab"/>
              </a:rPr>
              <a:t>Invisible</a:t>
            </a:r>
            <a:endParaRPr sz="2100">
              <a:solidFill>
                <a:srgbClr val="263238"/>
              </a:solidFill>
              <a:latin typeface="Roboto Slab"/>
              <a:ea typeface="Roboto Slab"/>
              <a:cs typeface="Roboto Slab"/>
              <a:sym typeface="Roboto Slab"/>
            </a:endParaRPr>
          </a:p>
          <a:p>
            <a:pPr marL="457200" lvl="0" indent="-330200" algn="l" rtl="0">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Library colleagues leading IDEA work in informal leadership roles</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Small daily acts </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Local collective engagement agreement</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Engaging in difficult conversations</a:t>
            </a:r>
            <a:endParaRPr sz="1600">
              <a:solidFill>
                <a:schemeClr val="dk1"/>
              </a:solidFill>
              <a:latin typeface="Source Sans Pro"/>
              <a:ea typeface="Source Sans Pro"/>
              <a:cs typeface="Source Sans Pro"/>
              <a:sym typeface="Source Sans Pro"/>
            </a:endParaRPr>
          </a:p>
        </p:txBody>
      </p:sp>
      <p:sp>
        <p:nvSpPr>
          <p:cNvPr id="221" name="Google Shape;221;p25"/>
          <p:cNvSpPr/>
          <p:nvPr/>
        </p:nvSpPr>
        <p:spPr>
          <a:xfrm>
            <a:off x="5570250" y="89850"/>
            <a:ext cx="3683700" cy="25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200">
                <a:solidFill>
                  <a:srgbClr val="263238"/>
                </a:solidFill>
                <a:latin typeface="Roboto Slab"/>
                <a:ea typeface="Roboto Slab"/>
                <a:cs typeface="Roboto Slab"/>
                <a:sym typeface="Roboto Slab"/>
              </a:rPr>
              <a:t>Visible</a:t>
            </a:r>
            <a:endParaRPr sz="1800">
              <a:solidFill>
                <a:srgbClr val="263238"/>
              </a:solidFill>
              <a:latin typeface="Source Sans Pro"/>
              <a:ea typeface="Source Sans Pro"/>
              <a:cs typeface="Source Sans Pro"/>
              <a:sym typeface="Source Sans Pro"/>
            </a:endParaRPr>
          </a:p>
          <a:p>
            <a:pPr marL="457200" marR="0" lvl="0"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IDEA committee work</a:t>
            </a:r>
            <a:endParaRPr sz="1500">
              <a:solidFill>
                <a:srgbClr val="263238"/>
              </a:solidFill>
              <a:latin typeface="Source Sans Pro"/>
              <a:ea typeface="Source Sans Pro"/>
              <a:cs typeface="Source Sans Pro"/>
              <a:sym typeface="Source Sans Pro"/>
            </a:endParaRPr>
          </a:p>
          <a:p>
            <a:pPr marL="457200" marR="0" lvl="0"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Leadership Team commitments &amp; actions</a:t>
            </a:r>
            <a:endParaRPr sz="1500">
              <a:solidFill>
                <a:srgbClr val="263238"/>
              </a:solidFill>
              <a:latin typeface="Source Sans Pro"/>
              <a:ea typeface="Source Sans Pro"/>
              <a:cs typeface="Source Sans Pro"/>
              <a:sym typeface="Source Sans Pro"/>
            </a:endParaRPr>
          </a:p>
          <a:p>
            <a:pPr marL="457200" marR="0" lvl="0"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Workplace principles &amp; values</a:t>
            </a:r>
            <a:endParaRPr sz="1500">
              <a:solidFill>
                <a:srgbClr val="263238"/>
              </a:solidFill>
              <a:latin typeface="Source Sans Pro"/>
              <a:ea typeface="Source Sans Pro"/>
              <a:cs typeface="Source Sans Pro"/>
              <a:sym typeface="Source Sans Pro"/>
            </a:endParaRPr>
          </a:p>
          <a:p>
            <a:pPr marL="457200" marR="0" lvl="0"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Library IDEA goals</a:t>
            </a:r>
            <a:endParaRPr sz="1500">
              <a:solidFill>
                <a:srgbClr val="263238"/>
              </a:solidFill>
              <a:latin typeface="Source Sans Pro"/>
              <a:ea typeface="Source Sans Pro"/>
              <a:cs typeface="Source Sans Pro"/>
              <a:sym typeface="Source Sans Pro"/>
            </a:endParaRPr>
          </a:p>
          <a:p>
            <a:pPr marL="457200" marR="0" lvl="0"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Professional Development Activities</a:t>
            </a:r>
            <a:endParaRPr sz="1500">
              <a:solidFill>
                <a:srgbClr val="263238"/>
              </a:solidFill>
              <a:latin typeface="Source Sans Pro"/>
              <a:ea typeface="Source Sans Pro"/>
              <a:cs typeface="Source Sans Pro"/>
              <a:sym typeface="Source Sans Pro"/>
            </a:endParaRPr>
          </a:p>
        </p:txBody>
      </p:sp>
      <p:sp>
        <p:nvSpPr>
          <p:cNvPr id="222" name="Google Shape;222;p2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50250" y="18510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Assessing Our Culture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7"/>
          <p:cNvGrpSpPr/>
          <p:nvPr/>
        </p:nvGrpSpPr>
        <p:grpSpPr>
          <a:xfrm>
            <a:off x="444129" y="438800"/>
            <a:ext cx="7602970" cy="731700"/>
            <a:chOff x="444182" y="438789"/>
            <a:chExt cx="7567404" cy="731700"/>
          </a:xfrm>
        </p:grpSpPr>
        <p:sp>
          <p:nvSpPr>
            <p:cNvPr id="233" name="Google Shape;233;p27"/>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944A1"/>
                  </a:solidFill>
                  <a:latin typeface="Roboto Medium"/>
                  <a:ea typeface="Roboto Medium"/>
                  <a:cs typeface="Roboto Medium"/>
                  <a:sym typeface="Roboto Medium"/>
                </a:rPr>
                <a:t>Policy Assessment </a:t>
              </a:r>
              <a:endParaRPr sz="2900">
                <a:solidFill>
                  <a:srgbClr val="0944A1"/>
                </a:solidFill>
                <a:latin typeface="Roboto Medium"/>
                <a:ea typeface="Roboto Medium"/>
                <a:cs typeface="Roboto Medium"/>
                <a:sym typeface="Roboto Medium"/>
              </a:endParaRPr>
            </a:p>
          </p:txBody>
        </p:sp>
        <p:sp>
          <p:nvSpPr>
            <p:cNvPr id="234" name="Google Shape;234;p27"/>
            <p:cNvSpPr/>
            <p:nvPr/>
          </p:nvSpPr>
          <p:spPr>
            <a:xfrm>
              <a:off x="2789785" y="438789"/>
              <a:ext cx="5221800" cy="731700"/>
            </a:xfrm>
            <a:prstGeom prst="rect">
              <a:avLst/>
            </a:prstGeom>
            <a:solidFill>
              <a:srgbClr val="0944A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5" name="Google Shape;235;p27"/>
            <p:cNvSpPr txBox="1"/>
            <p:nvPr/>
          </p:nvSpPr>
          <p:spPr>
            <a:xfrm>
              <a:off x="2914389" y="523065"/>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800">
                  <a:solidFill>
                    <a:srgbClr val="FFFFFF"/>
                  </a:solidFill>
                  <a:latin typeface="Roboto"/>
                  <a:ea typeface="Roboto"/>
                  <a:cs typeface="Roboto"/>
                  <a:sym typeface="Roboto"/>
                </a:rPr>
                <a:t>A goal of the original IDEA committee</a:t>
              </a:r>
              <a:endParaRPr sz="1800">
                <a:solidFill>
                  <a:srgbClr val="FFFFFF"/>
                </a:solidFill>
                <a:latin typeface="Roboto"/>
                <a:ea typeface="Roboto"/>
                <a:cs typeface="Roboto"/>
                <a:sym typeface="Roboto"/>
              </a:endParaRPr>
            </a:p>
          </p:txBody>
        </p:sp>
      </p:grpSp>
      <p:grpSp>
        <p:nvGrpSpPr>
          <p:cNvPr id="236" name="Google Shape;236;p27"/>
          <p:cNvGrpSpPr/>
          <p:nvPr/>
        </p:nvGrpSpPr>
        <p:grpSpPr>
          <a:xfrm>
            <a:off x="550777" y="1323150"/>
            <a:ext cx="7099310" cy="731700"/>
            <a:chOff x="550777" y="1323150"/>
            <a:chExt cx="7099310" cy="731700"/>
          </a:xfrm>
        </p:grpSpPr>
        <p:sp>
          <p:nvSpPr>
            <p:cNvPr id="237" name="Google Shape;237;p27"/>
            <p:cNvSpPr txBox="1"/>
            <p:nvPr/>
          </p:nvSpPr>
          <p:spPr>
            <a:xfrm>
              <a:off x="550777" y="1373350"/>
              <a:ext cx="21645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C58D3"/>
                  </a:solidFill>
                  <a:latin typeface="Roboto Medium"/>
                  <a:ea typeface="Roboto Medium"/>
                  <a:cs typeface="Roboto Medium"/>
                  <a:sym typeface="Roboto Medium"/>
                </a:rPr>
                <a:t>Culture</a:t>
              </a:r>
              <a:endParaRPr sz="2900">
                <a:solidFill>
                  <a:srgbClr val="0C58D3"/>
                </a:solidFill>
                <a:latin typeface="Roboto Medium"/>
                <a:ea typeface="Roboto Medium"/>
                <a:cs typeface="Roboto Medium"/>
                <a:sym typeface="Roboto Medium"/>
              </a:endParaRPr>
            </a:p>
          </p:txBody>
        </p:sp>
        <p:sp>
          <p:nvSpPr>
            <p:cNvPr id="238" name="Google Shape;238;p27"/>
            <p:cNvSpPr/>
            <p:nvPr/>
          </p:nvSpPr>
          <p:spPr>
            <a:xfrm>
              <a:off x="2789787" y="1323150"/>
              <a:ext cx="4860300" cy="731700"/>
            </a:xfrm>
            <a:prstGeom prst="rect">
              <a:avLst/>
            </a:prstGeom>
            <a:solidFill>
              <a:srgbClr val="0C58D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9" name="Google Shape;239;p27"/>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800">
                  <a:solidFill>
                    <a:srgbClr val="FFFFFF"/>
                  </a:solidFill>
                  <a:latin typeface="Roboto"/>
                  <a:ea typeface="Roboto"/>
                  <a:cs typeface="Roboto"/>
                  <a:sym typeface="Roboto"/>
                </a:rPr>
                <a:t>More oral and procedure based vs policy</a:t>
              </a:r>
              <a:endParaRPr sz="1800">
                <a:solidFill>
                  <a:srgbClr val="FFFFFF"/>
                </a:solidFill>
                <a:latin typeface="Roboto"/>
                <a:ea typeface="Roboto"/>
                <a:cs typeface="Roboto"/>
                <a:sym typeface="Roboto"/>
              </a:endParaRPr>
            </a:p>
          </p:txBody>
        </p:sp>
      </p:grpSp>
      <p:grpSp>
        <p:nvGrpSpPr>
          <p:cNvPr id="240" name="Google Shape;240;p27"/>
          <p:cNvGrpSpPr/>
          <p:nvPr/>
        </p:nvGrpSpPr>
        <p:grpSpPr>
          <a:xfrm>
            <a:off x="612955" y="2204250"/>
            <a:ext cx="6674432" cy="731700"/>
            <a:chOff x="612955" y="2204250"/>
            <a:chExt cx="6674432" cy="731700"/>
          </a:xfrm>
        </p:grpSpPr>
        <p:sp>
          <p:nvSpPr>
            <p:cNvPr id="241" name="Google Shape;241;p27"/>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D5DDF"/>
                  </a:solidFill>
                  <a:latin typeface="Roboto Medium"/>
                  <a:ea typeface="Roboto Medium"/>
                  <a:cs typeface="Roboto Medium"/>
                  <a:sym typeface="Roboto Medium"/>
                </a:rPr>
                <a:t>Framework</a:t>
              </a:r>
              <a:endParaRPr sz="1100">
                <a:solidFill>
                  <a:srgbClr val="0D5DDF"/>
                </a:solidFill>
                <a:latin typeface="Roboto Medium"/>
                <a:ea typeface="Roboto Medium"/>
                <a:cs typeface="Roboto Medium"/>
                <a:sym typeface="Roboto Medium"/>
              </a:endParaRPr>
            </a:p>
          </p:txBody>
        </p:sp>
        <p:sp>
          <p:nvSpPr>
            <p:cNvPr id="242" name="Google Shape;242;p27"/>
            <p:cNvSpPr/>
            <p:nvPr/>
          </p:nvSpPr>
          <p:spPr>
            <a:xfrm>
              <a:off x="2789787" y="2204250"/>
              <a:ext cx="4497600" cy="731700"/>
            </a:xfrm>
            <a:prstGeom prst="rect">
              <a:avLst/>
            </a:prstGeom>
            <a:solidFill>
              <a:srgbClr val="0D5DDF"/>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3" name="Google Shape;243;p27"/>
            <p:cNvSpPr txBox="1"/>
            <p:nvPr/>
          </p:nvSpPr>
          <p:spPr>
            <a:xfrm>
              <a:off x="2914388" y="2410805"/>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800">
                  <a:solidFill>
                    <a:srgbClr val="FFFFFF"/>
                  </a:solidFill>
                  <a:latin typeface="Roboto"/>
                  <a:ea typeface="Roboto"/>
                  <a:cs typeface="Roboto"/>
                  <a:sym typeface="Roboto"/>
                </a:rPr>
                <a:t>MCOD resonated with our goals</a:t>
              </a:r>
              <a:endParaRPr sz="1800">
                <a:solidFill>
                  <a:srgbClr val="FFFFFF"/>
                </a:solidFill>
                <a:latin typeface="Roboto"/>
                <a:ea typeface="Roboto"/>
                <a:cs typeface="Roboto"/>
                <a:sym typeface="Roboto"/>
              </a:endParaRPr>
            </a:p>
          </p:txBody>
        </p:sp>
      </p:grpSp>
      <p:grpSp>
        <p:nvGrpSpPr>
          <p:cNvPr id="244" name="Google Shape;244;p27"/>
          <p:cNvGrpSpPr/>
          <p:nvPr/>
        </p:nvGrpSpPr>
        <p:grpSpPr>
          <a:xfrm>
            <a:off x="1184436" y="3088625"/>
            <a:ext cx="5741451" cy="731700"/>
            <a:chOff x="1184436" y="3088625"/>
            <a:chExt cx="5741451" cy="731700"/>
          </a:xfrm>
        </p:grpSpPr>
        <p:sp>
          <p:nvSpPr>
            <p:cNvPr id="245" name="Google Shape;245;p27"/>
            <p:cNvSpPr txBox="1"/>
            <p:nvPr/>
          </p:nvSpPr>
          <p:spPr>
            <a:xfrm>
              <a:off x="1184436" y="3138814"/>
              <a:ext cx="1530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E65F0"/>
                  </a:solidFill>
                  <a:latin typeface="Roboto Medium"/>
                  <a:ea typeface="Roboto Medium"/>
                  <a:cs typeface="Roboto Medium"/>
                  <a:sym typeface="Roboto Medium"/>
                </a:rPr>
                <a:t>Method</a:t>
              </a:r>
              <a:endParaRPr sz="2900">
                <a:solidFill>
                  <a:srgbClr val="0E65F0"/>
                </a:solidFill>
                <a:latin typeface="Roboto Medium"/>
                <a:ea typeface="Roboto Medium"/>
                <a:cs typeface="Roboto Medium"/>
                <a:sym typeface="Roboto Medium"/>
              </a:endParaRPr>
            </a:p>
          </p:txBody>
        </p:sp>
        <p:sp>
          <p:nvSpPr>
            <p:cNvPr id="246" name="Google Shape;246;p27"/>
            <p:cNvSpPr/>
            <p:nvPr/>
          </p:nvSpPr>
          <p:spPr>
            <a:xfrm>
              <a:off x="2789787" y="3088625"/>
              <a:ext cx="4136100" cy="731700"/>
            </a:xfrm>
            <a:prstGeom prst="rect">
              <a:avLst/>
            </a:prstGeom>
            <a:solidFill>
              <a:srgbClr val="0E65F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7" name="Google Shape;247;p27"/>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800">
                  <a:solidFill>
                    <a:srgbClr val="FFFFFF"/>
                  </a:solidFill>
                  <a:latin typeface="Roboto"/>
                  <a:ea typeface="Roboto"/>
                  <a:cs typeface="Roboto"/>
                  <a:sym typeface="Roboto"/>
                </a:rPr>
                <a:t>Created a survey with partners</a:t>
              </a:r>
              <a:endParaRPr sz="1800">
                <a:solidFill>
                  <a:srgbClr val="FFFFFF"/>
                </a:solidFill>
                <a:latin typeface="Roboto"/>
                <a:ea typeface="Roboto"/>
                <a:cs typeface="Roboto"/>
                <a:sym typeface="Roboto"/>
              </a:endParaRPr>
            </a:p>
          </p:txBody>
        </p:sp>
      </p:grpSp>
      <p:grpSp>
        <p:nvGrpSpPr>
          <p:cNvPr id="248" name="Google Shape;248;p27"/>
          <p:cNvGrpSpPr/>
          <p:nvPr/>
        </p:nvGrpSpPr>
        <p:grpSpPr>
          <a:xfrm>
            <a:off x="-164524" y="3973000"/>
            <a:ext cx="6730411" cy="731700"/>
            <a:chOff x="-164524" y="3973000"/>
            <a:chExt cx="6730411" cy="731700"/>
          </a:xfrm>
        </p:grpSpPr>
        <p:sp>
          <p:nvSpPr>
            <p:cNvPr id="249" name="Google Shape;249;p27"/>
            <p:cNvSpPr txBox="1"/>
            <p:nvPr/>
          </p:nvSpPr>
          <p:spPr>
            <a:xfrm>
              <a:off x="-164524" y="4023200"/>
              <a:ext cx="2879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307BF3"/>
                  </a:solidFill>
                  <a:latin typeface="Roboto Medium"/>
                  <a:ea typeface="Roboto Medium"/>
                  <a:cs typeface="Roboto Medium"/>
                  <a:sym typeface="Roboto Medium"/>
                </a:rPr>
                <a:t>Looking Forward</a:t>
              </a:r>
              <a:endParaRPr sz="2900">
                <a:solidFill>
                  <a:srgbClr val="307BF3"/>
                </a:solidFill>
                <a:latin typeface="Roboto Medium"/>
                <a:ea typeface="Roboto Medium"/>
                <a:cs typeface="Roboto Medium"/>
                <a:sym typeface="Roboto Medium"/>
              </a:endParaRPr>
            </a:p>
          </p:txBody>
        </p:sp>
        <p:sp>
          <p:nvSpPr>
            <p:cNvPr id="250" name="Google Shape;250;p27"/>
            <p:cNvSpPr/>
            <p:nvPr/>
          </p:nvSpPr>
          <p:spPr>
            <a:xfrm>
              <a:off x="2789787" y="3973000"/>
              <a:ext cx="3776100" cy="731700"/>
            </a:xfrm>
            <a:prstGeom prst="rect">
              <a:avLst/>
            </a:prstGeom>
            <a:solidFill>
              <a:srgbClr val="307BF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1" name="Google Shape;251;p27"/>
            <p:cNvSpPr txBox="1"/>
            <p:nvPr/>
          </p:nvSpPr>
          <p:spPr>
            <a:xfrm>
              <a:off x="2902988" y="4179560"/>
              <a:ext cx="34977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800">
                  <a:solidFill>
                    <a:srgbClr val="FFFFFF"/>
                  </a:solidFill>
                  <a:latin typeface="Roboto"/>
                  <a:ea typeface="Roboto"/>
                  <a:cs typeface="Roboto"/>
                  <a:sym typeface="Roboto"/>
                </a:rPr>
                <a:t>Evaluate survey results for recommendations</a:t>
              </a:r>
              <a:endParaRPr sz="18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786150" y="168326"/>
            <a:ext cx="7571700" cy="53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Multicultural Organizational Development (MCOD) Levels</a:t>
            </a:r>
            <a:endParaRPr/>
          </a:p>
        </p:txBody>
      </p:sp>
      <p:sp>
        <p:nvSpPr>
          <p:cNvPr id="257" name="Google Shape;257;p2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58" name="Google Shape;258;p2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60" name="Google Shape;260;p28"/>
          <p:cNvGrpSpPr/>
          <p:nvPr/>
        </p:nvGrpSpPr>
        <p:grpSpPr>
          <a:xfrm>
            <a:off x="1786339" y="1703401"/>
            <a:ext cx="473400" cy="473400"/>
            <a:chOff x="1786339" y="1703401"/>
            <a:chExt cx="473400" cy="473400"/>
          </a:xfrm>
        </p:grpSpPr>
        <p:sp>
          <p:nvSpPr>
            <p:cNvPr id="261" name="Google Shape;261;p2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1</a:t>
              </a:r>
              <a:endParaRPr sz="600">
                <a:solidFill>
                  <a:schemeClr val="dk2"/>
                </a:solidFill>
                <a:latin typeface="Source Sans Pro"/>
                <a:ea typeface="Source Sans Pro"/>
                <a:cs typeface="Source Sans Pro"/>
                <a:sym typeface="Source Sans Pro"/>
              </a:endParaRPr>
            </a:p>
          </p:txBody>
        </p:sp>
      </p:grpSp>
      <p:grpSp>
        <p:nvGrpSpPr>
          <p:cNvPr id="263" name="Google Shape;263;p28"/>
          <p:cNvGrpSpPr/>
          <p:nvPr/>
        </p:nvGrpSpPr>
        <p:grpSpPr>
          <a:xfrm>
            <a:off x="3814414" y="1703401"/>
            <a:ext cx="473400" cy="473400"/>
            <a:chOff x="3814414" y="1703401"/>
            <a:chExt cx="473400" cy="473400"/>
          </a:xfrm>
        </p:grpSpPr>
        <p:sp>
          <p:nvSpPr>
            <p:cNvPr id="264" name="Google Shape;264;p28"/>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3</a:t>
              </a:r>
              <a:endParaRPr sz="600">
                <a:solidFill>
                  <a:schemeClr val="dk2"/>
                </a:solidFill>
                <a:latin typeface="Source Sans Pro"/>
                <a:ea typeface="Source Sans Pro"/>
                <a:cs typeface="Source Sans Pro"/>
                <a:sym typeface="Source Sans Pro"/>
              </a:endParaRPr>
            </a:p>
          </p:txBody>
        </p:sp>
      </p:grpSp>
      <p:grpSp>
        <p:nvGrpSpPr>
          <p:cNvPr id="266" name="Google Shape;266;p28"/>
          <p:cNvGrpSpPr/>
          <p:nvPr/>
        </p:nvGrpSpPr>
        <p:grpSpPr>
          <a:xfrm>
            <a:off x="5842489" y="1703401"/>
            <a:ext cx="473400" cy="473400"/>
            <a:chOff x="5842489" y="1703401"/>
            <a:chExt cx="473400" cy="473400"/>
          </a:xfrm>
        </p:grpSpPr>
        <p:sp>
          <p:nvSpPr>
            <p:cNvPr id="267" name="Google Shape;267;p28"/>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5</a:t>
              </a:r>
              <a:endParaRPr sz="600">
                <a:solidFill>
                  <a:schemeClr val="dk2"/>
                </a:solidFill>
                <a:latin typeface="Source Sans Pro"/>
                <a:ea typeface="Source Sans Pro"/>
                <a:cs typeface="Source Sans Pro"/>
                <a:sym typeface="Source Sans Pro"/>
              </a:endParaRPr>
            </a:p>
          </p:txBody>
        </p:sp>
      </p:grpSp>
      <p:grpSp>
        <p:nvGrpSpPr>
          <p:cNvPr id="269" name="Google Shape;269;p28"/>
          <p:cNvGrpSpPr/>
          <p:nvPr/>
        </p:nvGrpSpPr>
        <p:grpSpPr>
          <a:xfrm>
            <a:off x="6880814" y="3576300"/>
            <a:ext cx="473400" cy="473400"/>
            <a:chOff x="6880814" y="3576300"/>
            <a:chExt cx="473400" cy="473400"/>
          </a:xfrm>
        </p:grpSpPr>
        <p:sp>
          <p:nvSpPr>
            <p:cNvPr id="270" name="Google Shape;270;p28"/>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6</a:t>
              </a:r>
              <a:endParaRPr sz="600">
                <a:solidFill>
                  <a:schemeClr val="dk2"/>
                </a:solidFill>
                <a:latin typeface="Source Sans Pro"/>
                <a:ea typeface="Source Sans Pro"/>
                <a:cs typeface="Source Sans Pro"/>
                <a:sym typeface="Source Sans Pro"/>
              </a:endParaRPr>
            </a:p>
          </p:txBody>
        </p:sp>
      </p:grpSp>
      <p:grpSp>
        <p:nvGrpSpPr>
          <p:cNvPr id="272" name="Google Shape;272;p28"/>
          <p:cNvGrpSpPr/>
          <p:nvPr/>
        </p:nvGrpSpPr>
        <p:grpSpPr>
          <a:xfrm>
            <a:off x="4852739" y="3576300"/>
            <a:ext cx="473400" cy="473400"/>
            <a:chOff x="4852739" y="3576300"/>
            <a:chExt cx="473400" cy="473400"/>
          </a:xfrm>
        </p:grpSpPr>
        <p:sp>
          <p:nvSpPr>
            <p:cNvPr id="273" name="Google Shape;273;p2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4</a:t>
              </a:r>
              <a:endParaRPr sz="600">
                <a:solidFill>
                  <a:schemeClr val="dk2"/>
                </a:solidFill>
                <a:latin typeface="Source Sans Pro"/>
                <a:ea typeface="Source Sans Pro"/>
                <a:cs typeface="Source Sans Pro"/>
                <a:sym typeface="Source Sans Pro"/>
              </a:endParaRPr>
            </a:p>
          </p:txBody>
        </p:sp>
      </p:grpSp>
      <p:grpSp>
        <p:nvGrpSpPr>
          <p:cNvPr id="275" name="Google Shape;275;p28"/>
          <p:cNvGrpSpPr/>
          <p:nvPr/>
        </p:nvGrpSpPr>
        <p:grpSpPr>
          <a:xfrm>
            <a:off x="2824664" y="3576300"/>
            <a:ext cx="473400" cy="473400"/>
            <a:chOff x="2824664" y="3576300"/>
            <a:chExt cx="473400" cy="473400"/>
          </a:xfrm>
        </p:grpSpPr>
        <p:sp>
          <p:nvSpPr>
            <p:cNvPr id="276" name="Google Shape;276;p28"/>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Source Sans Pro"/>
                  <a:ea typeface="Source Sans Pro"/>
                  <a:cs typeface="Source Sans Pro"/>
                  <a:sym typeface="Source Sans Pro"/>
                </a:rPr>
                <a:t>2</a:t>
              </a:r>
              <a:endParaRPr sz="600">
                <a:solidFill>
                  <a:schemeClr val="dk2"/>
                </a:solidFill>
                <a:latin typeface="Source Sans Pro"/>
                <a:ea typeface="Source Sans Pro"/>
                <a:cs typeface="Source Sans Pro"/>
                <a:sym typeface="Source Sans Pro"/>
              </a:endParaRPr>
            </a:p>
          </p:txBody>
        </p:sp>
      </p:grpSp>
      <p:sp>
        <p:nvSpPr>
          <p:cNvPr id="278" name="Google Shape;278;p28"/>
          <p:cNvSpPr txBox="1"/>
          <p:nvPr/>
        </p:nvSpPr>
        <p:spPr>
          <a:xfrm>
            <a:off x="1059750" y="1156100"/>
            <a:ext cx="1874100" cy="5334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r>
              <a:rPr lang="en" b="1" i="1">
                <a:solidFill>
                  <a:schemeClr val="dk2"/>
                </a:solidFill>
                <a:latin typeface="Source Sans Pro"/>
                <a:ea typeface="Source Sans Pro"/>
                <a:cs typeface="Source Sans Pro"/>
                <a:sym typeface="Source Sans Pro"/>
              </a:rPr>
              <a:t>Monocultural Organizations</a:t>
            </a:r>
            <a:endParaRPr b="1" i="1">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dk2"/>
                </a:solidFill>
                <a:latin typeface="Source Sans Pro"/>
                <a:ea typeface="Source Sans Pro"/>
                <a:cs typeface="Source Sans Pro"/>
                <a:sym typeface="Source Sans Pro"/>
              </a:rPr>
              <a:t>Exclusionary Organization</a:t>
            </a:r>
            <a:r>
              <a:rPr lang="en">
                <a:latin typeface="Calibri"/>
                <a:ea typeface="Calibri"/>
                <a:cs typeface="Calibri"/>
                <a:sym typeface="Calibri"/>
              </a:rPr>
              <a:t> </a:t>
            </a:r>
            <a:endParaRPr>
              <a:solidFill>
                <a:schemeClr val="dk2"/>
              </a:solidFill>
              <a:latin typeface="Source Sans Pro"/>
              <a:ea typeface="Source Sans Pro"/>
              <a:cs typeface="Source Sans Pro"/>
              <a:sym typeface="Source Sans Pro"/>
            </a:endParaRPr>
          </a:p>
        </p:txBody>
      </p:sp>
      <p:sp>
        <p:nvSpPr>
          <p:cNvPr id="279" name="Google Shape;279;p28"/>
          <p:cNvSpPr txBox="1"/>
          <p:nvPr/>
        </p:nvSpPr>
        <p:spPr>
          <a:xfrm>
            <a:off x="3377199" y="1156100"/>
            <a:ext cx="16413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300" b="1">
                <a:solidFill>
                  <a:schemeClr val="dk2"/>
                </a:solidFill>
                <a:latin typeface="Source Sans Pro"/>
                <a:ea typeface="Source Sans Pro"/>
                <a:cs typeface="Source Sans Pro"/>
                <a:sym typeface="Source Sans Pro"/>
              </a:rPr>
              <a:t>Non-Discriminating Organizaitons </a:t>
            </a:r>
            <a:endParaRPr sz="1300" b="1">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n" sz="1300">
                <a:solidFill>
                  <a:schemeClr val="dk2"/>
                </a:solidFill>
                <a:latin typeface="Source Sans Pro"/>
                <a:ea typeface="Source Sans Pro"/>
                <a:cs typeface="Source Sans Pro"/>
                <a:sym typeface="Source Sans Pro"/>
              </a:rPr>
              <a:t>The Compliance Organization</a:t>
            </a:r>
            <a:endParaRPr sz="1300">
              <a:solidFill>
                <a:schemeClr val="dk2"/>
              </a:solidFill>
              <a:latin typeface="Source Sans Pro"/>
              <a:ea typeface="Source Sans Pro"/>
              <a:cs typeface="Source Sans Pro"/>
              <a:sym typeface="Source Sans Pro"/>
            </a:endParaRPr>
          </a:p>
        </p:txBody>
      </p:sp>
      <p:sp>
        <p:nvSpPr>
          <p:cNvPr id="280" name="Google Shape;280;p28"/>
          <p:cNvSpPr txBox="1"/>
          <p:nvPr/>
        </p:nvSpPr>
        <p:spPr>
          <a:xfrm>
            <a:off x="5168426" y="1156100"/>
            <a:ext cx="21858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b="1">
                <a:solidFill>
                  <a:schemeClr val="dk2"/>
                </a:solidFill>
                <a:latin typeface="Source Sans Pro"/>
                <a:ea typeface="Source Sans Pro"/>
                <a:cs typeface="Source Sans Pro"/>
                <a:sym typeface="Source Sans Pro"/>
              </a:rPr>
              <a:t>Multicultural/Inclusive Organizations</a:t>
            </a:r>
            <a:endParaRPr b="1">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n">
                <a:solidFill>
                  <a:schemeClr val="dk2"/>
                </a:solidFill>
                <a:latin typeface="Source Sans Pro"/>
                <a:ea typeface="Source Sans Pro"/>
                <a:cs typeface="Source Sans Pro"/>
                <a:sym typeface="Source Sans Pro"/>
              </a:rPr>
              <a:t>The Redefining Organization</a:t>
            </a:r>
            <a:endParaRPr>
              <a:solidFill>
                <a:schemeClr val="dk2"/>
              </a:solidFill>
              <a:latin typeface="Source Sans Pro"/>
              <a:ea typeface="Source Sans Pro"/>
              <a:cs typeface="Source Sans Pro"/>
              <a:sym typeface="Source Sans Pro"/>
            </a:endParaRPr>
          </a:p>
        </p:txBody>
      </p:sp>
      <p:sp>
        <p:nvSpPr>
          <p:cNvPr id="281" name="Google Shape;281;p28"/>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b="1" i="1">
                <a:solidFill>
                  <a:schemeClr val="dk2"/>
                </a:solidFill>
                <a:latin typeface="Source Sans Pro"/>
                <a:ea typeface="Source Sans Pro"/>
                <a:cs typeface="Source Sans Pro"/>
                <a:sym typeface="Source Sans Pro"/>
              </a:rPr>
              <a:t>Monocultural Organizations</a:t>
            </a:r>
            <a:r>
              <a:rPr lang="en">
                <a:solidFill>
                  <a:schemeClr val="dk2"/>
                </a:solidFill>
                <a:latin typeface="Source Sans Pro"/>
                <a:ea typeface="Source Sans Pro"/>
                <a:cs typeface="Source Sans Pro"/>
                <a:sym typeface="Source Sans Pro"/>
              </a:rPr>
              <a:t>“</a:t>
            </a:r>
            <a:endParaRPr>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n">
                <a:solidFill>
                  <a:schemeClr val="dk2"/>
                </a:solidFill>
                <a:latin typeface="Source Sans Pro"/>
                <a:ea typeface="Source Sans Pro"/>
                <a:cs typeface="Source Sans Pro"/>
                <a:sym typeface="Source Sans Pro"/>
              </a:rPr>
              <a:t>“The Club”</a:t>
            </a:r>
            <a:endParaRPr>
              <a:solidFill>
                <a:schemeClr val="dk2"/>
              </a:solidFill>
              <a:latin typeface="Source Sans Pro"/>
              <a:ea typeface="Source Sans Pro"/>
              <a:cs typeface="Source Sans Pro"/>
              <a:sym typeface="Source Sans Pro"/>
            </a:endParaRPr>
          </a:p>
        </p:txBody>
      </p:sp>
      <p:sp>
        <p:nvSpPr>
          <p:cNvPr id="282" name="Google Shape;282;p28"/>
          <p:cNvSpPr txBox="1"/>
          <p:nvPr/>
        </p:nvSpPr>
        <p:spPr>
          <a:xfrm>
            <a:off x="4300050" y="4063600"/>
            <a:ext cx="1641300" cy="53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00" b="1">
                <a:solidFill>
                  <a:schemeClr val="dk2"/>
                </a:solidFill>
                <a:latin typeface="Source Sans Pro"/>
                <a:ea typeface="Source Sans Pro"/>
                <a:cs typeface="Source Sans Pro"/>
                <a:sym typeface="Source Sans Pro"/>
              </a:rPr>
              <a:t>Non-Discriminating Organizaitons </a:t>
            </a:r>
            <a:endParaRPr sz="1300" b="1">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n">
                <a:solidFill>
                  <a:schemeClr val="dk2"/>
                </a:solidFill>
                <a:latin typeface="Source Sans Pro"/>
                <a:ea typeface="Source Sans Pro"/>
                <a:cs typeface="Source Sans Pro"/>
                <a:sym typeface="Source Sans Pro"/>
              </a:rPr>
              <a:t>The Affirming Organization</a:t>
            </a:r>
            <a:endParaRPr>
              <a:solidFill>
                <a:schemeClr val="dk2"/>
              </a:solidFill>
              <a:latin typeface="Source Sans Pro"/>
              <a:ea typeface="Source Sans Pro"/>
              <a:cs typeface="Source Sans Pro"/>
              <a:sym typeface="Source Sans Pro"/>
            </a:endParaRPr>
          </a:p>
        </p:txBody>
      </p:sp>
      <p:sp>
        <p:nvSpPr>
          <p:cNvPr id="283" name="Google Shape;283;p28"/>
          <p:cNvSpPr txBox="1"/>
          <p:nvPr/>
        </p:nvSpPr>
        <p:spPr>
          <a:xfrm>
            <a:off x="6315900" y="4063600"/>
            <a:ext cx="2004600" cy="53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2"/>
                </a:solidFill>
                <a:latin typeface="Source Sans Pro"/>
                <a:ea typeface="Source Sans Pro"/>
                <a:cs typeface="Source Sans Pro"/>
                <a:sym typeface="Source Sans Pro"/>
              </a:rPr>
              <a:t>Multicultural/Inclusive Organizations</a:t>
            </a:r>
            <a:endParaRPr sz="1300" b="1">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r>
              <a:rPr lang="en">
                <a:solidFill>
                  <a:schemeClr val="dk2"/>
                </a:solidFill>
                <a:latin typeface="Source Sans Pro"/>
                <a:ea typeface="Source Sans Pro"/>
                <a:cs typeface="Source Sans Pro"/>
                <a:sym typeface="Source Sans Pro"/>
              </a:rPr>
              <a:t> The Multicultural Organization </a:t>
            </a:r>
            <a:endParaRPr>
              <a:solidFill>
                <a:schemeClr val="dk2"/>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endParaRPr>
              <a:solidFill>
                <a:schemeClr val="dk2"/>
              </a:solidFill>
              <a:latin typeface="Source Sans Pro"/>
              <a:ea typeface="Source Sans Pro"/>
              <a:cs typeface="Source Sans Pro"/>
              <a:sym typeface="Source Sans Pro"/>
            </a:endParaRPr>
          </a:p>
        </p:txBody>
      </p:sp>
      <p:sp>
        <p:nvSpPr>
          <p:cNvPr id="284" name="Google Shape;284;p28"/>
          <p:cNvSpPr txBox="1"/>
          <p:nvPr/>
        </p:nvSpPr>
        <p:spPr>
          <a:xfrm>
            <a:off x="1735975" y="2707100"/>
            <a:ext cx="54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90" name="Google Shape;290;p29"/>
          <p:cNvSpPr txBox="1">
            <a:spLocks noGrp="1"/>
          </p:cNvSpPr>
          <p:nvPr>
            <p:ph type="title"/>
          </p:nvPr>
        </p:nvSpPr>
        <p:spPr>
          <a:xfrm>
            <a:off x="353550" y="0"/>
            <a:ext cx="8436900" cy="53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How would you classify your organization? </a:t>
            </a:r>
            <a:endParaRPr sz="2200"/>
          </a:p>
        </p:txBody>
      </p:sp>
      <p:pic>
        <p:nvPicPr>
          <p:cNvPr id="291" name="Google Shape;291;p29"/>
          <p:cNvPicPr preferRelativeResize="0"/>
          <p:nvPr/>
        </p:nvPicPr>
        <p:blipFill>
          <a:blip r:embed="rId3">
            <a:alphaModFix/>
          </a:blip>
          <a:stretch>
            <a:fillRect/>
          </a:stretch>
        </p:blipFill>
        <p:spPr>
          <a:xfrm>
            <a:off x="353550" y="533400"/>
            <a:ext cx="8106169" cy="4610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352700" y="143000"/>
            <a:ext cx="76182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Translating the Tool for our Library</a:t>
            </a:r>
            <a:endParaRPr sz="2200"/>
          </a:p>
        </p:txBody>
      </p:sp>
      <p:sp>
        <p:nvSpPr>
          <p:cNvPr id="297" name="Google Shape;297;p3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98" name="Google Shape;298;p30"/>
          <p:cNvPicPr preferRelativeResize="0"/>
          <p:nvPr/>
        </p:nvPicPr>
        <p:blipFill rotWithShape="1">
          <a:blip r:embed="rId3">
            <a:alphaModFix/>
          </a:blip>
          <a:srcRect r="9657"/>
          <a:stretch/>
        </p:blipFill>
        <p:spPr>
          <a:xfrm>
            <a:off x="3567375" y="1015150"/>
            <a:ext cx="5385700" cy="3359598"/>
          </a:xfrm>
          <a:prstGeom prst="rect">
            <a:avLst/>
          </a:prstGeom>
          <a:noFill/>
          <a:ln w="9525" cap="flat" cmpd="sng">
            <a:solidFill>
              <a:schemeClr val="dk1"/>
            </a:solidFill>
            <a:prstDash val="solid"/>
            <a:round/>
            <a:headEnd type="none" w="sm" len="sm"/>
            <a:tailEnd type="none" w="sm" len="sm"/>
          </a:ln>
        </p:spPr>
      </p:pic>
      <p:sp>
        <p:nvSpPr>
          <p:cNvPr id="299" name="Google Shape;299;p30"/>
          <p:cNvSpPr txBox="1"/>
          <p:nvPr/>
        </p:nvSpPr>
        <p:spPr>
          <a:xfrm>
            <a:off x="285350" y="1015138"/>
            <a:ext cx="3827400" cy="2601300"/>
          </a:xfrm>
          <a:prstGeom prst="rect">
            <a:avLst/>
          </a:prstGeom>
          <a:noFill/>
          <a:ln>
            <a:noFill/>
          </a:ln>
        </p:spPr>
        <p:txBody>
          <a:bodyPr spcFirstLastPara="1" wrap="square" lIns="91425" tIns="91425" rIns="91425" bIns="91425" anchor="ctr" anchorCtr="0">
            <a:spAutoFit/>
          </a:bodyPr>
          <a:lstStyle/>
          <a:p>
            <a:pPr marL="457200" marR="0" lvl="0" indent="-374650" algn="l" rtl="0">
              <a:lnSpc>
                <a:spcPct val="100000"/>
              </a:lnSpc>
              <a:spcBef>
                <a:spcPts val="600"/>
              </a:spcBef>
              <a:spcAft>
                <a:spcPts val="0"/>
              </a:spcAft>
              <a:buClr>
                <a:schemeClr val="dk1"/>
              </a:buClr>
              <a:buSzPts val="2300"/>
              <a:buFont typeface="Source Sans Pro"/>
              <a:buChar char="◎"/>
            </a:pPr>
            <a:r>
              <a:rPr lang="en" sz="2300">
                <a:solidFill>
                  <a:schemeClr val="dk1"/>
                </a:solidFill>
                <a:latin typeface="Source Sans Pro"/>
                <a:ea typeface="Source Sans Pro"/>
                <a:cs typeface="Source Sans Pro"/>
                <a:sym typeface="Source Sans Pro"/>
              </a:rPr>
              <a:t>MCOD Survey</a:t>
            </a:r>
            <a:endParaRPr sz="2300">
              <a:solidFill>
                <a:schemeClr val="dk1"/>
              </a:solidFill>
              <a:latin typeface="Source Sans Pro"/>
              <a:ea typeface="Source Sans Pro"/>
              <a:cs typeface="Source Sans Pro"/>
              <a:sym typeface="Source Sans Pro"/>
            </a:endParaRPr>
          </a:p>
          <a:p>
            <a:pPr marL="457200" marR="0" lvl="0" indent="-374650" algn="l" rtl="0">
              <a:lnSpc>
                <a:spcPct val="100000"/>
              </a:lnSpc>
              <a:spcBef>
                <a:spcPts val="0"/>
              </a:spcBef>
              <a:spcAft>
                <a:spcPts val="0"/>
              </a:spcAft>
              <a:buClr>
                <a:schemeClr val="dk1"/>
              </a:buClr>
              <a:buSzPts val="2300"/>
              <a:buFont typeface="Source Sans Pro"/>
              <a:buChar char="◎"/>
            </a:pPr>
            <a:r>
              <a:rPr lang="en" sz="2300">
                <a:solidFill>
                  <a:schemeClr val="dk1"/>
                </a:solidFill>
                <a:latin typeface="Source Sans Pro"/>
                <a:ea typeface="Source Sans Pro"/>
                <a:cs typeface="Source Sans Pro"/>
                <a:sym typeface="Source Sans Pro"/>
              </a:rPr>
              <a:t>Collaboration with Statistical Consulting Center</a:t>
            </a:r>
            <a:endParaRPr sz="2300">
              <a:solidFill>
                <a:schemeClr val="dk1"/>
              </a:solidFill>
              <a:latin typeface="Source Sans Pro"/>
              <a:ea typeface="Source Sans Pro"/>
              <a:cs typeface="Source Sans Pro"/>
              <a:sym typeface="Source Sans Pro"/>
            </a:endParaRPr>
          </a:p>
          <a:p>
            <a:pPr marL="457200" marR="0" lvl="0" indent="-374650" algn="l" rtl="0">
              <a:lnSpc>
                <a:spcPct val="100000"/>
              </a:lnSpc>
              <a:spcBef>
                <a:spcPts val="0"/>
              </a:spcBef>
              <a:spcAft>
                <a:spcPts val="0"/>
              </a:spcAft>
              <a:buClr>
                <a:schemeClr val="dk1"/>
              </a:buClr>
              <a:buSzPts val="2300"/>
              <a:buFont typeface="Source Sans Pro"/>
              <a:buChar char="◎"/>
            </a:pPr>
            <a:r>
              <a:rPr lang="en" sz="2300">
                <a:solidFill>
                  <a:schemeClr val="dk1"/>
                </a:solidFill>
                <a:latin typeface="Source Sans Pro"/>
                <a:ea typeface="Source Sans Pro"/>
                <a:cs typeface="Source Sans Pro"/>
                <a:sym typeface="Source Sans Pro"/>
              </a:rPr>
              <a:t>Careful data </a:t>
            </a:r>
            <a:br>
              <a:rPr lang="en" sz="2300">
                <a:solidFill>
                  <a:schemeClr val="dk1"/>
                </a:solidFill>
                <a:latin typeface="Source Sans Pro"/>
                <a:ea typeface="Source Sans Pro"/>
                <a:cs typeface="Source Sans Pro"/>
                <a:sym typeface="Source Sans Pro"/>
              </a:rPr>
            </a:br>
            <a:r>
              <a:rPr lang="en" sz="2300">
                <a:solidFill>
                  <a:schemeClr val="dk1"/>
                </a:solidFill>
                <a:latin typeface="Source Sans Pro"/>
                <a:ea typeface="Source Sans Pro"/>
                <a:cs typeface="Source Sans Pro"/>
                <a:sym typeface="Source Sans Pro"/>
              </a:rPr>
              <a:t>management plan</a:t>
            </a:r>
            <a:endParaRPr sz="2400">
              <a:solidFill>
                <a:schemeClr val="dk1"/>
              </a:solidFill>
              <a:latin typeface="Source Sans Pro"/>
              <a:ea typeface="Source Sans Pro"/>
              <a:cs typeface="Source Sans Pro"/>
              <a:sym typeface="Source Sans Pro"/>
            </a:endParaRPr>
          </a:p>
          <a:p>
            <a:pPr marL="457200" lvl="0" indent="0" algn="l" rtl="0">
              <a:spcBef>
                <a:spcPts val="6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Obstacles and Challenges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Our team</a:t>
            </a:r>
            <a:endParaRPr sz="2200"/>
          </a:p>
        </p:txBody>
      </p:sp>
      <p:sp>
        <p:nvSpPr>
          <p:cNvPr id="81" name="Google Shape;81;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2" name="Google Shape;82;p14"/>
          <p:cNvSpPr txBox="1"/>
          <p:nvPr/>
        </p:nvSpPr>
        <p:spPr>
          <a:xfrm>
            <a:off x="860325" y="30742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Source Sans Pro"/>
                <a:ea typeface="Source Sans Pro"/>
                <a:cs typeface="Source Sans Pro"/>
                <a:sym typeface="Source Sans Pro"/>
              </a:rPr>
              <a:t>Annie Bélanger</a:t>
            </a:r>
            <a:br>
              <a:rPr lang="en" sz="1600">
                <a:latin typeface="Source Sans Pro"/>
                <a:ea typeface="Source Sans Pro"/>
                <a:cs typeface="Source Sans Pro"/>
                <a:sym typeface="Source Sans Pro"/>
              </a:rPr>
            </a:br>
            <a:r>
              <a:rPr lang="en" sz="1000">
                <a:solidFill>
                  <a:schemeClr val="dk2"/>
                </a:solidFill>
                <a:latin typeface="Source Sans Pro"/>
                <a:ea typeface="Source Sans Pro"/>
                <a:cs typeface="Source Sans Pro"/>
                <a:sym typeface="Source Sans Pro"/>
              </a:rPr>
              <a:t>Dean of University Libraries</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Sponsor, IDEA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Co-Chair IDEA 2.0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100">
                <a:solidFill>
                  <a:schemeClr val="dk2"/>
                </a:solidFill>
                <a:latin typeface="Source Sans Pro"/>
                <a:ea typeface="Source Sans Pro"/>
                <a:cs typeface="Source Sans Pro"/>
                <a:sym typeface="Source Sans Pro"/>
              </a:rPr>
              <a:t>(She/her)</a:t>
            </a:r>
            <a:endParaRPr sz="1600">
              <a:latin typeface="Source Sans Pro"/>
              <a:ea typeface="Source Sans Pro"/>
              <a:cs typeface="Source Sans Pro"/>
              <a:sym typeface="Source Sans Pro"/>
            </a:endParaRPr>
          </a:p>
          <a:p>
            <a:pPr marL="0" lvl="0" indent="0" algn="ctr" rtl="0">
              <a:spcBef>
                <a:spcPts val="400"/>
              </a:spcBef>
              <a:spcAft>
                <a:spcPts val="400"/>
              </a:spcAft>
              <a:buNone/>
            </a:pPr>
            <a:endParaRPr sz="1600">
              <a:latin typeface="Source Sans Pro"/>
              <a:ea typeface="Source Sans Pro"/>
              <a:cs typeface="Source Sans Pro"/>
              <a:sym typeface="Source Sans Pro"/>
            </a:endParaRPr>
          </a:p>
        </p:txBody>
      </p:sp>
      <p:sp>
        <p:nvSpPr>
          <p:cNvPr id="83" name="Google Shape;83;p14"/>
          <p:cNvSpPr txBox="1"/>
          <p:nvPr/>
        </p:nvSpPr>
        <p:spPr>
          <a:xfrm>
            <a:off x="2840050" y="30742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Source Sans Pro"/>
                <a:ea typeface="Source Sans Pro"/>
                <a:cs typeface="Source Sans Pro"/>
                <a:sym typeface="Source Sans Pro"/>
              </a:rPr>
              <a:t>Stacey Burns</a:t>
            </a:r>
            <a:br>
              <a:rPr lang="en" sz="1600">
                <a:latin typeface="Source Sans Pro"/>
                <a:ea typeface="Source Sans Pro"/>
                <a:cs typeface="Source Sans Pro"/>
                <a:sym typeface="Source Sans Pro"/>
              </a:rPr>
            </a:br>
            <a:r>
              <a:rPr lang="en" sz="1000">
                <a:solidFill>
                  <a:schemeClr val="dk2"/>
                </a:solidFill>
                <a:latin typeface="Source Sans Pro"/>
                <a:ea typeface="Source Sans Pro"/>
                <a:cs typeface="Source Sans Pro"/>
                <a:sym typeface="Source Sans Pro"/>
              </a:rPr>
              <a:t>Programs &amp; Operations Manager</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Member, IDEA 2.0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(ze/zir or they/them)</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400"/>
              </a:spcAft>
              <a:buNone/>
            </a:pPr>
            <a:endParaRPr sz="1600">
              <a:latin typeface="Source Sans Pro"/>
              <a:ea typeface="Source Sans Pro"/>
              <a:cs typeface="Source Sans Pro"/>
              <a:sym typeface="Source Sans Pro"/>
            </a:endParaRPr>
          </a:p>
        </p:txBody>
      </p:sp>
      <p:sp>
        <p:nvSpPr>
          <p:cNvPr id="84" name="Google Shape;84;p14"/>
          <p:cNvSpPr txBox="1"/>
          <p:nvPr/>
        </p:nvSpPr>
        <p:spPr>
          <a:xfrm>
            <a:off x="4819775" y="30742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Source Sans Pro"/>
                <a:ea typeface="Source Sans Pro"/>
                <a:cs typeface="Source Sans Pro"/>
                <a:sym typeface="Source Sans Pro"/>
              </a:rPr>
              <a:t>Samantha Minnis</a:t>
            </a:r>
            <a:endParaRPr b="1">
              <a:solidFill>
                <a:schemeClr val="dk1"/>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Social Sciences Liaison Librarian</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Chair, IDEA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Member, IDEA 2.0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(She/her)</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endParaRPr sz="1600">
              <a:latin typeface="Source Sans Pro"/>
              <a:ea typeface="Source Sans Pro"/>
              <a:cs typeface="Source Sans Pro"/>
              <a:sym typeface="Source Sans Pro"/>
            </a:endParaRPr>
          </a:p>
          <a:p>
            <a:pPr marL="0" lvl="0" indent="0" algn="ctr" rtl="0">
              <a:spcBef>
                <a:spcPts val="400"/>
              </a:spcBef>
              <a:spcAft>
                <a:spcPts val="400"/>
              </a:spcAft>
              <a:buNone/>
            </a:pPr>
            <a:endParaRPr sz="1600">
              <a:latin typeface="Source Sans Pro"/>
              <a:ea typeface="Source Sans Pro"/>
              <a:cs typeface="Source Sans Pro"/>
              <a:sym typeface="Source Sans Pro"/>
            </a:endParaRPr>
          </a:p>
        </p:txBody>
      </p:sp>
      <p:sp>
        <p:nvSpPr>
          <p:cNvPr id="85" name="Google Shape;85;p14"/>
          <p:cNvSpPr txBox="1"/>
          <p:nvPr/>
        </p:nvSpPr>
        <p:spPr>
          <a:xfrm>
            <a:off x="6897025" y="30742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solidFill>
                  <a:schemeClr val="dk1"/>
                </a:solidFill>
                <a:latin typeface="Source Sans Pro"/>
                <a:ea typeface="Source Sans Pro"/>
                <a:cs typeface="Source Sans Pro"/>
                <a:sym typeface="Source Sans Pro"/>
              </a:rPr>
              <a:t>Ashley Rosener</a:t>
            </a:r>
            <a:br>
              <a:rPr lang="en" sz="1600">
                <a:latin typeface="Source Sans Pro"/>
                <a:ea typeface="Source Sans Pro"/>
                <a:cs typeface="Source Sans Pro"/>
                <a:sym typeface="Source Sans Pro"/>
              </a:rPr>
            </a:br>
            <a:r>
              <a:rPr lang="en" sz="1000">
                <a:solidFill>
                  <a:schemeClr val="dk2"/>
                </a:solidFill>
                <a:latin typeface="Source Sans Pro"/>
                <a:ea typeface="Source Sans Pro"/>
                <a:cs typeface="Source Sans Pro"/>
                <a:sym typeface="Source Sans Pro"/>
              </a:rPr>
              <a:t>Liaison Librarian</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000">
                <a:solidFill>
                  <a:schemeClr val="dk2"/>
                </a:solidFill>
                <a:latin typeface="Source Sans Pro"/>
                <a:ea typeface="Source Sans Pro"/>
                <a:cs typeface="Source Sans Pro"/>
                <a:sym typeface="Source Sans Pro"/>
              </a:rPr>
              <a:t>Co-Chair IDEA 2.0 Committee</a:t>
            </a:r>
            <a:endParaRPr sz="100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 sz="1100">
                <a:solidFill>
                  <a:schemeClr val="dk2"/>
                </a:solidFill>
                <a:latin typeface="Source Sans Pro"/>
                <a:ea typeface="Source Sans Pro"/>
                <a:cs typeface="Source Sans Pro"/>
                <a:sym typeface="Source Sans Pro"/>
              </a:rPr>
              <a:t>(She/her)</a:t>
            </a:r>
            <a:endParaRPr sz="1100">
              <a:solidFill>
                <a:schemeClr val="dk2"/>
              </a:solidFill>
              <a:latin typeface="Source Sans Pro"/>
              <a:ea typeface="Source Sans Pro"/>
              <a:cs typeface="Source Sans Pro"/>
              <a:sym typeface="Source Sans Pro"/>
            </a:endParaRPr>
          </a:p>
          <a:p>
            <a:pPr marL="0" lvl="0" indent="0" algn="ctr" rtl="0">
              <a:spcBef>
                <a:spcPts val="400"/>
              </a:spcBef>
              <a:spcAft>
                <a:spcPts val="400"/>
              </a:spcAft>
              <a:buNone/>
            </a:pPr>
            <a:endParaRPr sz="1600">
              <a:latin typeface="Source Sans Pro"/>
              <a:ea typeface="Source Sans Pro"/>
              <a:cs typeface="Source Sans Pro"/>
              <a:sym typeface="Source Sans Pro"/>
            </a:endParaRPr>
          </a:p>
        </p:txBody>
      </p:sp>
      <p:pic>
        <p:nvPicPr>
          <p:cNvPr id="86" name="Google Shape;86;p14"/>
          <p:cNvPicPr preferRelativeResize="0"/>
          <p:nvPr/>
        </p:nvPicPr>
        <p:blipFill>
          <a:blip r:embed="rId3">
            <a:alphaModFix/>
          </a:blip>
          <a:stretch>
            <a:fillRect/>
          </a:stretch>
        </p:blipFill>
        <p:spPr>
          <a:xfrm>
            <a:off x="664800" y="1163120"/>
            <a:ext cx="1880248" cy="1758680"/>
          </a:xfrm>
          <a:prstGeom prst="rect">
            <a:avLst/>
          </a:prstGeom>
          <a:noFill/>
          <a:ln>
            <a:noFill/>
          </a:ln>
        </p:spPr>
      </p:pic>
      <p:pic>
        <p:nvPicPr>
          <p:cNvPr id="87" name="Google Shape;87;p14"/>
          <p:cNvPicPr preferRelativeResize="0"/>
          <p:nvPr/>
        </p:nvPicPr>
        <p:blipFill>
          <a:blip r:embed="rId4">
            <a:alphaModFix/>
          </a:blip>
          <a:stretch>
            <a:fillRect/>
          </a:stretch>
        </p:blipFill>
        <p:spPr>
          <a:xfrm>
            <a:off x="4711473" y="1248195"/>
            <a:ext cx="1778600" cy="1758680"/>
          </a:xfrm>
          <a:prstGeom prst="rect">
            <a:avLst/>
          </a:prstGeom>
          <a:noFill/>
          <a:ln>
            <a:noFill/>
          </a:ln>
        </p:spPr>
      </p:pic>
      <p:pic>
        <p:nvPicPr>
          <p:cNvPr id="88" name="Google Shape;88;p14"/>
          <p:cNvPicPr preferRelativeResize="0"/>
          <p:nvPr/>
        </p:nvPicPr>
        <p:blipFill>
          <a:blip r:embed="rId5">
            <a:alphaModFix/>
          </a:blip>
          <a:stretch>
            <a:fillRect/>
          </a:stretch>
        </p:blipFill>
        <p:spPr>
          <a:xfrm>
            <a:off x="6799498" y="1248195"/>
            <a:ext cx="1684258" cy="1758679"/>
          </a:xfrm>
          <a:prstGeom prst="rect">
            <a:avLst/>
          </a:prstGeom>
          <a:noFill/>
          <a:ln>
            <a:noFill/>
          </a:ln>
        </p:spPr>
      </p:pic>
      <p:pic>
        <p:nvPicPr>
          <p:cNvPr id="89" name="Google Shape;89;p14"/>
          <p:cNvPicPr preferRelativeResize="0"/>
          <p:nvPr/>
        </p:nvPicPr>
        <p:blipFill>
          <a:blip r:embed="rId6">
            <a:alphaModFix/>
          </a:blip>
          <a:stretch>
            <a:fillRect/>
          </a:stretch>
        </p:blipFill>
        <p:spPr>
          <a:xfrm>
            <a:off x="2721238" y="1285425"/>
            <a:ext cx="1684200" cy="16842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a:off x="676200" y="195725"/>
            <a:ext cx="3671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Obstacles</a:t>
            </a:r>
            <a:endParaRPr sz="2300"/>
          </a:p>
        </p:txBody>
      </p:sp>
      <p:sp>
        <p:nvSpPr>
          <p:cNvPr id="310" name="Google Shape;31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11" name="Google Shape;311;p32"/>
          <p:cNvSpPr txBox="1">
            <a:spLocks noGrp="1"/>
          </p:cNvSpPr>
          <p:nvPr>
            <p:ph type="body" idx="4294967295"/>
          </p:nvPr>
        </p:nvSpPr>
        <p:spPr>
          <a:xfrm>
            <a:off x="676200" y="784950"/>
            <a:ext cx="7791600" cy="357360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Clr>
                <a:schemeClr val="dk1"/>
              </a:buClr>
              <a:buSzPts val="2300"/>
              <a:buChar char="◎"/>
            </a:pPr>
            <a:r>
              <a:rPr lang="en" sz="2300"/>
              <a:t>Resources</a:t>
            </a:r>
            <a:endParaRPr sz="2300"/>
          </a:p>
          <a:p>
            <a:pPr marL="914400" lvl="1" indent="-374650" algn="l" rtl="0">
              <a:spcBef>
                <a:spcPts val="0"/>
              </a:spcBef>
              <a:spcAft>
                <a:spcPts val="0"/>
              </a:spcAft>
              <a:buSzPts val="2300"/>
              <a:buChar char="○"/>
            </a:pPr>
            <a:r>
              <a:rPr lang="en" sz="2300"/>
              <a:t>Human, financial, physical</a:t>
            </a:r>
            <a:endParaRPr sz="2300"/>
          </a:p>
          <a:p>
            <a:pPr marL="457200" lvl="0" indent="-374650" algn="l" rtl="0">
              <a:spcBef>
                <a:spcPts val="0"/>
              </a:spcBef>
              <a:spcAft>
                <a:spcPts val="0"/>
              </a:spcAft>
              <a:buClr>
                <a:schemeClr val="dk1"/>
              </a:buClr>
              <a:buSzPts val="2300"/>
              <a:buChar char="◎"/>
            </a:pPr>
            <a:r>
              <a:rPr lang="en" sz="2300"/>
              <a:t>Formal and informal policies</a:t>
            </a:r>
            <a:endParaRPr sz="2300"/>
          </a:p>
          <a:p>
            <a:pPr marL="457200" lvl="0" indent="-374650" algn="l" rtl="0">
              <a:spcBef>
                <a:spcPts val="0"/>
              </a:spcBef>
              <a:spcAft>
                <a:spcPts val="0"/>
              </a:spcAft>
              <a:buClr>
                <a:schemeClr val="dk1"/>
              </a:buClr>
              <a:buSzPts val="2300"/>
              <a:buChar char="◎"/>
            </a:pPr>
            <a:r>
              <a:rPr lang="en" sz="2300"/>
              <a:t>Systems in higher education</a:t>
            </a:r>
            <a:endParaRPr sz="2300"/>
          </a:p>
          <a:p>
            <a:pPr marL="457200" lvl="0" indent="-374650" algn="l" rtl="0">
              <a:spcBef>
                <a:spcPts val="0"/>
              </a:spcBef>
              <a:spcAft>
                <a:spcPts val="0"/>
              </a:spcAft>
              <a:buClr>
                <a:schemeClr val="dk1"/>
              </a:buClr>
              <a:buSzPts val="2300"/>
              <a:buChar char="◎"/>
            </a:pPr>
            <a:r>
              <a:rPr lang="en" sz="2300"/>
              <a:t>Resistance from leadership</a:t>
            </a:r>
            <a:endParaRPr sz="2300"/>
          </a:p>
          <a:p>
            <a:pPr marL="457200" lvl="0" indent="-374650" algn="l" rtl="0">
              <a:spcBef>
                <a:spcPts val="0"/>
              </a:spcBef>
              <a:spcAft>
                <a:spcPts val="0"/>
              </a:spcAft>
              <a:buClr>
                <a:schemeClr val="dk1"/>
              </a:buClr>
              <a:buSzPts val="2300"/>
              <a:buChar char="◎"/>
            </a:pPr>
            <a:r>
              <a:rPr lang="en" sz="2300"/>
              <a:t>Environment</a:t>
            </a:r>
            <a:endParaRPr sz="2300"/>
          </a:p>
          <a:p>
            <a:pPr marL="914400" lvl="1" indent="-374650" algn="l" rtl="0">
              <a:spcBef>
                <a:spcPts val="0"/>
              </a:spcBef>
              <a:spcAft>
                <a:spcPts val="0"/>
              </a:spcAft>
              <a:buSzPts val="2300"/>
              <a:buChar char="○"/>
            </a:pPr>
            <a:r>
              <a:rPr lang="en" sz="2300"/>
              <a:t>Campus community</a:t>
            </a:r>
            <a:endParaRPr sz="2300"/>
          </a:p>
          <a:p>
            <a:pPr marL="914400" lvl="1" indent="-374650" algn="l" rtl="0">
              <a:spcBef>
                <a:spcPts val="0"/>
              </a:spcBef>
              <a:spcAft>
                <a:spcPts val="0"/>
              </a:spcAft>
              <a:buSzPts val="2300"/>
              <a:buChar char="○"/>
            </a:pPr>
            <a:r>
              <a:rPr lang="en" sz="2300"/>
              <a:t>West Michigan </a:t>
            </a:r>
            <a:endParaRPr sz="2300"/>
          </a:p>
          <a:p>
            <a:pPr marL="0" lvl="0" indent="0" algn="l" rtl="0">
              <a:spcBef>
                <a:spcPts val="6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690300" y="10047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a:t>Challenges</a:t>
            </a:r>
            <a:endParaRPr sz="2300"/>
          </a:p>
        </p:txBody>
      </p:sp>
      <p:sp>
        <p:nvSpPr>
          <p:cNvPr id="317" name="Google Shape;317;p33"/>
          <p:cNvSpPr txBox="1">
            <a:spLocks noGrp="1"/>
          </p:cNvSpPr>
          <p:nvPr>
            <p:ph type="body" idx="1"/>
          </p:nvPr>
        </p:nvSpPr>
        <p:spPr>
          <a:xfrm>
            <a:off x="786150" y="803075"/>
            <a:ext cx="7791600" cy="35736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chemeClr val="dk1"/>
              </a:buClr>
              <a:buSzPts val="2200"/>
              <a:buChar char="◎"/>
            </a:pPr>
            <a:r>
              <a:rPr lang="en" sz="2200"/>
              <a:t>Time</a:t>
            </a:r>
            <a:endParaRPr sz="2200"/>
          </a:p>
          <a:p>
            <a:pPr marL="914400" lvl="1" indent="-368300" algn="l" rtl="0">
              <a:spcBef>
                <a:spcPts val="0"/>
              </a:spcBef>
              <a:spcAft>
                <a:spcPts val="0"/>
              </a:spcAft>
              <a:buSzPts val="2200"/>
              <a:buChar char="○"/>
            </a:pPr>
            <a:r>
              <a:rPr lang="en" sz="2200"/>
              <a:t>Capacity and pacing </a:t>
            </a:r>
            <a:endParaRPr sz="2200"/>
          </a:p>
          <a:p>
            <a:pPr marL="457200" lvl="0" indent="-368300" algn="l" rtl="0">
              <a:spcBef>
                <a:spcPts val="0"/>
              </a:spcBef>
              <a:spcAft>
                <a:spcPts val="0"/>
              </a:spcAft>
              <a:buClr>
                <a:schemeClr val="dk1"/>
              </a:buClr>
              <a:buSzPts val="2200"/>
              <a:buChar char="◎"/>
            </a:pPr>
            <a:r>
              <a:rPr lang="en" sz="2200"/>
              <a:t>Communication</a:t>
            </a:r>
            <a:endParaRPr sz="2200"/>
          </a:p>
          <a:p>
            <a:pPr marL="914400" lvl="1" indent="-368300" algn="l" rtl="0">
              <a:spcBef>
                <a:spcPts val="0"/>
              </a:spcBef>
              <a:spcAft>
                <a:spcPts val="0"/>
              </a:spcAft>
              <a:buSzPts val="2200"/>
              <a:buChar char="○"/>
            </a:pPr>
            <a:r>
              <a:rPr lang="en" sz="2200"/>
              <a:t>Emergent needs/strategies</a:t>
            </a:r>
            <a:endParaRPr sz="2200"/>
          </a:p>
          <a:p>
            <a:pPr marL="914400" lvl="1" indent="-368300" algn="l" rtl="0">
              <a:spcBef>
                <a:spcPts val="0"/>
              </a:spcBef>
              <a:spcAft>
                <a:spcPts val="0"/>
              </a:spcAft>
              <a:buSzPts val="2200"/>
              <a:buChar char="○"/>
            </a:pPr>
            <a:r>
              <a:rPr lang="en" sz="2200"/>
              <a:t>This is everyone’s work</a:t>
            </a:r>
            <a:endParaRPr sz="2200"/>
          </a:p>
          <a:p>
            <a:pPr marL="1371600" lvl="2" indent="-368300" algn="l" rtl="0">
              <a:spcBef>
                <a:spcPts val="0"/>
              </a:spcBef>
              <a:spcAft>
                <a:spcPts val="0"/>
              </a:spcAft>
              <a:buSzPts val="2200"/>
              <a:buChar char="◉"/>
            </a:pPr>
            <a:r>
              <a:rPr lang="en" sz="2200"/>
              <a:t>Requires: tools, coaching, using an equity lens</a:t>
            </a:r>
            <a:endParaRPr sz="2200"/>
          </a:p>
          <a:p>
            <a:pPr marL="457200" lvl="0" indent="-368300" algn="l" rtl="0">
              <a:spcBef>
                <a:spcPts val="0"/>
              </a:spcBef>
              <a:spcAft>
                <a:spcPts val="0"/>
              </a:spcAft>
              <a:buClr>
                <a:schemeClr val="dk1"/>
              </a:buClr>
              <a:buSzPts val="2200"/>
              <a:buChar char="◎"/>
            </a:pPr>
            <a:r>
              <a:rPr lang="en" sz="2200"/>
              <a:t>Culture</a:t>
            </a:r>
            <a:endParaRPr sz="2200"/>
          </a:p>
          <a:p>
            <a:pPr marL="914400" lvl="1" indent="-368300" algn="l" rtl="0">
              <a:spcBef>
                <a:spcPts val="0"/>
              </a:spcBef>
              <a:spcAft>
                <a:spcPts val="0"/>
              </a:spcAft>
              <a:buSzPts val="2200"/>
              <a:buChar char="○"/>
            </a:pPr>
            <a:r>
              <a:rPr lang="en" sz="2200"/>
              <a:t>Activating formal and informal leaders</a:t>
            </a:r>
            <a:endParaRPr sz="2200"/>
          </a:p>
          <a:p>
            <a:pPr marL="0" lvl="0" indent="0" algn="l" rtl="0">
              <a:spcBef>
                <a:spcPts val="600"/>
              </a:spcBef>
              <a:spcAft>
                <a:spcPts val="0"/>
              </a:spcAft>
              <a:buNone/>
            </a:pPr>
            <a:endParaRPr/>
          </a:p>
        </p:txBody>
      </p:sp>
      <p:sp>
        <p:nvSpPr>
          <p:cNvPr id="318" name="Google Shape;318;p3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150250" y="18510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Doing the 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Engaging with colleagues </a:t>
            </a:r>
            <a:endParaRPr sz="2400"/>
          </a:p>
        </p:txBody>
      </p:sp>
      <p:sp>
        <p:nvSpPr>
          <p:cNvPr id="329" name="Google Shape;329;p35"/>
          <p:cNvSpPr txBox="1">
            <a:spLocks noGrp="1"/>
          </p:cNvSpPr>
          <p:nvPr>
            <p:ph type="body" idx="1"/>
          </p:nvPr>
        </p:nvSpPr>
        <p:spPr>
          <a:xfrm>
            <a:off x="786150" y="1010725"/>
            <a:ext cx="75717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Char char="◎"/>
            </a:pPr>
            <a:r>
              <a:rPr lang="en"/>
              <a:t>Workplace Principles and Collective Engagement Agreements</a:t>
            </a:r>
            <a:endParaRPr/>
          </a:p>
          <a:p>
            <a:pPr marL="914400" lvl="1" indent="-381000" algn="l" rtl="0">
              <a:spcBef>
                <a:spcPts val="0"/>
              </a:spcBef>
              <a:spcAft>
                <a:spcPts val="0"/>
              </a:spcAft>
              <a:buSzPts val="2400"/>
              <a:buChar char="○"/>
            </a:pPr>
            <a:r>
              <a:rPr lang="en"/>
              <a:t>Leveraging inclusive practices </a:t>
            </a:r>
            <a:endParaRPr/>
          </a:p>
          <a:p>
            <a:pPr marL="457200" lvl="0" indent="-381000" algn="l" rtl="0">
              <a:spcBef>
                <a:spcPts val="0"/>
              </a:spcBef>
              <a:spcAft>
                <a:spcPts val="0"/>
              </a:spcAft>
              <a:buClr>
                <a:schemeClr val="dk1"/>
              </a:buClr>
              <a:buSzPts val="2400"/>
              <a:buChar char="◎"/>
            </a:pPr>
            <a:r>
              <a:rPr lang="en"/>
              <a:t>15% solutions exercise (Liberating Structures)</a:t>
            </a:r>
            <a:endParaRPr/>
          </a:p>
          <a:p>
            <a:pPr marL="914400" lvl="1" indent="-381000" algn="l" rtl="0">
              <a:spcBef>
                <a:spcPts val="0"/>
              </a:spcBef>
              <a:spcAft>
                <a:spcPts val="0"/>
              </a:spcAft>
              <a:buSzPts val="2400"/>
              <a:buChar char="○"/>
            </a:pPr>
            <a:r>
              <a:rPr lang="en"/>
              <a:t>Making it everyone’s work</a:t>
            </a:r>
            <a:endParaRPr/>
          </a:p>
          <a:p>
            <a:pPr marL="457200" lvl="0" indent="-381000" algn="l" rtl="0">
              <a:spcBef>
                <a:spcPts val="0"/>
              </a:spcBef>
              <a:spcAft>
                <a:spcPts val="0"/>
              </a:spcAft>
              <a:buClr>
                <a:schemeClr val="dk1"/>
              </a:buClr>
              <a:buSzPts val="2400"/>
              <a:buChar char="◎"/>
            </a:pPr>
            <a:r>
              <a:rPr lang="en"/>
              <a:t>Visiting department meetings to gather feedback on the UL IDEA Framework</a:t>
            </a:r>
            <a:endParaRPr/>
          </a:p>
        </p:txBody>
      </p:sp>
      <p:sp>
        <p:nvSpPr>
          <p:cNvPr id="330" name="Google Shape;330;p3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IDEA efforts by all colleagues</a:t>
            </a:r>
            <a:endParaRPr sz="2400"/>
          </a:p>
        </p:txBody>
      </p:sp>
      <p:sp>
        <p:nvSpPr>
          <p:cNvPr id="336" name="Google Shape;336;p3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337" name="Google Shape;337;p36"/>
          <p:cNvSpPr txBox="1">
            <a:spLocks noGrp="1"/>
          </p:cNvSpPr>
          <p:nvPr>
            <p:ph type="body" idx="1"/>
          </p:nvPr>
        </p:nvSpPr>
        <p:spPr>
          <a:xfrm>
            <a:off x="668300" y="1010725"/>
            <a:ext cx="6271200" cy="3564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Char char="◎"/>
            </a:pPr>
            <a:r>
              <a:rPr lang="en"/>
              <a:t>Book displays</a:t>
            </a:r>
            <a:endParaRPr sz="1100">
              <a:solidFill>
                <a:srgbClr val="21212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
              <a:t>Wiki-Edit-a-Thon for Social Justice</a:t>
            </a:r>
            <a:endParaRPr/>
          </a:p>
          <a:p>
            <a:pPr marL="457200" lvl="0" indent="-381000" algn="l" rtl="0">
              <a:spcBef>
                <a:spcPts val="0"/>
              </a:spcBef>
              <a:spcAft>
                <a:spcPts val="0"/>
              </a:spcAft>
              <a:buClr>
                <a:schemeClr val="dk1"/>
              </a:buClr>
              <a:buSzPts val="2400"/>
              <a:buChar char="◎"/>
            </a:pPr>
            <a:r>
              <a:rPr lang="en"/>
              <a:t>Partnering with student affinity groups </a:t>
            </a:r>
            <a:endParaRPr/>
          </a:p>
          <a:p>
            <a:pPr marL="457200" lvl="0" indent="-381000" algn="l" rtl="0">
              <a:spcBef>
                <a:spcPts val="0"/>
              </a:spcBef>
              <a:spcAft>
                <a:spcPts val="0"/>
              </a:spcAft>
              <a:buClr>
                <a:schemeClr val="dk1"/>
              </a:buClr>
              <a:buSzPts val="2400"/>
              <a:buChar char="◎"/>
            </a:pPr>
            <a:r>
              <a:rPr lang="en"/>
              <a:t>Inclusive hiring practices </a:t>
            </a:r>
            <a:endParaRPr/>
          </a:p>
          <a:p>
            <a:pPr marL="457200" lvl="0" indent="-381000" algn="l" rtl="0">
              <a:spcBef>
                <a:spcPts val="0"/>
              </a:spcBef>
              <a:spcAft>
                <a:spcPts val="0"/>
              </a:spcAft>
              <a:buClr>
                <a:schemeClr val="dk1"/>
              </a:buClr>
              <a:buSzPts val="2400"/>
              <a:buChar char="◎"/>
            </a:pPr>
            <a:r>
              <a:rPr lang="en"/>
              <a:t>Changing subject headings: Undocumented immigrants in place of Illegal Aliens</a:t>
            </a:r>
            <a:endParaRPr/>
          </a:p>
          <a:p>
            <a:pPr marL="457200" lvl="0" indent="-381000" algn="l" rtl="0">
              <a:spcBef>
                <a:spcPts val="0"/>
              </a:spcBef>
              <a:spcAft>
                <a:spcPts val="0"/>
              </a:spcAft>
              <a:buClr>
                <a:schemeClr val="dk1"/>
              </a:buClr>
              <a:buSzPts val="2400"/>
              <a:buChar char="◎"/>
            </a:pPr>
            <a:r>
              <a:rPr lang="en"/>
              <a:t>Learning circles</a:t>
            </a:r>
            <a:endParaRPr/>
          </a:p>
          <a:p>
            <a:pPr marL="457200" lvl="0" indent="-381000" algn="l" rtl="0">
              <a:spcBef>
                <a:spcPts val="0"/>
              </a:spcBef>
              <a:spcAft>
                <a:spcPts val="0"/>
              </a:spcAft>
              <a:buClr>
                <a:schemeClr val="dk1"/>
              </a:buClr>
              <a:buSzPts val="2400"/>
              <a:buChar char="◎"/>
            </a:pPr>
            <a:r>
              <a:rPr lang="en"/>
              <a:t>Using an equity lens for decision making</a:t>
            </a:r>
            <a:endParaRPr/>
          </a:p>
          <a:p>
            <a:pPr marL="0" lvl="0" indent="0" algn="l" rtl="0">
              <a:spcBef>
                <a:spcPts val="600"/>
              </a:spcBef>
              <a:spcAft>
                <a:spcPts val="0"/>
              </a:spcAft>
              <a:buNone/>
            </a:pPr>
            <a:endParaRPr/>
          </a:p>
        </p:txBody>
      </p:sp>
      <p:pic>
        <p:nvPicPr>
          <p:cNvPr id="338" name="Google Shape;338;p36"/>
          <p:cNvPicPr preferRelativeResize="0"/>
          <p:nvPr/>
        </p:nvPicPr>
        <p:blipFill>
          <a:blip r:embed="rId3">
            <a:alphaModFix/>
          </a:blip>
          <a:stretch>
            <a:fillRect/>
          </a:stretch>
        </p:blipFill>
        <p:spPr>
          <a:xfrm>
            <a:off x="6939500" y="308125"/>
            <a:ext cx="1897597" cy="2810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Equity Lens</a:t>
            </a:r>
            <a:endParaRPr sz="2400"/>
          </a:p>
        </p:txBody>
      </p:sp>
      <p:sp>
        <p:nvSpPr>
          <p:cNvPr id="344" name="Google Shape;344;p37"/>
          <p:cNvSpPr txBox="1">
            <a:spLocks noGrp="1"/>
          </p:cNvSpPr>
          <p:nvPr>
            <p:ph type="body" idx="1"/>
          </p:nvPr>
        </p:nvSpPr>
        <p:spPr>
          <a:xfrm>
            <a:off x="786150" y="1087325"/>
            <a:ext cx="7571700" cy="35736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Clr>
                <a:schemeClr val="dk1"/>
              </a:buClr>
              <a:buSzPts val="2400"/>
              <a:buChar char="◎"/>
            </a:pPr>
            <a:r>
              <a:rPr lang="en"/>
              <a:t>For what purpose? </a:t>
            </a:r>
            <a:endParaRPr/>
          </a:p>
          <a:p>
            <a:pPr marL="457200" marR="0" lvl="0" indent="-381000" algn="l" rtl="0">
              <a:lnSpc>
                <a:spcPct val="100000"/>
              </a:lnSpc>
              <a:spcBef>
                <a:spcPts val="0"/>
              </a:spcBef>
              <a:spcAft>
                <a:spcPts val="0"/>
              </a:spcAft>
              <a:buClr>
                <a:schemeClr val="dk1"/>
              </a:buClr>
              <a:buSzPts val="2400"/>
              <a:buChar char="◎"/>
            </a:pPr>
            <a:r>
              <a:rPr lang="en"/>
              <a:t>Who benefits?</a:t>
            </a:r>
            <a:endParaRPr/>
          </a:p>
          <a:p>
            <a:pPr marL="457200" marR="0" lvl="0" indent="-381000" algn="l" rtl="0">
              <a:lnSpc>
                <a:spcPct val="100000"/>
              </a:lnSpc>
              <a:spcBef>
                <a:spcPts val="0"/>
              </a:spcBef>
              <a:spcAft>
                <a:spcPts val="0"/>
              </a:spcAft>
              <a:buClr>
                <a:schemeClr val="dk1"/>
              </a:buClr>
              <a:buSzPts val="2400"/>
              <a:buChar char="◎"/>
            </a:pPr>
            <a:r>
              <a:rPr lang="en"/>
              <a:t>Whose comfort and sense of safety is centered?</a:t>
            </a:r>
            <a:endParaRPr/>
          </a:p>
          <a:p>
            <a:pPr marL="457200" marR="0" lvl="0" indent="-381000" algn="l" rtl="0">
              <a:lnSpc>
                <a:spcPct val="100000"/>
              </a:lnSpc>
              <a:spcBef>
                <a:spcPts val="0"/>
              </a:spcBef>
              <a:spcAft>
                <a:spcPts val="0"/>
              </a:spcAft>
              <a:buClr>
                <a:schemeClr val="dk1"/>
              </a:buClr>
              <a:buSzPts val="2400"/>
              <a:buChar char="◎"/>
            </a:pPr>
            <a:r>
              <a:rPr lang="en"/>
              <a:t>Who is/could be harmed? </a:t>
            </a:r>
            <a:endParaRPr/>
          </a:p>
          <a:p>
            <a:pPr marL="457200" marR="0" lvl="0" indent="-381000" algn="l" rtl="0">
              <a:lnSpc>
                <a:spcPct val="100000"/>
              </a:lnSpc>
              <a:spcBef>
                <a:spcPts val="0"/>
              </a:spcBef>
              <a:spcAft>
                <a:spcPts val="0"/>
              </a:spcAft>
              <a:buClr>
                <a:schemeClr val="dk1"/>
              </a:buClr>
              <a:buSzPts val="2400"/>
              <a:buChar char="◎"/>
            </a:pPr>
            <a:r>
              <a:rPr lang="en"/>
              <a:t>Who has agency &amp; voice? </a:t>
            </a:r>
            <a:endParaRPr/>
          </a:p>
          <a:p>
            <a:pPr marL="457200" marR="0" lvl="0" indent="-381000" algn="l" rtl="0">
              <a:lnSpc>
                <a:spcPct val="100000"/>
              </a:lnSpc>
              <a:spcBef>
                <a:spcPts val="0"/>
              </a:spcBef>
              <a:spcAft>
                <a:spcPts val="0"/>
              </a:spcAft>
              <a:buClr>
                <a:schemeClr val="dk1"/>
              </a:buClr>
              <a:buSzPts val="2400"/>
              <a:buChar char="◎"/>
            </a:pPr>
            <a:r>
              <a:rPr lang="en"/>
              <a:t>Who can experience and express joy in engaging with the Libraries?</a:t>
            </a:r>
            <a:endParaRPr/>
          </a:p>
          <a:p>
            <a:pPr marL="457200" marR="0" lvl="0" indent="-381000" algn="l" rtl="0">
              <a:lnSpc>
                <a:spcPct val="100000"/>
              </a:lnSpc>
              <a:spcBef>
                <a:spcPts val="0"/>
              </a:spcBef>
              <a:spcAft>
                <a:spcPts val="0"/>
              </a:spcAft>
              <a:buClr>
                <a:schemeClr val="dk1"/>
              </a:buClr>
              <a:buSzPts val="2400"/>
              <a:buChar char="◎"/>
            </a:pPr>
            <a:r>
              <a:rPr lang="en"/>
              <a:t>What assumptions are we making?</a:t>
            </a:r>
            <a:endParaRPr/>
          </a:p>
        </p:txBody>
      </p:sp>
      <p:sp>
        <p:nvSpPr>
          <p:cNvPr id="345" name="Google Shape;345;p3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8"/>
          <p:cNvSpPr txBox="1">
            <a:spLocks noGrp="1"/>
          </p:cNvSpPr>
          <p:nvPr>
            <p:ph type="body" idx="4294967295"/>
          </p:nvPr>
        </p:nvSpPr>
        <p:spPr>
          <a:xfrm>
            <a:off x="475800" y="365523"/>
            <a:ext cx="8192400" cy="43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accent2"/>
                </a:solidFill>
                <a:latin typeface="Roboto Slab"/>
                <a:ea typeface="Roboto Slab"/>
                <a:cs typeface="Roboto Slab"/>
                <a:sym typeface="Roboto Slab"/>
              </a:rPr>
              <a:t>What is one action you can commit to at your institution in the next month?</a:t>
            </a:r>
            <a:endParaRPr sz="4600" b="1" i="1">
              <a:solidFill>
                <a:schemeClr val="accent2"/>
              </a:solidFill>
              <a:latin typeface="Roboto Slab"/>
              <a:ea typeface="Roboto Slab"/>
              <a:cs typeface="Roboto Slab"/>
              <a:sym typeface="Roboto Slab"/>
            </a:endParaRPr>
          </a:p>
          <a:p>
            <a:pPr marL="0" lvl="0" indent="0" algn="ctr" rtl="0">
              <a:spcBef>
                <a:spcPts val="600"/>
              </a:spcBef>
              <a:spcAft>
                <a:spcPts val="0"/>
              </a:spcAft>
              <a:buNone/>
            </a:pPr>
            <a:endParaRPr b="1">
              <a:solidFill>
                <a:schemeClr val="accent1"/>
              </a:solidFill>
              <a:highlight>
                <a:schemeClr val="lt2"/>
              </a:highlight>
              <a:latin typeface="Roboto Slab"/>
              <a:ea typeface="Roboto Slab"/>
              <a:cs typeface="Roboto Slab"/>
              <a:sym typeface="Roboto Slab"/>
            </a:endParaRPr>
          </a:p>
          <a:p>
            <a:pPr marL="0" lvl="0" indent="0" algn="ctr" rtl="0">
              <a:spcBef>
                <a:spcPts val="600"/>
              </a:spcBef>
              <a:spcAft>
                <a:spcPts val="0"/>
              </a:spcAft>
              <a:buNone/>
            </a:pPr>
            <a:endParaRPr sz="1800">
              <a:highlight>
                <a:schemeClr val="lt2"/>
              </a:highlight>
            </a:endParaRPr>
          </a:p>
        </p:txBody>
      </p:sp>
      <p:sp>
        <p:nvSpPr>
          <p:cNvPr id="351" name="Google Shape;351;p3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9"/>
          <p:cNvSpPr txBox="1">
            <a:spLocks noGrp="1"/>
          </p:cNvSpPr>
          <p:nvPr>
            <p:ph type="ctrTitle" idx="4294967295"/>
          </p:nvPr>
        </p:nvSpPr>
        <p:spPr>
          <a:xfrm>
            <a:off x="685800" y="5165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a:t>Thanks!</a:t>
            </a:r>
            <a:endParaRPr sz="6000" b="1"/>
          </a:p>
        </p:txBody>
      </p:sp>
      <p:sp>
        <p:nvSpPr>
          <p:cNvPr id="357" name="Google Shape;357;p39"/>
          <p:cNvSpPr txBox="1">
            <a:spLocks noGrp="1"/>
          </p:cNvSpPr>
          <p:nvPr>
            <p:ph type="subTitle" idx="4294967295"/>
          </p:nvPr>
        </p:nvSpPr>
        <p:spPr>
          <a:xfrm>
            <a:off x="685800" y="1639925"/>
            <a:ext cx="3299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sp>
        <p:nvSpPr>
          <p:cNvPr id="358" name="Google Shape;358;p39"/>
          <p:cNvSpPr txBox="1">
            <a:spLocks noGrp="1"/>
          </p:cNvSpPr>
          <p:nvPr>
            <p:ph type="body" idx="4294967295"/>
          </p:nvPr>
        </p:nvSpPr>
        <p:spPr>
          <a:xfrm>
            <a:off x="685800" y="2767800"/>
            <a:ext cx="7896900" cy="133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Check out our toolkit: </a:t>
            </a:r>
            <a:r>
              <a:rPr lang="en" u="sng">
                <a:solidFill>
                  <a:schemeClr val="hlink"/>
                </a:solidFill>
                <a:hlinkClick r:id="rId3"/>
              </a:rPr>
              <a:t>http://gvsu.edu/s/1ZQ</a:t>
            </a:r>
            <a:r>
              <a:rPr lang="en"/>
              <a:t> </a:t>
            </a:r>
            <a:endParaRPr/>
          </a:p>
        </p:txBody>
      </p:sp>
      <p:sp>
        <p:nvSpPr>
          <p:cNvPr id="359" name="Google Shape;359;p3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Credits</a:t>
            </a:r>
            <a:endParaRPr sz="3100"/>
          </a:p>
        </p:txBody>
      </p:sp>
      <p:sp>
        <p:nvSpPr>
          <p:cNvPr id="365" name="Google Shape;365;p4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hlinkClick r:id="rId4"/>
              </a:rPr>
              <a:t>Unsplash</a:t>
            </a:r>
            <a:endParaRPr sz="2400"/>
          </a:p>
        </p:txBody>
      </p:sp>
      <p:sp>
        <p:nvSpPr>
          <p:cNvPr id="366" name="Google Shape;366;p4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546025" y="992125"/>
            <a:ext cx="6969000" cy="90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5900">
              <a:solidFill>
                <a:schemeClr val="accent4"/>
              </a:solidFill>
            </a:endParaRPr>
          </a:p>
          <a:p>
            <a:pPr marL="0" lvl="0" indent="0" algn="l" rtl="0">
              <a:spcBef>
                <a:spcPts val="0"/>
              </a:spcBef>
              <a:spcAft>
                <a:spcPts val="0"/>
              </a:spcAft>
              <a:buNone/>
            </a:pPr>
            <a:r>
              <a:rPr lang="en" sz="4300"/>
              <a:t>Overview of Our Context</a:t>
            </a:r>
            <a:endParaRPr sz="4300"/>
          </a:p>
        </p:txBody>
      </p:sp>
      <p:sp>
        <p:nvSpPr>
          <p:cNvPr id="95" name="Google Shape;95;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96" name="Google Shape;96;p15"/>
          <p:cNvSpPr txBox="1"/>
          <p:nvPr/>
        </p:nvSpPr>
        <p:spPr>
          <a:xfrm>
            <a:off x="706275" y="2011350"/>
            <a:ext cx="74160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457200" lvl="0" indent="-349250" algn="l" rtl="0">
              <a:spcBef>
                <a:spcPts val="0"/>
              </a:spcBef>
              <a:spcAft>
                <a:spcPts val="0"/>
              </a:spcAft>
              <a:buClr>
                <a:schemeClr val="dk1"/>
              </a:buClr>
              <a:buSzPts val="1900"/>
              <a:buFont typeface="Source Sans Pro"/>
              <a:buChar char="◎"/>
            </a:pPr>
            <a:r>
              <a:rPr lang="en" sz="1800">
                <a:solidFill>
                  <a:schemeClr val="dk1"/>
                </a:solidFill>
                <a:latin typeface="Source Sans Pro"/>
                <a:ea typeface="Source Sans Pro"/>
                <a:cs typeface="Source Sans Pro"/>
                <a:sym typeface="Source Sans Pro"/>
              </a:rPr>
              <a:t>Public university in West Michigan with just over 22 thousand students.</a:t>
            </a:r>
            <a:r>
              <a:rPr lang="en" sz="1800">
                <a:latin typeface="Source Sans Pro"/>
                <a:ea typeface="Source Sans Pro"/>
                <a:cs typeface="Source Sans Pro"/>
                <a:sym typeface="Source Sans Pro"/>
              </a:rPr>
              <a:t> </a:t>
            </a:r>
            <a:endParaRPr sz="1800">
              <a:latin typeface="Source Sans Pro"/>
              <a:ea typeface="Source Sans Pro"/>
              <a:cs typeface="Source Sans Pro"/>
              <a:sym typeface="Source Sans Pro"/>
            </a:endParaRPr>
          </a:p>
          <a:p>
            <a:pPr marL="457200" lvl="0" indent="-336550" algn="l" rtl="0">
              <a:spcBef>
                <a:spcPts val="0"/>
              </a:spcBef>
              <a:spcAft>
                <a:spcPts val="0"/>
              </a:spcAft>
              <a:buClr>
                <a:schemeClr val="dk1"/>
              </a:buClr>
              <a:buSzPts val="1700"/>
              <a:buFont typeface="Source Sans Pro"/>
              <a:buChar char="◎"/>
            </a:pPr>
            <a:r>
              <a:rPr lang="en" sz="1800">
                <a:solidFill>
                  <a:schemeClr val="dk1"/>
                </a:solidFill>
                <a:latin typeface="Source Sans Pro"/>
                <a:ea typeface="Source Sans Pro"/>
                <a:cs typeface="Source Sans Pro"/>
                <a:sym typeface="Source Sans Pro"/>
              </a:rPr>
              <a:t>Predominantly White Institution (PWI)</a:t>
            </a:r>
            <a:endParaRPr sz="1700">
              <a:latin typeface="Source Sans Pro"/>
              <a:ea typeface="Source Sans Pro"/>
              <a:cs typeface="Source Sans Pro"/>
              <a:sym typeface="Source Sans Pro"/>
            </a:endParaRPr>
          </a:p>
          <a:p>
            <a:pPr marL="457200" marR="0" lvl="0" indent="-342900" algn="l" rtl="0">
              <a:lnSpc>
                <a:spcPct val="100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38% first generation college students, hispanic serving institution, veteran certified </a:t>
            </a:r>
            <a:endParaRPr sz="1700">
              <a:latin typeface="Source Sans Pro"/>
              <a:ea typeface="Source Sans Pro"/>
              <a:cs typeface="Source Sans Pro"/>
              <a:sym typeface="Source Sans Pro"/>
            </a:endParaRPr>
          </a:p>
        </p:txBody>
      </p:sp>
      <p:sp>
        <p:nvSpPr>
          <p:cNvPr id="97" name="Google Shape;97;p15"/>
          <p:cNvSpPr txBox="1"/>
          <p:nvPr/>
        </p:nvSpPr>
        <p:spPr>
          <a:xfrm>
            <a:off x="773450" y="1786700"/>
            <a:ext cx="4308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Source Sans Pro"/>
                <a:ea typeface="Source Sans Pro"/>
                <a:cs typeface="Source Sans Pro"/>
                <a:sym typeface="Source Sans Pro"/>
              </a:rPr>
              <a:t>Grand Valley State University</a:t>
            </a:r>
            <a:endParaRPr sz="1800" b="1">
              <a:solidFill>
                <a:schemeClr val="dk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33300" y="775700"/>
            <a:ext cx="6969000" cy="90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5900">
              <a:solidFill>
                <a:schemeClr val="accent4"/>
              </a:solidFill>
            </a:endParaRPr>
          </a:p>
          <a:p>
            <a:pPr marL="0" lvl="0" indent="0" algn="l" rtl="0">
              <a:spcBef>
                <a:spcPts val="0"/>
              </a:spcBef>
              <a:spcAft>
                <a:spcPts val="0"/>
              </a:spcAft>
              <a:buNone/>
            </a:pPr>
            <a:r>
              <a:rPr lang="en" sz="4300"/>
              <a:t>Overview of Our Context </a:t>
            </a:r>
            <a:endParaRPr sz="4200"/>
          </a:p>
        </p:txBody>
      </p:sp>
      <p:sp>
        <p:nvSpPr>
          <p:cNvPr id="103" name="Google Shape;103;p16"/>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04" name="Google Shape;104;p16"/>
          <p:cNvSpPr txBox="1"/>
          <p:nvPr/>
        </p:nvSpPr>
        <p:spPr>
          <a:xfrm>
            <a:off x="706275" y="2218750"/>
            <a:ext cx="6969000" cy="24936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600"/>
              </a:spcBef>
              <a:spcAft>
                <a:spcPts val="0"/>
              </a:spcAft>
              <a:buClr>
                <a:schemeClr val="dk1"/>
              </a:buClr>
              <a:buSzPts val="1900"/>
              <a:buFont typeface="Source Sans Pro"/>
              <a:buChar char="◎"/>
            </a:pPr>
            <a:r>
              <a:rPr lang="en" sz="1900">
                <a:solidFill>
                  <a:schemeClr val="dk1"/>
                </a:solidFill>
                <a:latin typeface="Source Sans Pro"/>
                <a:ea typeface="Source Sans Pro"/>
                <a:cs typeface="Source Sans Pro"/>
                <a:sym typeface="Source Sans Pro"/>
              </a:rPr>
              <a:t>Four locations across three campuses</a:t>
            </a:r>
            <a:endParaRPr sz="1900">
              <a:solidFill>
                <a:schemeClr val="dk1"/>
              </a:solidFill>
              <a:latin typeface="Source Sans Pro"/>
              <a:ea typeface="Source Sans Pro"/>
              <a:cs typeface="Source Sans Pro"/>
              <a:sym typeface="Source Sans Pro"/>
            </a:endParaRPr>
          </a:p>
          <a:p>
            <a:pPr marL="457200" marR="0" lvl="0" indent="-349250" algn="l" rtl="0">
              <a:lnSpc>
                <a:spcPct val="100000"/>
              </a:lnSpc>
              <a:spcBef>
                <a:spcPts val="0"/>
              </a:spcBef>
              <a:spcAft>
                <a:spcPts val="0"/>
              </a:spcAft>
              <a:buClr>
                <a:schemeClr val="dk1"/>
              </a:buClr>
              <a:buSzPts val="1900"/>
              <a:buFont typeface="Source Sans Pro"/>
              <a:buChar char="◎"/>
            </a:pPr>
            <a:r>
              <a:rPr lang="en" sz="1900">
                <a:solidFill>
                  <a:schemeClr val="dk1"/>
                </a:solidFill>
                <a:latin typeface="Source Sans Pro"/>
                <a:ea typeface="Source Sans Pro"/>
                <a:cs typeface="Source Sans Pro"/>
                <a:sym typeface="Source Sans Pro"/>
              </a:rPr>
              <a:t>62 employees in three employment classes, plus adjunct and temporary employees</a:t>
            </a:r>
            <a:endParaRPr sz="1900">
              <a:solidFill>
                <a:schemeClr val="dk1"/>
              </a:solidFill>
              <a:latin typeface="Source Sans Pro"/>
              <a:ea typeface="Source Sans Pro"/>
              <a:cs typeface="Source Sans Pro"/>
              <a:sym typeface="Source Sans Pro"/>
            </a:endParaRPr>
          </a:p>
          <a:p>
            <a:pPr marL="457200" marR="0" lvl="0" indent="-349250" algn="l" rtl="0">
              <a:lnSpc>
                <a:spcPct val="100000"/>
              </a:lnSpc>
              <a:spcBef>
                <a:spcPts val="0"/>
              </a:spcBef>
              <a:spcAft>
                <a:spcPts val="0"/>
              </a:spcAft>
              <a:buClr>
                <a:schemeClr val="dk1"/>
              </a:buClr>
              <a:buSzPts val="1900"/>
              <a:buFont typeface="Source Sans Pro"/>
              <a:buChar char="◎"/>
            </a:pPr>
            <a:r>
              <a:rPr lang="en" sz="1900">
                <a:solidFill>
                  <a:schemeClr val="dk1"/>
                </a:solidFill>
                <a:latin typeface="Source Sans Pro"/>
                <a:ea typeface="Source Sans Pro"/>
                <a:cs typeface="Source Sans Pro"/>
                <a:sym typeface="Source Sans Pro"/>
              </a:rPr>
              <a:t>Primarily white, seeing results from inclusive hiring practices</a:t>
            </a:r>
            <a:endParaRPr sz="1900">
              <a:solidFill>
                <a:schemeClr val="dk1"/>
              </a:solidFill>
              <a:latin typeface="Source Sans Pro"/>
              <a:ea typeface="Source Sans Pro"/>
              <a:cs typeface="Source Sans Pro"/>
              <a:sym typeface="Source Sans Pro"/>
            </a:endParaRPr>
          </a:p>
          <a:p>
            <a:pPr marL="914400" marR="0" lvl="1" indent="-336550" algn="l" rtl="0">
              <a:lnSpc>
                <a:spcPct val="100000"/>
              </a:lnSpc>
              <a:spcBef>
                <a:spcPts val="0"/>
              </a:spcBef>
              <a:spcAft>
                <a:spcPts val="0"/>
              </a:spcAft>
              <a:buClr>
                <a:schemeClr val="accent4"/>
              </a:buClr>
              <a:buSzPts val="1700"/>
              <a:buFont typeface="Source Sans Pro"/>
              <a:buChar char="○"/>
            </a:pPr>
            <a:r>
              <a:rPr lang="en" sz="1700">
                <a:solidFill>
                  <a:schemeClr val="dk1"/>
                </a:solidFill>
                <a:latin typeface="Source Sans Pro"/>
                <a:ea typeface="Source Sans Pro"/>
                <a:cs typeface="Source Sans Pro"/>
                <a:sym typeface="Source Sans Pro"/>
              </a:rPr>
              <a:t>From 2% 2017 to 12.5% 2022</a:t>
            </a:r>
            <a:endParaRPr sz="1700">
              <a:solidFill>
                <a:schemeClr val="dk1"/>
              </a:solidFill>
              <a:latin typeface="Source Sans Pro"/>
              <a:ea typeface="Source Sans Pro"/>
              <a:cs typeface="Source Sans Pro"/>
              <a:sym typeface="Source Sans Pro"/>
            </a:endParaRPr>
          </a:p>
          <a:p>
            <a:pPr marL="457200" marR="0" lvl="0" indent="-349250" algn="l" rtl="0">
              <a:lnSpc>
                <a:spcPct val="100000"/>
              </a:lnSpc>
              <a:spcBef>
                <a:spcPts val="0"/>
              </a:spcBef>
              <a:spcAft>
                <a:spcPts val="0"/>
              </a:spcAft>
              <a:buClr>
                <a:schemeClr val="dk1"/>
              </a:buClr>
              <a:buSzPts val="1900"/>
              <a:buFont typeface="Source Sans Pro"/>
              <a:buChar char="◎"/>
            </a:pPr>
            <a:r>
              <a:rPr lang="en" sz="1900">
                <a:solidFill>
                  <a:schemeClr val="dk1"/>
                </a:solidFill>
                <a:latin typeface="Source Sans Pro"/>
                <a:ea typeface="Source Sans Pro"/>
                <a:cs typeface="Source Sans Pro"/>
                <a:sym typeface="Source Sans Pro"/>
              </a:rPr>
              <a:t>Key leadership and stakeholder buy-in on IDEA work</a:t>
            </a:r>
            <a:endParaRPr sz="1900">
              <a:solidFill>
                <a:schemeClr val="dk1"/>
              </a:solidFill>
              <a:latin typeface="Source Sans Pro"/>
              <a:ea typeface="Source Sans Pro"/>
              <a:cs typeface="Source Sans Pro"/>
              <a:sym typeface="Source Sans Pro"/>
            </a:endParaRPr>
          </a:p>
          <a:p>
            <a:pPr marL="457200" marR="0" lvl="0" indent="-349250" algn="l" rtl="0">
              <a:lnSpc>
                <a:spcPct val="100000"/>
              </a:lnSpc>
              <a:spcBef>
                <a:spcPts val="0"/>
              </a:spcBef>
              <a:spcAft>
                <a:spcPts val="0"/>
              </a:spcAft>
              <a:buClr>
                <a:schemeClr val="dk1"/>
              </a:buClr>
              <a:buSzPts val="1900"/>
              <a:buFont typeface="Source Sans Pro"/>
              <a:buChar char="◎"/>
            </a:pPr>
            <a:r>
              <a:rPr lang="en" sz="1900">
                <a:solidFill>
                  <a:schemeClr val="dk1"/>
                </a:solidFill>
                <a:latin typeface="Source Sans Pro"/>
                <a:ea typeface="Source Sans Pro"/>
                <a:cs typeface="Source Sans Pro"/>
                <a:sym typeface="Source Sans Pro"/>
              </a:rPr>
              <a:t>Inclusion a value, still have opportunities for growth as an organization</a:t>
            </a:r>
            <a:endParaRPr sz="900">
              <a:latin typeface="Source Sans Pro"/>
              <a:ea typeface="Source Sans Pro"/>
              <a:cs typeface="Source Sans Pro"/>
              <a:sym typeface="Source Sans Pro"/>
            </a:endParaRPr>
          </a:p>
        </p:txBody>
      </p:sp>
      <p:sp>
        <p:nvSpPr>
          <p:cNvPr id="105" name="Google Shape;105;p16"/>
          <p:cNvSpPr txBox="1"/>
          <p:nvPr/>
        </p:nvSpPr>
        <p:spPr>
          <a:xfrm>
            <a:off x="843075" y="1818550"/>
            <a:ext cx="432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Source Sans Pro"/>
                <a:ea typeface="Source Sans Pro"/>
                <a:cs typeface="Source Sans Pro"/>
                <a:sym typeface="Source Sans Pro"/>
              </a:rPr>
              <a:t>University Libraries</a:t>
            </a:r>
            <a:endParaRPr sz="1800" b="1">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a:off x="1216300" y="745000"/>
            <a:ext cx="7830900" cy="7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Collective Engagement Principles</a:t>
            </a:r>
            <a:endParaRPr sz="3100"/>
          </a:p>
        </p:txBody>
      </p:sp>
      <p:sp>
        <p:nvSpPr>
          <p:cNvPr id="111" name="Google Shape;111;p17"/>
          <p:cNvSpPr txBox="1">
            <a:spLocks noGrp="1"/>
          </p:cNvSpPr>
          <p:nvPr>
            <p:ph type="subTitle" idx="1"/>
          </p:nvPr>
        </p:nvSpPr>
        <p:spPr>
          <a:xfrm>
            <a:off x="1398325" y="1529801"/>
            <a:ext cx="6828300" cy="3258000"/>
          </a:xfrm>
          <a:prstGeom prst="rect">
            <a:avLst/>
          </a:prstGeom>
        </p:spPr>
        <p:txBody>
          <a:bodyPr spcFirstLastPara="1" wrap="square" lIns="91425" tIns="91425" rIns="91425" bIns="91425" anchor="t" anchorCtr="0">
            <a:noAutofit/>
          </a:bodyPr>
          <a:lstStyle/>
          <a:p>
            <a:pPr marL="457200" marR="0" lvl="0" indent="-349250" algn="l" rtl="0">
              <a:lnSpc>
                <a:spcPct val="100000"/>
              </a:lnSpc>
              <a:spcBef>
                <a:spcPts val="600"/>
              </a:spcBef>
              <a:spcAft>
                <a:spcPts val="0"/>
              </a:spcAft>
              <a:buClr>
                <a:schemeClr val="dk1"/>
              </a:buClr>
              <a:buSzPts val="1900"/>
              <a:buChar char="◎"/>
            </a:pPr>
            <a:r>
              <a:rPr lang="en" sz="1900">
                <a:solidFill>
                  <a:schemeClr val="dk1"/>
                </a:solidFill>
              </a:rPr>
              <a:t>We will not speak for others, and we will not ask someone else to speak for others</a:t>
            </a:r>
            <a:endParaRPr sz="1900">
              <a:solidFill>
                <a:schemeClr val="dk1"/>
              </a:solidFill>
            </a:endParaRPr>
          </a:p>
          <a:p>
            <a:pPr marL="457200" marR="0" lvl="0" indent="-349250" algn="l" rtl="0">
              <a:lnSpc>
                <a:spcPct val="100000"/>
              </a:lnSpc>
              <a:spcBef>
                <a:spcPts val="0"/>
              </a:spcBef>
              <a:spcAft>
                <a:spcPts val="0"/>
              </a:spcAft>
              <a:buClr>
                <a:schemeClr val="dk1"/>
              </a:buClr>
              <a:buSzPts val="1900"/>
              <a:buChar char="◎"/>
            </a:pPr>
            <a:r>
              <a:rPr lang="en" sz="1900">
                <a:solidFill>
                  <a:schemeClr val="dk1"/>
                </a:solidFill>
              </a:rPr>
              <a:t>We will practice active listening and listen more than we individually speak, prioritizing the voices of BIPOC individuals (may self-identify with an * before a question/comment)</a:t>
            </a:r>
            <a:endParaRPr sz="1900">
              <a:solidFill>
                <a:schemeClr val="dk1"/>
              </a:solidFill>
            </a:endParaRPr>
          </a:p>
          <a:p>
            <a:pPr marL="457200" marR="0" lvl="0" indent="-349250" algn="l" rtl="0">
              <a:lnSpc>
                <a:spcPct val="100000"/>
              </a:lnSpc>
              <a:spcBef>
                <a:spcPts val="0"/>
              </a:spcBef>
              <a:spcAft>
                <a:spcPts val="0"/>
              </a:spcAft>
              <a:buClr>
                <a:schemeClr val="dk1"/>
              </a:buClr>
              <a:buSzPts val="1900"/>
              <a:buChar char="◎"/>
            </a:pPr>
            <a:r>
              <a:rPr lang="en" sz="1900">
                <a:solidFill>
                  <a:schemeClr val="dk1"/>
                </a:solidFill>
              </a:rPr>
              <a:t>We will respect people’s names and gender pronouns</a:t>
            </a:r>
            <a:endParaRPr sz="1900">
              <a:solidFill>
                <a:schemeClr val="dk1"/>
              </a:solidFill>
            </a:endParaRPr>
          </a:p>
          <a:p>
            <a:pPr marL="457200" marR="0" lvl="0" indent="-349250" algn="l" rtl="0">
              <a:lnSpc>
                <a:spcPct val="100000"/>
              </a:lnSpc>
              <a:spcBef>
                <a:spcPts val="0"/>
              </a:spcBef>
              <a:spcAft>
                <a:spcPts val="0"/>
              </a:spcAft>
              <a:buClr>
                <a:schemeClr val="dk1"/>
              </a:buClr>
              <a:buSzPts val="1900"/>
              <a:buChar char="◎"/>
            </a:pPr>
            <a:r>
              <a:rPr lang="en" sz="1900">
                <a:solidFill>
                  <a:schemeClr val="dk1"/>
                </a:solidFill>
              </a:rPr>
              <a:t>We will give credit where credit is due</a:t>
            </a:r>
            <a:endParaRPr sz="1900">
              <a:solidFill>
                <a:schemeClr val="dk1"/>
              </a:solidFill>
            </a:endParaRPr>
          </a:p>
          <a:p>
            <a:pPr marL="457200" marR="0" lvl="0" indent="-349250" algn="l" rtl="0">
              <a:lnSpc>
                <a:spcPct val="100000"/>
              </a:lnSpc>
              <a:spcBef>
                <a:spcPts val="0"/>
              </a:spcBef>
              <a:spcAft>
                <a:spcPts val="0"/>
              </a:spcAft>
              <a:buClr>
                <a:schemeClr val="dk1"/>
              </a:buClr>
              <a:buSzPts val="1900"/>
              <a:buChar char="◎"/>
            </a:pPr>
            <a:r>
              <a:rPr lang="en" sz="1900">
                <a:solidFill>
                  <a:schemeClr val="dk1"/>
                </a:solidFill>
              </a:rPr>
              <a:t>We will hold most questions for the end while welcoming questions throughout and will try to answer in the chat </a:t>
            </a:r>
            <a:endParaRPr sz="19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ctrTitle" idx="4294967295"/>
          </p:nvPr>
        </p:nvSpPr>
        <p:spPr>
          <a:xfrm>
            <a:off x="502750" y="1372900"/>
            <a:ext cx="8372700" cy="24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t>Share to the chat your current role</a:t>
            </a:r>
            <a:endParaRPr sz="5000" b="1"/>
          </a:p>
          <a:p>
            <a:pPr marL="0" lvl="0" indent="0" algn="ctr" rtl="0">
              <a:spcBef>
                <a:spcPts val="0"/>
              </a:spcBef>
              <a:spcAft>
                <a:spcPts val="0"/>
              </a:spcAft>
              <a:buNone/>
            </a:pPr>
            <a:endParaRPr sz="3400" b="1"/>
          </a:p>
        </p:txBody>
      </p:sp>
      <p:sp>
        <p:nvSpPr>
          <p:cNvPr id="117" name="Google Shape;117;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800" b="1"/>
              <a:t>Moving from performative to systematic as PWI Library</a:t>
            </a:r>
            <a:endParaRPr sz="5800" b="1"/>
          </a:p>
        </p:txBody>
      </p:sp>
      <p:sp>
        <p:nvSpPr>
          <p:cNvPr id="123" name="Google Shape;12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a:t>Organizational Values &amp; Philosophy</a:t>
            </a:r>
            <a:endParaRPr sz="2300"/>
          </a:p>
        </p:txBody>
      </p:sp>
      <p:sp>
        <p:nvSpPr>
          <p:cNvPr id="129" name="Google Shape;129;p2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dk1"/>
              </a:buClr>
              <a:buSzPts val="2400"/>
              <a:buChar char="◎"/>
            </a:pPr>
            <a:r>
              <a:rPr lang="en"/>
              <a:t>Respect &amp; cognitive empathy</a:t>
            </a:r>
            <a:endParaRPr/>
          </a:p>
          <a:p>
            <a:pPr marL="457200" lvl="0" indent="-381000" algn="l" rtl="0">
              <a:spcBef>
                <a:spcPts val="0"/>
              </a:spcBef>
              <a:spcAft>
                <a:spcPts val="0"/>
              </a:spcAft>
              <a:buClr>
                <a:schemeClr val="dk1"/>
              </a:buClr>
              <a:buSzPts val="2400"/>
              <a:buChar char="◎"/>
            </a:pPr>
            <a:r>
              <a:rPr lang="en"/>
              <a:t>Compassion </a:t>
            </a:r>
            <a:endParaRPr/>
          </a:p>
          <a:p>
            <a:pPr marL="457200" lvl="0" indent="-381000" algn="l" rtl="0">
              <a:spcBef>
                <a:spcPts val="0"/>
              </a:spcBef>
              <a:spcAft>
                <a:spcPts val="0"/>
              </a:spcAft>
              <a:buClr>
                <a:schemeClr val="dk1"/>
              </a:buClr>
              <a:buSzPts val="2400"/>
              <a:buChar char="◎"/>
            </a:pPr>
            <a:r>
              <a:rPr lang="en"/>
              <a:t>IDEA &amp; equity-minded</a:t>
            </a:r>
            <a:endParaRPr/>
          </a:p>
          <a:p>
            <a:pPr marL="457200" lvl="0" indent="-381000" algn="l" rtl="0">
              <a:spcBef>
                <a:spcPts val="0"/>
              </a:spcBef>
              <a:spcAft>
                <a:spcPts val="0"/>
              </a:spcAft>
              <a:buClr>
                <a:schemeClr val="dk1"/>
              </a:buClr>
              <a:buSzPts val="2400"/>
              <a:buChar char="◎"/>
            </a:pPr>
            <a:r>
              <a:rPr lang="en"/>
              <a:t>Participatory management</a:t>
            </a:r>
            <a:endParaRPr/>
          </a:p>
          <a:p>
            <a:pPr marL="457200" lvl="0" indent="-381000" algn="l" rtl="0">
              <a:spcBef>
                <a:spcPts val="0"/>
              </a:spcBef>
              <a:spcAft>
                <a:spcPts val="0"/>
              </a:spcAft>
              <a:buClr>
                <a:schemeClr val="dk1"/>
              </a:buClr>
              <a:buSzPts val="2400"/>
              <a:buChar char="◎"/>
            </a:pPr>
            <a:r>
              <a:rPr lang="en"/>
              <a:t>Engaged, communicative, accountable  leadership </a:t>
            </a:r>
            <a:endParaRPr/>
          </a:p>
          <a:p>
            <a:pPr marL="0" lvl="0" indent="0" algn="l" rtl="0">
              <a:spcBef>
                <a:spcPts val="600"/>
              </a:spcBef>
              <a:spcAft>
                <a:spcPts val="0"/>
              </a:spcAft>
              <a:buNone/>
            </a:pPr>
            <a:endParaRPr sz="2200"/>
          </a:p>
          <a:p>
            <a:pPr marL="0" lvl="0" indent="0" algn="r" rtl="0">
              <a:spcBef>
                <a:spcPts val="600"/>
              </a:spcBef>
              <a:spcAft>
                <a:spcPts val="0"/>
              </a:spcAft>
              <a:buNone/>
            </a:pPr>
            <a:r>
              <a:rPr lang="en" sz="2200" i="1"/>
              <a:t>“Focus on personal responsibility while fostering a culture of accountability that recognizes shared humanity and intentionality toward growth”</a:t>
            </a:r>
            <a:endParaRPr sz="2200" i="1"/>
          </a:p>
        </p:txBody>
      </p:sp>
      <p:sp>
        <p:nvSpPr>
          <p:cNvPr id="130" name="Google Shape;130;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31" name="Google Shape;131;p20"/>
          <p:cNvGrpSpPr/>
          <p:nvPr/>
        </p:nvGrpSpPr>
        <p:grpSpPr>
          <a:xfrm>
            <a:off x="8284880" y="3468357"/>
            <a:ext cx="548696" cy="614420"/>
            <a:chOff x="2594050" y="1631825"/>
            <a:chExt cx="439625" cy="439625"/>
          </a:xfrm>
        </p:grpSpPr>
        <p:sp>
          <p:nvSpPr>
            <p:cNvPr id="132" name="Google Shape;132;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3" name="Google Shape;133;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4" name="Google Shape;134;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5" name="Google Shape;135;p20"/>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647150" y="82650"/>
            <a:ext cx="80643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From Working Group  to Committee to Structural Taskforce</a:t>
            </a:r>
            <a:endParaRPr sz="2200"/>
          </a:p>
        </p:txBody>
      </p:sp>
      <p:sp>
        <p:nvSpPr>
          <p:cNvPr id="141" name="Google Shape;141;p2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42" name="Google Shape;142;p21"/>
          <p:cNvGrpSpPr/>
          <p:nvPr/>
        </p:nvGrpSpPr>
        <p:grpSpPr>
          <a:xfrm>
            <a:off x="6597309" y="1318191"/>
            <a:ext cx="3022407" cy="3122657"/>
            <a:chOff x="6254516" y="1318143"/>
            <a:chExt cx="2867287" cy="2836974"/>
          </a:xfrm>
        </p:grpSpPr>
        <p:sp>
          <p:nvSpPr>
            <p:cNvPr id="143" name="Google Shape;143;p21"/>
            <p:cNvSpPr/>
            <p:nvPr/>
          </p:nvSpPr>
          <p:spPr>
            <a:xfrm rot="2700000">
              <a:off x="7239866" y="1053398"/>
              <a:ext cx="489601" cy="2989789"/>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44" name="Google Shape;144;p21"/>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307BF3"/>
                  </a:solidFill>
                  <a:latin typeface="Roboto"/>
                  <a:ea typeface="Roboto"/>
                  <a:cs typeface="Roboto"/>
                  <a:sym typeface="Roboto"/>
                </a:rPr>
                <a:t>5</a:t>
              </a:r>
              <a:endParaRPr sz="1000" b="1">
                <a:solidFill>
                  <a:srgbClr val="307BF3"/>
                </a:solidFill>
                <a:latin typeface="Roboto"/>
                <a:ea typeface="Roboto"/>
                <a:cs typeface="Roboto"/>
                <a:sym typeface="Roboto"/>
              </a:endParaRPr>
            </a:p>
          </p:txBody>
        </p:sp>
        <p:sp>
          <p:nvSpPr>
            <p:cNvPr id="145" name="Google Shape;145;p21"/>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Everyone’s Work</a:t>
              </a:r>
              <a:endParaRPr sz="1200" b="1">
                <a:solidFill>
                  <a:srgbClr val="FFFFFF"/>
                </a:solidFill>
                <a:latin typeface="Roboto"/>
                <a:ea typeface="Roboto"/>
                <a:cs typeface="Roboto"/>
                <a:sym typeface="Roboto"/>
              </a:endParaRPr>
            </a:p>
          </p:txBody>
        </p:sp>
        <p:sp>
          <p:nvSpPr>
            <p:cNvPr id="146" name="Google Shape;146;p21"/>
            <p:cNvSpPr txBox="1"/>
            <p:nvPr/>
          </p:nvSpPr>
          <p:spPr>
            <a:xfrm rot="-2700000">
              <a:off x="6636862" y="2602920"/>
              <a:ext cx="2604981" cy="7394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300">
                  <a:latin typeface="Roboto"/>
                  <a:ea typeface="Roboto"/>
                  <a:cs typeface="Roboto"/>
                  <a:sym typeface="Roboto"/>
                </a:rPr>
                <a:t>Adding accountabilities and</a:t>
              </a:r>
              <a:br>
                <a:rPr lang="en" sz="1300">
                  <a:latin typeface="Roboto"/>
                  <a:ea typeface="Roboto"/>
                  <a:cs typeface="Roboto"/>
                  <a:sym typeface="Roboto"/>
                </a:rPr>
              </a:br>
              <a:r>
                <a:rPr lang="en" sz="1300">
                  <a:latin typeface="Roboto"/>
                  <a:ea typeface="Roboto"/>
                  <a:cs typeface="Roboto"/>
                  <a:sym typeface="Roboto"/>
                </a:rPr>
                <a:t>qualifications into every role. </a:t>
              </a:r>
              <a:br>
                <a:rPr lang="en" sz="1300">
                  <a:latin typeface="Roboto"/>
                  <a:ea typeface="Roboto"/>
                  <a:cs typeface="Roboto"/>
                  <a:sym typeface="Roboto"/>
                </a:rPr>
              </a:br>
              <a:r>
                <a:rPr lang="en" sz="1300">
                  <a:latin typeface="Roboto"/>
                  <a:ea typeface="Roboto"/>
                  <a:cs typeface="Roboto"/>
                  <a:sym typeface="Roboto"/>
                </a:rPr>
                <a:t>Leadership has clear </a:t>
              </a:r>
              <a:br>
                <a:rPr lang="en" sz="1300">
                  <a:latin typeface="Roboto"/>
                  <a:ea typeface="Roboto"/>
                  <a:cs typeface="Roboto"/>
                  <a:sym typeface="Roboto"/>
                </a:rPr>
              </a:br>
              <a:r>
                <a:rPr lang="en" sz="1300">
                  <a:latin typeface="Roboto"/>
                  <a:ea typeface="Roboto"/>
                  <a:cs typeface="Roboto"/>
                  <a:sym typeface="Roboto"/>
                </a:rPr>
                <a:t>responsibilities for IDEA</a:t>
              </a:r>
              <a:br>
                <a:rPr lang="en" sz="1300">
                  <a:latin typeface="Roboto"/>
                  <a:ea typeface="Roboto"/>
                  <a:cs typeface="Roboto"/>
                  <a:sym typeface="Roboto"/>
                </a:rPr>
              </a:br>
              <a:r>
                <a:rPr lang="en" sz="1300">
                  <a:latin typeface="Roboto"/>
                  <a:ea typeface="Roboto"/>
                  <a:cs typeface="Roboto"/>
                  <a:sym typeface="Roboto"/>
                </a:rPr>
                <a:t>in their areas.</a:t>
              </a:r>
              <a:endParaRPr sz="1300">
                <a:latin typeface="Roboto"/>
                <a:ea typeface="Roboto"/>
                <a:cs typeface="Roboto"/>
                <a:sym typeface="Roboto"/>
              </a:endParaRPr>
            </a:p>
          </p:txBody>
        </p:sp>
      </p:grpSp>
      <p:grpSp>
        <p:nvGrpSpPr>
          <p:cNvPr id="147" name="Google Shape;147;p21"/>
          <p:cNvGrpSpPr/>
          <p:nvPr/>
        </p:nvGrpSpPr>
        <p:grpSpPr>
          <a:xfrm>
            <a:off x="4566234" y="1181250"/>
            <a:ext cx="3519157" cy="3075576"/>
            <a:chOff x="4616839" y="1193730"/>
            <a:chExt cx="3338542" cy="2794200"/>
          </a:xfrm>
        </p:grpSpPr>
        <p:sp>
          <p:nvSpPr>
            <p:cNvPr id="148" name="Google Shape;148;p21"/>
            <p:cNvSpPr/>
            <p:nvPr/>
          </p:nvSpPr>
          <p:spPr>
            <a:xfrm rot="2700000">
              <a:off x="5602189" y="1191856"/>
              <a:ext cx="489601" cy="2989789"/>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49" name="Google Shape;149;p21"/>
            <p:cNvSpPr/>
            <p:nvPr/>
          </p:nvSpPr>
          <p:spPr>
            <a:xfrm>
              <a:off x="4806285" y="3393969"/>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0E65F0"/>
                  </a:solidFill>
                  <a:latin typeface="Roboto"/>
                  <a:ea typeface="Roboto"/>
                  <a:cs typeface="Roboto"/>
                  <a:sym typeface="Roboto"/>
                </a:rPr>
                <a:t>4</a:t>
              </a:r>
              <a:endParaRPr sz="1000" b="1">
                <a:solidFill>
                  <a:srgbClr val="0E65F0"/>
                </a:solidFill>
                <a:latin typeface="Roboto"/>
                <a:ea typeface="Roboto"/>
                <a:cs typeface="Roboto"/>
                <a:sym typeface="Roboto"/>
              </a:endParaRPr>
            </a:p>
          </p:txBody>
        </p:sp>
        <p:sp>
          <p:nvSpPr>
            <p:cNvPr id="150" name="Google Shape;150;p21"/>
            <p:cNvSpPr txBox="1"/>
            <p:nvPr/>
          </p:nvSpPr>
          <p:spPr>
            <a:xfrm rot="-2700000">
              <a:off x="4751846" y="2441256"/>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chemeClr val="lt1"/>
                  </a:solidFill>
                  <a:latin typeface="Roboto"/>
                  <a:ea typeface="Roboto"/>
                  <a:cs typeface="Roboto"/>
                  <a:sym typeface="Roboto"/>
                </a:rPr>
                <a:t>IDEA 2.0 Taskforce </a:t>
              </a:r>
              <a:endParaRPr sz="1200" b="1">
                <a:solidFill>
                  <a:schemeClr val="lt1"/>
                </a:solidFill>
                <a:latin typeface="Roboto"/>
                <a:ea typeface="Roboto"/>
                <a:cs typeface="Roboto"/>
                <a:sym typeface="Roboto"/>
              </a:endParaRPr>
            </a:p>
          </p:txBody>
        </p:sp>
        <p:sp>
          <p:nvSpPr>
            <p:cNvPr id="151" name="Google Shape;151;p21"/>
            <p:cNvSpPr txBox="1"/>
            <p:nvPr/>
          </p:nvSpPr>
          <p:spPr>
            <a:xfrm rot="-2700000">
              <a:off x="4841496" y="2331817"/>
              <a:ext cx="3433569" cy="5180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300">
                  <a:latin typeface="Roboto"/>
                  <a:ea typeface="Roboto"/>
                  <a:cs typeface="Roboto"/>
                  <a:sym typeface="Roboto"/>
                </a:rPr>
                <a:t>Creates milestones and goals to advance the library's commitment more deeply in our structures and culture. Collaborates with Leadership and colleagues to advance shared accountability. </a:t>
              </a:r>
              <a:endParaRPr sz="1300" b="1">
                <a:latin typeface="Roboto"/>
                <a:ea typeface="Roboto"/>
                <a:cs typeface="Roboto"/>
                <a:sym typeface="Roboto"/>
              </a:endParaRPr>
            </a:p>
          </p:txBody>
        </p:sp>
      </p:grpSp>
      <p:grpSp>
        <p:nvGrpSpPr>
          <p:cNvPr id="152" name="Google Shape;152;p21"/>
          <p:cNvGrpSpPr/>
          <p:nvPr/>
        </p:nvGrpSpPr>
        <p:grpSpPr>
          <a:xfrm>
            <a:off x="3070068" y="1139668"/>
            <a:ext cx="3436501" cy="2941180"/>
            <a:chOff x="3197462" y="1155952"/>
            <a:chExt cx="3260128" cy="2672100"/>
          </a:xfrm>
        </p:grpSpPr>
        <p:sp>
          <p:nvSpPr>
            <p:cNvPr id="153" name="Google Shape;153;p21"/>
            <p:cNvSpPr/>
            <p:nvPr/>
          </p:nvSpPr>
          <p:spPr>
            <a:xfrm rot="2700000">
              <a:off x="4182811" y="1053398"/>
              <a:ext cx="489601" cy="2989789"/>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54" name="Google Shape;154;p21"/>
            <p:cNvSpPr/>
            <p:nvPr/>
          </p:nvSpPr>
          <p:spPr>
            <a:xfrm>
              <a:off x="338690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0D5DDF"/>
                  </a:solidFill>
                  <a:latin typeface="Roboto"/>
                  <a:ea typeface="Roboto"/>
                  <a:cs typeface="Roboto"/>
                  <a:sym typeface="Roboto"/>
                </a:rPr>
                <a:t>3</a:t>
              </a:r>
              <a:endParaRPr sz="1000" b="1">
                <a:solidFill>
                  <a:srgbClr val="0D5DDF"/>
                </a:solidFill>
                <a:latin typeface="Roboto"/>
                <a:ea typeface="Roboto"/>
                <a:cs typeface="Roboto"/>
                <a:sym typeface="Roboto"/>
              </a:endParaRPr>
            </a:p>
          </p:txBody>
        </p:sp>
        <p:sp>
          <p:nvSpPr>
            <p:cNvPr id="155" name="Google Shape;155;p21"/>
            <p:cNvSpPr txBox="1"/>
            <p:nvPr/>
          </p:nvSpPr>
          <p:spPr>
            <a:xfrm rot="-2700000">
              <a:off x="3332435"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chemeClr val="lt1"/>
                  </a:solidFill>
                  <a:latin typeface="Roboto"/>
                  <a:ea typeface="Roboto"/>
                  <a:cs typeface="Roboto"/>
                  <a:sym typeface="Roboto"/>
                </a:rPr>
                <a:t>Inclusive Hiring Practices </a:t>
              </a:r>
              <a:endParaRPr sz="1200" b="1">
                <a:solidFill>
                  <a:srgbClr val="FFFFFF"/>
                </a:solidFill>
                <a:latin typeface="Roboto"/>
                <a:ea typeface="Roboto"/>
                <a:cs typeface="Roboto"/>
                <a:sym typeface="Roboto"/>
              </a:endParaRPr>
            </a:p>
          </p:txBody>
        </p:sp>
        <p:sp>
          <p:nvSpPr>
            <p:cNvPr id="156" name="Google Shape;156;p21"/>
            <p:cNvSpPr txBox="1"/>
            <p:nvPr/>
          </p:nvSpPr>
          <p:spPr>
            <a:xfrm rot="-2700223">
              <a:off x="3490076" y="2234261"/>
              <a:ext cx="3263227" cy="5154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300">
                  <a:latin typeface="Roboto"/>
                  <a:ea typeface="Roboto"/>
                  <a:cs typeface="Roboto"/>
                  <a:sym typeface="Roboto"/>
                </a:rPr>
                <a:t>Revamped hiring practices and approach to center candidates and equity. From 2% to 12.5% BIPOC colleagues </a:t>
              </a:r>
              <a:endParaRPr sz="1300" b="1">
                <a:latin typeface="Roboto"/>
                <a:ea typeface="Roboto"/>
                <a:cs typeface="Roboto"/>
                <a:sym typeface="Roboto"/>
              </a:endParaRPr>
            </a:p>
          </p:txBody>
        </p:sp>
      </p:grpSp>
      <p:grpSp>
        <p:nvGrpSpPr>
          <p:cNvPr id="157" name="Google Shape;157;p21"/>
          <p:cNvGrpSpPr/>
          <p:nvPr/>
        </p:nvGrpSpPr>
        <p:grpSpPr>
          <a:xfrm>
            <a:off x="1572365" y="1057051"/>
            <a:ext cx="3423866" cy="3032649"/>
            <a:chOff x="1776626" y="1080893"/>
            <a:chExt cx="3248142" cy="2755200"/>
          </a:xfrm>
        </p:grpSpPr>
        <p:grpSp>
          <p:nvGrpSpPr>
            <p:cNvPr id="158" name="Google Shape;158;p21"/>
            <p:cNvGrpSpPr/>
            <p:nvPr/>
          </p:nvGrpSpPr>
          <p:grpSpPr>
            <a:xfrm>
              <a:off x="1776626" y="1080893"/>
              <a:ext cx="3248142" cy="2755200"/>
              <a:chOff x="1776626" y="1080893"/>
              <a:chExt cx="3248142" cy="2755200"/>
            </a:xfrm>
          </p:grpSpPr>
          <p:sp>
            <p:nvSpPr>
              <p:cNvPr id="159" name="Google Shape;159;p21"/>
              <p:cNvSpPr/>
              <p:nvPr/>
            </p:nvSpPr>
            <p:spPr>
              <a:xfrm rot="2700000">
                <a:off x="2761975" y="1053398"/>
                <a:ext cx="489601" cy="2989789"/>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60" name="Google Shape;160;p21"/>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Facilitation &amp; IDEA Committee</a:t>
                </a:r>
                <a:endParaRPr sz="1200" b="1">
                  <a:solidFill>
                    <a:srgbClr val="FFFFFF"/>
                  </a:solidFill>
                  <a:latin typeface="Roboto"/>
                  <a:ea typeface="Roboto"/>
                  <a:cs typeface="Roboto"/>
                  <a:sym typeface="Roboto"/>
                </a:endParaRPr>
              </a:p>
            </p:txBody>
          </p:sp>
          <p:sp>
            <p:nvSpPr>
              <p:cNvPr id="161" name="Google Shape;161;p21"/>
              <p:cNvSpPr txBox="1"/>
              <p:nvPr/>
            </p:nvSpPr>
            <p:spPr>
              <a:xfrm rot="-2700000">
                <a:off x="1948838" y="2208602"/>
                <a:ext cx="3396658" cy="4997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300">
                    <a:latin typeface="Roboto"/>
                    <a:ea typeface="Roboto"/>
                    <a:cs typeface="Roboto"/>
                    <a:sym typeface="Roboto"/>
                  </a:rPr>
                  <a:t>Articulated our commitments and a path forward to move to an active practice of inclusion. Engaged in user facing changes</a:t>
                </a:r>
                <a:endParaRPr sz="1300" b="1">
                  <a:latin typeface="Roboto"/>
                  <a:ea typeface="Roboto"/>
                  <a:cs typeface="Roboto"/>
                  <a:sym typeface="Roboto"/>
                </a:endParaRPr>
              </a:p>
            </p:txBody>
          </p:sp>
        </p:grpSp>
        <p:sp>
          <p:nvSpPr>
            <p:cNvPr id="162" name="Google Shape;162;p21"/>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0C58D3"/>
                  </a:solidFill>
                  <a:latin typeface="Roboto"/>
                  <a:ea typeface="Roboto"/>
                  <a:cs typeface="Roboto"/>
                  <a:sym typeface="Roboto"/>
                </a:rPr>
                <a:t>2</a:t>
              </a:r>
              <a:endParaRPr sz="1000" b="1">
                <a:solidFill>
                  <a:srgbClr val="0C58D3"/>
                </a:solidFill>
                <a:latin typeface="Roboto"/>
                <a:ea typeface="Roboto"/>
                <a:cs typeface="Roboto"/>
                <a:sym typeface="Roboto"/>
              </a:endParaRPr>
            </a:p>
          </p:txBody>
        </p:sp>
      </p:grpSp>
      <p:grpSp>
        <p:nvGrpSpPr>
          <p:cNvPr id="163" name="Google Shape;163;p21"/>
          <p:cNvGrpSpPr/>
          <p:nvPr/>
        </p:nvGrpSpPr>
        <p:grpSpPr>
          <a:xfrm>
            <a:off x="-76200" y="1229892"/>
            <a:ext cx="3311504" cy="2796351"/>
            <a:chOff x="212670" y="1237922"/>
            <a:chExt cx="3141546" cy="2540521"/>
          </a:xfrm>
        </p:grpSpPr>
        <p:sp>
          <p:nvSpPr>
            <p:cNvPr id="164" name="Google Shape;164;p21"/>
            <p:cNvSpPr/>
            <p:nvPr/>
          </p:nvSpPr>
          <p:spPr>
            <a:xfrm rot="2700000">
              <a:off x="1198020" y="1053398"/>
              <a:ext cx="489601" cy="2989789"/>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65" name="Google Shape;165;p21"/>
            <p:cNvSpPr/>
            <p:nvPr/>
          </p:nvSpPr>
          <p:spPr>
            <a:xfrm>
              <a:off x="400666"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0944A1"/>
                  </a:solidFill>
                  <a:latin typeface="Roboto"/>
                  <a:ea typeface="Roboto"/>
                  <a:cs typeface="Roboto"/>
                  <a:sym typeface="Roboto"/>
                </a:rPr>
                <a:t>1</a:t>
              </a:r>
              <a:endParaRPr sz="1000" b="1">
                <a:solidFill>
                  <a:srgbClr val="0944A1"/>
                </a:solidFill>
                <a:latin typeface="Roboto"/>
                <a:ea typeface="Roboto"/>
                <a:cs typeface="Roboto"/>
                <a:sym typeface="Roboto"/>
              </a:endParaRPr>
            </a:p>
          </p:txBody>
        </p:sp>
        <p:sp>
          <p:nvSpPr>
            <p:cNvPr id="166" name="Google Shape;166;p21"/>
            <p:cNvSpPr txBox="1"/>
            <p:nvPr/>
          </p:nvSpPr>
          <p:spPr>
            <a:xfrm rot="-2700000">
              <a:off x="342028"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Internal Inclusion Working Group</a:t>
              </a:r>
              <a:endParaRPr sz="1200" b="1">
                <a:solidFill>
                  <a:srgbClr val="FFFFFF"/>
                </a:solidFill>
                <a:latin typeface="Roboto"/>
                <a:ea typeface="Roboto"/>
                <a:cs typeface="Roboto"/>
                <a:sym typeface="Roboto"/>
              </a:endParaRPr>
            </a:p>
          </p:txBody>
        </p:sp>
        <p:sp>
          <p:nvSpPr>
            <p:cNvPr id="167" name="Google Shape;167;p21"/>
            <p:cNvSpPr txBox="1"/>
            <p:nvPr/>
          </p:nvSpPr>
          <p:spPr>
            <a:xfrm rot="-2700000">
              <a:off x="595616" y="2245372"/>
              <a:ext cx="3040701" cy="4615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300">
                  <a:latin typeface="Roboto"/>
                  <a:ea typeface="Roboto"/>
                  <a:cs typeface="Roboto"/>
                  <a:sym typeface="Roboto"/>
                </a:rPr>
                <a:t>Developed and organized shared professional development to advance understanding of DEI</a:t>
              </a:r>
              <a:endParaRPr sz="1300" b="1">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5613</Words>
  <Application>Microsoft Office PowerPoint</Application>
  <PresentationFormat>On-screen Show (16:9)</PresentationFormat>
  <Paragraphs>318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Roboto Medium</vt:lpstr>
      <vt:lpstr>Roboto</vt:lpstr>
      <vt:lpstr>Roboto Slab</vt:lpstr>
      <vt:lpstr>Calibri</vt:lpstr>
      <vt:lpstr>Arial</vt:lpstr>
      <vt:lpstr>Source Sans Pro</vt:lpstr>
      <vt:lpstr>Cordelia template</vt:lpstr>
      <vt:lpstr>Journey to IDEA 2.0: Moving from Education to Action</vt:lpstr>
      <vt:lpstr>Our team</vt:lpstr>
      <vt:lpstr> Overview of Our Context</vt:lpstr>
      <vt:lpstr> Overview of Our Context </vt:lpstr>
      <vt:lpstr>Collective Engagement Principles</vt:lpstr>
      <vt:lpstr>Share to the chat your current role </vt:lpstr>
      <vt:lpstr>Moving from performative to systematic as PWI Library</vt:lpstr>
      <vt:lpstr>Organizational Values &amp; Philosophy</vt:lpstr>
      <vt:lpstr>From Working Group  to Committee to Structural Taskforce</vt:lpstr>
      <vt:lpstr>Lessons Learned </vt:lpstr>
      <vt:lpstr>Why is the IDEA 2.0 Committee All White?  </vt:lpstr>
      <vt:lpstr>Observations</vt:lpstr>
      <vt:lpstr>Multi-directional Work</vt:lpstr>
      <vt:lpstr>Assessing Our Culture </vt:lpstr>
      <vt:lpstr>PowerPoint Presentation</vt:lpstr>
      <vt:lpstr>Multicultural Organizational Development (MCOD) Levels</vt:lpstr>
      <vt:lpstr>How would you classify your organization? </vt:lpstr>
      <vt:lpstr>Translating the Tool for our Library</vt:lpstr>
      <vt:lpstr>Obstacles and Challenges</vt:lpstr>
      <vt:lpstr>Obstacles</vt:lpstr>
      <vt:lpstr>Challenges</vt:lpstr>
      <vt:lpstr>Doing the Work</vt:lpstr>
      <vt:lpstr>Engaging with colleagues </vt:lpstr>
      <vt:lpstr>IDEA efforts by all colleagues</vt:lpstr>
      <vt:lpstr>Equity Lens</vt:lpstr>
      <vt:lpstr>PowerPoint Presentation</vt:lpstr>
      <vt:lpstr>Thanks!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IDEA 2.0: Moving from Education to Action</dc:title>
  <dc:creator>Alicia Lemon</dc:creator>
  <cp:lastModifiedBy>Alicia Lemon</cp:lastModifiedBy>
  <cp:revision>1</cp:revision>
  <dcterms:modified xsi:type="dcterms:W3CDTF">2022-04-28T20:04:51Z</dcterms:modified>
</cp:coreProperties>
</file>