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conomica"/>
      <p:regular r:id="rId26"/>
      <p:bold r:id="rId27"/>
      <p:italic r:id="rId28"/>
      <p:boldItalic r:id="rId29"/>
    </p:embeddedFont>
    <p:embeddedFont>
      <p:font typeface="Roboto"/>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regular.fntdata"/><Relationship Id="rId25" Type="http://schemas.openxmlformats.org/officeDocument/2006/relationships/slide" Target="slides/slide20.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MEGHAN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Good afternoon. Thank you so much for joining us this afternoon. My name is Meghan Musolff and I work for the University of Michigan Library as the Lead Project Manager.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[Annie introduction]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Today we’re going to talk about Practicing Organizational Care and using a human-centered approach to facilitate change in your library. In our experience, most traditional change management practices seek to mitigate risk. They focus on process and implementation over listening, empathy, compassion, and healing. By using what we call “human-centered change approaches”, we will explore ways to tailor change efforts (regardless of the scale &amp; scope) in ways that honor the individuals AND the work of the organization, that harness the strengths of the team, and make space for all voices to be heard.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099efc2d2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099efc2d2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begin to plan communication strategy, one approach to adopt is the creation of feedback loops. Feedback loops create an opportunity to gather information/input from colleagues about a particular topic, provide an opportunity to influence the change to the system you are trying to make, and then closing the loop by sharing back what you learned.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our experience the creation of feedback loops is an important tool for engaged change leadership and a mechanism to demonstrate organizational values in action.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099efc2d2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099efc2d2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rPr>
              <a:t>MEGHAN</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So, again. Here’s how I incorporate feedback loops in my work:</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As an individual contributor:</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Recognize my own feedback loop behaviour and its impact on trust</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Identify opportunities to encourage the opening of a loop</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Express gratitude</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As a change leader:</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Bring intentionality &amp; respect to how I open a loop: Why this group of people? Where can they help/influence? Where do they have agency? Where are the opportunities to co-create? </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Design loops towards full participation &amp; inclusion</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Close the loop AND demonstrate that you’ve listened</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Express gratitude</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099efc2d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099efc2d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Appreciative Inquiry (AI) is "about the co-evolutionary search for the best in people, their organizations, and the relevant world around them”</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AI distinguishes itself from other organizational visioning and change models by focusing on the best of what is and using this as a platform to build future directions. While many traditional methods begin by focusing on pitfalls and problems, Appreciative Inquiry asks people to explore strengths and successes that already exist, both internally and externally by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Asking questions that strengthen a system’s capacity to apprehend, anticipate, and heighten positive potential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Asking the questions in a positive frame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Seeking the strength as opposed to the problem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Three concepts form the foundation, sometimes called the “three-legged stool” of Appreciative Inquiry: appreciation, inquiry, and wholeness.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Appreciation</a:t>
            </a:r>
            <a:r>
              <a:rPr lang="en">
                <a:solidFill>
                  <a:schemeClr val="dk1"/>
                </a:solidFill>
              </a:rPr>
              <a:t>: To appreciate is to recognize the best in people, or the world around us. These strengths become the foundation on which the future can be built.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Inquiry</a:t>
            </a:r>
            <a:r>
              <a:rPr lang="en">
                <a:solidFill>
                  <a:schemeClr val="dk1"/>
                </a:solidFill>
              </a:rPr>
              <a:t>: To inquire is to ask questions. It invites participants to ask questions so they can learn from one another, and together identify a shared vision of the future. Participating in an AI process requires an attitude of curiosity and a hunger for discovery.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Wholeness</a:t>
            </a:r>
            <a:r>
              <a:rPr lang="en">
                <a:solidFill>
                  <a:schemeClr val="dk1"/>
                </a:solidFill>
              </a:rPr>
              <a:t>: The final AI tenant of wholeness encourages participation from all levels of an organization, knowing that the best ideas often emerge from unexpected places. Additionally, AI encourages seeking outside perspectives. It is a whole-system process.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099efc2d2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099efc2d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sz="1700">
                <a:solidFill>
                  <a:srgbClr val="155B54"/>
                </a:solidFill>
              </a:rPr>
              <a:t>“The task of leadership is to create an alignment of strengths,  in ways that make our system’s weaknesses irrelevant.” ~ Peter Drucker</a:t>
            </a:r>
            <a:endParaRPr i="1" sz="16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Can be used in whole or in parts </a:t>
            </a:r>
            <a:endParaRPr/>
          </a:p>
          <a:p>
            <a:pPr indent="0" lvl="0" marL="0" rtl="0" algn="l">
              <a:spcBef>
                <a:spcPts val="0"/>
              </a:spcBef>
              <a:spcAft>
                <a:spcPts val="0"/>
              </a:spcAft>
              <a:buNone/>
            </a:pPr>
            <a:r>
              <a:rPr lang="en"/>
              <a:t>Provides space to imagine infinite possibilities </a:t>
            </a:r>
            <a:endParaRPr/>
          </a:p>
          <a:p>
            <a:pPr indent="0" lvl="0" marL="0" rtl="0" algn="l">
              <a:spcBef>
                <a:spcPts val="0"/>
              </a:spcBef>
              <a:spcAft>
                <a:spcPts val="0"/>
              </a:spcAft>
              <a:buNone/>
            </a:pPr>
            <a:r>
              <a:rPr lang="en"/>
              <a:t>Brings joy to the process of change definition</a:t>
            </a:r>
            <a:endParaRPr/>
          </a:p>
          <a:p>
            <a:pPr indent="0" lvl="0" marL="0" rtl="0" algn="l">
              <a:spcBef>
                <a:spcPts val="0"/>
              </a:spcBef>
              <a:spcAft>
                <a:spcPts val="0"/>
              </a:spcAft>
              <a:buNone/>
            </a:pPr>
            <a:r>
              <a:t/>
            </a:r>
            <a:endParaRPr/>
          </a:p>
          <a:p>
            <a:pPr indent="-298450" lvl="0" marL="749300" rtl="0" algn="l">
              <a:lnSpc>
                <a:spcPct val="115000"/>
              </a:lnSpc>
              <a:spcBef>
                <a:spcPts val="0"/>
              </a:spcBef>
              <a:spcAft>
                <a:spcPts val="0"/>
              </a:spcAft>
              <a:buClr>
                <a:schemeClr val="dk1"/>
              </a:buClr>
              <a:buSzPts val="1100"/>
              <a:buFont typeface="Open Sans"/>
              <a:buAutoNum type="arabicPeriod"/>
            </a:pPr>
            <a:r>
              <a:rPr b="1" lang="en">
                <a:solidFill>
                  <a:schemeClr val="dk1"/>
                </a:solidFill>
                <a:highlight>
                  <a:srgbClr val="FFFFFF"/>
                </a:highlight>
              </a:rPr>
              <a:t>Define – What is the topic of inquiry?</a:t>
            </a:r>
            <a:r>
              <a:rPr lang="en">
                <a:solidFill>
                  <a:schemeClr val="dk1"/>
                </a:solidFill>
                <a:highlight>
                  <a:srgbClr val="FFFFFF"/>
                </a:highlight>
              </a:rPr>
              <a:t> – It is important to define the overall focus of the inquiry (what the system wants more of). The first question is fateful.  In this phase, the guiding question is, “What generative topic do we want to focus on together?”</a:t>
            </a:r>
            <a:endParaRPr>
              <a:solidFill>
                <a:schemeClr val="dk1"/>
              </a:solidFill>
              <a:highlight>
                <a:srgbClr val="FFFFFF"/>
              </a:highlight>
            </a:endParaRPr>
          </a:p>
          <a:p>
            <a:pPr indent="-298450" lvl="0" marL="749300" rtl="0" algn="l">
              <a:lnSpc>
                <a:spcPct val="115000"/>
              </a:lnSpc>
              <a:spcBef>
                <a:spcPts val="0"/>
              </a:spcBef>
              <a:spcAft>
                <a:spcPts val="0"/>
              </a:spcAft>
              <a:buClr>
                <a:schemeClr val="dk1"/>
              </a:buClr>
              <a:buSzPts val="1100"/>
              <a:buFont typeface="Open Sans"/>
              <a:buAutoNum type="arabicPeriod"/>
            </a:pPr>
            <a:r>
              <a:rPr b="1" lang="en">
                <a:solidFill>
                  <a:schemeClr val="dk1"/>
                </a:solidFill>
                <a:highlight>
                  <a:srgbClr val="FFFFFF"/>
                </a:highlight>
              </a:rPr>
              <a:t>Discover – Appreciating the best of ‘what is’</a:t>
            </a:r>
            <a:r>
              <a:rPr lang="en">
                <a:solidFill>
                  <a:schemeClr val="dk1"/>
                </a:solidFill>
                <a:highlight>
                  <a:srgbClr val="FFFFFF"/>
                </a:highlight>
              </a:rPr>
              <a:t> – Discovery is based on a dialogue, as a way of finding ‘what works’. It rediscovers and remembers the organization or community’s successes, strengths and periods of excellence.</a:t>
            </a:r>
            <a:endParaRPr>
              <a:solidFill>
                <a:schemeClr val="dk1"/>
              </a:solidFill>
              <a:highlight>
                <a:srgbClr val="FFFFFF"/>
              </a:highlight>
            </a:endParaRPr>
          </a:p>
          <a:p>
            <a:pPr indent="-298450" lvl="0" marL="749300" rtl="0" algn="l">
              <a:lnSpc>
                <a:spcPct val="115000"/>
              </a:lnSpc>
              <a:spcBef>
                <a:spcPts val="0"/>
              </a:spcBef>
              <a:spcAft>
                <a:spcPts val="0"/>
              </a:spcAft>
              <a:buClr>
                <a:schemeClr val="dk1"/>
              </a:buClr>
              <a:buSzPts val="1100"/>
              <a:buFont typeface="Open Sans"/>
              <a:buAutoNum type="arabicPeriod"/>
            </a:pPr>
            <a:r>
              <a:rPr b="1" lang="en">
                <a:solidFill>
                  <a:schemeClr val="dk1"/>
                </a:solidFill>
                <a:highlight>
                  <a:srgbClr val="FFFFFF"/>
                </a:highlight>
              </a:rPr>
              <a:t>Dream – Imagining ‘what could be’</a:t>
            </a:r>
            <a:r>
              <a:rPr lang="en">
                <a:solidFill>
                  <a:schemeClr val="dk1"/>
                </a:solidFill>
                <a:highlight>
                  <a:srgbClr val="FFFFFF"/>
                </a:highlight>
              </a:rPr>
              <a:t> –  Imagining uses past achievements and successes identified in the discovery phase to imagine new possibilities and envisage a preferred future. It allows people to identify their dreams for a community or organization; having discovered ‘what is best’. </a:t>
            </a:r>
            <a:endParaRPr>
              <a:solidFill>
                <a:schemeClr val="dk1"/>
              </a:solidFill>
              <a:highlight>
                <a:srgbClr val="FFFFFF"/>
              </a:highlight>
            </a:endParaRPr>
          </a:p>
          <a:p>
            <a:pPr indent="-298450" lvl="0" marL="749300" rtl="0" algn="l">
              <a:lnSpc>
                <a:spcPct val="115000"/>
              </a:lnSpc>
              <a:spcBef>
                <a:spcPts val="0"/>
              </a:spcBef>
              <a:spcAft>
                <a:spcPts val="0"/>
              </a:spcAft>
              <a:buClr>
                <a:schemeClr val="dk1"/>
              </a:buClr>
              <a:buSzPts val="1100"/>
              <a:buFont typeface="Open Sans"/>
              <a:buAutoNum type="arabicPeriod"/>
            </a:pPr>
            <a:r>
              <a:rPr b="1" lang="en">
                <a:solidFill>
                  <a:schemeClr val="dk1"/>
                </a:solidFill>
                <a:highlight>
                  <a:srgbClr val="FFFFFF"/>
                </a:highlight>
              </a:rPr>
              <a:t>Design – Determining ‘what should be’</a:t>
            </a:r>
            <a:r>
              <a:rPr lang="en">
                <a:solidFill>
                  <a:schemeClr val="dk1"/>
                </a:solidFill>
                <a:highlight>
                  <a:srgbClr val="FFFFFF"/>
                </a:highlight>
              </a:rPr>
              <a:t> – Design brings together the stories from discovery with the imagination and creativity from dream. We call it bringing the ‘best of what is’ together with ‘what might be’, to create ‘what should be – the ideal’.</a:t>
            </a:r>
            <a:endParaRPr>
              <a:solidFill>
                <a:schemeClr val="dk1"/>
              </a:solidFill>
              <a:highlight>
                <a:srgbClr val="FFFFFF"/>
              </a:highlight>
            </a:endParaRPr>
          </a:p>
          <a:p>
            <a:pPr indent="-298450" lvl="0" marL="749300" rtl="0" algn="l">
              <a:lnSpc>
                <a:spcPct val="115000"/>
              </a:lnSpc>
              <a:spcBef>
                <a:spcPts val="0"/>
              </a:spcBef>
              <a:spcAft>
                <a:spcPts val="0"/>
              </a:spcAft>
              <a:buClr>
                <a:schemeClr val="dk1"/>
              </a:buClr>
              <a:buSzPts val="1100"/>
              <a:buFont typeface="Open Sans"/>
              <a:buAutoNum type="arabicPeriod"/>
            </a:pPr>
            <a:r>
              <a:rPr b="1" lang="en">
                <a:solidFill>
                  <a:schemeClr val="dk1"/>
                </a:solidFill>
                <a:highlight>
                  <a:srgbClr val="FFFFFF"/>
                </a:highlight>
              </a:rPr>
              <a:t>Deliver/Destiny – Creating ‘what will be’</a:t>
            </a:r>
            <a:r>
              <a:rPr lang="en">
                <a:solidFill>
                  <a:schemeClr val="dk1"/>
                </a:solidFill>
                <a:highlight>
                  <a:srgbClr val="FFFFFF"/>
                </a:highlight>
              </a:rPr>
              <a:t> –  identifies how the design is delivered, and how it’s embedded into groups, communities and organizations. In early appreciative inquiry development, it was called ‘delivery’, based on more traditional organizational development practice. The term ‘destiny’ is more prevalent now.</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099efc2d2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099efc2d2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rgbClr val="595959"/>
              </a:buClr>
              <a:buSzPts val="1200"/>
              <a:buAutoNum type="arabicPeriod"/>
            </a:pPr>
            <a:r>
              <a:rPr lang="en" sz="1200">
                <a:solidFill>
                  <a:srgbClr val="595959"/>
                </a:solidFill>
              </a:rPr>
              <a:t>Define - what do you seek to explore together </a:t>
            </a:r>
            <a:endParaRPr sz="1200">
              <a:solidFill>
                <a:srgbClr val="595959"/>
              </a:solidFill>
            </a:endParaRPr>
          </a:p>
          <a:p>
            <a:pPr indent="-304800" lvl="0" marL="457200" rtl="0" algn="l">
              <a:lnSpc>
                <a:spcPct val="115000"/>
              </a:lnSpc>
              <a:spcBef>
                <a:spcPts val="0"/>
              </a:spcBef>
              <a:spcAft>
                <a:spcPts val="0"/>
              </a:spcAft>
              <a:buClr>
                <a:srgbClr val="595959"/>
              </a:buClr>
              <a:buSzPts val="1200"/>
              <a:buAutoNum type="arabicPeriod"/>
            </a:pPr>
            <a:r>
              <a:rPr lang="en" sz="1200">
                <a:solidFill>
                  <a:srgbClr val="595959"/>
                </a:solidFill>
              </a:rPr>
              <a:t>Discover - Appreciative Interview to learn what is best</a:t>
            </a:r>
            <a:endParaRPr sz="1200">
              <a:solidFill>
                <a:srgbClr val="595959"/>
              </a:solidFill>
            </a:endParaRPr>
          </a:p>
          <a:p>
            <a:pPr indent="-304800" lvl="0" marL="457200" rtl="0" algn="l">
              <a:lnSpc>
                <a:spcPct val="115000"/>
              </a:lnSpc>
              <a:spcBef>
                <a:spcPts val="0"/>
              </a:spcBef>
              <a:spcAft>
                <a:spcPts val="0"/>
              </a:spcAft>
              <a:buClr>
                <a:srgbClr val="595959"/>
              </a:buClr>
              <a:buSzPts val="1200"/>
              <a:buAutoNum type="arabicPeriod"/>
            </a:pPr>
            <a:r>
              <a:rPr lang="en" sz="1200">
                <a:solidFill>
                  <a:srgbClr val="595959"/>
                </a:solidFill>
              </a:rPr>
              <a:t>Dream - Generate images of a shared future based on the patterns of the interviews</a:t>
            </a:r>
            <a:endParaRPr sz="1200">
              <a:solidFill>
                <a:srgbClr val="595959"/>
              </a:solidFill>
            </a:endParaRPr>
          </a:p>
          <a:p>
            <a:pPr indent="-304800" lvl="0" marL="457200" rtl="0" algn="l">
              <a:lnSpc>
                <a:spcPct val="115000"/>
              </a:lnSpc>
              <a:spcBef>
                <a:spcPts val="0"/>
              </a:spcBef>
              <a:spcAft>
                <a:spcPts val="0"/>
              </a:spcAft>
              <a:buClr>
                <a:srgbClr val="595959"/>
              </a:buClr>
              <a:buSzPts val="1200"/>
              <a:buAutoNum type="arabicPeriod"/>
            </a:pPr>
            <a:r>
              <a:rPr lang="en" sz="1200">
                <a:solidFill>
                  <a:srgbClr val="595959"/>
                </a:solidFill>
              </a:rPr>
              <a:t>Design - Answer how might we by</a:t>
            </a:r>
            <a:endParaRPr sz="1200">
              <a:solidFill>
                <a:srgbClr val="595959"/>
              </a:solidFill>
            </a:endParaRPr>
          </a:p>
          <a:p>
            <a:pPr indent="-304800" lvl="1" marL="914400" rtl="0" algn="l">
              <a:lnSpc>
                <a:spcPct val="115000"/>
              </a:lnSpc>
              <a:spcBef>
                <a:spcPts val="0"/>
              </a:spcBef>
              <a:spcAft>
                <a:spcPts val="0"/>
              </a:spcAft>
              <a:buClr>
                <a:srgbClr val="595959"/>
              </a:buClr>
              <a:buSzPts val="1200"/>
              <a:buAutoNum type="alphaLcPeriod"/>
            </a:pPr>
            <a:r>
              <a:rPr lang="en" sz="1200">
                <a:solidFill>
                  <a:srgbClr val="595959"/>
                </a:solidFill>
              </a:rPr>
              <a:t>Brainstorming practical ideas the dream</a:t>
            </a:r>
            <a:endParaRPr sz="1200">
              <a:solidFill>
                <a:srgbClr val="595959"/>
              </a:solidFill>
            </a:endParaRPr>
          </a:p>
          <a:p>
            <a:pPr indent="-304800" lvl="1" marL="914400" rtl="0" algn="l">
              <a:lnSpc>
                <a:spcPct val="115000"/>
              </a:lnSpc>
              <a:spcBef>
                <a:spcPts val="0"/>
              </a:spcBef>
              <a:spcAft>
                <a:spcPts val="0"/>
              </a:spcAft>
              <a:buClr>
                <a:srgbClr val="595959"/>
              </a:buClr>
              <a:buSzPts val="1200"/>
              <a:buAutoNum type="alphaLcPeriod"/>
            </a:pPr>
            <a:r>
              <a:rPr lang="en" sz="1200">
                <a:solidFill>
                  <a:srgbClr val="595959"/>
                </a:solidFill>
              </a:rPr>
              <a:t>Rapid prototyping a concrete initiative to bring to reality </a:t>
            </a:r>
            <a:endParaRPr sz="1200">
              <a:solidFill>
                <a:srgbClr val="595959"/>
              </a:solidFill>
            </a:endParaRPr>
          </a:p>
          <a:p>
            <a:pPr indent="-304800" lvl="0" marL="457200" rtl="0" algn="l">
              <a:lnSpc>
                <a:spcPct val="115000"/>
              </a:lnSpc>
              <a:spcBef>
                <a:spcPts val="0"/>
              </a:spcBef>
              <a:spcAft>
                <a:spcPts val="0"/>
              </a:spcAft>
              <a:buClr>
                <a:srgbClr val="595959"/>
              </a:buClr>
              <a:buSzPts val="1200"/>
              <a:buAutoNum type="arabicPeriod"/>
            </a:pPr>
            <a:r>
              <a:rPr lang="en" sz="1200">
                <a:solidFill>
                  <a:srgbClr val="595959"/>
                </a:solidFill>
              </a:rPr>
              <a:t>Deploy </a:t>
            </a:r>
            <a:endParaRPr sz="1200">
              <a:solidFill>
                <a:srgbClr val="595959"/>
              </a:solidFill>
            </a:endParaRPr>
          </a:p>
          <a:p>
            <a:pPr indent="-304800" lvl="1" marL="914400" rtl="0" algn="l">
              <a:lnSpc>
                <a:spcPct val="115000"/>
              </a:lnSpc>
              <a:spcBef>
                <a:spcPts val="0"/>
              </a:spcBef>
              <a:spcAft>
                <a:spcPts val="0"/>
              </a:spcAft>
              <a:buClr>
                <a:srgbClr val="595959"/>
              </a:buClr>
              <a:buSzPts val="1200"/>
              <a:buAutoNum type="alphaLcPeriod"/>
            </a:pPr>
            <a:r>
              <a:rPr lang="en" sz="1200">
                <a:solidFill>
                  <a:srgbClr val="595959"/>
                </a:solidFill>
              </a:rPr>
              <a:t>What outcomes</a:t>
            </a:r>
            <a:endParaRPr sz="1200">
              <a:solidFill>
                <a:srgbClr val="595959"/>
              </a:solidFill>
            </a:endParaRPr>
          </a:p>
          <a:p>
            <a:pPr indent="-304800" lvl="1" marL="914400" rtl="0" algn="l">
              <a:lnSpc>
                <a:spcPct val="115000"/>
              </a:lnSpc>
              <a:spcBef>
                <a:spcPts val="0"/>
              </a:spcBef>
              <a:spcAft>
                <a:spcPts val="0"/>
              </a:spcAft>
              <a:buClr>
                <a:srgbClr val="595959"/>
              </a:buClr>
              <a:buSzPts val="1200"/>
              <a:buAutoNum type="alphaLcPeriod"/>
            </a:pPr>
            <a:r>
              <a:rPr lang="en" sz="1200">
                <a:solidFill>
                  <a:srgbClr val="595959"/>
                </a:solidFill>
              </a:rPr>
              <a:t>What benchmarks</a:t>
            </a:r>
            <a:endParaRPr sz="1200">
              <a:solidFill>
                <a:srgbClr val="595959"/>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099efc2d2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099efc2d2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Psychologist Carl Rogers wrote, "Real communication occurs when we listen with understanding - to see the idea and attitude from the other person's point of view, to sense how it feels to them, to achieve their frame of reference in regard to the thing they are talking about." In asking generative questions, we are seeking to understand and to foster dialogue toward shared understanding. We shift from being right and knowing to inquiring. We seek to generate reflection and creativity.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Open ended questions allows the speaker to imagine what could be, and explore what is. While close ended question invite efficiency and yes/no answers, they do not generate conversation. Additionally, the linguistic construction of questions affect their effectiveness and importance. It was found that questions starting with “Why,” “How,” and “What” are more powerful as compared to queries that start with simple “Who,’ “When,” “Where,” and “Which” which may fall under the less powerful category. This is because powerful questions motivate more reflective thinking and more profound level of conversation. One caveat: Why can be a trigger of judgement for some. Rephrasing Why questions to “How might we?” or “Help me understand” can help you move past accidental icebergs.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dimension is the scope of the question which simply means knowing how to tailor the kind of question to our needs. The extent of asking the question must only be within the needs of the situation and realistic goals. We are not engaging in dialogue for dialogue’s sake. Lastly, the assumptions embedded into most of the questions must be appropriately applied. To demonstrate it, you might as well ask “What can be done to prevent it from happening again?” instead of “Why did you fail to do it?” The first question stimulates reflective thinking in contrast to the second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anchored in positive intent, not positivity. The intent is positive in that you seek to make it better. Realize that by asking a question, you may be introducing unconscious bias. Before going forward with your questions, consider the following:</a:t>
            </a:r>
            <a:endParaRPr/>
          </a:p>
          <a:p>
            <a:pPr indent="-298450" lvl="0" marL="457200" rtl="0" algn="l">
              <a:spcBef>
                <a:spcPts val="0"/>
              </a:spcBef>
              <a:spcAft>
                <a:spcPts val="0"/>
              </a:spcAft>
              <a:buSzPts val="1100"/>
              <a:buChar char="●"/>
            </a:pPr>
            <a:r>
              <a:rPr lang="en"/>
              <a:t>What assumptions or beliefs are we introducing with this question?</a:t>
            </a:r>
            <a:endParaRPr/>
          </a:p>
          <a:p>
            <a:pPr indent="-298450" lvl="0" marL="457200" rtl="0" algn="l">
              <a:spcBef>
                <a:spcPts val="0"/>
              </a:spcBef>
              <a:spcAft>
                <a:spcPts val="0"/>
              </a:spcAft>
              <a:buSzPts val="1100"/>
              <a:buChar char="●"/>
            </a:pPr>
            <a:r>
              <a:rPr lang="en"/>
              <a:t>How would we approach this issue if we had an entirely different belief system?</a:t>
            </a:r>
            <a:endParaRPr/>
          </a:p>
          <a:p>
            <a:pPr indent="-298450" lvl="0" marL="457200" rtl="0" algn="l">
              <a:spcBef>
                <a:spcPts val="0"/>
              </a:spcBef>
              <a:spcAft>
                <a:spcPts val="0"/>
              </a:spcAft>
              <a:buSzPts val="1100"/>
              <a:buChar char="●"/>
            </a:pPr>
            <a:r>
              <a:rPr lang="en"/>
              <a:t>Is this a question to which we do not know the answer?  If we already know the answer or have a preset “right” response, it is not inquiry.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099efc2d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099efc2d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Name it &gt; Flip It &gt; Frame It is a practical tool for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Cognitive reframing is a psychological technique that consists of identifying and then changing the way situations, experiences, events, ideas, and/or emotions are viewed.The main goal of reframing is to refashion negative thoughts and to turn them into positive ones. It is important to highlight the opportunities, the good, and also be transparent about the difficulties and challenges. Framing what is good can not be done by invalidating the realities of others involved in the change.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099efc2d2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099efc2d2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Prompt questions to get the </a:t>
            </a:r>
            <a:r>
              <a:rPr lang="en"/>
              <a:t>conversation</a:t>
            </a:r>
            <a:r>
              <a:rPr lang="en"/>
              <a:t> started: </a:t>
            </a:r>
            <a:r>
              <a:rPr lang="en">
                <a:solidFill>
                  <a:schemeClr val="dk1"/>
                </a:solidFill>
              </a:rPr>
              <a:t>Can you think of a time when you have succeeded through change? What made that possible? How did the change effort center engage those impacted? How did the change effort align with organizational values?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099efc2d2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2099efc2d2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http://www.exforsys.com/career-center/questioning-skills/how-to-ask-powerful-questions.html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Another resource is: Vogt, E., Brown, J., and Issacs, D. (2003). The Art of Powerful Questions: Catalyzing Insight, Innovation, and Action.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099efc2d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2099efc2d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2099efc2d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2099efc2d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Here’s what we hope you all get out of today’s session:</a:t>
            </a:r>
            <a:endParaRPr/>
          </a:p>
          <a:p>
            <a:pPr indent="-298450" lvl="0" marL="457200" rtl="0" algn="l">
              <a:spcBef>
                <a:spcPts val="0"/>
              </a:spcBef>
              <a:spcAft>
                <a:spcPts val="0"/>
              </a:spcAft>
              <a:buSzPts val="1100"/>
              <a:buChar char="●"/>
            </a:pPr>
            <a:r>
              <a:rPr lang="en"/>
              <a:t>Understand the basic components of human-centered change </a:t>
            </a:r>
            <a:endParaRPr/>
          </a:p>
          <a:p>
            <a:pPr indent="-298450" lvl="0" marL="457200" rtl="0" algn="l">
              <a:spcBef>
                <a:spcPts val="0"/>
              </a:spcBef>
              <a:spcAft>
                <a:spcPts val="0"/>
              </a:spcAft>
              <a:buSzPts val="1100"/>
              <a:buChar char="●"/>
            </a:pPr>
            <a:r>
              <a:rPr lang="en"/>
              <a:t>Gain awareness of tools/behaviours to facilitate AND advocate for engaged change leadership</a:t>
            </a:r>
            <a:endParaRPr/>
          </a:p>
          <a:p>
            <a:pPr indent="-298450" lvl="0" marL="457200" rtl="0" algn="l">
              <a:spcBef>
                <a:spcPts val="0"/>
              </a:spcBef>
              <a:spcAft>
                <a:spcPts val="0"/>
              </a:spcAft>
              <a:buSzPts val="1100"/>
              <a:buChar char="●"/>
            </a:pPr>
            <a:r>
              <a:rPr lang="en"/>
              <a:t>Deepen your understanding of how to communicate effectively and compassionately during change efforts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099efc2d2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099efc2d2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2099efc2d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2099efc2d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Traditional change mgt is about mitigating risks. What if it could promote good? Human-centered layers in order to promote good by: </a:t>
            </a:r>
            <a:endParaRPr/>
          </a:p>
          <a:p>
            <a:pPr indent="-298450" lvl="0" marL="457200" rtl="0" algn="l">
              <a:spcBef>
                <a:spcPts val="0"/>
              </a:spcBef>
              <a:spcAft>
                <a:spcPts val="0"/>
              </a:spcAft>
              <a:buSzPts val="1100"/>
              <a:buChar char="●"/>
            </a:pPr>
            <a:r>
              <a:rPr lang="en"/>
              <a:t>Centers the human-experience</a:t>
            </a:r>
            <a:endParaRPr/>
          </a:p>
          <a:p>
            <a:pPr indent="-298450" lvl="0" marL="457200" rtl="0" algn="l">
              <a:spcBef>
                <a:spcPts val="0"/>
              </a:spcBef>
              <a:spcAft>
                <a:spcPts val="0"/>
              </a:spcAft>
              <a:buSzPts val="1100"/>
              <a:buChar char="●"/>
            </a:pPr>
            <a:r>
              <a:rPr lang="en"/>
              <a:t>Engages colleagues as partners</a:t>
            </a:r>
            <a:endParaRPr/>
          </a:p>
          <a:p>
            <a:pPr indent="-298450" lvl="0" marL="457200" rtl="0" algn="l">
              <a:spcBef>
                <a:spcPts val="0"/>
              </a:spcBef>
              <a:spcAft>
                <a:spcPts val="0"/>
              </a:spcAft>
              <a:buSzPts val="1100"/>
              <a:buChar char="●"/>
            </a:pPr>
            <a:r>
              <a:rPr lang="en"/>
              <a:t>Provides opportunities to plan and take action</a:t>
            </a:r>
            <a:endParaRPr/>
          </a:p>
          <a:p>
            <a:pPr indent="-298450" lvl="0" marL="457200" rtl="0" algn="l">
              <a:spcBef>
                <a:spcPts val="0"/>
              </a:spcBef>
              <a:spcAft>
                <a:spcPts val="0"/>
              </a:spcAft>
              <a:buSzPts val="1100"/>
              <a:buChar char="●"/>
            </a:pPr>
            <a:r>
              <a:rPr lang="en"/>
              <a:t>Articulates why, what, and how </a:t>
            </a:r>
            <a:endParaRPr/>
          </a:p>
          <a:p>
            <a:pPr indent="-298450" lvl="0" marL="457200" rtl="0" algn="l">
              <a:spcBef>
                <a:spcPts val="0"/>
              </a:spcBef>
              <a:spcAft>
                <a:spcPts val="0"/>
              </a:spcAft>
              <a:buSzPts val="1100"/>
              <a:buChar char="●"/>
            </a:pPr>
            <a:r>
              <a:rPr lang="en"/>
              <a:t>Seeks to co-create as an ideal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49a4773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49a4773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Whether change is planned or unplanned, directed or self-driven, participatory or imposed, we control and can control how we proceed through a change. Even when we have no agency in defining the change, we can be intentional in our reaction, our engagement in making it happen, and using the power of strategic yes and no to recapture a level of agency. Leveraging change management encourages everyone to engage with change efforts and to rapidly, completely and proficiently make the required changes to their day-to-day work. We can help empower others by providing clarity, asking how might we, and leveraging compassion and empathy.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Participation increases empowerment, which reduces helplessness and leads to action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099efc2d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2099efc2d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people start with WHAT because it's the easiest thing to communicate. Then they may discuss the HOW, but rarely the WHY. In order to inspire, invert the order. Start with WHY (purpose), then HOW (values and actions and differentiators), and then WHAT (products and results). Simon provides a useful framework for his approach to leadership: the Golden Circle. At the center of the Golden Circle is WHY. The next concentric circle is HOW. And finally, the outermost circle is WHAT.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rgbClr val="595959"/>
                </a:solidFill>
              </a:rPr>
              <a:t>Consider this series of steps: </a:t>
            </a:r>
            <a:endParaRPr>
              <a:solidFill>
                <a:srgbClr val="595959"/>
              </a:solidFill>
            </a:endParaRPr>
          </a:p>
          <a:p>
            <a:pPr indent="-298450" lvl="0" marL="457200" rtl="0" algn="l">
              <a:lnSpc>
                <a:spcPct val="115000"/>
              </a:lnSpc>
              <a:spcBef>
                <a:spcPts val="1200"/>
              </a:spcBef>
              <a:spcAft>
                <a:spcPts val="0"/>
              </a:spcAft>
              <a:buClr>
                <a:srgbClr val="595959"/>
              </a:buClr>
              <a:buSzPts val="1100"/>
              <a:buFont typeface="Arial"/>
              <a:buChar char="●"/>
            </a:pPr>
            <a:r>
              <a:rPr lang="en">
                <a:solidFill>
                  <a:srgbClr val="595959"/>
                </a:solidFill>
              </a:rPr>
              <a:t>Identify what is happening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Assess the scale and scope of the impact to the organization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Acknowledge concerns and emotions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Articulate what agency does exist or how it is being created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Reframe the </a:t>
            </a:r>
            <a:r>
              <a:rPr lang="en">
                <a:solidFill>
                  <a:srgbClr val="595959"/>
                </a:solidFill>
              </a:rPr>
              <a:t>change</a:t>
            </a:r>
            <a:r>
              <a:rPr lang="en">
                <a:solidFill>
                  <a:srgbClr val="595959"/>
                </a:solidFill>
              </a:rPr>
              <a:t>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Seek the opportunities </a:t>
            </a:r>
            <a:endParaRPr>
              <a:solidFill>
                <a:srgbClr val="595959"/>
              </a:solidFill>
            </a:endParaRPr>
          </a:p>
          <a:p>
            <a:pPr indent="-298450" lvl="0" marL="457200" rtl="0" algn="l">
              <a:lnSpc>
                <a:spcPct val="115000"/>
              </a:lnSpc>
              <a:spcBef>
                <a:spcPts val="0"/>
              </a:spcBef>
              <a:spcAft>
                <a:spcPts val="0"/>
              </a:spcAft>
              <a:buClr>
                <a:srgbClr val="595959"/>
              </a:buClr>
              <a:buSzPts val="1100"/>
              <a:buFont typeface="Arial"/>
              <a:buChar char="●"/>
            </a:pPr>
            <a:r>
              <a:rPr lang="en">
                <a:solidFill>
                  <a:srgbClr val="595959"/>
                </a:solidFill>
              </a:rPr>
              <a:t>Set clear expectations</a:t>
            </a:r>
            <a:endParaRPr>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i="1" lang="en">
                <a:solidFill>
                  <a:srgbClr val="085631"/>
                </a:solidFill>
              </a:rPr>
              <a:t>“We are willing to commit ourselves if we understand what it’s all about, and we believe the proposal will bring benefits, that it is possible and that we can influence the final result.” </a:t>
            </a:r>
            <a:r>
              <a:rPr lang="en">
                <a:solidFill>
                  <a:srgbClr val="085631"/>
                </a:solidFill>
              </a:rPr>
              <a:t>~ Kari Tuominen </a:t>
            </a:r>
            <a:endParaRPr>
              <a:solidFill>
                <a:srgbClr val="08563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099efc2d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099efc2d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rPr>
              <a:t>MEGHAN</a:t>
            </a:r>
            <a:endParaRPr>
              <a:solidFill>
                <a:srgbClr val="222222"/>
              </a:solidFill>
            </a:endParaRPr>
          </a:p>
          <a:p>
            <a:pPr indent="0" lvl="0" marL="0" rtl="0" algn="l">
              <a:spcBef>
                <a:spcPts val="0"/>
              </a:spcBef>
              <a:spcAft>
                <a:spcPts val="0"/>
              </a:spcAft>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 important tool for human-centered change is your library’s values. (We’re going to assume that your organization has values. If not, going through the values creation process is something we highly recommend). All too often organizations create values and then put them on the shelf, where they get dusty and covered in cobwebs. Launching a change effort provides an opportunity for an organization to put their values into practice.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Some questions to consider as you get started: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are the aspirational values of your organization?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do those compare with the lived, day-to-day values that individuals experience?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rgbClr val="222222"/>
                </a:solidFill>
              </a:rPr>
              <a:t>How well aligned are individuals to these values as seen through their actions and behaviors?</a:t>
            </a:r>
            <a:endParaRPr>
              <a:solidFill>
                <a:srgbClr val="222222"/>
              </a:solidFill>
            </a:endParaRPr>
          </a:p>
          <a:p>
            <a:pPr indent="-298450" lvl="0" marL="457200" rtl="0" algn="l">
              <a:lnSpc>
                <a:spcPct val="115000"/>
              </a:lnSpc>
              <a:spcBef>
                <a:spcPts val="0"/>
              </a:spcBef>
              <a:spcAft>
                <a:spcPts val="0"/>
              </a:spcAft>
              <a:buClr>
                <a:schemeClr val="dk1"/>
              </a:buClr>
              <a:buSzPts val="1100"/>
              <a:buChar char="●"/>
            </a:pPr>
            <a:r>
              <a:rPr lang="en">
                <a:solidFill>
                  <a:srgbClr val="222222"/>
                </a:solidFill>
              </a:rPr>
              <a:t>How well aligned are processes and structures to the values?</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By taking the time to conduct this quick value gap analysis (current state vs. future state), you can center the humans involved in the change and begin to live and put into practice these values towards your colleagues through your change effort.</a:t>
            </a:r>
            <a:endParaRPr>
              <a:solidFill>
                <a:srgbClr val="222222"/>
              </a:solidFill>
            </a:endParaRPr>
          </a:p>
          <a:p>
            <a:pPr indent="0" lvl="0" marL="0" rtl="0" algn="l">
              <a:spcBef>
                <a:spcPts val="0"/>
              </a:spcBef>
              <a:spcAft>
                <a:spcPts val="0"/>
              </a:spcAft>
              <a:buNone/>
            </a:pPr>
            <a:r>
              <a:t/>
            </a:r>
            <a:endParaRPr>
              <a:solidFill>
                <a:srgbClr val="222222"/>
              </a:solidFill>
            </a:endParaRPr>
          </a:p>
          <a:p>
            <a:pPr indent="0" lvl="0" marL="0" rtl="0" algn="l">
              <a:spcBef>
                <a:spcPts val="0"/>
              </a:spcBef>
              <a:spcAft>
                <a:spcPts val="0"/>
              </a:spcAft>
              <a:buNone/>
            </a:pPr>
            <a:r>
              <a:t/>
            </a:r>
            <a:endParaRPr>
              <a:solidFill>
                <a:srgbClr val="22222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099efc2d2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099efc2d2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Before moving on, we feel it is important to acknowledge that there are situations where taking a human-centered approach can feel in tension with the mission our our organizations and that is is sometimes challenging to hold both of these principles in our minds at the same time: How do we provide flexibility in work schedules while also ensuring our spaces are staffed? How do we maintain our service commitments to our users while also dealing with staffing shortages?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Libraries’ missions are anchored in a service ethos. We teach each other to bring respect, empathy, care, and compassion to our users. In bringing human-centered approaches we are advancing this mission to our colleagues, to our organization, and to our long-term health.  We simply see that if we are to walk our talk of service ethos, we must first treat </a:t>
            </a:r>
            <a:r>
              <a:rPr lang="en"/>
              <a:t>ourselves</a:t>
            </a:r>
            <a:r>
              <a:rPr lang="en"/>
              <a:t>. Physician heal thyself here apply to care within our organization.</a:t>
            </a:r>
            <a:r>
              <a:rPr lang="en"/>
              <a:t> We are in no way saying that we will simply care for </a:t>
            </a:r>
            <a:r>
              <a:rPr lang="en"/>
              <a:t>colleagues</a:t>
            </a:r>
            <a:r>
              <a:rPr lang="en"/>
              <a:t> and let our external facing mission go unfulfilled, but rather why not bring joy and care to the work. Making work harder and unhealthy is not supportive of our mission fulfillment.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099efc2d2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099efc2d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rPr>
              <a:t>MEGHAN</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None/>
            </a:pPr>
            <a:r>
              <a:rPr lang="en"/>
              <a:t>Developed by William Bridges about 30 years ago, the Bridges’ Transition Model provides a framework to help think about the human experience of change by dividing the transition into three phrases: Endings, Neutral Zone, and New Beginnings.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Endings</a:t>
            </a:r>
            <a:r>
              <a:rPr lang="en"/>
              <a:t>: This phase acknowledges the (often overlooked fact) that before something new begins, something old has to end. </a:t>
            </a:r>
            <a:endParaRPr>
              <a:solidFill>
                <a:schemeClr val="dk1"/>
              </a:solidFill>
            </a:endParaRPr>
          </a:p>
          <a:p>
            <a:pPr indent="0" lvl="0" marL="0" rtl="0" algn="l">
              <a:spcBef>
                <a:spcPts val="0"/>
              </a:spcBef>
              <a:spcAft>
                <a:spcPts val="0"/>
              </a:spcAft>
              <a:buNone/>
            </a:pPr>
            <a:r>
              <a:rPr b="1" lang="en"/>
              <a:t>Neutral Zone</a:t>
            </a:r>
            <a:r>
              <a:rPr lang="en"/>
              <a:t>: This is the space between the old way of doing things and the new way of doing things. One of the things I appreciate about this visual depiction of the Bridges Model is that it demonstrates the typical drop in productivity during the Neutral Zone.</a:t>
            </a:r>
            <a:endParaRPr/>
          </a:p>
          <a:p>
            <a:pPr indent="0" lvl="0" marL="0" rtl="0" algn="l">
              <a:spcBef>
                <a:spcPts val="0"/>
              </a:spcBef>
              <a:spcAft>
                <a:spcPts val="0"/>
              </a:spcAft>
              <a:buNone/>
            </a:pPr>
            <a:r>
              <a:rPr b="1" lang="en"/>
              <a:t>New Beginnings</a:t>
            </a:r>
            <a:r>
              <a:rPr lang="en"/>
              <a:t>: This phase is when the change begins to be felt in minds &amp; hearts. There are new values, new attitudes, new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focus here is on recognizing the emotions associated with each phase and to build empathy and compassion for colleagues who are living through the change at their own pace. By using this model, one can acknowledge the past and help colleagues look towards the future. And while presented in a linear fashion, one often moves back and forth between the phases.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099efc2d2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099efc2d2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rPr>
              <a:t>MEGHAN</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As we introduce some of the tools we use in our human-centered change approach, we want to provide specific examples of how we use these tools in practice, how these tools have influenced our behaviors. So here’s how the Bridges’ Transition Model has influenced my work:</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As an individual contributor:</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A reminder that I have agency over my own path/journey</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Helps me bring empathy &amp; compassion for colleagues (and myself)</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As a change leader:</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Use the framework to create a shared vocabulary</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Center emotions throughout a change: Ask people how they are feeling AND validate those feelings</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Guide communication strategy</a:t>
            </a:r>
            <a:endParaRPr>
              <a:solidFill>
                <a:srgbClr val="222222"/>
              </a:solidFill>
            </a:endParaRPr>
          </a:p>
          <a:p>
            <a:pPr indent="-298450" lvl="0" marL="457200" rtl="0" algn="l">
              <a:spcBef>
                <a:spcPts val="0"/>
              </a:spcBef>
              <a:spcAft>
                <a:spcPts val="0"/>
              </a:spcAft>
              <a:buClr>
                <a:srgbClr val="222222"/>
              </a:buClr>
              <a:buSzPts val="1100"/>
              <a:buChar char="●"/>
            </a:pPr>
            <a:r>
              <a:rPr lang="en">
                <a:solidFill>
                  <a:srgbClr val="222222"/>
                </a:solidFill>
              </a:rPr>
              <a:t>Keep top-of-mind that I’m usually in a different place than others (slow down, keep communicating, keep checking-in)</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hyperlink" Target="mailto:belange1@gvsu.edu" TargetMode="External"/><Relationship Id="rId5" Type="http://schemas.openxmlformats.org/officeDocument/2006/relationships/hyperlink" Target="mailto:musolffm@umich.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crlog.org/2020/06/23/moving-towards-healing-a-trauma-informed-librarianship-primer/" TargetMode="External"/><Relationship Id="rId4" Type="http://schemas.openxmlformats.org/officeDocument/2006/relationships/hyperlink" Target="https://appreciativeinquiry.champlain.edu/learn/appreciative-inquiry-introduction/5-d-cycle-appreciative-inquiry/" TargetMode="External"/><Relationship Id="rId5" Type="http://schemas.openxmlformats.org/officeDocument/2006/relationships/hyperlink" Target="https://appreciativeinquiry.champlain.edu/learn/appreciative-inquiry-introduction/5-d-cycle-appreciative-inquiry/" TargetMode="External"/><Relationship Id="rId6" Type="http://schemas.openxmlformats.org/officeDocument/2006/relationships/hyperlink" Target="https://www.akpress.org/holding-chang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tore.samhsa.gov/sites/default/files/d7/priv/sma14-4884.pdf" TargetMode="External"/><Relationship Id="rId4" Type="http://schemas.openxmlformats.org/officeDocument/2006/relationships/hyperlink" Target="https://www.liberatingstructures.com/" TargetMode="External"/><Relationship Id="rId5" Type="http://schemas.openxmlformats.org/officeDocument/2006/relationships/hyperlink" Target="https://learningforsustainability.net/facilitation/" TargetMode="External"/><Relationship Id="rId6" Type="http://schemas.openxmlformats.org/officeDocument/2006/relationships/hyperlink" Target="https://www.hydrafoundation.org/training-support/facilitator-training" TargetMode="External"/><Relationship Id="rId7" Type="http://schemas.openxmlformats.org/officeDocument/2006/relationships/hyperlink" Target="https://www.sessionlab.com/blog/facilitation-technique-toolki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hyperlink" Target="https://www.imagethink.net/leadership-through-uncertaint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 y="0"/>
            <a:ext cx="9144001" cy="5143498"/>
          </a:xfrm>
          <a:prstGeom prst="rect">
            <a:avLst/>
          </a:prstGeom>
          <a:noFill/>
          <a:ln>
            <a:noFill/>
          </a:ln>
        </p:spPr>
      </p:pic>
      <p:sp>
        <p:nvSpPr>
          <p:cNvPr id="55" name="Google Shape;55;p13"/>
          <p:cNvSpPr txBox="1"/>
          <p:nvPr>
            <p:ph type="ctrTitle"/>
          </p:nvPr>
        </p:nvSpPr>
        <p:spPr>
          <a:xfrm>
            <a:off x="311708" y="311725"/>
            <a:ext cx="8520600" cy="1539300"/>
          </a:xfrm>
          <a:prstGeom prst="rect">
            <a:avLst/>
          </a:prstGeom>
        </p:spPr>
        <p:txBody>
          <a:bodyPr anchorCtr="0" anchor="b"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lang="en" sz="2800">
                <a:solidFill>
                  <a:schemeClr val="lt1"/>
                </a:solidFill>
              </a:rPr>
              <a:t>Practicing organizational care </a:t>
            </a:r>
            <a:endParaRPr sz="2800">
              <a:solidFill>
                <a:schemeClr val="lt1"/>
              </a:solidFill>
            </a:endParaRPr>
          </a:p>
        </p:txBody>
      </p:sp>
      <p:sp>
        <p:nvSpPr>
          <p:cNvPr id="56" name="Google Shape;56;p13"/>
          <p:cNvSpPr txBox="1"/>
          <p:nvPr>
            <p:ph idx="1" type="subTitle"/>
          </p:nvPr>
        </p:nvSpPr>
        <p:spPr>
          <a:xfrm>
            <a:off x="311700" y="1878878"/>
            <a:ext cx="8520600" cy="594300"/>
          </a:xfrm>
          <a:prstGeom prst="rect">
            <a:avLst/>
          </a:prstGeom>
        </p:spPr>
        <p:txBody>
          <a:bodyPr anchorCtr="0" anchor="t" bIns="91425" lIns="91425" spcFirstLastPara="1" rIns="91425" wrap="square" tIns="91425">
            <a:normAutofit fontScale="70000"/>
          </a:bodyPr>
          <a:lstStyle/>
          <a:p>
            <a:pPr indent="0" lvl="0" marL="0" rtl="0" algn="l">
              <a:lnSpc>
                <a:spcPct val="115000"/>
              </a:lnSpc>
              <a:spcBef>
                <a:spcPts val="1200"/>
              </a:spcBef>
              <a:spcAft>
                <a:spcPts val="1200"/>
              </a:spcAft>
              <a:buNone/>
            </a:pPr>
            <a:r>
              <a:rPr lang="en">
                <a:solidFill>
                  <a:schemeClr val="lt1"/>
                </a:solidFill>
              </a:rPr>
              <a:t>Using human-centered approaches to facilitate change in your library</a:t>
            </a:r>
            <a:endParaRPr>
              <a:solidFill>
                <a:schemeClr val="lt1"/>
              </a:solidFill>
            </a:endParaRPr>
          </a:p>
        </p:txBody>
      </p:sp>
      <p:pic>
        <p:nvPicPr>
          <p:cNvPr id="57" name="Google Shape;57;p13"/>
          <p:cNvPicPr preferRelativeResize="0"/>
          <p:nvPr/>
        </p:nvPicPr>
        <p:blipFill>
          <a:blip r:embed="rId4">
            <a:alphaModFix/>
          </a:blip>
          <a:stretch>
            <a:fillRect/>
          </a:stretch>
        </p:blipFill>
        <p:spPr>
          <a:xfrm>
            <a:off x="7806575" y="4525062"/>
            <a:ext cx="1134825" cy="397175"/>
          </a:xfrm>
          <a:prstGeom prst="rect">
            <a:avLst/>
          </a:prstGeom>
          <a:noFill/>
          <a:ln>
            <a:noFill/>
          </a:ln>
        </p:spPr>
      </p:pic>
      <p:sp>
        <p:nvSpPr>
          <p:cNvPr id="58" name="Google Shape;58;p13"/>
          <p:cNvSpPr txBox="1"/>
          <p:nvPr/>
        </p:nvSpPr>
        <p:spPr>
          <a:xfrm>
            <a:off x="2598075" y="4303800"/>
            <a:ext cx="3371400" cy="839700"/>
          </a:xfrm>
          <a:prstGeom prst="rect">
            <a:avLst/>
          </a:prstGeom>
          <a:solidFill>
            <a:srgbClr val="CAC6C6">
              <a:alpha val="36310"/>
            </a:srgbClr>
          </a:solid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b="1" lang="en" sz="2100">
                <a:solidFill>
                  <a:schemeClr val="dk1"/>
                </a:solidFill>
                <a:latin typeface="Economica"/>
                <a:ea typeface="Economica"/>
                <a:cs typeface="Economica"/>
                <a:sym typeface="Economica"/>
              </a:rPr>
              <a:t>Annie Bélanger &amp; Meghan Musolff</a:t>
            </a:r>
            <a:endParaRPr b="1" sz="2100">
              <a:solidFill>
                <a:schemeClr val="dk1"/>
              </a:solidFill>
              <a:latin typeface="Economica"/>
              <a:ea typeface="Economica"/>
              <a:cs typeface="Economica"/>
              <a:sym typeface="Economica"/>
            </a:endParaRPr>
          </a:p>
          <a:p>
            <a:pPr indent="0" lvl="0" marL="0" rtl="0" algn="ctr">
              <a:spcBef>
                <a:spcPts val="0"/>
              </a:spcBef>
              <a:spcAft>
                <a:spcPts val="0"/>
              </a:spcAft>
              <a:buNone/>
            </a:pPr>
            <a:r>
              <a:rPr b="1" lang="en" sz="2100">
                <a:solidFill>
                  <a:schemeClr val="dk1"/>
                </a:solidFill>
                <a:latin typeface="Economica"/>
                <a:ea typeface="Economica"/>
                <a:cs typeface="Economica"/>
                <a:sym typeface="Economica"/>
              </a:rPr>
              <a:t>MiAlA 2022</a:t>
            </a:r>
            <a:endParaRPr b="1" sz="2100">
              <a:solidFill>
                <a:schemeClr val="dk1"/>
              </a:solidFill>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51275" y="288600"/>
            <a:ext cx="2902800" cy="141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Tool: </a:t>
            </a:r>
            <a:r>
              <a:rPr lang="en"/>
              <a:t>Feedback Loops</a:t>
            </a:r>
            <a:endParaRPr/>
          </a:p>
        </p:txBody>
      </p:sp>
      <p:grpSp>
        <p:nvGrpSpPr>
          <p:cNvPr id="120" name="Google Shape;120;p22"/>
          <p:cNvGrpSpPr/>
          <p:nvPr/>
        </p:nvGrpSpPr>
        <p:grpSpPr>
          <a:xfrm>
            <a:off x="3868319" y="352471"/>
            <a:ext cx="4991805" cy="4420836"/>
            <a:chOff x="2902488" y="902232"/>
            <a:chExt cx="3339000" cy="3339000"/>
          </a:xfrm>
        </p:grpSpPr>
        <p:sp>
          <p:nvSpPr>
            <p:cNvPr id="121" name="Google Shape;121;p22"/>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p>
          </p:txBody>
        </p:sp>
        <p:sp>
          <p:nvSpPr>
            <p:cNvPr id="122" name="Google Shape;122;p22"/>
            <p:cNvSpPr/>
            <p:nvPr/>
          </p:nvSpPr>
          <p:spPr>
            <a:xfrm>
              <a:off x="3123875" y="1123625"/>
              <a:ext cx="2896500" cy="2896200"/>
            </a:xfrm>
            <a:prstGeom prst="pie">
              <a:avLst>
                <a:gd fmla="val 2689583" name="adj1"/>
                <a:gd fmla="val 13510993" name="adj2"/>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p>
          </p:txBody>
        </p:sp>
      </p:grpSp>
      <p:grpSp>
        <p:nvGrpSpPr>
          <p:cNvPr id="123" name="Google Shape;123;p22"/>
          <p:cNvGrpSpPr/>
          <p:nvPr/>
        </p:nvGrpSpPr>
        <p:grpSpPr>
          <a:xfrm>
            <a:off x="5006836" y="1360763"/>
            <a:ext cx="2714771" cy="2404252"/>
            <a:chOff x="3664038" y="1663782"/>
            <a:chExt cx="1815900" cy="1815900"/>
          </a:xfrm>
        </p:grpSpPr>
        <p:sp>
          <p:nvSpPr>
            <p:cNvPr id="124" name="Google Shape;124;p22"/>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p>
          </p:txBody>
        </p:sp>
        <p:sp>
          <p:nvSpPr>
            <p:cNvPr id="125" name="Google Shape;125;p22"/>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900">
                  <a:solidFill>
                    <a:srgbClr val="FFFFFF"/>
                  </a:solidFill>
                  <a:latin typeface="Roboto"/>
                  <a:ea typeface="Roboto"/>
                  <a:cs typeface="Roboto"/>
                  <a:sym typeface="Roboto"/>
                </a:rPr>
                <a:t>System</a:t>
              </a:r>
              <a:endParaRPr b="1" sz="2900">
                <a:solidFill>
                  <a:srgbClr val="FFFFFF"/>
                </a:solidFill>
                <a:latin typeface="Roboto"/>
                <a:ea typeface="Roboto"/>
                <a:cs typeface="Roboto"/>
                <a:sym typeface="Roboto"/>
              </a:endParaRPr>
            </a:p>
          </p:txBody>
        </p:sp>
      </p:grpSp>
      <p:grpSp>
        <p:nvGrpSpPr>
          <p:cNvPr id="126" name="Google Shape;126;p22"/>
          <p:cNvGrpSpPr/>
          <p:nvPr/>
        </p:nvGrpSpPr>
        <p:grpSpPr>
          <a:xfrm>
            <a:off x="3804609" y="288574"/>
            <a:ext cx="1597557" cy="1414826"/>
            <a:chOff x="2859873" y="853971"/>
            <a:chExt cx="1068600" cy="1068600"/>
          </a:xfrm>
        </p:grpSpPr>
        <p:sp>
          <p:nvSpPr>
            <p:cNvPr id="127" name="Google Shape;127;p22"/>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p>
          </p:txBody>
        </p:sp>
        <p:sp>
          <p:nvSpPr>
            <p:cNvPr id="128" name="Google Shape;128;p22"/>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rgbClr val="FFFFFF"/>
                  </a:solidFill>
                  <a:latin typeface="Roboto"/>
                  <a:ea typeface="Roboto"/>
                  <a:cs typeface="Roboto"/>
                  <a:sym typeface="Roboto"/>
                </a:rPr>
                <a:t>Input</a:t>
              </a:r>
              <a:endParaRPr sz="2300">
                <a:solidFill>
                  <a:srgbClr val="FFFFFF"/>
                </a:solidFill>
                <a:latin typeface="Roboto"/>
                <a:ea typeface="Roboto"/>
                <a:cs typeface="Roboto"/>
                <a:sym typeface="Roboto"/>
              </a:endParaRPr>
            </a:p>
          </p:txBody>
        </p:sp>
      </p:grpSp>
      <p:grpSp>
        <p:nvGrpSpPr>
          <p:cNvPr id="129" name="Google Shape;129;p22"/>
          <p:cNvGrpSpPr/>
          <p:nvPr/>
        </p:nvGrpSpPr>
        <p:grpSpPr>
          <a:xfrm>
            <a:off x="7324699" y="3440100"/>
            <a:ext cx="1597557" cy="1414826"/>
            <a:chOff x="5214448" y="3234278"/>
            <a:chExt cx="1068600" cy="1068600"/>
          </a:xfrm>
        </p:grpSpPr>
        <p:sp>
          <p:nvSpPr>
            <p:cNvPr id="130" name="Google Shape;130;p22"/>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p>
          </p:txBody>
        </p:sp>
        <p:sp>
          <p:nvSpPr>
            <p:cNvPr id="131" name="Google Shape;131;p22"/>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rgbClr val="FFFFFF"/>
                  </a:solidFill>
                  <a:latin typeface="Roboto"/>
                  <a:ea typeface="Roboto"/>
                  <a:cs typeface="Roboto"/>
                  <a:sym typeface="Roboto"/>
                </a:rPr>
                <a:t>Output</a:t>
              </a:r>
              <a:endParaRPr sz="2300">
                <a:solidFill>
                  <a:srgbClr val="FFFFFF"/>
                </a:solidFill>
                <a:latin typeface="Roboto"/>
                <a:ea typeface="Roboto"/>
                <a:cs typeface="Roboto"/>
                <a:sym typeface="Roboto"/>
              </a:endParaRPr>
            </a:p>
          </p:txBody>
        </p:sp>
      </p:grpSp>
      <p:sp>
        <p:nvSpPr>
          <p:cNvPr id="132" name="Google Shape;132;p22"/>
          <p:cNvSpPr txBox="1"/>
          <p:nvPr>
            <p:ph idx="1" type="body"/>
          </p:nvPr>
        </p:nvSpPr>
        <p:spPr>
          <a:xfrm>
            <a:off x="311700" y="1803800"/>
            <a:ext cx="3556500" cy="276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Design feedback loops as part of your communication strategy</a:t>
            </a:r>
            <a:endParaRPr/>
          </a:p>
          <a:p>
            <a:pPr indent="-342900" lvl="0" marL="457200" rtl="0" algn="l">
              <a:spcBef>
                <a:spcPts val="0"/>
              </a:spcBef>
              <a:spcAft>
                <a:spcPts val="0"/>
              </a:spcAft>
              <a:buSzPts val="1800"/>
              <a:buChar char="●"/>
            </a:pPr>
            <a:r>
              <a:rPr lang="en"/>
              <a:t>Important tool for engagement change leadership</a:t>
            </a:r>
            <a:endParaRPr/>
          </a:p>
          <a:p>
            <a:pPr indent="-342900" lvl="0" marL="457200" rtl="0" algn="l">
              <a:spcBef>
                <a:spcPts val="0"/>
              </a:spcBef>
              <a:spcAft>
                <a:spcPts val="0"/>
              </a:spcAft>
              <a:buSzPts val="1800"/>
              <a:buChar char="●"/>
            </a:pPr>
            <a:r>
              <a:rPr lang="en"/>
              <a:t>Mechanism to demonstrate organizational values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 Loops In Practice</a:t>
            </a:r>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As an individual contributor:</a:t>
            </a:r>
            <a:endParaRPr b="1"/>
          </a:p>
          <a:p>
            <a:pPr indent="-342900" lvl="1" marL="914400" rtl="0" algn="l">
              <a:spcBef>
                <a:spcPts val="0"/>
              </a:spcBef>
              <a:spcAft>
                <a:spcPts val="0"/>
              </a:spcAft>
              <a:buSzPts val="1800"/>
              <a:buChar char="○"/>
            </a:pPr>
            <a:r>
              <a:rPr lang="en" sz="1800"/>
              <a:t>Recognize my own feedback loop behavior and its impact on trust</a:t>
            </a:r>
            <a:endParaRPr sz="1800"/>
          </a:p>
          <a:p>
            <a:pPr indent="-342900" lvl="1" marL="914400" rtl="0" algn="l">
              <a:spcBef>
                <a:spcPts val="0"/>
              </a:spcBef>
              <a:spcAft>
                <a:spcPts val="0"/>
              </a:spcAft>
              <a:buSzPts val="1800"/>
              <a:buChar char="○"/>
            </a:pPr>
            <a:r>
              <a:rPr lang="en" sz="1800"/>
              <a:t>Ask about opening a feedback loop</a:t>
            </a:r>
            <a:endParaRPr sz="1800"/>
          </a:p>
          <a:p>
            <a:pPr indent="-342900" lvl="1" marL="914400" rtl="0" algn="l">
              <a:spcBef>
                <a:spcPts val="0"/>
              </a:spcBef>
              <a:spcAft>
                <a:spcPts val="0"/>
              </a:spcAft>
              <a:buSzPts val="1800"/>
              <a:buChar char="○"/>
            </a:pPr>
            <a:r>
              <a:rPr lang="en" sz="1800"/>
              <a:t>Express gratitude</a:t>
            </a:r>
            <a:endParaRPr sz="1800"/>
          </a:p>
          <a:p>
            <a:pPr indent="-342900" lvl="0" marL="457200" rtl="0" algn="l">
              <a:spcBef>
                <a:spcPts val="0"/>
              </a:spcBef>
              <a:spcAft>
                <a:spcPts val="0"/>
              </a:spcAft>
              <a:buSzPts val="1800"/>
              <a:buChar char="●"/>
            </a:pPr>
            <a:r>
              <a:rPr b="1" lang="en"/>
              <a:t>As a change leader:</a:t>
            </a:r>
            <a:endParaRPr b="1"/>
          </a:p>
          <a:p>
            <a:pPr indent="-342900" lvl="1" marL="914400" rtl="0" algn="l">
              <a:spcBef>
                <a:spcPts val="0"/>
              </a:spcBef>
              <a:spcAft>
                <a:spcPts val="0"/>
              </a:spcAft>
              <a:buSzPts val="1800"/>
              <a:buChar char="○"/>
            </a:pPr>
            <a:r>
              <a:rPr lang="en" sz="1800"/>
              <a:t>Bring intentionality &amp; purpose when </a:t>
            </a:r>
            <a:r>
              <a:rPr lang="en" sz="1800"/>
              <a:t>opening</a:t>
            </a:r>
            <a:r>
              <a:rPr lang="en" sz="1800"/>
              <a:t> a loop: Why this group of people? Where can they help/influence? Where do they have agency? Where are the opportunities to co-create? </a:t>
            </a:r>
            <a:endParaRPr sz="1800"/>
          </a:p>
          <a:p>
            <a:pPr indent="-342900" lvl="1" marL="914400" rtl="0" algn="l">
              <a:spcBef>
                <a:spcPts val="0"/>
              </a:spcBef>
              <a:spcAft>
                <a:spcPts val="0"/>
              </a:spcAft>
              <a:buSzPts val="1800"/>
              <a:buChar char="○"/>
            </a:pPr>
            <a:r>
              <a:rPr lang="en" sz="1800"/>
              <a:t>Design loops towards full </a:t>
            </a:r>
            <a:r>
              <a:rPr lang="en" sz="1800"/>
              <a:t>participation &amp; inclusion</a:t>
            </a:r>
            <a:endParaRPr sz="1800"/>
          </a:p>
          <a:p>
            <a:pPr indent="-342900" lvl="1" marL="914400" rtl="0" algn="l">
              <a:spcBef>
                <a:spcPts val="0"/>
              </a:spcBef>
              <a:spcAft>
                <a:spcPts val="0"/>
              </a:spcAft>
              <a:buSzPts val="1800"/>
              <a:buChar char="○"/>
            </a:pPr>
            <a:r>
              <a:rPr lang="en" sz="1800"/>
              <a:t>Close the loop AND demonstrate that you’ve listened</a:t>
            </a:r>
            <a:endParaRPr sz="1800"/>
          </a:p>
          <a:p>
            <a:pPr indent="-342900" lvl="1" marL="914400" rtl="0" algn="l">
              <a:spcBef>
                <a:spcPts val="0"/>
              </a:spcBef>
              <a:spcAft>
                <a:spcPts val="0"/>
              </a:spcAft>
              <a:buSzPts val="1800"/>
              <a:buChar char="○"/>
            </a:pPr>
            <a:r>
              <a:rPr lang="en" sz="1800"/>
              <a:t>Express gratitude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385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Appreciative Inquiry </a:t>
            </a:r>
            <a:endParaRPr/>
          </a:p>
        </p:txBody>
      </p:sp>
      <p:sp>
        <p:nvSpPr>
          <p:cNvPr id="144" name="Google Shape;144;p24"/>
          <p:cNvSpPr txBox="1"/>
          <p:nvPr>
            <p:ph idx="1" type="body"/>
          </p:nvPr>
        </p:nvSpPr>
        <p:spPr>
          <a:xfrm>
            <a:off x="311700" y="957925"/>
            <a:ext cx="4575300" cy="3758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co-evolutionary search for the best in people, their organizations, and the relevant world around them</a:t>
            </a:r>
            <a:endParaRPr/>
          </a:p>
          <a:p>
            <a:pPr indent="-342900" lvl="0" marL="457200" rtl="0" algn="l">
              <a:spcBef>
                <a:spcPts val="1200"/>
              </a:spcBef>
              <a:spcAft>
                <a:spcPts val="0"/>
              </a:spcAft>
              <a:buSzPts val="1800"/>
              <a:buChar char="●"/>
            </a:pPr>
            <a:r>
              <a:rPr lang="en"/>
              <a:t>Asking questions that strengthen a system’s capacity to apprehend, anticipate, and heighten positive potential</a:t>
            </a:r>
            <a:endParaRPr/>
          </a:p>
          <a:p>
            <a:pPr indent="-342900" lvl="0" marL="457200" rtl="0" algn="l">
              <a:spcBef>
                <a:spcPts val="0"/>
              </a:spcBef>
              <a:spcAft>
                <a:spcPts val="0"/>
              </a:spcAft>
              <a:buSzPts val="1800"/>
              <a:buChar char="●"/>
            </a:pPr>
            <a:r>
              <a:rPr lang="en"/>
              <a:t>Asking the questions in a positive frame</a:t>
            </a:r>
            <a:endParaRPr/>
          </a:p>
          <a:p>
            <a:pPr indent="-342900" lvl="0" marL="457200" rtl="0" algn="l">
              <a:spcBef>
                <a:spcPts val="0"/>
              </a:spcBef>
              <a:spcAft>
                <a:spcPts val="0"/>
              </a:spcAft>
              <a:buSzPts val="1800"/>
              <a:buChar char="●"/>
            </a:pPr>
            <a:r>
              <a:rPr lang="en"/>
              <a:t>Seeking the strength as opposed to the problem</a:t>
            </a:r>
            <a:endParaRPr/>
          </a:p>
        </p:txBody>
      </p:sp>
      <p:grpSp>
        <p:nvGrpSpPr>
          <p:cNvPr id="145" name="Google Shape;145;p24"/>
          <p:cNvGrpSpPr/>
          <p:nvPr/>
        </p:nvGrpSpPr>
        <p:grpSpPr>
          <a:xfrm>
            <a:off x="5222652" y="957981"/>
            <a:ext cx="3609703" cy="3161292"/>
            <a:chOff x="2986712" y="1131139"/>
            <a:chExt cx="3170578" cy="2881235"/>
          </a:xfrm>
        </p:grpSpPr>
        <p:grpSp>
          <p:nvGrpSpPr>
            <p:cNvPr id="146" name="Google Shape;146;p24"/>
            <p:cNvGrpSpPr/>
            <p:nvPr/>
          </p:nvGrpSpPr>
          <p:grpSpPr>
            <a:xfrm>
              <a:off x="4303290" y="2158374"/>
              <a:ext cx="1854000" cy="1854000"/>
              <a:chOff x="4303290" y="2158374"/>
              <a:chExt cx="1854000" cy="1854000"/>
            </a:xfrm>
          </p:grpSpPr>
          <p:sp>
            <p:nvSpPr>
              <p:cNvPr id="147" name="Google Shape;147;p24"/>
              <p:cNvSpPr/>
              <p:nvPr/>
            </p:nvSpPr>
            <p:spPr>
              <a:xfrm>
                <a:off x="4303290" y="2158374"/>
                <a:ext cx="1854000" cy="1854000"/>
              </a:xfrm>
              <a:prstGeom prst="ellipse">
                <a:avLst/>
              </a:prstGeom>
              <a:solidFill>
                <a:srgbClr val="1D7E74"/>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900"/>
              </a:p>
            </p:txBody>
          </p:sp>
          <p:sp>
            <p:nvSpPr>
              <p:cNvPr id="148" name="Google Shape;148;p24"/>
              <p:cNvSpPr txBox="1"/>
              <p:nvPr/>
            </p:nvSpPr>
            <p:spPr>
              <a:xfrm>
                <a:off x="5010351" y="2937027"/>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FFFFFF"/>
                    </a:solidFill>
                    <a:latin typeface="Roboto"/>
                    <a:ea typeface="Roboto"/>
                    <a:cs typeface="Roboto"/>
                    <a:sym typeface="Roboto"/>
                  </a:rPr>
                  <a:t>Wholeness</a:t>
                </a:r>
                <a:endParaRPr b="1" sz="1600">
                  <a:solidFill>
                    <a:srgbClr val="FFFFFF"/>
                  </a:solidFill>
                  <a:latin typeface="Roboto"/>
                  <a:ea typeface="Roboto"/>
                  <a:cs typeface="Roboto"/>
                  <a:sym typeface="Roboto"/>
                </a:endParaRPr>
              </a:p>
            </p:txBody>
          </p:sp>
        </p:grpSp>
        <p:grpSp>
          <p:nvGrpSpPr>
            <p:cNvPr id="149" name="Google Shape;149;p24"/>
            <p:cNvGrpSpPr/>
            <p:nvPr/>
          </p:nvGrpSpPr>
          <p:grpSpPr>
            <a:xfrm>
              <a:off x="2986712" y="2158374"/>
              <a:ext cx="1854000" cy="1854000"/>
              <a:chOff x="2986712" y="2158374"/>
              <a:chExt cx="1854000" cy="1854000"/>
            </a:xfrm>
          </p:grpSpPr>
          <p:sp>
            <p:nvSpPr>
              <p:cNvPr id="150" name="Google Shape;150;p24"/>
              <p:cNvSpPr/>
              <p:nvPr/>
            </p:nvSpPr>
            <p:spPr>
              <a:xfrm>
                <a:off x="2986712" y="2158374"/>
                <a:ext cx="1854000" cy="1854000"/>
              </a:xfrm>
              <a:prstGeom prst="ellipse">
                <a:avLst/>
              </a:prstGeom>
              <a:solidFill>
                <a:srgbClr val="249C90"/>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900"/>
              </a:p>
            </p:txBody>
          </p:sp>
          <p:sp>
            <p:nvSpPr>
              <p:cNvPr id="151" name="Google Shape;151;p24"/>
              <p:cNvSpPr txBox="1"/>
              <p:nvPr/>
            </p:nvSpPr>
            <p:spPr>
              <a:xfrm>
                <a:off x="3134188" y="2937027"/>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FFFFFF"/>
                    </a:solidFill>
                    <a:latin typeface="Roboto"/>
                    <a:ea typeface="Roboto"/>
                    <a:cs typeface="Roboto"/>
                    <a:sym typeface="Roboto"/>
                  </a:rPr>
                  <a:t>Inquiry </a:t>
                </a:r>
                <a:endParaRPr b="1" sz="1600">
                  <a:solidFill>
                    <a:srgbClr val="FFFFFF"/>
                  </a:solidFill>
                  <a:latin typeface="Roboto"/>
                  <a:ea typeface="Roboto"/>
                  <a:cs typeface="Roboto"/>
                  <a:sym typeface="Roboto"/>
                </a:endParaRPr>
              </a:p>
            </p:txBody>
          </p:sp>
        </p:grpSp>
        <p:grpSp>
          <p:nvGrpSpPr>
            <p:cNvPr id="152" name="Google Shape;152;p24"/>
            <p:cNvGrpSpPr/>
            <p:nvPr/>
          </p:nvGrpSpPr>
          <p:grpSpPr>
            <a:xfrm>
              <a:off x="3656844" y="1131139"/>
              <a:ext cx="1854000" cy="1854000"/>
              <a:chOff x="3656844" y="1131139"/>
              <a:chExt cx="1854000" cy="1854000"/>
            </a:xfrm>
          </p:grpSpPr>
          <p:sp>
            <p:nvSpPr>
              <p:cNvPr id="153" name="Google Shape;153;p24"/>
              <p:cNvSpPr/>
              <p:nvPr/>
            </p:nvSpPr>
            <p:spPr>
              <a:xfrm>
                <a:off x="3656844" y="1131139"/>
                <a:ext cx="1854000" cy="1854000"/>
              </a:xfrm>
              <a:prstGeom prst="ellipse">
                <a:avLst/>
              </a:prstGeom>
              <a:solidFill>
                <a:srgbClr val="155B54"/>
              </a:solidFill>
              <a:ln cap="flat" cmpd="sng" w="28575">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900"/>
              </a:p>
            </p:txBody>
          </p:sp>
          <p:sp>
            <p:nvSpPr>
              <p:cNvPr id="154" name="Google Shape;154;p24"/>
              <p:cNvSpPr txBox="1"/>
              <p:nvPr/>
            </p:nvSpPr>
            <p:spPr>
              <a:xfrm>
                <a:off x="3938537" y="1507884"/>
                <a:ext cx="12906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FFFFFF"/>
                    </a:solidFill>
                    <a:latin typeface="Roboto"/>
                    <a:ea typeface="Roboto"/>
                    <a:cs typeface="Roboto"/>
                    <a:sym typeface="Roboto"/>
                  </a:rPr>
                  <a:t>Appreciation</a:t>
                </a:r>
                <a:endParaRPr b="1" sz="1600">
                  <a:solidFill>
                    <a:srgbClr val="FFFFFF"/>
                  </a:solidFill>
                  <a:latin typeface="Roboto"/>
                  <a:ea typeface="Roboto"/>
                  <a:cs typeface="Roboto"/>
                  <a:sym typeface="Roboto"/>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253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Appreciative Inquiry: 5 D cycle </a:t>
            </a:r>
            <a:endParaRPr/>
          </a:p>
        </p:txBody>
      </p:sp>
      <p:sp>
        <p:nvSpPr>
          <p:cNvPr id="160" name="Google Shape;160;p25"/>
          <p:cNvSpPr txBox="1"/>
          <p:nvPr>
            <p:ph idx="1" type="body"/>
          </p:nvPr>
        </p:nvSpPr>
        <p:spPr>
          <a:xfrm>
            <a:off x="311700" y="957925"/>
            <a:ext cx="2607600" cy="3758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Can be used in whole or in parts </a:t>
            </a:r>
            <a:endParaRPr/>
          </a:p>
          <a:p>
            <a:pPr indent="-342900" lvl="0" marL="457200" rtl="0" algn="l">
              <a:spcBef>
                <a:spcPts val="0"/>
              </a:spcBef>
              <a:spcAft>
                <a:spcPts val="0"/>
              </a:spcAft>
              <a:buSzPts val="1800"/>
              <a:buChar char="●"/>
            </a:pPr>
            <a:r>
              <a:rPr lang="en"/>
              <a:t>Provides space to imagine infinite possibilities </a:t>
            </a:r>
            <a:endParaRPr/>
          </a:p>
          <a:p>
            <a:pPr indent="-342900" lvl="0" marL="457200" rtl="0" algn="l">
              <a:spcBef>
                <a:spcPts val="0"/>
              </a:spcBef>
              <a:spcAft>
                <a:spcPts val="0"/>
              </a:spcAft>
              <a:buSzPts val="1800"/>
              <a:buChar char="●"/>
            </a:pPr>
            <a:r>
              <a:rPr lang="en"/>
              <a:t>Brings joy to the process of change definition</a:t>
            </a:r>
            <a:endParaRPr/>
          </a:p>
          <a:p>
            <a:pPr indent="0" lvl="0" marL="0" rtl="0" algn="l">
              <a:spcBef>
                <a:spcPts val="1200"/>
              </a:spcBef>
              <a:spcAft>
                <a:spcPts val="1200"/>
              </a:spcAft>
              <a:buNone/>
            </a:pPr>
            <a:r>
              <a:t/>
            </a:r>
            <a:endParaRPr/>
          </a:p>
        </p:txBody>
      </p:sp>
      <p:grpSp>
        <p:nvGrpSpPr>
          <p:cNvPr id="161" name="Google Shape;161;p25"/>
          <p:cNvGrpSpPr/>
          <p:nvPr/>
        </p:nvGrpSpPr>
        <p:grpSpPr>
          <a:xfrm>
            <a:off x="3026323" y="588886"/>
            <a:ext cx="6117668" cy="4369093"/>
            <a:chOff x="2250440" y="685550"/>
            <a:chExt cx="6499860" cy="4061250"/>
          </a:xfrm>
        </p:grpSpPr>
        <p:sp>
          <p:nvSpPr>
            <p:cNvPr id="162" name="Google Shape;162;p25"/>
            <p:cNvSpPr/>
            <p:nvPr/>
          </p:nvSpPr>
          <p:spPr>
            <a:xfrm>
              <a:off x="3993450" y="126239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25"/>
            <p:cNvGrpSpPr/>
            <p:nvPr/>
          </p:nvGrpSpPr>
          <p:grpSpPr>
            <a:xfrm>
              <a:off x="5909900" y="948350"/>
              <a:ext cx="2840400" cy="680400"/>
              <a:chOff x="5213950" y="851700"/>
              <a:chExt cx="2840400" cy="680400"/>
            </a:xfrm>
          </p:grpSpPr>
          <p:cxnSp>
            <p:nvCxnSpPr>
              <p:cNvPr id="164" name="Google Shape;164;p25"/>
              <p:cNvCxnSpPr>
                <a:stCxn id="165" idx="1"/>
              </p:cNvCxnSpPr>
              <p:nvPr/>
            </p:nvCxnSpPr>
            <p:spPr>
              <a:xfrm flipH="1">
                <a:off x="5213950" y="1186500"/>
                <a:ext cx="533400" cy="345600"/>
              </a:xfrm>
              <a:prstGeom prst="straightConnector1">
                <a:avLst/>
              </a:prstGeom>
              <a:noFill/>
              <a:ln cap="flat" cmpd="sng" w="19050">
                <a:solidFill>
                  <a:srgbClr val="085631"/>
                </a:solidFill>
                <a:prstDash val="solid"/>
                <a:round/>
                <a:headEnd len="med" w="med" type="oval"/>
                <a:tailEnd len="sm" w="sm" type="none"/>
              </a:ln>
            </p:spPr>
          </p:cxnSp>
          <p:sp>
            <p:nvSpPr>
              <p:cNvPr id="165" name="Google Shape;165;p25"/>
              <p:cNvSpPr txBox="1"/>
              <p:nvPr/>
            </p:nvSpPr>
            <p:spPr>
              <a:xfrm>
                <a:off x="5747350" y="851700"/>
                <a:ext cx="23070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2. DISCOVER</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What is good? What gives life?</a:t>
                </a:r>
                <a:endParaRPr b="1" sz="1200">
                  <a:latin typeface="Roboto"/>
                  <a:ea typeface="Roboto"/>
                  <a:cs typeface="Roboto"/>
                  <a:sym typeface="Roboto"/>
                </a:endParaRPr>
              </a:p>
              <a:p>
                <a:pPr indent="0" lvl="0" marL="0" rtl="0" algn="l">
                  <a:lnSpc>
                    <a:spcPct val="115000"/>
                  </a:lnSpc>
                  <a:spcBef>
                    <a:spcPts val="0"/>
                  </a:spcBef>
                  <a:spcAft>
                    <a:spcPts val="0"/>
                  </a:spcAft>
                  <a:buNone/>
                </a:pPr>
                <a:r>
                  <a:rPr b="1" i="1" lang="en" sz="1200">
                    <a:latin typeface="Roboto"/>
                    <a:ea typeface="Roboto"/>
                    <a:cs typeface="Roboto"/>
                    <a:sym typeface="Roboto"/>
                  </a:rPr>
                  <a:t>Appreciating</a:t>
                </a:r>
                <a:endParaRPr b="1" i="1" sz="1200">
                  <a:latin typeface="Roboto"/>
                  <a:ea typeface="Roboto"/>
                  <a:cs typeface="Roboto"/>
                  <a:sym typeface="Roboto"/>
                </a:endParaRPr>
              </a:p>
            </p:txBody>
          </p:sp>
        </p:grpSp>
        <p:grpSp>
          <p:nvGrpSpPr>
            <p:cNvPr id="166" name="Google Shape;166;p25"/>
            <p:cNvGrpSpPr/>
            <p:nvPr/>
          </p:nvGrpSpPr>
          <p:grpSpPr>
            <a:xfrm>
              <a:off x="2487700" y="948350"/>
              <a:ext cx="2116200" cy="680400"/>
              <a:chOff x="1791750" y="851700"/>
              <a:chExt cx="2116200" cy="680400"/>
            </a:xfrm>
          </p:grpSpPr>
          <p:cxnSp>
            <p:nvCxnSpPr>
              <p:cNvPr id="167" name="Google Shape;167;p25"/>
              <p:cNvCxnSpPr>
                <a:stCxn id="168" idx="3"/>
              </p:cNvCxnSpPr>
              <p:nvPr/>
            </p:nvCxnSpPr>
            <p:spPr>
              <a:xfrm>
                <a:off x="3407850" y="1186500"/>
                <a:ext cx="500100" cy="345600"/>
              </a:xfrm>
              <a:prstGeom prst="straightConnector1">
                <a:avLst/>
              </a:prstGeom>
              <a:noFill/>
              <a:ln cap="flat" cmpd="sng" w="19050">
                <a:solidFill>
                  <a:srgbClr val="65F0AD"/>
                </a:solidFill>
                <a:prstDash val="solid"/>
                <a:round/>
                <a:headEnd len="med" w="med" type="oval"/>
                <a:tailEnd len="sm" w="sm" type="none"/>
              </a:ln>
            </p:spPr>
          </p:cxnSp>
          <p:sp>
            <p:nvSpPr>
              <p:cNvPr id="168" name="Google Shape;168;p25"/>
              <p:cNvSpPr txBox="1"/>
              <p:nvPr/>
            </p:nvSpPr>
            <p:spPr>
              <a:xfrm>
                <a:off x="1791750" y="851700"/>
                <a:ext cx="1616100" cy="669600"/>
              </a:xfrm>
              <a:prstGeom prst="rect">
                <a:avLst/>
              </a:prstGeom>
              <a:noFill/>
              <a:ln>
                <a:noFill/>
              </a:ln>
            </p:spPr>
            <p:txBody>
              <a:bodyPr anchorCtr="0" anchor="t" bIns="91425" lIns="91425" spcFirstLastPara="1" rIns="91425" wrap="square" tIns="91425">
                <a:noAutofit/>
              </a:bodyPr>
              <a:lstStyle/>
              <a:p>
                <a:pPr indent="0" lvl="0" marL="457200" rtl="0" algn="r">
                  <a:lnSpc>
                    <a:spcPct val="115000"/>
                  </a:lnSpc>
                  <a:spcBef>
                    <a:spcPts val="0"/>
                  </a:spcBef>
                  <a:spcAft>
                    <a:spcPts val="0"/>
                  </a:spcAft>
                  <a:buNone/>
                </a:pPr>
                <a:r>
                  <a:rPr lang="en" sz="1200">
                    <a:latin typeface="Roboto"/>
                    <a:ea typeface="Roboto"/>
                    <a:cs typeface="Roboto"/>
                    <a:sym typeface="Roboto"/>
                  </a:rPr>
                  <a:t>1. DEFINE</a:t>
                </a:r>
                <a:endParaRPr sz="1200">
                  <a:latin typeface="Roboto"/>
                  <a:ea typeface="Roboto"/>
                  <a:cs typeface="Roboto"/>
                  <a:sym typeface="Roboto"/>
                </a:endParaRPr>
              </a:p>
              <a:p>
                <a:pPr indent="0" lvl="0" marL="0" rtl="0" algn="r">
                  <a:lnSpc>
                    <a:spcPct val="115000"/>
                  </a:lnSpc>
                  <a:spcBef>
                    <a:spcPts val="0"/>
                  </a:spcBef>
                  <a:spcAft>
                    <a:spcPts val="0"/>
                  </a:spcAft>
                  <a:buNone/>
                </a:pPr>
                <a:r>
                  <a:rPr b="1" lang="en" sz="1200">
                    <a:latin typeface="Roboto"/>
                    <a:ea typeface="Roboto"/>
                    <a:cs typeface="Roboto"/>
                    <a:sym typeface="Roboto"/>
                  </a:rPr>
                  <a:t>What is the focus? </a:t>
                </a:r>
                <a:endParaRPr b="1" sz="1200">
                  <a:latin typeface="Roboto"/>
                  <a:ea typeface="Roboto"/>
                  <a:cs typeface="Roboto"/>
                  <a:sym typeface="Roboto"/>
                </a:endParaRPr>
              </a:p>
              <a:p>
                <a:pPr indent="0" lvl="0" marL="0" rtl="0" algn="r">
                  <a:lnSpc>
                    <a:spcPct val="115000"/>
                  </a:lnSpc>
                  <a:spcBef>
                    <a:spcPts val="0"/>
                  </a:spcBef>
                  <a:spcAft>
                    <a:spcPts val="0"/>
                  </a:spcAft>
                  <a:buNone/>
                </a:pPr>
                <a:r>
                  <a:rPr b="1" i="1" lang="en" sz="1200">
                    <a:latin typeface="Roboto"/>
                    <a:ea typeface="Roboto"/>
                    <a:cs typeface="Roboto"/>
                    <a:sym typeface="Roboto"/>
                  </a:rPr>
                  <a:t>Clarifying</a:t>
                </a:r>
                <a:endParaRPr b="1" i="1" sz="1200">
                  <a:latin typeface="Roboto"/>
                  <a:ea typeface="Roboto"/>
                  <a:cs typeface="Roboto"/>
                  <a:sym typeface="Roboto"/>
                </a:endParaRPr>
              </a:p>
            </p:txBody>
          </p:sp>
        </p:grpSp>
        <p:grpSp>
          <p:nvGrpSpPr>
            <p:cNvPr id="169" name="Google Shape;169;p25"/>
            <p:cNvGrpSpPr/>
            <p:nvPr/>
          </p:nvGrpSpPr>
          <p:grpSpPr>
            <a:xfrm>
              <a:off x="6321425" y="2682824"/>
              <a:ext cx="1947079" cy="669600"/>
              <a:chOff x="5625475" y="2586174"/>
              <a:chExt cx="1947079" cy="669600"/>
            </a:xfrm>
          </p:grpSpPr>
          <p:cxnSp>
            <p:nvCxnSpPr>
              <p:cNvPr id="170" name="Google Shape;170;p25"/>
              <p:cNvCxnSpPr/>
              <p:nvPr/>
            </p:nvCxnSpPr>
            <p:spPr>
              <a:xfrm rot="10800000">
                <a:off x="5625475" y="2771675"/>
                <a:ext cx="442200" cy="153300"/>
              </a:xfrm>
              <a:prstGeom prst="straightConnector1">
                <a:avLst/>
              </a:prstGeom>
              <a:noFill/>
              <a:ln cap="flat" cmpd="sng" w="19050">
                <a:solidFill>
                  <a:srgbClr val="0E9453"/>
                </a:solidFill>
                <a:prstDash val="solid"/>
                <a:round/>
                <a:headEnd len="med" w="med" type="oval"/>
                <a:tailEnd len="sm" w="sm" type="none"/>
              </a:ln>
            </p:spPr>
          </p:cxnSp>
          <p:sp>
            <p:nvSpPr>
              <p:cNvPr id="171" name="Google Shape;171;p25"/>
              <p:cNvSpPr txBox="1"/>
              <p:nvPr/>
            </p:nvSpPr>
            <p:spPr>
              <a:xfrm>
                <a:off x="6077354" y="258617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3. DREAM </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What might be? </a:t>
                </a:r>
                <a:endParaRPr b="1" sz="1200">
                  <a:latin typeface="Roboto"/>
                  <a:ea typeface="Roboto"/>
                  <a:cs typeface="Roboto"/>
                  <a:sym typeface="Roboto"/>
                </a:endParaRPr>
              </a:p>
              <a:p>
                <a:pPr indent="0" lvl="0" marL="0" rtl="0" algn="l">
                  <a:lnSpc>
                    <a:spcPct val="115000"/>
                  </a:lnSpc>
                  <a:spcBef>
                    <a:spcPts val="0"/>
                  </a:spcBef>
                  <a:spcAft>
                    <a:spcPts val="0"/>
                  </a:spcAft>
                  <a:buNone/>
                </a:pPr>
                <a:r>
                  <a:rPr b="1" i="1" lang="en" sz="1200">
                    <a:latin typeface="Roboto"/>
                    <a:ea typeface="Roboto"/>
                    <a:cs typeface="Roboto"/>
                    <a:sym typeface="Roboto"/>
                  </a:rPr>
                  <a:t>Envisioning</a:t>
                </a:r>
                <a:endParaRPr b="1" i="1" sz="1200">
                  <a:latin typeface="Roboto"/>
                  <a:ea typeface="Roboto"/>
                  <a:cs typeface="Roboto"/>
                  <a:sym typeface="Roboto"/>
                </a:endParaRPr>
              </a:p>
            </p:txBody>
          </p:sp>
        </p:grpSp>
        <p:grpSp>
          <p:nvGrpSpPr>
            <p:cNvPr id="172" name="Google Shape;172;p25"/>
            <p:cNvGrpSpPr/>
            <p:nvPr/>
          </p:nvGrpSpPr>
          <p:grpSpPr>
            <a:xfrm>
              <a:off x="2250440" y="2668317"/>
              <a:ext cx="1955185" cy="669600"/>
              <a:chOff x="1554490" y="2571667"/>
              <a:chExt cx="1955185" cy="669600"/>
            </a:xfrm>
          </p:grpSpPr>
          <p:cxnSp>
            <p:nvCxnSpPr>
              <p:cNvPr id="173" name="Google Shape;173;p25"/>
              <p:cNvCxnSpPr/>
              <p:nvPr/>
            </p:nvCxnSpPr>
            <p:spPr>
              <a:xfrm flipH="1" rot="10800000">
                <a:off x="3059375" y="2771675"/>
                <a:ext cx="450300" cy="145200"/>
              </a:xfrm>
              <a:prstGeom prst="straightConnector1">
                <a:avLst/>
              </a:prstGeom>
              <a:noFill/>
              <a:ln cap="flat" cmpd="sng" w="19050">
                <a:solidFill>
                  <a:srgbClr val="0E9453"/>
                </a:solidFill>
                <a:prstDash val="solid"/>
                <a:round/>
                <a:headEnd len="med" w="med" type="oval"/>
                <a:tailEnd len="sm" w="sm" type="none"/>
              </a:ln>
            </p:spPr>
          </p:cxnSp>
          <p:sp>
            <p:nvSpPr>
              <p:cNvPr id="174" name="Google Shape;174;p25"/>
              <p:cNvSpPr txBox="1"/>
              <p:nvPr/>
            </p:nvSpPr>
            <p:spPr>
              <a:xfrm>
                <a:off x="1554490" y="2571667"/>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200">
                    <a:latin typeface="Roboto"/>
                    <a:ea typeface="Roboto"/>
                    <a:cs typeface="Roboto"/>
                    <a:sym typeface="Roboto"/>
                  </a:rPr>
                  <a:t>5. DESTINY</a:t>
                </a:r>
                <a:endParaRPr sz="1200">
                  <a:latin typeface="Roboto"/>
                  <a:ea typeface="Roboto"/>
                  <a:cs typeface="Roboto"/>
                  <a:sym typeface="Roboto"/>
                </a:endParaRPr>
              </a:p>
              <a:p>
                <a:pPr indent="0" lvl="0" marL="0" rtl="0" algn="r">
                  <a:lnSpc>
                    <a:spcPct val="115000"/>
                  </a:lnSpc>
                  <a:spcBef>
                    <a:spcPts val="0"/>
                  </a:spcBef>
                  <a:spcAft>
                    <a:spcPts val="0"/>
                  </a:spcAft>
                  <a:buNone/>
                </a:pPr>
                <a:r>
                  <a:rPr b="1" lang="en" sz="1200">
                    <a:latin typeface="Roboto"/>
                    <a:ea typeface="Roboto"/>
                    <a:cs typeface="Roboto"/>
                    <a:sym typeface="Roboto"/>
                  </a:rPr>
                  <a:t>What will be?</a:t>
                </a:r>
                <a:endParaRPr b="1" sz="1200">
                  <a:latin typeface="Roboto"/>
                  <a:ea typeface="Roboto"/>
                  <a:cs typeface="Roboto"/>
                  <a:sym typeface="Roboto"/>
                </a:endParaRPr>
              </a:p>
              <a:p>
                <a:pPr indent="0" lvl="0" marL="0" rtl="0" algn="r">
                  <a:lnSpc>
                    <a:spcPct val="115000"/>
                  </a:lnSpc>
                  <a:spcBef>
                    <a:spcPts val="0"/>
                  </a:spcBef>
                  <a:spcAft>
                    <a:spcPts val="0"/>
                  </a:spcAft>
                  <a:buNone/>
                </a:pPr>
                <a:r>
                  <a:rPr b="1" i="1" lang="en" sz="1200">
                    <a:latin typeface="Roboto"/>
                    <a:ea typeface="Roboto"/>
                    <a:cs typeface="Roboto"/>
                    <a:sym typeface="Roboto"/>
                  </a:rPr>
                  <a:t>Innovating</a:t>
                </a:r>
                <a:endParaRPr b="1" i="1" sz="1200">
                  <a:latin typeface="Roboto"/>
                  <a:ea typeface="Roboto"/>
                  <a:cs typeface="Roboto"/>
                  <a:sym typeface="Roboto"/>
                </a:endParaRPr>
              </a:p>
            </p:txBody>
          </p:sp>
        </p:grpSp>
        <p:grpSp>
          <p:nvGrpSpPr>
            <p:cNvPr id="175" name="Google Shape;175;p25"/>
            <p:cNvGrpSpPr/>
            <p:nvPr/>
          </p:nvGrpSpPr>
          <p:grpSpPr>
            <a:xfrm>
              <a:off x="3993450" y="3637650"/>
              <a:ext cx="2540100" cy="1109150"/>
              <a:chOff x="3297500" y="3541000"/>
              <a:chExt cx="2540100" cy="1109150"/>
            </a:xfrm>
          </p:grpSpPr>
          <p:cxnSp>
            <p:nvCxnSpPr>
              <p:cNvPr id="176" name="Google Shape;176;p25"/>
              <p:cNvCxnSpPr/>
              <p:nvPr/>
            </p:nvCxnSpPr>
            <p:spPr>
              <a:xfrm rot="10800000">
                <a:off x="4563402" y="3541000"/>
                <a:ext cx="0" cy="489600"/>
              </a:xfrm>
              <a:prstGeom prst="straightConnector1">
                <a:avLst/>
              </a:prstGeom>
              <a:noFill/>
              <a:ln cap="flat" cmpd="sng" w="19050">
                <a:solidFill>
                  <a:srgbClr val="085631"/>
                </a:solidFill>
                <a:prstDash val="solid"/>
                <a:round/>
                <a:headEnd len="med" w="med" type="oval"/>
                <a:tailEnd len="sm" w="sm" type="none"/>
              </a:ln>
            </p:spPr>
          </p:cxnSp>
          <p:sp>
            <p:nvSpPr>
              <p:cNvPr id="177" name="Google Shape;177;p25"/>
              <p:cNvSpPr txBox="1"/>
              <p:nvPr/>
            </p:nvSpPr>
            <p:spPr>
              <a:xfrm>
                <a:off x="3297500" y="3980550"/>
                <a:ext cx="25401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latin typeface="Roboto"/>
                    <a:ea typeface="Roboto"/>
                    <a:cs typeface="Roboto"/>
                    <a:sym typeface="Roboto"/>
                  </a:rPr>
                  <a:t>4. DESIGN</a:t>
                </a:r>
                <a:endParaRPr sz="1200">
                  <a:latin typeface="Roboto"/>
                  <a:ea typeface="Roboto"/>
                  <a:cs typeface="Roboto"/>
                  <a:sym typeface="Roboto"/>
                </a:endParaRPr>
              </a:p>
              <a:p>
                <a:pPr indent="0" lvl="0" marL="0" rtl="0" algn="ctr">
                  <a:lnSpc>
                    <a:spcPct val="115000"/>
                  </a:lnSpc>
                  <a:spcBef>
                    <a:spcPts val="0"/>
                  </a:spcBef>
                  <a:spcAft>
                    <a:spcPts val="0"/>
                  </a:spcAft>
                  <a:buNone/>
                </a:pPr>
                <a:r>
                  <a:rPr b="1" lang="en" sz="1200">
                    <a:latin typeface="Roboto"/>
                    <a:ea typeface="Roboto"/>
                    <a:cs typeface="Roboto"/>
                    <a:sym typeface="Roboto"/>
                  </a:rPr>
                  <a:t>How can it be? How might we?</a:t>
                </a:r>
                <a:endParaRPr b="1" sz="1200">
                  <a:latin typeface="Roboto"/>
                  <a:ea typeface="Roboto"/>
                  <a:cs typeface="Roboto"/>
                  <a:sym typeface="Roboto"/>
                </a:endParaRPr>
              </a:p>
              <a:p>
                <a:pPr indent="0" lvl="0" marL="0" rtl="0" algn="ctr">
                  <a:lnSpc>
                    <a:spcPct val="115000"/>
                  </a:lnSpc>
                  <a:spcBef>
                    <a:spcPts val="0"/>
                  </a:spcBef>
                  <a:spcAft>
                    <a:spcPts val="0"/>
                  </a:spcAft>
                  <a:buNone/>
                </a:pPr>
                <a:r>
                  <a:rPr b="1" i="1" lang="en" sz="1200">
                    <a:latin typeface="Roboto"/>
                    <a:ea typeface="Roboto"/>
                    <a:cs typeface="Roboto"/>
                    <a:sym typeface="Roboto"/>
                  </a:rPr>
                  <a:t>Co-constructing</a:t>
                </a:r>
                <a:endParaRPr b="1" i="1" sz="1200">
                  <a:latin typeface="Roboto"/>
                  <a:ea typeface="Roboto"/>
                  <a:cs typeface="Roboto"/>
                  <a:sym typeface="Roboto"/>
                </a:endParaRPr>
              </a:p>
            </p:txBody>
          </p:sp>
        </p:grpSp>
        <p:sp>
          <p:nvSpPr>
            <p:cNvPr id="178" name="Google Shape;178;p25"/>
            <p:cNvSpPr/>
            <p:nvPr/>
          </p:nvSpPr>
          <p:spPr>
            <a:xfrm rot="1800047">
              <a:off x="3915793" y="1183084"/>
              <a:ext cx="2690936" cy="2690936"/>
            </a:xfrm>
            <a:prstGeom prst="blockArc">
              <a:avLst>
                <a:gd fmla="val 14414370" name="adj1"/>
                <a:gd fmla="val 18998613" name="adj2"/>
                <a:gd fmla="val 8907"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flipH="1" rot="-9000757">
              <a:off x="3921666" y="1181458"/>
              <a:ext cx="2690226" cy="2690226"/>
            </a:xfrm>
            <a:prstGeom prst="blockArc">
              <a:avLst>
                <a:gd fmla="val 20178804" name="adj1"/>
                <a:gd fmla="val 2623923" name="adj2"/>
                <a:gd fmla="val 8858"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txBox="1"/>
            <p:nvPr/>
          </p:nvSpPr>
          <p:spPr>
            <a:xfrm>
              <a:off x="4541734" y="215311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020202"/>
                  </a:solidFill>
                  <a:latin typeface="Roboto"/>
                  <a:ea typeface="Roboto"/>
                  <a:cs typeface="Roboto"/>
                  <a:sym typeface="Roboto"/>
                </a:rPr>
                <a:t>Positive Core</a:t>
              </a:r>
              <a:endParaRPr sz="1200">
                <a:solidFill>
                  <a:srgbClr val="020202"/>
                </a:solidFill>
              </a:endParaRPr>
            </a:p>
          </p:txBody>
        </p:sp>
        <p:sp>
          <p:nvSpPr>
            <p:cNvPr id="181" name="Google Shape;181;p25"/>
            <p:cNvSpPr/>
            <p:nvPr/>
          </p:nvSpPr>
          <p:spPr>
            <a:xfrm rot="-3781968">
              <a:off x="6252715" y="1954634"/>
              <a:ext cx="363191" cy="363191"/>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flipH="1" rot="-1800109">
              <a:off x="3910980" y="1179124"/>
              <a:ext cx="2696852" cy="2696852"/>
            </a:xfrm>
            <a:prstGeom prst="blockArc">
              <a:avLst>
                <a:gd fmla="val 14334136" name="adj1"/>
                <a:gd fmla="val 18854681" name="adj2"/>
                <a:gd fmla="val 8846"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rot="9000757">
              <a:off x="3903382" y="1184283"/>
              <a:ext cx="2690226" cy="2690226"/>
            </a:xfrm>
            <a:prstGeom prst="blockArc">
              <a:avLst>
                <a:gd fmla="val 20184517" name="adj1"/>
                <a:gd fmla="val 3007258" name="adj2"/>
                <a:gd fmla="val 9336" name="adj3"/>
              </a:avLst>
            </a:prstGeom>
            <a:solidFill>
              <a:srgbClr val="0E9453"/>
            </a:solidFill>
            <a:ln cap="flat" cmpd="sng" w="9525">
              <a:solidFill>
                <a:srgbClr val="0E9453"/>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flipH="1" rot="-9000757">
              <a:off x="3903478" y="1185808"/>
              <a:ext cx="2690226" cy="2690226"/>
            </a:xfrm>
            <a:prstGeom prst="blockArc">
              <a:avLst>
                <a:gd fmla="val 15738599" name="adj1"/>
                <a:gd fmla="val 20008131" name="adj2"/>
                <a:gd fmla="val 9063"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rot="9240359">
              <a:off x="3899341" y="1963194"/>
              <a:ext cx="363469" cy="363469"/>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rot="476150">
              <a:off x="5846268" y="3318142"/>
              <a:ext cx="362875" cy="362875"/>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rot="4857950">
              <a:off x="4349673" y="3335801"/>
              <a:ext cx="363003" cy="363003"/>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rot="-8100000">
              <a:off x="5053365" y="1124043"/>
              <a:ext cx="363170" cy="363170"/>
            </a:xfrm>
            <a:prstGeom prst="rtTriangle">
              <a:avLst/>
            </a:prstGeom>
            <a:solidFill>
              <a:srgbClr val="65F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25"/>
          <p:cNvSpPr txBox="1"/>
          <p:nvPr/>
        </p:nvSpPr>
        <p:spPr>
          <a:xfrm>
            <a:off x="374075" y="3709550"/>
            <a:ext cx="403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D Cycle In Practice</a:t>
            </a:r>
            <a:endParaRPr/>
          </a:p>
        </p:txBody>
      </p:sp>
      <p:sp>
        <p:nvSpPr>
          <p:cNvPr id="195" name="Google Shape;19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AutoNum type="arabicPeriod"/>
            </a:pPr>
            <a:r>
              <a:rPr lang="en" sz="2000"/>
              <a:t>Define - How can we be an inspiring library for ourselves and others?</a:t>
            </a:r>
            <a:endParaRPr sz="2000"/>
          </a:p>
          <a:p>
            <a:pPr indent="-355600" lvl="0" marL="457200" rtl="0" algn="l">
              <a:spcBef>
                <a:spcPts val="0"/>
              </a:spcBef>
              <a:spcAft>
                <a:spcPts val="0"/>
              </a:spcAft>
              <a:buSzPts val="2000"/>
              <a:buAutoNum type="arabicPeriod"/>
            </a:pPr>
            <a:r>
              <a:rPr lang="en" sz="2000"/>
              <a:t>Discover - Share high points, listen, identify shared patterns</a:t>
            </a:r>
            <a:endParaRPr sz="2000"/>
          </a:p>
          <a:p>
            <a:pPr indent="-355600" lvl="0" marL="457200" rtl="0" algn="l">
              <a:spcBef>
                <a:spcPts val="0"/>
              </a:spcBef>
              <a:spcAft>
                <a:spcPts val="0"/>
              </a:spcAft>
              <a:buSzPts val="2000"/>
              <a:buAutoNum type="arabicPeriod"/>
            </a:pPr>
            <a:r>
              <a:rPr lang="en" sz="2000"/>
              <a:t>Dream - Generate images of a shared future based on the patterns of the interviews by writing a cover story or making an image</a:t>
            </a:r>
            <a:endParaRPr sz="2000"/>
          </a:p>
          <a:p>
            <a:pPr indent="-355600" lvl="0" marL="457200" rtl="0" algn="l">
              <a:spcBef>
                <a:spcPts val="0"/>
              </a:spcBef>
              <a:spcAft>
                <a:spcPts val="0"/>
              </a:spcAft>
              <a:buSzPts val="2000"/>
              <a:buAutoNum type="arabicPeriod"/>
            </a:pPr>
            <a:r>
              <a:rPr lang="en" sz="2000"/>
              <a:t>Design - Answer how might we become that reality by:</a:t>
            </a:r>
            <a:endParaRPr sz="2000"/>
          </a:p>
          <a:p>
            <a:pPr indent="-336550" lvl="1" marL="914400" rtl="0" algn="l">
              <a:spcBef>
                <a:spcPts val="0"/>
              </a:spcBef>
              <a:spcAft>
                <a:spcPts val="0"/>
              </a:spcAft>
              <a:buSzPts val="1700"/>
              <a:buAutoNum type="alphaLcPeriod"/>
            </a:pPr>
            <a:r>
              <a:rPr lang="en" sz="1700"/>
              <a:t>Brainstorming practical ideas the dream</a:t>
            </a:r>
            <a:endParaRPr sz="1700"/>
          </a:p>
          <a:p>
            <a:pPr indent="-336550" lvl="1" marL="914400" rtl="0" algn="l">
              <a:spcBef>
                <a:spcPts val="0"/>
              </a:spcBef>
              <a:spcAft>
                <a:spcPts val="0"/>
              </a:spcAft>
              <a:buSzPts val="1700"/>
              <a:buAutoNum type="alphaLcPeriod"/>
            </a:pPr>
            <a:r>
              <a:rPr lang="en" sz="1700"/>
              <a:t>Rapid prototyping a </a:t>
            </a:r>
            <a:r>
              <a:rPr lang="en" sz="1700"/>
              <a:t>concrete</a:t>
            </a:r>
            <a:r>
              <a:rPr lang="en" sz="1700"/>
              <a:t> initiative to bring to reality </a:t>
            </a:r>
            <a:endParaRPr sz="1700"/>
          </a:p>
          <a:p>
            <a:pPr indent="-355600" lvl="0" marL="457200" rtl="0" algn="l">
              <a:spcBef>
                <a:spcPts val="0"/>
              </a:spcBef>
              <a:spcAft>
                <a:spcPts val="0"/>
              </a:spcAft>
              <a:buSzPts val="2000"/>
              <a:buAutoNum type="arabicPeriod"/>
            </a:pPr>
            <a:r>
              <a:rPr lang="en" sz="2000"/>
              <a:t>Deploy </a:t>
            </a:r>
            <a:endParaRPr sz="2000"/>
          </a:p>
          <a:p>
            <a:pPr indent="-336550" lvl="1" marL="914400" rtl="0" algn="l">
              <a:spcBef>
                <a:spcPts val="0"/>
              </a:spcBef>
              <a:spcAft>
                <a:spcPts val="0"/>
              </a:spcAft>
              <a:buSzPts val="1700"/>
              <a:buAutoNum type="alphaLcPeriod"/>
            </a:pPr>
            <a:r>
              <a:rPr lang="en" sz="1700"/>
              <a:t>What outcomes 1-2 months?</a:t>
            </a:r>
            <a:endParaRPr sz="1700"/>
          </a:p>
          <a:p>
            <a:pPr indent="-336550" lvl="1" marL="914400" rtl="0" algn="l">
              <a:spcBef>
                <a:spcPts val="0"/>
              </a:spcBef>
              <a:spcAft>
                <a:spcPts val="0"/>
              </a:spcAft>
              <a:buSzPts val="1700"/>
              <a:buAutoNum type="alphaLcPeriod"/>
            </a:pPr>
            <a:r>
              <a:rPr lang="en" sz="1700"/>
              <a:t>What benchmarks in 6 months?</a:t>
            </a:r>
            <a:endParaRPr sz="1700"/>
          </a:p>
        </p:txBody>
      </p:sp>
      <p:sp>
        <p:nvSpPr>
          <p:cNvPr id="196" name="Google Shape;196;p26"/>
          <p:cNvSpPr txBox="1"/>
          <p:nvPr/>
        </p:nvSpPr>
        <p:spPr>
          <a:xfrm>
            <a:off x="140275" y="4504450"/>
            <a:ext cx="8884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rgbClr val="155B54"/>
                </a:solidFill>
              </a:rPr>
              <a:t>“One great conversation can shift the direction of change forever!” ~ Linda Lambert</a:t>
            </a:r>
            <a:endParaRPr b="1" i="1" sz="1700">
              <a:solidFill>
                <a:srgbClr val="155B5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Appreciative Inquiry: Generative Questions</a:t>
            </a:r>
            <a:endParaRPr/>
          </a:p>
        </p:txBody>
      </p:sp>
      <p:sp>
        <p:nvSpPr>
          <p:cNvPr id="202" name="Google Shape;202;p27"/>
          <p:cNvSpPr txBox="1"/>
          <p:nvPr>
            <p:ph idx="1" type="body"/>
          </p:nvPr>
        </p:nvSpPr>
        <p:spPr>
          <a:xfrm>
            <a:off x="311700" y="1152475"/>
            <a:ext cx="8520600" cy="3859200"/>
          </a:xfrm>
          <a:prstGeom prst="rect">
            <a:avLst/>
          </a:prstGeom>
        </p:spPr>
        <p:txBody>
          <a:bodyPr anchorCtr="0" anchor="t" bIns="91425" lIns="91425" spcFirstLastPara="1" rIns="91425" wrap="square" tIns="91425">
            <a:normAutofit fontScale="77500" lnSpcReduction="10000"/>
          </a:bodyPr>
          <a:lstStyle/>
          <a:p>
            <a:pPr indent="-355195" lvl="0" marL="457200" rtl="0" algn="l">
              <a:spcBef>
                <a:spcPts val="0"/>
              </a:spcBef>
              <a:spcAft>
                <a:spcPts val="0"/>
              </a:spcAft>
              <a:buSzPct val="100000"/>
              <a:buChar char="●"/>
            </a:pPr>
            <a:r>
              <a:rPr lang="en" sz="2572"/>
              <a:t>Generates reflection and creativity by:</a:t>
            </a:r>
            <a:endParaRPr sz="2572"/>
          </a:p>
          <a:p>
            <a:pPr indent="-335510" lvl="1" marL="914400" rtl="0" algn="l">
              <a:spcBef>
                <a:spcPts val="0"/>
              </a:spcBef>
              <a:spcAft>
                <a:spcPts val="0"/>
              </a:spcAft>
              <a:buSzPct val="100000"/>
              <a:buChar char="○"/>
            </a:pPr>
            <a:r>
              <a:rPr lang="en" sz="2172"/>
              <a:t>Asking open-ended questions</a:t>
            </a:r>
            <a:endParaRPr sz="2172"/>
          </a:p>
          <a:p>
            <a:pPr indent="-335510" lvl="1" marL="914400" rtl="0" algn="l">
              <a:spcBef>
                <a:spcPts val="0"/>
              </a:spcBef>
              <a:spcAft>
                <a:spcPts val="0"/>
              </a:spcAft>
              <a:buSzPct val="100000"/>
              <a:buChar char="○"/>
            </a:pPr>
            <a:r>
              <a:rPr lang="en" sz="2172"/>
              <a:t>Starting with “What if”, “why”, “how might we” </a:t>
            </a:r>
            <a:endParaRPr sz="2172"/>
          </a:p>
          <a:p>
            <a:pPr indent="-355195" lvl="0" marL="457200" rtl="0" algn="l">
              <a:spcBef>
                <a:spcPts val="0"/>
              </a:spcBef>
              <a:spcAft>
                <a:spcPts val="0"/>
              </a:spcAft>
              <a:buSzPct val="100000"/>
              <a:buChar char="●"/>
            </a:pPr>
            <a:r>
              <a:rPr lang="en" sz="2572"/>
              <a:t>Includes a clear scope and positive intent of inquiry to move forward</a:t>
            </a:r>
            <a:endParaRPr sz="2572"/>
          </a:p>
          <a:p>
            <a:pPr indent="-355195" lvl="0" marL="457200" rtl="0" algn="l">
              <a:spcBef>
                <a:spcPts val="0"/>
              </a:spcBef>
              <a:spcAft>
                <a:spcPts val="0"/>
              </a:spcAft>
              <a:buSzPct val="100000"/>
              <a:buChar char="●"/>
            </a:pPr>
            <a:r>
              <a:rPr lang="en" sz="2572"/>
              <a:t>Anchored in positive intent </a:t>
            </a:r>
            <a:endParaRPr sz="2572"/>
          </a:p>
          <a:p>
            <a:pPr indent="0" lvl="0" marL="0" rtl="0" algn="l">
              <a:spcBef>
                <a:spcPts val="1200"/>
              </a:spcBef>
              <a:spcAft>
                <a:spcPts val="0"/>
              </a:spcAft>
              <a:buNone/>
            </a:pPr>
            <a:r>
              <a:rPr lang="en" sz="2572"/>
              <a:t>Example: Moving to generative</a:t>
            </a:r>
            <a:endParaRPr sz="2572"/>
          </a:p>
          <a:p>
            <a:pPr indent="-355195" lvl="0" marL="457200" rtl="0" algn="l">
              <a:spcBef>
                <a:spcPts val="1200"/>
              </a:spcBef>
              <a:spcAft>
                <a:spcPts val="0"/>
              </a:spcAft>
              <a:buSzPct val="100000"/>
              <a:buChar char="●"/>
            </a:pPr>
            <a:r>
              <a:rPr lang="en" sz="2572"/>
              <a:t>Does our decision lack perspective? &gt;&gt;&gt;&gt; What would </a:t>
            </a:r>
            <a:br>
              <a:rPr lang="en" sz="2572"/>
            </a:br>
            <a:r>
              <a:rPr lang="en" sz="2572"/>
              <a:t>someone who had a very different set of beliefs than </a:t>
            </a:r>
            <a:br>
              <a:rPr lang="en" sz="2572"/>
            </a:br>
            <a:r>
              <a:rPr lang="en" sz="2572"/>
              <a:t>we do say about our decision?</a:t>
            </a:r>
            <a:endParaRPr sz="2572"/>
          </a:p>
          <a:p>
            <a:pPr indent="0" lvl="0" marL="457200" rtl="0" algn="l">
              <a:spcBef>
                <a:spcPts val="1200"/>
              </a:spcBef>
              <a:spcAft>
                <a:spcPts val="1200"/>
              </a:spcAft>
              <a:buNone/>
            </a:pPr>
            <a:r>
              <a:t/>
            </a:r>
            <a:endParaRPr/>
          </a:p>
        </p:txBody>
      </p:sp>
      <p:sp>
        <p:nvSpPr>
          <p:cNvPr id="203" name="Google Shape;203;p27"/>
          <p:cNvSpPr txBox="1"/>
          <p:nvPr/>
        </p:nvSpPr>
        <p:spPr>
          <a:xfrm>
            <a:off x="6467250" y="3749575"/>
            <a:ext cx="2534400" cy="12621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a:solidFill>
                  <a:srgbClr val="1D7E74"/>
                </a:solidFill>
              </a:rPr>
              <a:t>Remember: powerful questions are generative, thought-provoking, and meaningful</a:t>
            </a:r>
            <a:endParaRPr b="1">
              <a:solidFill>
                <a:srgbClr val="1D7E7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Appreciative Inquiry: Name It &gt; Flip It &gt; Frame It</a:t>
            </a:r>
            <a:endParaRPr/>
          </a:p>
        </p:txBody>
      </p:sp>
      <p:sp>
        <p:nvSpPr>
          <p:cNvPr id="209" name="Google Shape;20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pSp>
        <p:nvGrpSpPr>
          <p:cNvPr id="210" name="Google Shape;210;p28"/>
          <p:cNvGrpSpPr/>
          <p:nvPr/>
        </p:nvGrpSpPr>
        <p:grpSpPr>
          <a:xfrm>
            <a:off x="5632317" y="1189775"/>
            <a:ext cx="3305700" cy="3483050"/>
            <a:chOff x="5632317" y="1189775"/>
            <a:chExt cx="3305700" cy="3483050"/>
          </a:xfrm>
        </p:grpSpPr>
        <p:sp>
          <p:nvSpPr>
            <p:cNvPr id="211" name="Google Shape;211;p28"/>
            <p:cNvSpPr/>
            <p:nvPr/>
          </p:nvSpPr>
          <p:spPr>
            <a:xfrm>
              <a:off x="5632317" y="1189775"/>
              <a:ext cx="3305700" cy="669000"/>
            </a:xfrm>
            <a:prstGeom prst="chevron">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Roboto"/>
                  <a:ea typeface="Roboto"/>
                  <a:cs typeface="Roboto"/>
                  <a:sym typeface="Roboto"/>
                </a:rPr>
                <a:t>Frame It</a:t>
              </a:r>
              <a:endParaRPr sz="2300">
                <a:solidFill>
                  <a:srgbClr val="FFFFFF"/>
                </a:solidFill>
                <a:latin typeface="Roboto"/>
                <a:ea typeface="Roboto"/>
                <a:cs typeface="Roboto"/>
                <a:sym typeface="Roboto"/>
              </a:endParaRPr>
            </a:p>
          </p:txBody>
        </p:sp>
        <p:sp>
          <p:nvSpPr>
            <p:cNvPr id="212" name="Google Shape;212;p28"/>
            <p:cNvSpPr txBox="1"/>
            <p:nvPr/>
          </p:nvSpPr>
          <p:spPr>
            <a:xfrm>
              <a:off x="6167077" y="2057125"/>
              <a:ext cx="25374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Frame it in reality: a generative question(s) that drives to flipped </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rPr i="1" lang="en" sz="1600">
                  <a:latin typeface="Roboto"/>
                  <a:ea typeface="Roboto"/>
                  <a:cs typeface="Roboto"/>
                  <a:sym typeface="Roboto"/>
                </a:rPr>
                <a:t>“What could success look like? What did go well, and how do we build on that? What would you like more of? How would we feel safe to try again?” </a:t>
              </a:r>
              <a:endParaRPr i="1" sz="1600">
                <a:latin typeface="Roboto"/>
                <a:ea typeface="Roboto"/>
                <a:cs typeface="Roboto"/>
                <a:sym typeface="Roboto"/>
              </a:endParaRPr>
            </a:p>
            <a:p>
              <a:pPr indent="0" lvl="0" marL="0" rtl="0" algn="l">
                <a:lnSpc>
                  <a:spcPct val="115000"/>
                </a:lnSpc>
                <a:spcBef>
                  <a:spcPts val="0"/>
                </a:spcBef>
                <a:spcAft>
                  <a:spcPts val="0"/>
                </a:spcAft>
                <a:buNone/>
              </a:pPr>
              <a:r>
                <a:t/>
              </a:r>
              <a:endParaRPr i="1" sz="16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13" name="Google Shape;213;p28"/>
          <p:cNvGrpSpPr/>
          <p:nvPr/>
        </p:nvGrpSpPr>
        <p:grpSpPr>
          <a:xfrm>
            <a:off x="0" y="1189989"/>
            <a:ext cx="3546900" cy="3482836"/>
            <a:chOff x="0" y="1189989"/>
            <a:chExt cx="3546900" cy="3482836"/>
          </a:xfrm>
        </p:grpSpPr>
        <p:sp>
          <p:nvSpPr>
            <p:cNvPr id="214" name="Google Shape;214;p28"/>
            <p:cNvSpPr/>
            <p:nvPr/>
          </p:nvSpPr>
          <p:spPr>
            <a:xfrm>
              <a:off x="0" y="1189989"/>
              <a:ext cx="3546900" cy="669000"/>
            </a:xfrm>
            <a:prstGeom prst="homePlate">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Roboto"/>
                  <a:ea typeface="Roboto"/>
                  <a:cs typeface="Roboto"/>
                  <a:sym typeface="Roboto"/>
                </a:rPr>
                <a:t>Name It </a:t>
              </a:r>
              <a:endParaRPr sz="2000">
                <a:solidFill>
                  <a:srgbClr val="FFFFFF"/>
                </a:solidFill>
                <a:latin typeface="Roboto"/>
                <a:ea typeface="Roboto"/>
                <a:cs typeface="Roboto"/>
                <a:sym typeface="Roboto"/>
              </a:endParaRPr>
            </a:p>
          </p:txBody>
        </p:sp>
        <p:sp>
          <p:nvSpPr>
            <p:cNvPr id="215" name="Google Shape;215;p28"/>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Name the problem or concern - often a negative statement</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rPr i="1" lang="en" sz="1600">
                  <a:latin typeface="Roboto"/>
                  <a:ea typeface="Roboto"/>
                  <a:cs typeface="Roboto"/>
                  <a:sym typeface="Roboto"/>
                </a:rPr>
                <a:t>“Why have we failed?”</a:t>
              </a:r>
              <a:endParaRPr i="1"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p:txBody>
        </p:sp>
      </p:grpSp>
      <p:grpSp>
        <p:nvGrpSpPr>
          <p:cNvPr id="216" name="Google Shape;216;p28"/>
          <p:cNvGrpSpPr/>
          <p:nvPr/>
        </p:nvGrpSpPr>
        <p:grpSpPr>
          <a:xfrm>
            <a:off x="2944204" y="1189775"/>
            <a:ext cx="3305700" cy="3483050"/>
            <a:chOff x="2944204" y="1189775"/>
            <a:chExt cx="3305700" cy="3483050"/>
          </a:xfrm>
        </p:grpSpPr>
        <p:sp>
          <p:nvSpPr>
            <p:cNvPr id="217" name="Google Shape;217;p28"/>
            <p:cNvSpPr/>
            <p:nvPr/>
          </p:nvSpPr>
          <p:spPr>
            <a:xfrm>
              <a:off x="2944204" y="1189775"/>
              <a:ext cx="3305700" cy="669000"/>
            </a:xfrm>
            <a:prstGeom prst="chevron">
              <a:avLst>
                <a:gd fmla="val 50000" name="adj"/>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Roboto"/>
                  <a:ea typeface="Roboto"/>
                  <a:cs typeface="Roboto"/>
                  <a:sym typeface="Roboto"/>
                </a:rPr>
                <a:t>Flip It</a:t>
              </a:r>
              <a:endParaRPr sz="2000">
                <a:solidFill>
                  <a:srgbClr val="FFFFFF"/>
                </a:solidFill>
                <a:latin typeface="Roboto"/>
                <a:ea typeface="Roboto"/>
                <a:cs typeface="Roboto"/>
                <a:sym typeface="Roboto"/>
              </a:endParaRPr>
            </a:p>
          </p:txBody>
        </p:sp>
        <p:sp>
          <p:nvSpPr>
            <p:cNvPr id="218" name="Google Shape;218;p28"/>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Flip it to its opposite - often a positive statement</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rPr i="1" lang="en" sz="1600">
                  <a:latin typeface="Roboto"/>
                  <a:ea typeface="Roboto"/>
                  <a:cs typeface="Roboto"/>
                  <a:sym typeface="Roboto"/>
                </a:rPr>
                <a:t>“We want to succeed.”</a:t>
              </a:r>
              <a:endParaRPr i="1" sz="1600">
                <a:latin typeface="Roboto"/>
                <a:ea typeface="Roboto"/>
                <a:cs typeface="Roboto"/>
                <a:sym typeface="Roboto"/>
              </a:endParaRPr>
            </a:p>
            <a:p>
              <a:pPr indent="0" lvl="0" marL="0" rtl="0" algn="l">
                <a:lnSpc>
                  <a:spcPct val="115000"/>
                </a:lnSpc>
                <a:spcBef>
                  <a:spcPts val="0"/>
                </a:spcBef>
                <a:spcAft>
                  <a:spcPts val="0"/>
                </a:spcAft>
                <a:buNone/>
              </a:pPr>
              <a:r>
                <a:rPr i="1" lang="en" sz="1600">
                  <a:latin typeface="Roboto"/>
                  <a:ea typeface="Roboto"/>
                  <a:cs typeface="Roboto"/>
                  <a:sym typeface="Roboto"/>
                </a:rPr>
                <a:t> </a:t>
              </a:r>
              <a:endParaRPr i="1"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&amp; Discussion </a:t>
            </a:r>
            <a:endParaRPr/>
          </a:p>
        </p:txBody>
      </p:sp>
      <p:pic>
        <p:nvPicPr>
          <p:cNvPr id="224" name="Google Shape;224;p29"/>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225" name="Google Shape;225;p29"/>
          <p:cNvSpPr txBox="1"/>
          <p:nvPr/>
        </p:nvSpPr>
        <p:spPr>
          <a:xfrm>
            <a:off x="311700" y="1296925"/>
            <a:ext cx="34170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2"/>
                </a:solidFill>
              </a:rPr>
              <a:t>Annie Bélanger </a:t>
            </a:r>
            <a:endParaRPr b="1" sz="1800">
              <a:solidFill>
                <a:schemeClr val="dk2"/>
              </a:solidFill>
            </a:endParaRPr>
          </a:p>
          <a:p>
            <a:pPr indent="0" lvl="0" marL="0" rtl="0" algn="l">
              <a:spcBef>
                <a:spcPts val="1200"/>
              </a:spcBef>
              <a:spcAft>
                <a:spcPts val="0"/>
              </a:spcAft>
              <a:buClr>
                <a:schemeClr val="dk1"/>
              </a:buClr>
              <a:buSzPts val="1100"/>
              <a:buFont typeface="Arial"/>
              <a:buNone/>
            </a:pPr>
            <a:r>
              <a:rPr lang="en" sz="1800" u="sng">
                <a:solidFill>
                  <a:schemeClr val="hlink"/>
                </a:solidFill>
                <a:hlinkClick r:id="rId4"/>
              </a:rPr>
              <a:t>belange1@gvsu.edu</a:t>
            </a:r>
            <a:endParaRPr sz="1800">
              <a:solidFill>
                <a:schemeClr val="dk2"/>
              </a:solidFill>
            </a:endParaRPr>
          </a:p>
          <a:p>
            <a:pPr indent="0" lvl="0" marL="0" rtl="0" algn="l">
              <a:spcBef>
                <a:spcPts val="1200"/>
              </a:spcBef>
              <a:spcAft>
                <a:spcPts val="0"/>
              </a:spcAft>
              <a:buClr>
                <a:schemeClr val="dk1"/>
              </a:buClr>
              <a:buSzPts val="1100"/>
              <a:buFont typeface="Arial"/>
              <a:buNone/>
            </a:pPr>
            <a:r>
              <a:rPr lang="en" sz="1800">
                <a:solidFill>
                  <a:schemeClr val="dk2"/>
                </a:solidFill>
              </a:rPr>
              <a:t>@annie_belanger</a:t>
            </a:r>
            <a:endParaRPr sz="1800">
              <a:solidFill>
                <a:schemeClr val="dk2"/>
              </a:solidFill>
            </a:endParaRPr>
          </a:p>
          <a:p>
            <a:pPr indent="0" lvl="0" marL="0" rtl="0" algn="l">
              <a:spcBef>
                <a:spcPts val="1200"/>
              </a:spcBef>
              <a:spcAft>
                <a:spcPts val="0"/>
              </a:spcAft>
              <a:buClr>
                <a:schemeClr val="dk1"/>
              </a:buClr>
              <a:buSzPts val="1100"/>
              <a:buFont typeface="Arial"/>
              <a:buNone/>
            </a:pPr>
            <a:r>
              <a:t/>
            </a:r>
            <a:endParaRPr sz="1800">
              <a:solidFill>
                <a:schemeClr val="dk2"/>
              </a:solidFill>
            </a:endParaRPr>
          </a:p>
          <a:p>
            <a:pPr indent="0" lvl="0" marL="0" rtl="0" algn="l">
              <a:spcBef>
                <a:spcPts val="1200"/>
              </a:spcBef>
              <a:spcAft>
                <a:spcPts val="0"/>
              </a:spcAft>
              <a:buClr>
                <a:schemeClr val="dk1"/>
              </a:buClr>
              <a:buSzPts val="1100"/>
              <a:buFont typeface="Arial"/>
              <a:buNone/>
            </a:pPr>
            <a:r>
              <a:rPr b="1" lang="en" sz="1800">
                <a:solidFill>
                  <a:schemeClr val="dk2"/>
                </a:solidFill>
              </a:rPr>
              <a:t>Meghan Musolff</a:t>
            </a:r>
            <a:endParaRPr b="1" sz="1800">
              <a:solidFill>
                <a:schemeClr val="dk2"/>
              </a:solidFill>
            </a:endParaRPr>
          </a:p>
          <a:p>
            <a:pPr indent="0" lvl="0" marL="0" rtl="0" algn="l">
              <a:spcBef>
                <a:spcPts val="1200"/>
              </a:spcBef>
              <a:spcAft>
                <a:spcPts val="0"/>
              </a:spcAft>
              <a:buClr>
                <a:schemeClr val="dk1"/>
              </a:buClr>
              <a:buSzPts val="1100"/>
              <a:buFont typeface="Arial"/>
              <a:buNone/>
            </a:pPr>
            <a:r>
              <a:rPr lang="en" sz="1800" u="sng">
                <a:solidFill>
                  <a:schemeClr val="hlink"/>
                </a:solidFill>
                <a:hlinkClick r:id="rId5"/>
              </a:rPr>
              <a:t>musolffm@umich.edu</a:t>
            </a:r>
            <a:endParaRPr sz="1800">
              <a:solidFill>
                <a:schemeClr val="dk2"/>
              </a:solidFill>
            </a:endParaRPr>
          </a:p>
          <a:p>
            <a:pPr indent="0" lvl="0" marL="0" rtl="0" algn="l">
              <a:spcBef>
                <a:spcPts val="1200"/>
              </a:spcBef>
              <a:spcAft>
                <a:spcPts val="1200"/>
              </a:spcAft>
              <a:buNone/>
            </a:pPr>
            <a:r>
              <a:rPr lang="en" sz="1800">
                <a:solidFill>
                  <a:schemeClr val="dk2"/>
                </a:solidFill>
              </a:rPr>
              <a:t>@MooseOff</a:t>
            </a:r>
            <a:endParaRPr b="1"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31" name="Google Shape;23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William Bridges. </a:t>
            </a:r>
            <a:r>
              <a:rPr i="1" lang="en"/>
              <a:t>Managing Transitions: Making the Most of Change.</a:t>
            </a:r>
            <a:endParaRPr i="1"/>
          </a:p>
          <a:p>
            <a:pPr indent="-342900" lvl="0" marL="457200" rtl="0" algn="l">
              <a:spcBef>
                <a:spcPts val="0"/>
              </a:spcBef>
              <a:spcAft>
                <a:spcPts val="0"/>
              </a:spcAft>
              <a:buSzPts val="1800"/>
              <a:buChar char="●"/>
            </a:pPr>
            <a:r>
              <a:rPr lang="en"/>
              <a:t>adrienne maree brown. </a:t>
            </a:r>
            <a:r>
              <a:rPr i="1" lang="en"/>
              <a:t>Emergent Strategy.</a:t>
            </a:r>
            <a:endParaRPr i="1"/>
          </a:p>
          <a:p>
            <a:pPr indent="-342900" lvl="0" marL="457200" rtl="0" algn="l">
              <a:spcBef>
                <a:spcPts val="0"/>
              </a:spcBef>
              <a:spcAft>
                <a:spcPts val="0"/>
              </a:spcAft>
              <a:buSzPts val="1800"/>
              <a:buChar char="●"/>
            </a:pPr>
            <a:r>
              <a:rPr lang="en"/>
              <a:t>Jackie Stavros and Cheri Torres. </a:t>
            </a:r>
            <a:r>
              <a:rPr i="1" lang="en"/>
              <a:t>Conversations worth having: Using appreciative inquiry to fue productive and meaningful engagement </a:t>
            </a:r>
            <a:endParaRPr i="1"/>
          </a:p>
          <a:p>
            <a:pPr indent="-342900" lvl="0" marL="457200" rtl="0" algn="l">
              <a:spcBef>
                <a:spcPts val="0"/>
              </a:spcBef>
              <a:spcAft>
                <a:spcPts val="0"/>
              </a:spcAft>
              <a:buSzPts val="1800"/>
              <a:buChar char="●"/>
            </a:pPr>
            <a:r>
              <a:rPr lang="en"/>
              <a:t>Sarah Lewis, Jonathan Passmore, and Stefan Cantore. </a:t>
            </a:r>
            <a:r>
              <a:rPr i="1" lang="en"/>
              <a:t>The Power of Conversation from Appreciative Inquiry for change management:  Using AI to facilitate organizational development.  </a:t>
            </a:r>
            <a:endParaRPr/>
          </a:p>
          <a:p>
            <a:pPr indent="-342900" lvl="0" marL="457200" rtl="0" algn="l">
              <a:spcBef>
                <a:spcPts val="0"/>
              </a:spcBef>
              <a:spcAft>
                <a:spcPts val="0"/>
              </a:spcAft>
              <a:buSzPts val="1800"/>
              <a:buChar char="●"/>
            </a:pPr>
            <a:r>
              <a:rPr lang="en"/>
              <a:t>David L. Cooperrider, Jacqueline M. Stavros, and Diana K. Whitney. </a:t>
            </a:r>
            <a:r>
              <a:rPr i="1" lang="en"/>
              <a:t>Appreciative Inquiry Handbook for Leaders of Change.</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 </a:t>
            </a:r>
            <a:r>
              <a:rPr lang="en"/>
              <a:t> readings:</a:t>
            </a:r>
            <a:endParaRPr/>
          </a:p>
        </p:txBody>
      </p:sp>
      <p:sp>
        <p:nvSpPr>
          <p:cNvPr id="237" name="Google Shape;23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Karina Hagelin. </a:t>
            </a:r>
            <a:r>
              <a:rPr i="1" lang="en" u="sng">
                <a:solidFill>
                  <a:schemeClr val="hlink"/>
                </a:solidFill>
                <a:hlinkClick r:id="rId3"/>
              </a:rPr>
              <a:t>Moving Towards Healing: A Trauma-Informed Librarianship Primer.  </a:t>
            </a:r>
            <a:endParaRPr/>
          </a:p>
          <a:p>
            <a:pPr indent="-342900" lvl="0" marL="457200" rtl="0" algn="l">
              <a:spcBef>
                <a:spcPts val="0"/>
              </a:spcBef>
              <a:spcAft>
                <a:spcPts val="0"/>
              </a:spcAft>
              <a:buSzPts val="1800"/>
              <a:buChar char="●"/>
            </a:pPr>
            <a:r>
              <a:rPr lang="en"/>
              <a:t>Juanita Brown, and David Isaacs Eric E. Vogt. </a:t>
            </a:r>
            <a:r>
              <a:rPr i="1" lang="en"/>
              <a:t>The Art of Powerful Questions: Catalyzing Insight, Innovation, and Action.</a:t>
            </a:r>
            <a:endParaRPr/>
          </a:p>
          <a:p>
            <a:pPr indent="-342900" lvl="0" marL="457200" rtl="0" algn="l">
              <a:spcBef>
                <a:spcPts val="0"/>
              </a:spcBef>
              <a:spcAft>
                <a:spcPts val="0"/>
              </a:spcAft>
              <a:buSzPts val="1800"/>
              <a:buChar char="●"/>
            </a:pPr>
            <a:r>
              <a:rPr lang="en"/>
              <a:t>Diana Whitney and Amanda Trosten-Bloom. </a:t>
            </a:r>
            <a:r>
              <a:rPr i="1" lang="en"/>
              <a:t>The Power of Appreciative Inquiry: A Practical Guide to Positive Change</a:t>
            </a:r>
            <a:r>
              <a:rPr lang="en"/>
              <a:t> (2nd edition 2010) </a:t>
            </a:r>
            <a:endParaRPr/>
          </a:p>
          <a:p>
            <a:pPr indent="-342900" lvl="0" marL="457200" rtl="0" algn="l">
              <a:spcBef>
                <a:spcPts val="0"/>
              </a:spcBef>
              <a:spcAft>
                <a:spcPts val="0"/>
              </a:spcAft>
              <a:buSzPts val="1800"/>
              <a:buChar char="●"/>
            </a:pPr>
            <a:r>
              <a:rPr lang="en"/>
              <a:t>Sue Annis Hammond. </a:t>
            </a:r>
            <a:r>
              <a:rPr i="1" lang="en"/>
              <a:t>Thin Book of Appreciative Inquiry</a:t>
            </a:r>
            <a:r>
              <a:rPr lang="en"/>
              <a:t> (3rd edition 2013) </a:t>
            </a:r>
            <a:endParaRPr/>
          </a:p>
          <a:p>
            <a:pPr indent="-342900" lvl="0" marL="457200" rtl="0" algn="l">
              <a:spcBef>
                <a:spcPts val="0"/>
              </a:spcBef>
              <a:spcAft>
                <a:spcPts val="0"/>
              </a:spcAft>
              <a:buSzPts val="1800"/>
              <a:buChar char="●"/>
            </a:pPr>
            <a:r>
              <a:rPr lang="en"/>
              <a:t>GR Bushe. </a:t>
            </a:r>
            <a:r>
              <a:rPr i="1" lang="en"/>
              <a:t>Appreciative Inquiry Is Not About The Positive. </a:t>
            </a:r>
            <a:endParaRPr i="1"/>
          </a:p>
          <a:p>
            <a:pPr indent="-342900" lvl="0" marL="457200" rtl="0" algn="l">
              <a:spcBef>
                <a:spcPts val="0"/>
              </a:spcBef>
              <a:spcAft>
                <a:spcPts val="0"/>
              </a:spcAft>
              <a:buSzPts val="1800"/>
              <a:buChar char="●"/>
            </a:pPr>
            <a:r>
              <a:rPr i="1" lang="en" u="sng">
                <a:solidFill>
                  <a:schemeClr val="hlink"/>
                </a:solidFill>
                <a:hlinkClick r:id="rId4"/>
              </a:rPr>
              <a:t>5-D Cycle of Appreciative Inquiry. </a:t>
            </a:r>
            <a:r>
              <a:rPr lang="en" u="sng">
                <a:solidFill>
                  <a:schemeClr val="hlink"/>
                </a:solidFill>
                <a:hlinkClick r:id="rId5"/>
              </a:rPr>
              <a:t> </a:t>
            </a:r>
            <a:endParaRPr/>
          </a:p>
          <a:p>
            <a:pPr indent="-342900" lvl="0" marL="457200" rtl="0" algn="l">
              <a:spcBef>
                <a:spcPts val="0"/>
              </a:spcBef>
              <a:spcAft>
                <a:spcPts val="0"/>
              </a:spcAft>
              <a:buSzPts val="1800"/>
              <a:buChar char="●"/>
            </a:pPr>
            <a:r>
              <a:rPr lang="en"/>
              <a:t>adrienne maree brown. </a:t>
            </a:r>
            <a:r>
              <a:rPr lang="en" u="sng">
                <a:solidFill>
                  <a:schemeClr val="hlink"/>
                </a:solidFill>
                <a:hlinkClick r:id="rId6"/>
              </a:rPr>
              <a:t>Holding Change</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outcomes</a:t>
            </a:r>
            <a:endParaRPr/>
          </a:p>
        </p:txBody>
      </p:sp>
      <p:sp>
        <p:nvSpPr>
          <p:cNvPr id="64" name="Google Shape;64;p14"/>
          <p:cNvSpPr txBox="1"/>
          <p:nvPr>
            <p:ph idx="1" type="body"/>
          </p:nvPr>
        </p:nvSpPr>
        <p:spPr>
          <a:xfrm>
            <a:off x="311700" y="1152475"/>
            <a:ext cx="5531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Session participants will:</a:t>
            </a:r>
            <a:endParaRPr/>
          </a:p>
          <a:p>
            <a:pPr indent="-342900" lvl="0" marL="457200" rtl="0" algn="l">
              <a:spcBef>
                <a:spcPts val="1200"/>
              </a:spcBef>
              <a:spcAft>
                <a:spcPts val="0"/>
              </a:spcAft>
              <a:buSzPts val="1800"/>
              <a:buChar char="●"/>
            </a:pPr>
            <a:r>
              <a:rPr lang="en"/>
              <a:t>Understand the basic components of human-centered change </a:t>
            </a:r>
            <a:endParaRPr/>
          </a:p>
          <a:p>
            <a:pPr indent="-342900" lvl="0" marL="457200" rtl="0" algn="l">
              <a:spcBef>
                <a:spcPts val="0"/>
              </a:spcBef>
              <a:spcAft>
                <a:spcPts val="0"/>
              </a:spcAft>
              <a:buSzPts val="1800"/>
              <a:buChar char="●"/>
            </a:pPr>
            <a:r>
              <a:rPr lang="en"/>
              <a:t>Gain awareness of tools/behaviors to facilitate AND advocate for engaged change leadership</a:t>
            </a:r>
            <a:endParaRPr/>
          </a:p>
          <a:p>
            <a:pPr indent="-342900" lvl="0" marL="457200" rtl="0" algn="l">
              <a:spcBef>
                <a:spcPts val="0"/>
              </a:spcBef>
              <a:spcAft>
                <a:spcPts val="0"/>
              </a:spcAft>
              <a:buSzPts val="1800"/>
              <a:buChar char="●"/>
            </a:pPr>
            <a:r>
              <a:rPr lang="en"/>
              <a:t>Deepen your understanding of how to communicate effectively and compassionately during change efforts</a:t>
            </a:r>
            <a:endParaRPr/>
          </a:p>
        </p:txBody>
      </p:sp>
      <p:pic>
        <p:nvPicPr>
          <p:cNvPr id="65" name="Google Shape;65;p14"/>
          <p:cNvPicPr preferRelativeResize="0"/>
          <p:nvPr/>
        </p:nvPicPr>
        <p:blipFill>
          <a:blip r:embed="rId3">
            <a:alphaModFix/>
          </a:blip>
          <a:stretch>
            <a:fillRect/>
          </a:stretch>
        </p:blipFill>
        <p:spPr>
          <a:xfrm>
            <a:off x="5842797" y="1195800"/>
            <a:ext cx="3158650" cy="332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Further Resources</a:t>
            </a:r>
            <a:endParaRPr/>
          </a:p>
        </p:txBody>
      </p:sp>
      <p:sp>
        <p:nvSpPr>
          <p:cNvPr id="243" name="Google Shape;24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accent5"/>
                </a:solidFill>
                <a:hlinkClick r:id="rId3">
                  <a:extLst>
                    <a:ext uri="{A12FA001-AC4F-418D-AE19-62706E023703}">
                      <ahyp:hlinkClr val="tx"/>
                    </a:ext>
                  </a:extLst>
                </a:hlinkClick>
              </a:rPr>
              <a:t>SAMHSA’s Concept of Trauma and Guidance for a Trauma-Informed Approach</a:t>
            </a:r>
            <a:endParaRPr/>
          </a:p>
          <a:p>
            <a:pPr indent="-342900" lvl="0" marL="457200" rtl="0" algn="l">
              <a:spcBef>
                <a:spcPts val="0"/>
              </a:spcBef>
              <a:spcAft>
                <a:spcPts val="0"/>
              </a:spcAft>
              <a:buSzPts val="1800"/>
              <a:buChar char="●"/>
            </a:pPr>
            <a:r>
              <a:rPr lang="en" sz="2000" u="sng">
                <a:solidFill>
                  <a:schemeClr val="hlink"/>
                </a:solidFill>
                <a:hlinkClick r:id="rId4"/>
              </a:rPr>
              <a:t>https://www.liberatingstructures.com/</a:t>
            </a:r>
            <a:r>
              <a:rPr lang="en" sz="2000"/>
              <a:t> </a:t>
            </a:r>
            <a:endParaRPr sz="2000"/>
          </a:p>
          <a:p>
            <a:pPr indent="-355600" lvl="0" marL="457200" rtl="0" algn="l">
              <a:spcBef>
                <a:spcPts val="0"/>
              </a:spcBef>
              <a:spcAft>
                <a:spcPts val="0"/>
              </a:spcAft>
              <a:buSzPts val="2000"/>
              <a:buChar char="●"/>
            </a:pPr>
            <a:r>
              <a:rPr lang="en" sz="2000" u="sng">
                <a:solidFill>
                  <a:schemeClr val="hlink"/>
                </a:solidFill>
                <a:hlinkClick r:id="rId5"/>
              </a:rPr>
              <a:t>https://learningforsustainability.net/facilitation/</a:t>
            </a:r>
            <a:endParaRPr sz="2000"/>
          </a:p>
          <a:p>
            <a:pPr indent="-355600" lvl="0" marL="457200" rtl="0" algn="l">
              <a:spcBef>
                <a:spcPts val="0"/>
              </a:spcBef>
              <a:spcAft>
                <a:spcPts val="0"/>
              </a:spcAft>
              <a:buSzPts val="2000"/>
              <a:buChar char="●"/>
            </a:pPr>
            <a:r>
              <a:rPr lang="en" sz="2000" u="sng">
                <a:solidFill>
                  <a:schemeClr val="hlink"/>
                </a:solidFill>
                <a:hlinkClick r:id="rId6"/>
              </a:rPr>
              <a:t>https://www.hydrafoundation.org/training-support/facilitator-training</a:t>
            </a:r>
            <a:endParaRPr sz="2000"/>
          </a:p>
          <a:p>
            <a:pPr indent="-355600" lvl="0" marL="457200" rtl="0" algn="l">
              <a:spcBef>
                <a:spcPts val="0"/>
              </a:spcBef>
              <a:spcAft>
                <a:spcPts val="0"/>
              </a:spcAft>
              <a:buSzPts val="2000"/>
              <a:buChar char="●"/>
            </a:pPr>
            <a:r>
              <a:rPr lang="en" sz="2000" u="sng">
                <a:solidFill>
                  <a:schemeClr val="hlink"/>
                </a:solidFill>
                <a:hlinkClick r:id="rId7"/>
              </a:rPr>
              <a:t>https://www.sessionlab.com/blog/facilitation-technique-toolkits/</a:t>
            </a:r>
            <a:r>
              <a:rPr lang="en" sz="2000"/>
              <a:t> </a:t>
            </a:r>
            <a:endParaRPr sz="2000"/>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0" r="0" t="67151"/>
          <a:stretch/>
        </p:blipFill>
        <p:spPr>
          <a:xfrm>
            <a:off x="0" y="4052775"/>
            <a:ext cx="9144000" cy="1090725"/>
          </a:xfrm>
          <a:prstGeom prst="rect">
            <a:avLst/>
          </a:prstGeom>
          <a:noFill/>
          <a:ln>
            <a:noFill/>
          </a:ln>
        </p:spPr>
      </p:pic>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Human-Centered Change</a:t>
            </a:r>
            <a:endParaRPr/>
          </a:p>
        </p:txBody>
      </p:sp>
      <p:sp>
        <p:nvSpPr>
          <p:cNvPr id="72" name="Google Shape;72;p15"/>
          <p:cNvSpPr txBox="1"/>
          <p:nvPr>
            <p:ph idx="1" type="body"/>
          </p:nvPr>
        </p:nvSpPr>
        <p:spPr>
          <a:xfrm>
            <a:off x="311700" y="1152475"/>
            <a:ext cx="883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Most change management mitigates risk. </a:t>
            </a:r>
            <a:br>
              <a:rPr lang="en" sz="1900"/>
            </a:br>
            <a:r>
              <a:rPr lang="en" sz="1900"/>
              <a:t>What if it could promote good? What if we were compassionate to each other?</a:t>
            </a:r>
            <a:endParaRPr sz="1900"/>
          </a:p>
          <a:p>
            <a:pPr indent="-349250" lvl="0" marL="457200" rtl="0" algn="l">
              <a:spcBef>
                <a:spcPts val="1200"/>
              </a:spcBef>
              <a:spcAft>
                <a:spcPts val="0"/>
              </a:spcAft>
              <a:buSzPts val="1900"/>
              <a:buChar char="●"/>
            </a:pPr>
            <a:r>
              <a:rPr lang="en" sz="1900"/>
              <a:t>Centering the human-experience</a:t>
            </a:r>
            <a:endParaRPr sz="1900"/>
          </a:p>
          <a:p>
            <a:pPr indent="-349250" lvl="0" marL="457200" rtl="0" algn="l">
              <a:spcBef>
                <a:spcPts val="0"/>
              </a:spcBef>
              <a:spcAft>
                <a:spcPts val="0"/>
              </a:spcAft>
              <a:buSzPts val="1900"/>
              <a:buChar char="●"/>
            </a:pPr>
            <a:r>
              <a:rPr lang="en" sz="1900"/>
              <a:t>Engaging colleagues as partners</a:t>
            </a:r>
            <a:endParaRPr sz="1900"/>
          </a:p>
          <a:p>
            <a:pPr indent="-349250" lvl="0" marL="457200" rtl="0" algn="l">
              <a:spcBef>
                <a:spcPts val="0"/>
              </a:spcBef>
              <a:spcAft>
                <a:spcPts val="0"/>
              </a:spcAft>
              <a:buSzPts val="1900"/>
              <a:buChar char="●"/>
            </a:pPr>
            <a:r>
              <a:rPr lang="en" sz="1900"/>
              <a:t>Providing opportunities to plan and take action</a:t>
            </a:r>
            <a:endParaRPr sz="1900"/>
          </a:p>
          <a:p>
            <a:pPr indent="-349250" lvl="0" marL="457200" rtl="0" algn="l">
              <a:spcBef>
                <a:spcPts val="0"/>
              </a:spcBef>
              <a:spcAft>
                <a:spcPts val="0"/>
              </a:spcAft>
              <a:buSzPts val="1900"/>
              <a:buChar char="●"/>
            </a:pPr>
            <a:r>
              <a:rPr lang="en" sz="1900"/>
              <a:t>Articulating why, what, and how </a:t>
            </a:r>
            <a:endParaRPr sz="1900"/>
          </a:p>
          <a:p>
            <a:pPr indent="-349250" lvl="0" marL="457200" rtl="0" algn="l">
              <a:spcBef>
                <a:spcPts val="0"/>
              </a:spcBef>
              <a:spcAft>
                <a:spcPts val="0"/>
              </a:spcAft>
              <a:buSzPts val="1900"/>
              <a:buChar char="●"/>
            </a:pPr>
            <a:r>
              <a:rPr lang="en" sz="1900"/>
              <a:t>Seeking to co-create as an ideal</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0" r="0" t="67151"/>
          <a:stretch/>
        </p:blipFill>
        <p:spPr>
          <a:xfrm>
            <a:off x="0" y="4052775"/>
            <a:ext cx="9144000" cy="1090725"/>
          </a:xfrm>
          <a:prstGeom prst="rect">
            <a:avLst/>
          </a:prstGeom>
          <a:noFill/>
          <a:ln>
            <a:noFill/>
          </a:ln>
        </p:spPr>
      </p:pic>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Empower Others to Advance Change</a:t>
            </a:r>
            <a:endParaRPr/>
          </a:p>
        </p:txBody>
      </p:sp>
      <p:sp>
        <p:nvSpPr>
          <p:cNvPr id="79" name="Google Shape;79;p16"/>
          <p:cNvSpPr txBox="1"/>
          <p:nvPr>
            <p:ph idx="1" type="body"/>
          </p:nvPr>
        </p:nvSpPr>
        <p:spPr>
          <a:xfrm>
            <a:off x="311700" y="1152475"/>
            <a:ext cx="60936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Provide clar</a:t>
            </a:r>
            <a:r>
              <a:rPr lang="en" sz="1900"/>
              <a:t>ity</a:t>
            </a:r>
            <a:endParaRPr sz="1900"/>
          </a:p>
          <a:p>
            <a:pPr indent="-349250" lvl="0" marL="457200" rtl="0" algn="l">
              <a:spcBef>
                <a:spcPts val="0"/>
              </a:spcBef>
              <a:spcAft>
                <a:spcPts val="0"/>
              </a:spcAft>
              <a:buSzPts val="1900"/>
              <a:buChar char="●"/>
            </a:pPr>
            <a:r>
              <a:rPr lang="en" sz="1900"/>
              <a:t>Ask how might we </a:t>
            </a:r>
            <a:endParaRPr sz="1900"/>
          </a:p>
          <a:p>
            <a:pPr indent="-349250" lvl="0" marL="457200" rtl="0" algn="l">
              <a:spcBef>
                <a:spcPts val="0"/>
              </a:spcBef>
              <a:spcAft>
                <a:spcPts val="0"/>
              </a:spcAft>
              <a:buSzPts val="1900"/>
              <a:buChar char="●"/>
            </a:pPr>
            <a:r>
              <a:rPr lang="en" sz="1900"/>
              <a:t>Leverage compassion and empathy</a:t>
            </a:r>
            <a:endParaRPr sz="1900"/>
          </a:p>
          <a:p>
            <a:pPr indent="-349250" lvl="0" marL="457200" rtl="0" algn="l">
              <a:spcBef>
                <a:spcPts val="0"/>
              </a:spcBef>
              <a:spcAft>
                <a:spcPts val="0"/>
              </a:spcAft>
              <a:buSzPts val="1900"/>
              <a:buChar char="●"/>
            </a:pPr>
            <a:r>
              <a:rPr lang="en" sz="1900"/>
              <a:t>Communicate what you know and don’t know </a:t>
            </a:r>
            <a:endParaRPr sz="1900"/>
          </a:p>
          <a:p>
            <a:pPr indent="-349250" lvl="0" marL="457200" rtl="0" algn="l">
              <a:spcBef>
                <a:spcPts val="0"/>
              </a:spcBef>
              <a:spcAft>
                <a:spcPts val="0"/>
              </a:spcAft>
              <a:buSzPts val="1900"/>
              <a:buChar char="●"/>
            </a:pPr>
            <a:r>
              <a:rPr lang="en" sz="1900"/>
              <a:t>Model bravery through change </a:t>
            </a:r>
            <a:endParaRPr sz="1900"/>
          </a:p>
          <a:p>
            <a:pPr indent="-349250" lvl="0" marL="457200" rtl="0" algn="l">
              <a:spcBef>
                <a:spcPts val="0"/>
              </a:spcBef>
              <a:spcAft>
                <a:spcPts val="0"/>
              </a:spcAft>
              <a:buSzPts val="1900"/>
              <a:buChar char="●"/>
            </a:pPr>
            <a:r>
              <a:rPr lang="en" sz="1900"/>
              <a:t>Acknowledge difficulties</a:t>
            </a:r>
            <a:endParaRPr sz="1900"/>
          </a:p>
          <a:p>
            <a:pPr indent="0" lvl="0" marL="0" rtl="0" algn="l">
              <a:spcBef>
                <a:spcPts val="1200"/>
              </a:spcBef>
              <a:spcAft>
                <a:spcPts val="1200"/>
              </a:spcAft>
              <a:buNone/>
            </a:pPr>
            <a:r>
              <a:t/>
            </a:r>
            <a:endParaRPr sz="1900"/>
          </a:p>
        </p:txBody>
      </p:sp>
      <p:sp>
        <p:nvSpPr>
          <p:cNvPr id="80" name="Google Shape;80;p16"/>
          <p:cNvSpPr txBox="1"/>
          <p:nvPr>
            <p:ph idx="2" type="body"/>
          </p:nvPr>
        </p:nvSpPr>
        <p:spPr>
          <a:xfrm>
            <a:off x="6231550" y="1017725"/>
            <a:ext cx="2740200" cy="2973600"/>
          </a:xfrm>
          <a:prstGeom prst="rect">
            <a:avLst/>
          </a:prstGeom>
        </p:spPr>
        <p:txBody>
          <a:bodyPr anchorCtr="0" anchor="b" bIns="91425" lIns="91425" spcFirstLastPara="1" rIns="91425" wrap="square" tIns="91425">
            <a:normAutofit/>
          </a:bodyPr>
          <a:lstStyle/>
          <a:p>
            <a:pPr indent="0" lvl="0" marL="0" rtl="0" algn="r">
              <a:spcBef>
                <a:spcPts val="0"/>
              </a:spcBef>
              <a:spcAft>
                <a:spcPts val="1200"/>
              </a:spcAft>
              <a:buClr>
                <a:schemeClr val="dk1"/>
              </a:buClr>
              <a:buSzPts val="1100"/>
              <a:buFont typeface="Arial"/>
              <a:buNone/>
            </a:pPr>
            <a:r>
              <a:rPr i="1" lang="en" sz="1900"/>
              <a:t>Participation increases empowerment, which reduces helplessness and leads to action</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6809850" y="0"/>
            <a:ext cx="2334150" cy="2322375"/>
          </a:xfrm>
          <a:prstGeom prst="rect">
            <a:avLst/>
          </a:prstGeom>
          <a:noFill/>
          <a:ln>
            <a:noFill/>
          </a:ln>
        </p:spPr>
      </p:pic>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1509"/>
              <a:buFont typeface="Arial"/>
              <a:buNone/>
            </a:pPr>
            <a:r>
              <a:rPr lang="en" sz="2650"/>
              <a:t>Why, What, and How</a:t>
            </a:r>
            <a:r>
              <a:rPr lang="en" sz="4200">
                <a:latin typeface="Economica"/>
                <a:ea typeface="Economica"/>
                <a:cs typeface="Economica"/>
                <a:sym typeface="Economica"/>
              </a:rPr>
              <a:t> </a:t>
            </a:r>
            <a:endParaRPr sz="4200">
              <a:latin typeface="Economica"/>
              <a:ea typeface="Economica"/>
              <a:cs typeface="Economica"/>
              <a:sym typeface="Economica"/>
            </a:endParaRPr>
          </a:p>
          <a:p>
            <a:pPr indent="0" lvl="0" marL="0" rtl="0" algn="l">
              <a:spcBef>
                <a:spcPts val="0"/>
              </a:spcBef>
              <a:spcAft>
                <a:spcPts val="0"/>
              </a:spcAft>
              <a:buNone/>
            </a:pPr>
            <a:r>
              <a:t/>
            </a:r>
            <a:endParaRPr/>
          </a:p>
        </p:txBody>
      </p:sp>
      <p:sp>
        <p:nvSpPr>
          <p:cNvPr id="87" name="Google Shape;87;p17"/>
          <p:cNvSpPr txBox="1"/>
          <p:nvPr>
            <p:ph idx="1" type="body"/>
          </p:nvPr>
        </p:nvSpPr>
        <p:spPr>
          <a:xfrm>
            <a:off x="311700" y="1152475"/>
            <a:ext cx="8832300" cy="388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t>Consider this series of steps: </a:t>
            </a:r>
            <a:endParaRPr/>
          </a:p>
          <a:p>
            <a:pPr indent="-342900" lvl="0" marL="457200" rtl="0" algn="l">
              <a:spcBef>
                <a:spcPts val="1200"/>
              </a:spcBef>
              <a:spcAft>
                <a:spcPts val="0"/>
              </a:spcAft>
              <a:buClr>
                <a:schemeClr val="dk2"/>
              </a:buClr>
              <a:buSzPts val="1800"/>
              <a:buFont typeface="Arial"/>
              <a:buChar char="●"/>
            </a:pPr>
            <a:r>
              <a:rPr lang="en"/>
              <a:t>Identify what is happening </a:t>
            </a:r>
            <a:endParaRPr/>
          </a:p>
          <a:p>
            <a:pPr indent="-342900" lvl="0" marL="457200" rtl="0" algn="l">
              <a:spcBef>
                <a:spcPts val="0"/>
              </a:spcBef>
              <a:spcAft>
                <a:spcPts val="0"/>
              </a:spcAft>
              <a:buClr>
                <a:schemeClr val="dk2"/>
              </a:buClr>
              <a:buSzPts val="1800"/>
              <a:buFont typeface="Arial"/>
              <a:buChar char="●"/>
            </a:pPr>
            <a:r>
              <a:rPr lang="en"/>
              <a:t>Assess the scale and scope of the impact to the organization </a:t>
            </a:r>
            <a:endParaRPr/>
          </a:p>
          <a:p>
            <a:pPr indent="-342900" lvl="0" marL="457200" rtl="0" algn="l">
              <a:spcBef>
                <a:spcPts val="0"/>
              </a:spcBef>
              <a:spcAft>
                <a:spcPts val="0"/>
              </a:spcAft>
              <a:buClr>
                <a:schemeClr val="dk2"/>
              </a:buClr>
              <a:buSzPts val="1800"/>
              <a:buFont typeface="Arial"/>
              <a:buChar char="●"/>
            </a:pPr>
            <a:r>
              <a:rPr lang="en"/>
              <a:t>Acknowledge concerns and emotions </a:t>
            </a:r>
            <a:endParaRPr/>
          </a:p>
          <a:p>
            <a:pPr indent="-342900" lvl="0" marL="457200" rtl="0" algn="l">
              <a:spcBef>
                <a:spcPts val="0"/>
              </a:spcBef>
              <a:spcAft>
                <a:spcPts val="0"/>
              </a:spcAft>
              <a:buClr>
                <a:schemeClr val="dk2"/>
              </a:buClr>
              <a:buSzPts val="1800"/>
              <a:buFont typeface="Arial"/>
              <a:buChar char="●"/>
            </a:pPr>
            <a:r>
              <a:rPr lang="en"/>
              <a:t>Articulate what agency does exist or how it is being created </a:t>
            </a:r>
            <a:endParaRPr/>
          </a:p>
          <a:p>
            <a:pPr indent="-342900" lvl="0" marL="457200" rtl="0" algn="l">
              <a:spcBef>
                <a:spcPts val="0"/>
              </a:spcBef>
              <a:spcAft>
                <a:spcPts val="0"/>
              </a:spcAft>
              <a:buClr>
                <a:schemeClr val="dk2"/>
              </a:buClr>
              <a:buSzPts val="1800"/>
              <a:buFont typeface="Arial"/>
              <a:buChar char="●"/>
            </a:pPr>
            <a:r>
              <a:rPr lang="en"/>
              <a:t>Reframe the </a:t>
            </a:r>
            <a:r>
              <a:rPr lang="en"/>
              <a:t>change</a:t>
            </a:r>
            <a:r>
              <a:rPr lang="en"/>
              <a:t> </a:t>
            </a:r>
            <a:endParaRPr/>
          </a:p>
          <a:p>
            <a:pPr indent="-342900" lvl="0" marL="457200" rtl="0" algn="l">
              <a:spcBef>
                <a:spcPts val="0"/>
              </a:spcBef>
              <a:spcAft>
                <a:spcPts val="0"/>
              </a:spcAft>
              <a:buClr>
                <a:schemeClr val="dk2"/>
              </a:buClr>
              <a:buSzPts val="1800"/>
              <a:buFont typeface="Arial"/>
              <a:buChar char="●"/>
            </a:pPr>
            <a:r>
              <a:rPr lang="en"/>
              <a:t>Seek the opportunities </a:t>
            </a:r>
            <a:endParaRPr/>
          </a:p>
          <a:p>
            <a:pPr indent="-342900" lvl="0" marL="457200" rtl="0" algn="l">
              <a:spcBef>
                <a:spcPts val="0"/>
              </a:spcBef>
              <a:spcAft>
                <a:spcPts val="0"/>
              </a:spcAft>
              <a:buClr>
                <a:schemeClr val="dk2"/>
              </a:buClr>
              <a:buSzPts val="1800"/>
              <a:buFont typeface="Arial"/>
              <a:buChar char="●"/>
            </a:pPr>
            <a:r>
              <a:rPr lang="en"/>
              <a:t>Set clear expectations</a:t>
            </a:r>
            <a:endParaRPr/>
          </a:p>
          <a:p>
            <a:pPr indent="0" lvl="0" marL="0" rtl="0" algn="l">
              <a:spcBef>
                <a:spcPts val="1200"/>
              </a:spcBef>
              <a:spcAft>
                <a:spcPts val="1200"/>
              </a:spcAft>
              <a:buNone/>
            </a:pPr>
            <a:r>
              <a:rPr i="1" lang="en">
                <a:solidFill>
                  <a:srgbClr val="085631"/>
                </a:solidFill>
              </a:rPr>
              <a:t>“We are willing to commit ourselves if we understand what it’s all about, and we believe the proposal will bring benefits, that it is possible and that we can influence the final result.” </a:t>
            </a:r>
            <a:r>
              <a:rPr lang="en">
                <a:solidFill>
                  <a:srgbClr val="085631"/>
                </a:solidFill>
              </a:rPr>
              <a:t>~ Kari Tuominen </a:t>
            </a:r>
            <a:endParaRPr>
              <a:solidFill>
                <a:srgbClr val="08563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 </a:t>
            </a:r>
            <a:r>
              <a:rPr lang="en"/>
              <a:t>Organizational Values</a:t>
            </a:r>
            <a:endParaRPr/>
          </a:p>
        </p:txBody>
      </p:sp>
      <p:sp>
        <p:nvSpPr>
          <p:cNvPr id="93" name="Google Shape;93;p18"/>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 to consider:</a:t>
            </a:r>
            <a:endParaRPr/>
          </a:p>
          <a:p>
            <a:pPr indent="-342900" lvl="0" marL="457200" rtl="0" algn="l">
              <a:spcBef>
                <a:spcPts val="1200"/>
              </a:spcBef>
              <a:spcAft>
                <a:spcPts val="0"/>
              </a:spcAft>
              <a:buSzPts val="1800"/>
              <a:buChar char="●"/>
            </a:pPr>
            <a:r>
              <a:rPr lang="en"/>
              <a:t>What are the aspirational values of your organization? </a:t>
            </a:r>
            <a:endParaRPr/>
          </a:p>
          <a:p>
            <a:pPr indent="-342900" lvl="0" marL="457200" rtl="0" algn="l">
              <a:spcBef>
                <a:spcPts val="0"/>
              </a:spcBef>
              <a:spcAft>
                <a:spcPts val="0"/>
              </a:spcAft>
              <a:buSzPts val="1800"/>
              <a:buChar char="●"/>
            </a:pPr>
            <a:r>
              <a:rPr lang="en"/>
              <a:t>How do those compare with the lived, day-to-day values that individuals experience?</a:t>
            </a:r>
            <a:endParaRPr/>
          </a:p>
          <a:p>
            <a:pPr indent="-342900" lvl="0" marL="457200" rtl="0" algn="l">
              <a:spcBef>
                <a:spcPts val="0"/>
              </a:spcBef>
              <a:spcAft>
                <a:spcPts val="0"/>
              </a:spcAft>
              <a:buSzPts val="1800"/>
              <a:buChar char="●"/>
            </a:pPr>
            <a:r>
              <a:rPr lang="en"/>
              <a:t>How well aligned are individuals to these values as seen through their actions and behaviors?</a:t>
            </a:r>
            <a:endParaRPr/>
          </a:p>
          <a:p>
            <a:pPr indent="-342900" lvl="0" marL="457200" rtl="0" algn="l">
              <a:spcBef>
                <a:spcPts val="0"/>
              </a:spcBef>
              <a:spcAft>
                <a:spcPts val="0"/>
              </a:spcAft>
              <a:buSzPts val="1800"/>
              <a:buChar char="●"/>
            </a:pPr>
            <a:r>
              <a:rPr lang="en"/>
              <a:t>How well aligned are processes and structures to the values?</a:t>
            </a:r>
            <a:endParaRPr/>
          </a:p>
          <a:p>
            <a:pPr indent="-342900" lvl="0" marL="457200" rtl="0" algn="l">
              <a:spcBef>
                <a:spcPts val="0"/>
              </a:spcBef>
              <a:spcAft>
                <a:spcPts val="0"/>
              </a:spcAft>
              <a:buSzPts val="1800"/>
              <a:buChar char="●"/>
            </a:pPr>
            <a:r>
              <a:rPr lang="en"/>
              <a:t>How could we work towards our values through this change effort?</a:t>
            </a:r>
            <a:endParaRPr/>
          </a:p>
        </p:txBody>
      </p:sp>
      <p:pic>
        <p:nvPicPr>
          <p:cNvPr id="94" name="Google Shape;94;p18"/>
          <p:cNvPicPr preferRelativeResize="0"/>
          <p:nvPr/>
        </p:nvPicPr>
        <p:blipFill>
          <a:blip r:embed="rId3">
            <a:alphaModFix/>
          </a:blip>
          <a:stretch>
            <a:fillRect/>
          </a:stretch>
        </p:blipFill>
        <p:spPr>
          <a:xfrm>
            <a:off x="6412022" y="3751903"/>
            <a:ext cx="2698250" cy="134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21825"/>
            <a:ext cx="7434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Connection Between Mission &amp; Human-Centered</a:t>
            </a:r>
            <a:endParaRPr/>
          </a:p>
        </p:txBody>
      </p:sp>
      <p:sp>
        <p:nvSpPr>
          <p:cNvPr id="100" name="Google Shape;100;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000"/>
              <a:t>“W</a:t>
            </a:r>
            <a:r>
              <a:rPr lang="en" sz="2000"/>
              <a:t>hy not bring the same compassion we bring to our users to our colleagues?” ~Emily Frigo</a:t>
            </a:r>
            <a:endParaRPr sz="2000"/>
          </a:p>
          <a:p>
            <a:pPr indent="0" lvl="0" marL="0" rtl="0" algn="l">
              <a:spcBef>
                <a:spcPts val="1200"/>
              </a:spcBef>
              <a:spcAft>
                <a:spcPts val="1200"/>
              </a:spcAft>
              <a:buNone/>
            </a:pPr>
            <a:r>
              <a:rPr lang="en" sz="2000"/>
              <a:t>Fulfilling our mission of service starts by being in service together and for one another.</a:t>
            </a:r>
            <a:endParaRPr sz="2000"/>
          </a:p>
        </p:txBody>
      </p:sp>
      <p:pic>
        <p:nvPicPr>
          <p:cNvPr id="101" name="Google Shape;101;p19"/>
          <p:cNvPicPr preferRelativeResize="0"/>
          <p:nvPr/>
        </p:nvPicPr>
        <p:blipFill>
          <a:blip r:embed="rId3">
            <a:alphaModFix/>
          </a:blip>
          <a:stretch>
            <a:fillRect/>
          </a:stretch>
        </p:blipFill>
        <p:spPr>
          <a:xfrm>
            <a:off x="3225350" y="1482000"/>
            <a:ext cx="5719500" cy="299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 </a:t>
            </a:r>
            <a:r>
              <a:rPr lang="en"/>
              <a:t>Bridges’ Transition Model</a:t>
            </a:r>
            <a:endParaRPr/>
          </a:p>
        </p:txBody>
      </p:sp>
      <p:pic>
        <p:nvPicPr>
          <p:cNvPr id="107" name="Google Shape;107;p20"/>
          <p:cNvPicPr preferRelativeResize="0"/>
          <p:nvPr/>
        </p:nvPicPr>
        <p:blipFill>
          <a:blip r:embed="rId3">
            <a:alphaModFix/>
          </a:blip>
          <a:stretch>
            <a:fillRect/>
          </a:stretch>
        </p:blipFill>
        <p:spPr>
          <a:xfrm>
            <a:off x="1540075" y="1017725"/>
            <a:ext cx="5634852" cy="3755651"/>
          </a:xfrm>
          <a:prstGeom prst="rect">
            <a:avLst/>
          </a:prstGeom>
          <a:noFill/>
          <a:ln cap="flat" cmpd="sng" w="19050">
            <a:solidFill>
              <a:schemeClr val="dk2"/>
            </a:solidFill>
            <a:prstDash val="solid"/>
            <a:round/>
            <a:headEnd len="sm" w="sm" type="none"/>
            <a:tailEnd len="sm" w="sm" type="none"/>
          </a:ln>
        </p:spPr>
      </p:pic>
      <p:sp>
        <p:nvSpPr>
          <p:cNvPr id="108" name="Google Shape;108;p20"/>
          <p:cNvSpPr txBox="1"/>
          <p:nvPr/>
        </p:nvSpPr>
        <p:spPr>
          <a:xfrm>
            <a:off x="4572000" y="4773375"/>
            <a:ext cx="44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Open Sans"/>
                <a:ea typeface="Open Sans"/>
                <a:cs typeface="Open Sans"/>
                <a:sym typeface="Open Sans"/>
              </a:rPr>
              <a:t>(Image: </a:t>
            </a:r>
            <a:r>
              <a:rPr lang="en" sz="800" u="sng">
                <a:solidFill>
                  <a:schemeClr val="hlink"/>
                </a:solidFill>
                <a:latin typeface="Open Sans"/>
                <a:ea typeface="Open Sans"/>
                <a:cs typeface="Open Sans"/>
                <a:sym typeface="Open Sans"/>
                <a:hlinkClick r:id="rId4"/>
              </a:rPr>
              <a:t>https://www.imagethink.net/leadership-through-uncertainty/</a:t>
            </a:r>
            <a:r>
              <a:rPr lang="en" sz="800">
                <a:latin typeface="Open Sans"/>
                <a:ea typeface="Open Sans"/>
                <a:cs typeface="Open Sans"/>
                <a:sym typeface="Open Sans"/>
              </a:rPr>
              <a:t>)</a:t>
            </a:r>
            <a:endParaRPr sz="8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Bridges’ Model </a:t>
            </a:r>
            <a:r>
              <a:rPr lang="en"/>
              <a:t>in Practice</a:t>
            </a:r>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900"/>
              <a:t>As an individual contributor:</a:t>
            </a:r>
            <a:endParaRPr b="1" sz="1900"/>
          </a:p>
          <a:p>
            <a:pPr indent="-349250" lvl="1" marL="914400" rtl="0" algn="l">
              <a:spcBef>
                <a:spcPts val="0"/>
              </a:spcBef>
              <a:spcAft>
                <a:spcPts val="0"/>
              </a:spcAft>
              <a:buSzPts val="1900"/>
              <a:buChar char="○"/>
            </a:pPr>
            <a:r>
              <a:rPr lang="en" sz="1900"/>
              <a:t>A reminder that I have agency over my own path/journey</a:t>
            </a:r>
            <a:endParaRPr sz="1900"/>
          </a:p>
          <a:p>
            <a:pPr indent="-349250" lvl="1" marL="914400" rtl="0" algn="l">
              <a:spcBef>
                <a:spcPts val="0"/>
              </a:spcBef>
              <a:spcAft>
                <a:spcPts val="0"/>
              </a:spcAft>
              <a:buSzPts val="1900"/>
              <a:buChar char="○"/>
            </a:pPr>
            <a:r>
              <a:rPr lang="en" sz="1900"/>
              <a:t>Helps me bring empathy &amp; compassion for colleagues (and myself)</a:t>
            </a:r>
            <a:endParaRPr sz="1900"/>
          </a:p>
          <a:p>
            <a:pPr indent="-349250" lvl="0" marL="457200" rtl="0" algn="l">
              <a:spcBef>
                <a:spcPts val="0"/>
              </a:spcBef>
              <a:spcAft>
                <a:spcPts val="0"/>
              </a:spcAft>
              <a:buSzPts val="1900"/>
              <a:buChar char="●"/>
            </a:pPr>
            <a:r>
              <a:rPr b="1" lang="en" sz="1900"/>
              <a:t>As a change leader:</a:t>
            </a:r>
            <a:endParaRPr b="1" sz="1900"/>
          </a:p>
          <a:p>
            <a:pPr indent="-349250" lvl="1" marL="914400" rtl="0" algn="l">
              <a:spcBef>
                <a:spcPts val="0"/>
              </a:spcBef>
              <a:spcAft>
                <a:spcPts val="0"/>
              </a:spcAft>
              <a:buSzPts val="1900"/>
              <a:buChar char="○"/>
            </a:pPr>
            <a:r>
              <a:rPr lang="en" sz="1900"/>
              <a:t>Use the framework to create a shared vocabulary</a:t>
            </a:r>
            <a:endParaRPr sz="1900"/>
          </a:p>
          <a:p>
            <a:pPr indent="-349250" lvl="1" marL="914400" rtl="0" algn="l">
              <a:spcBef>
                <a:spcPts val="0"/>
              </a:spcBef>
              <a:spcAft>
                <a:spcPts val="0"/>
              </a:spcAft>
              <a:buSzPts val="1900"/>
              <a:buChar char="○"/>
            </a:pPr>
            <a:r>
              <a:rPr lang="en" sz="1900"/>
              <a:t>Center emotions throughout a change: Ask people how they are feeling AND validate those feelings</a:t>
            </a:r>
            <a:endParaRPr sz="1900"/>
          </a:p>
          <a:p>
            <a:pPr indent="-349250" lvl="1" marL="914400" rtl="0" algn="l">
              <a:spcBef>
                <a:spcPts val="0"/>
              </a:spcBef>
              <a:spcAft>
                <a:spcPts val="0"/>
              </a:spcAft>
              <a:buSzPts val="1900"/>
              <a:buChar char="○"/>
            </a:pPr>
            <a:r>
              <a:rPr lang="en" sz="1900"/>
              <a:t>Guide communication strategy</a:t>
            </a:r>
            <a:endParaRPr sz="1900"/>
          </a:p>
          <a:p>
            <a:pPr indent="-349250" lvl="1" marL="914400" rtl="0" algn="l">
              <a:spcBef>
                <a:spcPts val="0"/>
              </a:spcBef>
              <a:spcAft>
                <a:spcPts val="0"/>
              </a:spcAft>
              <a:buSzPts val="1900"/>
              <a:buChar char="○"/>
            </a:pPr>
            <a:r>
              <a:rPr lang="en" sz="1900"/>
              <a:t>Keep top-of-mind that I’m </a:t>
            </a:r>
            <a:r>
              <a:rPr lang="en" sz="1900"/>
              <a:t>usually</a:t>
            </a:r>
            <a:r>
              <a:rPr lang="en" sz="1900"/>
              <a:t> in a different place than others (slow down, keep communicating, keep checking-in because people move back and forth)</a:t>
            </a:r>
            <a:endParaRPr sz="1900"/>
          </a:p>
          <a:p>
            <a:pPr indent="0" lvl="0" marL="4572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