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Robo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728095C-D716-42D6-A0E6-7EE7684CA1B3}">
  <a:tblStyle styleId="{7728095C-D716-42D6-A0E6-7EE7684CA1B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6.xml"/><Relationship Id="rId44" Type="http://schemas.openxmlformats.org/officeDocument/2006/relationships/font" Target="fonts/Roboto-boldItalic.fntdata"/><Relationship Id="rId21" Type="http://schemas.openxmlformats.org/officeDocument/2006/relationships/slide" Target="slides/slide15.xml"/><Relationship Id="rId43" Type="http://schemas.openxmlformats.org/officeDocument/2006/relationships/font" Target="fonts/Roboto-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thisisengineering?utm_source=unsplash&amp;utm_medium=referral&amp;utm_content=creditCopyText" TargetMode="External"/><Relationship Id="rId3" Type="http://schemas.openxmlformats.org/officeDocument/2006/relationships/hyperlink" Target="https://unsplash.com/@thisisengineering?utm_source=unsplash&amp;utm_medium=referral&amp;utm_content=creditCopyText" TargetMode="External"/><Relationship Id="rId4" Type="http://schemas.openxmlformats.org/officeDocument/2006/relationships/hyperlink" Target="https://unsplash.com/s/photos/disability?utm_source=unsplash&amp;utm_medium=referral&amp;utm_content=creditCopyText" TargetMode="External"/><Relationship Id="rId5" Type="http://schemas.openxmlformats.org/officeDocument/2006/relationships/hyperlink" Target="https://unsplash.com/s/photos/disability?utm_source=unsplash&amp;utm_medium=referral&amp;utm_content=creditCopyText" TargetMode="External"/><Relationship Id="rId6" Type="http://schemas.openxmlformats.org/officeDocument/2006/relationships/hyperlink" Target="https://bcrw.barnard.edu/wp-content/uploads/2020/03/Moving-at-the-Speed-of-Trust-live-transcript.pdf"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adicalcandor.com/radical-candor-not-brutal-honesty/" TargetMode="External"/><Relationship Id="rId3" Type="http://schemas.openxmlformats.org/officeDocument/2006/relationships/hyperlink" Target="https://www.radicalcandor.com/radical-candor-not-brutal-honesty/"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etterup.com/blog/accountability-vs-responsibility-for-leaders-going-back-to-the-basic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50">
                <a:solidFill>
                  <a:schemeClr val="dk1"/>
                </a:solidFill>
                <a:highlight>
                  <a:srgbClr val="FFFFFF"/>
                </a:highlight>
              </a:rPr>
              <a:t>Kat </a:t>
            </a:r>
            <a:endParaRPr sz="105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050">
                <a:solidFill>
                  <a:schemeClr val="dk1"/>
                </a:solidFill>
                <a:highlight>
                  <a:srgbClr val="FFFFFF"/>
                </a:highlight>
              </a:rPr>
              <a:t>Leaders and managers have an outsized impact on workers’ wellbeing. In facing the reality of constant and unpredictable change, leaders and managers need to consider the humanity of their employees as part of their commitment to equity. We suggest that library leaders and managers need to consider human-centered approaches as part of their leadership toolkit. Human-centered leaders have a strong focus on people and the organizational culture. They layer compassion and empathy in taking actions to fulfill the organization's mission. </a:t>
            </a:r>
            <a:endParaRPr sz="105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050">
                <a:solidFill>
                  <a:schemeClr val="dk1"/>
                </a:solidFill>
                <a:highlight>
                  <a:srgbClr val="FFFFFF"/>
                </a:highlight>
              </a:rPr>
              <a:t>We acknowledge that there are situations when taking a human-centered approach to the needs of library employees can feel in tension with the externally-facing service mission of our organizations. There are times when it is challenging to hold both human-centered principles and mission fulfillment in our minds at the same time. Additionally, balancing accountability and empathy can at times be in direct tension. The application of transparency in decision-making and clear boundaries can proactively set clear expectations for both supervisors and employees. Articulating these tensions also invites employees to share feedback and identify where systemic bias and inequity have the potential to do harm.</a:t>
            </a:r>
            <a:endParaRPr sz="105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50">
                <a:solidFill>
                  <a:schemeClr val="dk1"/>
                </a:solidFill>
                <a:highlight>
                  <a:srgbClr val="FFFFFF"/>
                </a:highlight>
              </a:rPr>
              <a:t>Together, we will explore the principles of human-centered leadership, practical applications of these principles from different institutional perspectives, and how to navigate tensions with fulfilling our mission. We will explore how radical empathy, considering our transformational roles, and frameworks of accountability can help us, as leaders, to focus on the humanity of our colleagues. While we will focus on providing organizational care, we will also explore how to provide care for ourselves as leaders while still holding ourselves accountable.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a665915f56_7_18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a665915f56_7_18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Maisha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by now your mind is likely humming with examples of where you’ve seen the </a:t>
            </a:r>
            <a:r>
              <a:rPr lang="en"/>
              <a:t>balance</a:t>
            </a:r>
            <a:r>
              <a:rPr lang="en"/>
              <a:t> between accountability and empathy go really well or really poorly. So, for those of you </a:t>
            </a:r>
            <a:r>
              <a:rPr lang="en"/>
              <a:t>attending</a:t>
            </a:r>
            <a:r>
              <a:rPr lang="en"/>
              <a:t> the live session - we will take a 3 minute break for some discussion via chat. In the chat box, please share some examples of times that you have seen behavior in each of these quadrants. For those attending </a:t>
            </a:r>
            <a:r>
              <a:rPr lang="en"/>
              <a:t>asynchronous</a:t>
            </a:r>
            <a:r>
              <a:rPr lang="en"/>
              <a:t> - just take a moment and do some brainstorming. Any standouts? Times where you really nailed it or could’ve approached problem behavior with either more care or more directly?</a:t>
            </a:r>
            <a:endParaRPr/>
          </a:p>
          <a:p>
            <a:pPr indent="0" lvl="0" marL="0" rtl="0" algn="l">
              <a:spcBef>
                <a:spcPts val="0"/>
              </a:spcBef>
              <a:spcAft>
                <a:spcPts val="0"/>
              </a:spcAft>
              <a:buNone/>
            </a:pPr>
            <a:r>
              <a:rPr lang="en"/>
              <a:t>3 minutes... </a:t>
            </a:r>
            <a:endParaRPr/>
          </a:p>
          <a:p>
            <a:pPr indent="0" lvl="0" marL="0" rtl="0" algn="l">
              <a:spcBef>
                <a:spcPts val="0"/>
              </a:spcBef>
              <a:spcAft>
                <a:spcPts val="0"/>
              </a:spcAft>
              <a:buNone/>
            </a:pPr>
            <a:r>
              <a:rPr lang="en"/>
              <a:t>3 minute timer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a665915f5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a665915f5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a665915f5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a665915f5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Jon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2 minute timer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Employing human-centered </a:t>
            </a:r>
            <a:r>
              <a:rPr lang="en"/>
              <a:t>leadership</a:t>
            </a:r>
            <a:r>
              <a:rPr lang="en"/>
              <a:t> requires an </a:t>
            </a:r>
            <a:r>
              <a:rPr lang="en"/>
              <a:t>iterative</a:t>
            </a:r>
            <a:r>
              <a:rPr lang="en"/>
              <a:t> approach and maintaining a balance between organizational needs, the needs of a department or team, and the needs of the individual. In our practice, we experienced needs to respond as tensions between these needs arise and recalibrate responses. We invite participants to share tensions they’ve experienced or tensions they foresee in the chat.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a665915f56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a665915f56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Jon - 1 min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–Examples: We implemented a standing work from home schedule for our operations staff – the result was an overwhelming workload for scheduling staff and negative implications for utilizing benefits equitably as using benefits could impact another person’s ability to have their work from home day. Balancing </a:t>
            </a:r>
            <a:r>
              <a:rPr lang="en"/>
              <a:t>accountability</a:t>
            </a:r>
            <a:r>
              <a:rPr lang="en"/>
              <a:t> towards staff and accountability towards users.</a:t>
            </a:r>
            <a:endParaRPr/>
          </a:p>
          <a:p>
            <a:pPr indent="0" lvl="0" marL="0" rtl="0" algn="l">
              <a:spcBef>
                <a:spcPts val="0"/>
              </a:spcBef>
              <a:spcAft>
                <a:spcPts val="0"/>
              </a:spcAft>
              <a:buNone/>
            </a:pPr>
            <a:r>
              <a:rPr lang="en"/>
              <a:t>–Are the same people carrying a burden to make a human-centered approach work (i.e. schedule flexibility for someone with caregiving responsibilities me less </a:t>
            </a:r>
            <a:r>
              <a:rPr lang="en"/>
              <a:t>flexibility/more work for those that don’t have caregiving responsibilities; do we only privilege normative caregiving (children) or make space for inclusive application (chosen family)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a665915f56_7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a665915f56_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Maisha - 1 min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this next tension, let’s consider how we as leaders balance the expected outcomes of the organization as a whole with the outputs or the work of the individual members of the team. For clarity - we are </a:t>
            </a:r>
            <a:r>
              <a:rPr lang="en"/>
              <a:t>defining</a:t>
            </a:r>
            <a:r>
              <a:rPr lang="en"/>
              <a:t> outcomes here as what you are trying to achieve - the end result - while outputs represent the contributing actions. So a useful </a:t>
            </a:r>
            <a:r>
              <a:rPr lang="en"/>
              <a:t>example</a:t>
            </a:r>
            <a:r>
              <a:rPr lang="en"/>
              <a:t> is that while library instruction sessions are important outputs produced by our teaching librarians, the intended outcome is likely some improvement in student research or perhaps use of library services.</a:t>
            </a:r>
            <a:endParaRPr strike="sngStrike"/>
          </a:p>
          <a:p>
            <a:pPr indent="0" lvl="0" marL="0" rtl="0" algn="l">
              <a:spcBef>
                <a:spcPts val="0"/>
              </a:spcBef>
              <a:spcAft>
                <a:spcPts val="0"/>
              </a:spcAft>
              <a:buNone/>
            </a:pPr>
            <a:r>
              <a:t/>
            </a:r>
            <a:endParaRPr/>
          </a:p>
          <a:p>
            <a:pPr indent="0" lvl="0" marL="0" rtl="0" algn="l">
              <a:spcBef>
                <a:spcPts val="0"/>
              </a:spcBef>
              <a:spcAft>
                <a:spcPts val="0"/>
              </a:spcAft>
              <a:buNone/>
            </a:pPr>
            <a:r>
              <a:rPr lang="en"/>
              <a:t>My organization </a:t>
            </a:r>
            <a:r>
              <a:rPr lang="en"/>
              <a:t>participates</a:t>
            </a:r>
            <a:r>
              <a:rPr lang="en"/>
              <a:t> in an annual performance planning and appraisal process. In </a:t>
            </a:r>
            <a:r>
              <a:rPr lang="en"/>
              <a:t>preparation</a:t>
            </a:r>
            <a:r>
              <a:rPr lang="en"/>
              <a:t> for this work, members of the library’s leadership team participate in a range of activities to share their </a:t>
            </a:r>
            <a:r>
              <a:rPr lang="en"/>
              <a:t>vision</a:t>
            </a:r>
            <a:r>
              <a:rPr lang="en"/>
              <a:t> for the year to come and </a:t>
            </a:r>
            <a:r>
              <a:rPr lang="en">
                <a:solidFill>
                  <a:schemeClr val="dk1"/>
                </a:solidFill>
              </a:rPr>
              <a:t>set goals for </a:t>
            </a:r>
            <a:r>
              <a:rPr lang="en"/>
              <a:t>the areas they lead. Most do at least some of this work collaboratively with their staff, however there is a tension that sometimes emerges when individual staff see (or don’t see) themselves and their work in the resulting priorities. </a:t>
            </a:r>
            <a:endParaRPr/>
          </a:p>
          <a:p>
            <a:pPr indent="-298450" lvl="0" marL="457200" rtl="0" algn="l">
              <a:spcBef>
                <a:spcPts val="0"/>
              </a:spcBef>
              <a:spcAft>
                <a:spcPts val="0"/>
              </a:spcAft>
              <a:buSzPts val="1100"/>
              <a:buChar char="-"/>
            </a:pPr>
            <a:r>
              <a:rPr lang="en"/>
              <a:t>What happens when a staff member who really loves doing X just does not see as big a role for X in the changing work of the unit? That X </a:t>
            </a:r>
            <a:r>
              <a:rPr i="1" lang="en"/>
              <a:t>may</a:t>
            </a:r>
            <a:r>
              <a:rPr lang="en"/>
              <a:t> have become a fundamental part of their workplace identity, making it essential to help employees feel a connection to the broader organizational goals. </a:t>
            </a:r>
            <a:endParaRPr/>
          </a:p>
          <a:p>
            <a:pPr indent="-298450" lvl="0" marL="457200" rtl="0" algn="l">
              <a:spcBef>
                <a:spcPts val="0"/>
              </a:spcBef>
              <a:spcAft>
                <a:spcPts val="0"/>
              </a:spcAft>
              <a:buSzPts val="1100"/>
              <a:buChar char="-"/>
            </a:pPr>
            <a:r>
              <a:rPr lang="en"/>
              <a:t>Or perhaps there is some disagreement about what these outcomes really mean and why they are important.</a:t>
            </a:r>
            <a:endParaRPr/>
          </a:p>
          <a:p>
            <a:pPr indent="-298450" lvl="0" marL="457200" rtl="0" algn="l">
              <a:spcBef>
                <a:spcPts val="0"/>
              </a:spcBef>
              <a:spcAft>
                <a:spcPts val="0"/>
              </a:spcAft>
              <a:buSzPts val="1100"/>
              <a:buChar char="-"/>
            </a:pPr>
            <a:r>
              <a:rPr lang="en"/>
              <a:t>It is our job to help employees both understand the intended organizational outcomes and see how </a:t>
            </a:r>
            <a:r>
              <a:rPr lang="en"/>
              <a:t>their</a:t>
            </a:r>
            <a:r>
              <a:rPr lang="en"/>
              <a:t> individual outputs contribute to that effort - making them more willing to reimagine their work and take ownership of changing it as needed. OR perhaps the process will surface a need to in fact change those broader goals. The push and pull of this tension can lead to improvements and better approaches in both directions.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a665915f56_7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a665915f56_7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Good afternoon. My name is Meghan Musolff and I’m the Interim Director of Strategic Planning at the University of Michigan Library.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tension I’m highlighting is saying no when you’ve adopted a human-centered approach. There is often a misperception that centering others means always saying yes to requests that come your way. This can feel true regardless of your position in your library, but it can feel especially true for folks in leadership positions. But taking a human-centered approach does not always mean saying yes. In fact, leaders are accountable to others to be good stewards of our organization’s resources, people, time and energy. Which means sometimes we say no. So the agency to say no still exists. The focus shifts to the delivery of the no and doing that in a way that models…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Gratitude</a:t>
            </a:r>
            <a:r>
              <a:rPr lang="en"/>
              <a:t>: Thank you for this request and for demonstrating you care about this topic.</a:t>
            </a:r>
            <a:endParaRPr/>
          </a:p>
          <a:p>
            <a:pPr indent="0" lvl="0" marL="0" rtl="0" algn="l">
              <a:spcBef>
                <a:spcPts val="0"/>
              </a:spcBef>
              <a:spcAft>
                <a:spcPts val="0"/>
              </a:spcAft>
              <a:buNone/>
            </a:pPr>
            <a:r>
              <a:rPr b="1" lang="en"/>
              <a:t>Clarity</a:t>
            </a:r>
            <a:r>
              <a:rPr lang="en"/>
              <a:t>: These are the factors that when into why I’m saying no.</a:t>
            </a:r>
            <a:endParaRPr/>
          </a:p>
          <a:p>
            <a:pPr indent="0" lvl="0" marL="0" rtl="0" algn="l">
              <a:spcBef>
                <a:spcPts val="0"/>
              </a:spcBef>
              <a:spcAft>
                <a:spcPts val="0"/>
              </a:spcAft>
              <a:buNone/>
            </a:pPr>
            <a:r>
              <a:rPr b="1" lang="en"/>
              <a:t>Compassion</a:t>
            </a:r>
            <a:r>
              <a:rPr lang="en"/>
              <a:t>: I understand this response is disappointing. Let’s talk about that.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as individuals, when presented with a no, we have the agency to seek clarity from our leaders by asking for more information about the decision and to request involvement in future decision-making around the topic.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 handing it over to Kat for our fourth tension.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a665915f56_7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a665915f56_7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 - min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a665915f56_7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a665915f56_7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the next couple of slides, we’ll discuss how we can use our values work as a tool to embody care &amp; accountability within our organizations.</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a665915f56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a665915f5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Starting with basics, values are ever-present ideals that set your organization’s intentions, guide behaviour, and inform decision-making. Listed on the slide you can see the University of Michigan Library’s set of values: Excellence, Engagement, Diversity &amp; Anti-Racism, Interdependence, and Humanity.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Values work can be a powerful and aspirational mechanism to bring a community together (whether that community is the entire institution, the library, or a library department) and is foundational to supporting organizational change, especially if our focus is on fostering care &amp; accountability,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Once values are set, everyone has a role to play: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values work, leadership is accountable for…</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Activating values (we’ll talk about that a bit more in the next slide)</a:t>
            </a:r>
            <a:endParaRPr/>
          </a:p>
          <a:p>
            <a:pPr indent="-298450" lvl="0" marL="457200" rtl="0" algn="l">
              <a:spcBef>
                <a:spcPts val="0"/>
              </a:spcBef>
              <a:spcAft>
                <a:spcPts val="0"/>
              </a:spcAft>
              <a:buSzPts val="1100"/>
              <a:buChar char="●"/>
            </a:pPr>
            <a:r>
              <a:rPr lang="en"/>
              <a:t>Diving deeper into each value in order to create a shared understanding about how the value shows up in behaviours, practices, systems. (For example, we’ve had a number of conversations in our organization about the value of excellence:</a:t>
            </a:r>
            <a:endParaRPr/>
          </a:p>
          <a:p>
            <a:pPr indent="-298450" lvl="1" marL="914400" rtl="0" algn="l">
              <a:spcBef>
                <a:spcPts val="0"/>
              </a:spcBef>
              <a:spcAft>
                <a:spcPts val="0"/>
              </a:spcAft>
              <a:buSzPts val="1100"/>
              <a:buChar char="○"/>
            </a:pPr>
            <a:r>
              <a:rPr lang="en"/>
              <a:t>How part of being an “excellent” library is actually interrogating the notion of excellence</a:t>
            </a:r>
            <a:endParaRPr/>
          </a:p>
          <a:p>
            <a:pPr indent="-298450" lvl="1" marL="914400" rtl="0" algn="l">
              <a:spcBef>
                <a:spcPts val="0"/>
              </a:spcBef>
              <a:spcAft>
                <a:spcPts val="0"/>
              </a:spcAft>
              <a:buSzPts val="1100"/>
              <a:buChar char="○"/>
            </a:pPr>
            <a:r>
              <a:rPr lang="en"/>
              <a:t>Recognizing &amp; talking about who and what are left out of conventional ideas of excellence in a research library</a:t>
            </a:r>
            <a:endParaRPr/>
          </a:p>
          <a:p>
            <a:pPr indent="-298450" lvl="0" marL="457200" rtl="0" algn="l">
              <a:spcBef>
                <a:spcPts val="0"/>
              </a:spcBef>
              <a:spcAft>
                <a:spcPts val="0"/>
              </a:spcAft>
              <a:buSzPts val="1100"/>
              <a:buChar char="●"/>
            </a:pPr>
            <a:r>
              <a:rPr lang="en"/>
              <a:t>Addressing gaps between espoused values and lived values (this is especially true for us in regards to our values of diversity &amp; anti-racism and humanity. This is what we’re saying, but this is the experience of our colleagues. What can we do to close the gap?)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everyone in the community is </a:t>
            </a:r>
            <a:r>
              <a:rPr lang="en"/>
              <a:t>responsible</a:t>
            </a:r>
            <a:r>
              <a:rPr lang="en"/>
              <a:t> for reflecting on the values, using them as a north star to influence practice and </a:t>
            </a:r>
            <a:r>
              <a:rPr lang="en"/>
              <a:t>behaviors</a:t>
            </a:r>
            <a:r>
              <a:rPr lang="en"/>
              <a:t>, and surfacing culture and climate challenges that are barriers to living true to organization’s values</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a665915f56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a665915f5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Let’s dive deeper into how we can activate our values, including how we can reimagine our systems and structures to be in alignment with our values: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b="1" lang="en"/>
              <a:t>Talk about your values</a:t>
            </a:r>
            <a:r>
              <a:rPr lang="en"/>
              <a:t>: This may seem simple, but it’s important for adoption, activation and organizational change. We want to avoid a situation where we create values, add them to library’s website and then never talk about them again. Talking about values can mean referencing them in all-staff communications, in onboarding activities, in departmental meetings, in budget documents, any of your </a:t>
            </a:r>
            <a:r>
              <a:rPr lang="en"/>
              <a:t>foundational</a:t>
            </a:r>
            <a:r>
              <a:rPr lang="en"/>
              <a:t> systems and structures. Just keep talking about them.</a:t>
            </a:r>
            <a:endParaRPr/>
          </a:p>
          <a:p>
            <a:pPr indent="-298450" lvl="0" marL="457200" rtl="0" algn="l">
              <a:spcBef>
                <a:spcPts val="0"/>
              </a:spcBef>
              <a:spcAft>
                <a:spcPts val="0"/>
              </a:spcAft>
              <a:buSzPts val="1100"/>
              <a:buChar char="●"/>
            </a:pPr>
            <a:r>
              <a:rPr b="1" lang="en">
                <a:solidFill>
                  <a:schemeClr val="dk1"/>
                </a:solidFill>
              </a:rPr>
              <a:t>I</a:t>
            </a:r>
            <a:r>
              <a:rPr b="1" lang="en">
                <a:solidFill>
                  <a:schemeClr val="dk1"/>
                </a:solidFill>
              </a:rPr>
              <a:t>ncorporate values into day-to-day work</a:t>
            </a:r>
            <a:r>
              <a:rPr lang="en">
                <a:solidFill>
                  <a:schemeClr val="dk1"/>
                </a:solidFill>
              </a:rPr>
              <a:t>: At Michigan, we encourage new teams and projects to review our set of values and discuss how the values will show-up in their work. So, when launching a project to replace our ILS, what does it mean to do this work in a way that is excellent? In a way that is engaging? In a way that is interdependent? In a way that demonstrates diversity, anti-racism, and humanity? Think about how to incorporate values work into new systems and structures you are creating.</a:t>
            </a:r>
            <a:endParaRPr/>
          </a:p>
          <a:p>
            <a:pPr indent="-298450" lvl="0" marL="457200" rtl="0" algn="l">
              <a:spcBef>
                <a:spcPts val="0"/>
              </a:spcBef>
              <a:spcAft>
                <a:spcPts val="0"/>
              </a:spcAft>
              <a:buSzPts val="1100"/>
              <a:buChar char="●"/>
            </a:pPr>
            <a:r>
              <a:rPr b="1" lang="en"/>
              <a:t>Be open to challenging conversations</a:t>
            </a:r>
            <a:r>
              <a:rPr lang="en"/>
              <a:t>: We want to foster meaningful engagement with our values in order to </a:t>
            </a:r>
            <a:r>
              <a:rPr lang="en"/>
              <a:t>influence</a:t>
            </a:r>
            <a:r>
              <a:rPr lang="en"/>
              <a:t> our work, so we need to be open to having difficult conversations around our values: To discuss inherent tensions within a set of values (excellence and humanity), to discuss different interpretations/perceptions of values by individuals (everyone has a different </a:t>
            </a:r>
            <a:r>
              <a:rPr lang="en"/>
              <a:t>definition</a:t>
            </a:r>
            <a:r>
              <a:rPr lang="en"/>
              <a:t> of engagement, humanity), and, as I said in the first slide, to talk about the gap between espoused and lived values. We need to have these conversations in order to lean into the possibilities.</a:t>
            </a:r>
            <a:endParaRPr/>
          </a:p>
          <a:p>
            <a:pPr indent="-298450" lvl="0" marL="457200" rtl="0" algn="l">
              <a:spcBef>
                <a:spcPts val="0"/>
              </a:spcBef>
              <a:spcAft>
                <a:spcPts val="0"/>
              </a:spcAft>
              <a:buSzPts val="1100"/>
              <a:buChar char="●"/>
            </a:pPr>
            <a:r>
              <a:rPr b="1" lang="en"/>
              <a:t>Commit to taking the time to analyze and rebuild our systems and structures</a:t>
            </a:r>
            <a:r>
              <a:rPr lang="en"/>
              <a:t>: This is the heart of the work we need to do to influence change in our systems and structures. </a:t>
            </a:r>
            <a:endParaRPr/>
          </a:p>
          <a:p>
            <a:pPr indent="-298450" lvl="1" marL="914400" rtl="0" algn="l">
              <a:spcBef>
                <a:spcPts val="0"/>
              </a:spcBef>
              <a:spcAft>
                <a:spcPts val="0"/>
              </a:spcAft>
              <a:buSzPts val="1100"/>
              <a:buChar char="○"/>
            </a:pPr>
            <a:r>
              <a:rPr lang="en"/>
              <a:t>Reflect on where oppression, bias, and power show up in your system</a:t>
            </a:r>
            <a:endParaRPr/>
          </a:p>
          <a:p>
            <a:pPr indent="-298450" lvl="1" marL="914400" rtl="0" algn="l">
              <a:spcBef>
                <a:spcPts val="0"/>
              </a:spcBef>
              <a:spcAft>
                <a:spcPts val="0"/>
              </a:spcAft>
              <a:buSzPts val="1100"/>
              <a:buChar char="○"/>
            </a:pPr>
            <a:r>
              <a:rPr lang="en"/>
              <a:t>Rethink the system’s objectives and create an inspiring vision</a:t>
            </a:r>
            <a:endParaRPr/>
          </a:p>
          <a:p>
            <a:pPr indent="-298450" lvl="1" marL="914400" rtl="0" algn="l">
              <a:spcBef>
                <a:spcPts val="0"/>
              </a:spcBef>
              <a:spcAft>
                <a:spcPts val="0"/>
              </a:spcAft>
              <a:buSzPts val="1100"/>
              <a:buChar char="○"/>
            </a:pPr>
            <a:r>
              <a:rPr lang="en"/>
              <a:t>Rebuild the system by keeping the parts that are in alignment with your values and getting rid of the rest</a:t>
            </a:r>
            <a:endParaRPr/>
          </a:p>
          <a:p>
            <a:pPr indent="-298450" lvl="1" marL="914400" rtl="0" algn="l">
              <a:spcBef>
                <a:spcPts val="0"/>
              </a:spcBef>
              <a:spcAft>
                <a:spcPts val="0"/>
              </a:spcAft>
              <a:buSzPts val="1100"/>
              <a:buChar char="○"/>
            </a:pPr>
            <a:r>
              <a:rPr lang="en"/>
              <a:t>Depending on the system, this can be a long process, but the effort is well worth it.</a:t>
            </a:r>
            <a:endParaRPr/>
          </a:p>
          <a:p>
            <a:pPr indent="-298450" lvl="0" marL="457200" rtl="0" algn="l">
              <a:spcBef>
                <a:spcPts val="0"/>
              </a:spcBef>
              <a:spcAft>
                <a:spcPts val="0"/>
              </a:spcAft>
              <a:buSzPts val="1100"/>
              <a:buChar char="●"/>
            </a:pPr>
            <a:r>
              <a:rPr b="1" lang="en"/>
              <a:t>Accept &amp; communicate that we’re talking about long-term change</a:t>
            </a:r>
            <a:r>
              <a:rPr lang="en"/>
              <a:t>: We started our values work at Michigan in 2019 and it is still certainly a work in progress. Part of the work is setting expectations for values work, for culture and climate work, being a long-term change. And shifting the focus to incremental progress and communicating/demonstrating that progress to your community.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I’m going to once again hand it over to Kat.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6a4a6ba30f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6a4a6ba30f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Kat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a665915f5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a665915f5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a:t>
            </a:r>
            <a:endParaRPr/>
          </a:p>
          <a:p>
            <a:pPr indent="0" lvl="0" marL="0" rtl="0" algn="l">
              <a:spcBef>
                <a:spcPts val="0"/>
              </a:spcBef>
              <a:spcAft>
                <a:spcPts val="0"/>
              </a:spcAft>
              <a:buClr>
                <a:schemeClr val="dk1"/>
              </a:buClr>
              <a:buSzPts val="1100"/>
              <a:buFont typeface="Arial"/>
              <a:buNone/>
            </a:pPr>
            <a:r>
              <a:rPr lang="en"/>
              <a:t>“Each person, human or no, is bound to every other in a reciprocal relationship” (Kimmerer, 115)</a:t>
            </a:r>
            <a:endParaRPr/>
          </a:p>
          <a:p>
            <a:pPr indent="0" lvl="0" marL="0" rtl="0" algn="l">
              <a:spcBef>
                <a:spcPts val="0"/>
              </a:spcBef>
              <a:spcAft>
                <a:spcPts val="0"/>
              </a:spcAft>
              <a:buNone/>
            </a:pPr>
            <a:r>
              <a:rPr lang="en"/>
              <a:t>“Alternative systems of accountability” (Simpson, 92) – healing begins with the perpetrator acknowledging the harm they have caused</a:t>
            </a:r>
            <a:endParaRPr/>
          </a:p>
          <a:p>
            <a:pPr indent="0" lvl="0" marL="0" rtl="0" algn="l">
              <a:spcBef>
                <a:spcPts val="0"/>
              </a:spcBef>
              <a:spcAft>
                <a:spcPts val="0"/>
              </a:spcAft>
              <a:buNone/>
            </a:pPr>
            <a:r>
              <a:rPr lang="en"/>
              <a:t>Accountability is NOT punitive. Socialised through white supremacy culture to see accountability is a negative light. </a:t>
            </a:r>
            <a:endParaRPr/>
          </a:p>
          <a:p>
            <a:pPr indent="0" lvl="0" marL="0" rtl="0" algn="l">
              <a:spcBef>
                <a:spcPts val="0"/>
              </a:spcBef>
              <a:spcAft>
                <a:spcPts val="0"/>
              </a:spcAft>
              <a:buNone/>
            </a:pPr>
            <a:r>
              <a:rPr lang="en"/>
              <a:t>Is Transformative</a:t>
            </a:r>
            <a:endParaRPr/>
          </a:p>
          <a:p>
            <a:pPr indent="0" lvl="0" marL="0" rtl="0" algn="l">
              <a:spcBef>
                <a:spcPts val="0"/>
              </a:spcBef>
              <a:spcAft>
                <a:spcPts val="0"/>
              </a:spcAft>
              <a:buNone/>
            </a:pPr>
            <a:r>
              <a:rPr lang="en"/>
              <a:t>Healing</a:t>
            </a:r>
            <a:endParaRPr/>
          </a:p>
          <a:p>
            <a:pPr indent="0" lvl="0" marL="0" rtl="0" algn="l">
              <a:spcBef>
                <a:spcPts val="0"/>
              </a:spcBef>
              <a:spcAft>
                <a:spcPts val="0"/>
              </a:spcAft>
              <a:buNone/>
            </a:pPr>
            <a:r>
              <a:rPr lang="en"/>
              <a:t>Working together in community</a:t>
            </a:r>
            <a:endParaRPr/>
          </a:p>
          <a:p>
            <a:pPr indent="0" lvl="0" marL="0" rtl="0" algn="l">
              <a:spcBef>
                <a:spcPts val="0"/>
              </a:spcBef>
              <a:spcAft>
                <a:spcPts val="0"/>
              </a:spcAft>
              <a:buNone/>
            </a:pPr>
            <a:r>
              <a:rPr lang="en"/>
              <a:t>Accountability is not about causing harm. It’s about healing and preventing harm.</a:t>
            </a:r>
            <a:endParaRPr/>
          </a:p>
          <a:p>
            <a:pPr indent="0" lvl="0" marL="0" rtl="0" algn="l">
              <a:spcBef>
                <a:spcPts val="0"/>
              </a:spcBef>
              <a:spcAft>
                <a:spcPts val="0"/>
              </a:spcAft>
              <a:buNone/>
            </a:pPr>
            <a:r>
              <a:rPr lang="en"/>
              <a:t>Accountable to ourselves</a:t>
            </a:r>
            <a:endParaRPr/>
          </a:p>
          <a:p>
            <a:pPr indent="0" lvl="0" marL="0" rtl="0" algn="l">
              <a:spcBef>
                <a:spcPts val="0"/>
              </a:spcBef>
              <a:spcAft>
                <a:spcPts val="0"/>
              </a:spcAft>
              <a:buClr>
                <a:schemeClr val="dk1"/>
              </a:buClr>
              <a:buSzPts val="1100"/>
              <a:buFont typeface="Arial"/>
              <a:buNone/>
            </a:pPr>
            <a:r>
              <a:rPr lang="en"/>
              <a:t>Healing transformative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c7b5c1395d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c7b5c1395d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Maisha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R</a:t>
            </a:r>
            <a:r>
              <a:rPr lang="en"/>
              <a:t>adical empathy - listen to understand. Aim to connect and push yourself and your organization’s policies and practices on behalf of others</a:t>
            </a:r>
            <a:endParaRPr/>
          </a:p>
          <a:p>
            <a:pPr indent="-298450" lvl="0" marL="457200" rtl="0" algn="l">
              <a:spcBef>
                <a:spcPts val="0"/>
              </a:spcBef>
              <a:spcAft>
                <a:spcPts val="0"/>
              </a:spcAft>
              <a:buSzPts val="1100"/>
              <a:buChar char="●"/>
            </a:pPr>
            <a:r>
              <a:rPr lang="en"/>
              <a:t>Don’t run from the tensions. Acknowledge them to address then. This makes your employees feel seen and heard and allows the organization to actually benefit. </a:t>
            </a:r>
            <a:endParaRPr/>
          </a:p>
          <a:p>
            <a:pPr indent="-298450" lvl="0" marL="457200" rtl="0" algn="l">
              <a:spcBef>
                <a:spcPts val="0"/>
              </a:spcBef>
              <a:spcAft>
                <a:spcPts val="0"/>
              </a:spcAft>
              <a:buSzPts val="1100"/>
              <a:buChar char="●"/>
            </a:pPr>
            <a:r>
              <a:rPr lang="en"/>
              <a:t>If you have not taken the time to identify the values that guide you in your work I strongly suggest you do so. Talk about them, think about how they connect with your organization's values, and use them as a way to make hard choices and hold yourself accountable.</a:t>
            </a:r>
            <a:endParaRPr/>
          </a:p>
          <a:p>
            <a:pPr indent="-298450" lvl="0" marL="457200" rtl="0" algn="l">
              <a:spcBef>
                <a:spcPts val="0"/>
              </a:spcBef>
              <a:spcAft>
                <a:spcPts val="0"/>
              </a:spcAft>
              <a:buSzPts val="1100"/>
              <a:buChar char="●"/>
            </a:pPr>
            <a:r>
              <a:rPr lang="en"/>
              <a:t>Finally - aim to live in the growth zone. Leadership is hard work. Don’t allow yourself to experience the discomfort of this work without the benefit of growth and evolution.</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c7b5c1395d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c7b5c1395d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Maisha </a:t>
            </a:r>
            <a:endParaRPr/>
          </a:p>
          <a:p>
            <a:pPr indent="0" lvl="0" marL="0" rtl="0" algn="l">
              <a:spcBef>
                <a:spcPts val="0"/>
              </a:spcBef>
              <a:spcAft>
                <a:spcPts val="0"/>
              </a:spcAft>
              <a:buNone/>
            </a:pPr>
            <a:r>
              <a:rPr lang="en"/>
              <a:t>So for our final moment of reflection, we ask that you join us in the chat to share 1 commitmtnet you can make toward your own learning after this session. I will invite my co-presnters to join in and share their own reach goals for this work. Where do you want to begin or continue your growth towards caring and </a:t>
            </a:r>
            <a:r>
              <a:rPr lang="en"/>
              <a:t>accountable</a:t>
            </a:r>
            <a:r>
              <a:rPr lang="en"/>
              <a:t> </a:t>
            </a:r>
            <a:r>
              <a:rPr lang="en"/>
              <a:t>leadership</a:t>
            </a:r>
            <a:r>
              <a:rPr lang="en"/>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c7b5c1395d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c7b5c1395d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Maisha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 so much for joining us for this </a:t>
            </a:r>
            <a:r>
              <a:rPr lang="en"/>
              <a:t>session and for your thoughtful engagement in the live session. The floor is now open for continued Q&amp;A. Beyond this session, we also invite you to reach out to us directly with questions, comments, or to just connect. You can find our contact information in the conference platform, as well as the full slide deck which includes additional tools for accountability and our resources list. Thank you.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a665915f5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a665915f5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a665915f56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a665915f56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Maisha </a:t>
            </a:r>
            <a:endParaRPr/>
          </a:p>
          <a:p>
            <a:pPr indent="0" lvl="0" marL="0" rtl="0" algn="l">
              <a:spcBef>
                <a:spcPts val="0"/>
              </a:spcBef>
              <a:spcAft>
                <a:spcPts val="0"/>
              </a:spcAft>
              <a:buClr>
                <a:schemeClr val="dk1"/>
              </a:buClr>
              <a:buSzPts val="1100"/>
              <a:buFont typeface="Arial"/>
              <a:buNone/>
            </a:pPr>
            <a:r>
              <a:rPr lang="en"/>
              <a:t>https://www.teamstrength.com/the-5-cs-of-leadership-accountability/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Possible text:</a:t>
            </a:r>
            <a:endParaRPr/>
          </a:p>
          <a:p>
            <a:pPr indent="0" lvl="0" marL="0" rtl="0" algn="l">
              <a:spcBef>
                <a:spcPts val="0"/>
              </a:spcBef>
              <a:spcAft>
                <a:spcPts val="0"/>
              </a:spcAft>
              <a:buNone/>
            </a:pPr>
            <a:r>
              <a:rPr lang="en"/>
              <a:t>Building accountability requires that we understand a few dynamics because it’s less straightforward than we recognize.  It goes beyond the responsibility for the outcomes to a culture of accountability where team members provide the input needed to achieve the expected outcomes. Holding people accountable is critical for organizational alignment: when you have strategic aims, create a culture to implement them.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a665915f5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a665915f5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Jon</a:t>
            </a:r>
            <a:endParaRPr/>
          </a:p>
          <a:p>
            <a:pPr indent="0" lvl="0" marL="0" rtl="0" algn="l">
              <a:spcBef>
                <a:spcPts val="0"/>
              </a:spcBef>
              <a:spcAft>
                <a:spcPts val="0"/>
              </a:spcAft>
              <a:buNone/>
            </a:pPr>
            <a:r>
              <a:rPr lang="en"/>
              <a:t>Stresses the importance of leadership setting the context in which work is being performed to connect work assignments and projects to the overall goals of a team or organization. Leaders also need to make sure that people responsible for a project or initiative have the power to hold accountability. </a:t>
            </a:r>
            <a:endParaRPr/>
          </a:p>
          <a:p>
            <a:pPr indent="0" lvl="0" marL="0" rtl="0" algn="l">
              <a:spcBef>
                <a:spcPts val="0"/>
              </a:spcBef>
              <a:spcAft>
                <a:spcPts val="0"/>
              </a:spcAft>
              <a:buNone/>
            </a:pPr>
            <a:r>
              <a:rPr lang="en"/>
              <a:t>https://thesystemsthinker.com/accountability-leadership/#:~:text=The%20four%20cornerstones%20of%20accountability,greatly%20increases%20a%20manager's%20effectiveness.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a665915f56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a665915f56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 </a:t>
            </a:r>
            <a:endParaRPr/>
          </a:p>
          <a:p>
            <a:pPr indent="0" lvl="0" marL="0" rtl="0" algn="l">
              <a:spcBef>
                <a:spcPts val="0"/>
              </a:spcBef>
              <a:spcAft>
                <a:spcPts val="0"/>
              </a:spcAft>
              <a:buNone/>
            </a:pPr>
            <a:r>
              <a:rPr lang="en">
                <a:solidFill>
                  <a:schemeClr val="dk1"/>
                </a:solidFill>
              </a:rPr>
              <a:t>Photo by</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ThisisEngineering RAEng</a:t>
            </a:r>
            <a:r>
              <a:rPr lang="en">
                <a:solidFill>
                  <a:schemeClr val="dk1"/>
                </a:solidFill>
              </a:rPr>
              <a:t> on</a:t>
            </a:r>
            <a:r>
              <a:rPr lang="en">
                <a:solidFill>
                  <a:schemeClr val="dk1"/>
                </a:solidFill>
                <a:uFill>
                  <a:noFill/>
                </a:uFill>
                <a:hlinkClick r:id="rId4">
                  <a:extLst>
                    <a:ext uri="{A12FA001-AC4F-418D-AE19-62706E023703}">
                      <ahyp:hlinkClr val="tx"/>
                    </a:ext>
                  </a:extLst>
                </a:hlinkClick>
              </a:rPr>
              <a:t> </a:t>
            </a:r>
            <a:r>
              <a:rPr lang="en" u="sng">
                <a:solidFill>
                  <a:schemeClr val="hlink"/>
                </a:solidFill>
                <a:hlinkClick r:id="rId5"/>
              </a:rPr>
              <a:t>Unsplash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our premise that human-centered leadership should be about transformation of hierarchical organizations, setting us up for an evolution towards justice. Many libraries are asking how they move to action when it come to diversity, inclusion and equity? Most advocates say that you start, that you start with good enough and humility to grow and learn, and you keep going. This is about persistence beyond the point of reason. We also argue that there is no inclusion, never mind justice, if disability is absent from the conversation.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“Disabled people live at the intersection of all systems of oppression and social justice issues. There isn’t one issue or one intersection where you will not find disabled individuals advocating for or experiencing the effects of those issues.” — Daphne Frias, youth activist, organizer, storyteller, and peacebuilder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we speak of disability we celebrate the brilliance and vitality of a vast community of people with non-normative bodies and minds whether disability is visible or not” (</a:t>
            </a:r>
            <a:r>
              <a:rPr lang="en" u="sng">
                <a:solidFill>
                  <a:schemeClr val="hlink"/>
                </a:solidFill>
                <a:hlinkClick r:id="rId6"/>
              </a:rPr>
              <a:t>https://bcrw.barnard.edu/wp-content/uploads/2020/03/Moving-at-the-Speed-of-Trust-live-transcript.pdf</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Mia Magnus states “If we can’t even practice accountability and justice between each other, then how can we demand accountability from institutions or the state?”. We need to recognize that processes and the individuals needed to help shift these.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Often, we have focused this work on training and aspirations. The Disability Community would argue that it is time to shift to accountability. What is the natural consequence of not following through on our commitments? If there are none, then these are aspirations only. </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c7b5c1395d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c7b5c1395d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a665915f56_7_39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a665915f56_7_39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a665915f5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a665915f5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 - do intro before this, everyone will present themselves as they come to their slides/stories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c7b5c1395d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c7b5c1395d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b978e4010c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b978e4010c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c7b5c1395d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c7b5c1395d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d06bdf03e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d06bdf03e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d9568e33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d9568e33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a665915f5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a665915f5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Annie</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We want to center by starting with some key principles that serve as the foundation for today’s exploration.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6a4a6ba30f_0_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6a4a6ba30f_0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Annie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Simply put human-centered leaders put people first, prioritizing people and culture. It shape their communication style, their mindset, and how they approach opportunities and problems. Human-centered leaders are similar to inclusive leaders in that acknowledge their blind spots and seek wider perspectives. They actively engage those who have the details needed to make decisions. They work to remove barriers. They enable individuals to create, innovate, and charge full speed ahead. They recognize the humanity in others, cultivate growth in others, and create healthy, connected communities for others, in order to foster cultures of caring, mission-focus, and trust. It is a relational approach to leadership, not a transactional one focused on outcomes.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human-centered services, etc. However today we are focusing on the human within the organization, the colleagues are helping us function.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do we make sure that our approach to engaging with staff is focused on building and sustaining relationships? Have we answered which humans are being centered and why?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want to acknowledge danger of human-centered can be a focus on culture at the expense of mission fulfillment. It can be a focus on personal needs at the expense of organizational needs.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a665915f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a665915f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Annie</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sz="1200">
                <a:solidFill>
                  <a:srgbClr val="202124"/>
                </a:solidFill>
                <a:highlight>
                  <a:srgbClr val="FFFFFF"/>
                </a:highlight>
                <a:latin typeface="Roboto"/>
                <a:ea typeface="Roboto"/>
                <a:cs typeface="Roboto"/>
                <a:sym typeface="Roboto"/>
              </a:rPr>
              <a:t>Empathy is the ability to understand and share the feelings of another. </a:t>
            </a:r>
            <a:r>
              <a:rPr lang="en" sz="1200">
                <a:solidFill>
                  <a:srgbClr val="202124"/>
                </a:solidFill>
                <a:highlight>
                  <a:srgbClr val="FFFFFF"/>
                </a:highlight>
                <a:latin typeface="Roboto"/>
                <a:ea typeface="Roboto"/>
                <a:cs typeface="Roboto"/>
                <a:sym typeface="Roboto"/>
              </a:rPr>
              <a:t>Empathy</a:t>
            </a:r>
            <a:r>
              <a:rPr lang="en" sz="1200">
                <a:solidFill>
                  <a:srgbClr val="202124"/>
                </a:solidFill>
                <a:highlight>
                  <a:srgbClr val="FFFFFF"/>
                </a:highlight>
                <a:latin typeface="Roboto"/>
                <a:ea typeface="Roboto"/>
                <a:cs typeface="Roboto"/>
                <a:sym typeface="Roboto"/>
              </a:rPr>
              <a:t> includes both cognitive (aka intellectually) and emotional (aka shared emotions) empathy. “Radical empathy is a concept that does exactly that – </a:t>
            </a:r>
            <a:r>
              <a:rPr b="1" lang="en" sz="1200">
                <a:solidFill>
                  <a:srgbClr val="202124"/>
                </a:solidFill>
                <a:highlight>
                  <a:srgbClr val="FFFFFF"/>
                </a:highlight>
                <a:latin typeface="Roboto"/>
                <a:ea typeface="Roboto"/>
                <a:cs typeface="Roboto"/>
                <a:sym typeface="Roboto"/>
              </a:rPr>
              <a:t>it encourages people to actively consider another person's point of view in order to connect more deeply with them</a:t>
            </a:r>
            <a:r>
              <a:rPr lang="en" sz="1200">
                <a:solidFill>
                  <a:srgbClr val="202124"/>
                </a:solidFill>
                <a:highlight>
                  <a:srgbClr val="FFFFFF"/>
                </a:highlight>
                <a:latin typeface="Roboto"/>
                <a:ea typeface="Roboto"/>
                <a:cs typeface="Roboto"/>
                <a:sym typeface="Roboto"/>
              </a:rPr>
              <a:t>.” Today, this trait enables us to see and understand another person's point of view. </a:t>
            </a:r>
            <a:endParaRPr sz="120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202124"/>
                </a:solidFill>
                <a:highlight>
                  <a:srgbClr val="FFFFFF"/>
                </a:highlight>
                <a:latin typeface="Roboto"/>
                <a:ea typeface="Roboto"/>
                <a:cs typeface="Roboto"/>
                <a:sym typeface="Roboto"/>
              </a:rPr>
              <a:t>A 2010 study carried out by researchers at the University of Michigan showed, rather alarmingly, that subjects exhibited 40 per cent less empathy than their 1979 counterparts, with the most dramatic decline in the ten years since the turn of the millennium, suggesting the downward trend was accelerating. Now research and leadership coach </a:t>
            </a:r>
            <a:r>
              <a:rPr lang="en" sz="1200">
                <a:solidFill>
                  <a:srgbClr val="202124"/>
                </a:solidFill>
                <a:highlight>
                  <a:srgbClr val="FFFFFF"/>
                </a:highlight>
                <a:latin typeface="Roboto"/>
                <a:ea typeface="Roboto"/>
                <a:cs typeface="Roboto"/>
                <a:sym typeface="Roboto"/>
              </a:rPr>
              <a:t>believe</a:t>
            </a:r>
            <a:r>
              <a:rPr lang="en" sz="1200">
                <a:solidFill>
                  <a:srgbClr val="202124"/>
                </a:solidFill>
                <a:highlight>
                  <a:srgbClr val="FFFFFF"/>
                </a:highlight>
                <a:latin typeface="Roboto"/>
                <a:ea typeface="Roboto"/>
                <a:cs typeface="Roboto"/>
                <a:sym typeface="Roboto"/>
              </a:rPr>
              <a:t> that empathy can be a cultivated skills, as it is part of </a:t>
            </a:r>
            <a:r>
              <a:rPr lang="en" sz="1200">
                <a:solidFill>
                  <a:srgbClr val="202124"/>
                </a:solidFill>
                <a:highlight>
                  <a:srgbClr val="FFFFFF"/>
                </a:highlight>
                <a:latin typeface="Roboto"/>
                <a:ea typeface="Roboto"/>
                <a:cs typeface="Roboto"/>
                <a:sym typeface="Roboto"/>
              </a:rPr>
              <a:t>emotional</a:t>
            </a:r>
            <a:r>
              <a:rPr lang="en" sz="1200">
                <a:solidFill>
                  <a:srgbClr val="202124"/>
                </a:solidFill>
                <a:highlight>
                  <a:srgbClr val="FFFFFF"/>
                </a:highlight>
                <a:latin typeface="Roboto"/>
                <a:ea typeface="Roboto"/>
                <a:cs typeface="Roboto"/>
                <a:sym typeface="Roboto"/>
              </a:rPr>
              <a:t> intelligence. </a:t>
            </a:r>
            <a:endParaRPr sz="1200">
              <a:solidFill>
                <a:srgbClr val="202124"/>
              </a:solidFill>
              <a:highlight>
                <a:srgbClr val="FFFFFF"/>
              </a:highlight>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a665915f56_7_47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a665915f56_7_4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Annie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Graphics from: </a:t>
            </a:r>
            <a:r>
              <a:rPr lang="en" u="sng">
                <a:solidFill>
                  <a:schemeClr val="hlink"/>
                </a:solidFill>
                <a:highlight>
                  <a:srgbClr val="FFFFFF"/>
                </a:highlight>
                <a:latin typeface="Roboto"/>
                <a:ea typeface="Roboto"/>
                <a:cs typeface="Roboto"/>
                <a:sym typeface="Roboto"/>
                <a:hlinkClick r:id="rId2"/>
              </a:rPr>
              <a:t>https://www.radicalcandor.com/radical-candor-not-brutal-honesty/</a:t>
            </a:r>
            <a:r>
              <a:rPr lang="en">
                <a:solidFill>
                  <a:srgbClr val="202124"/>
                </a:solidFill>
                <a:highlight>
                  <a:srgbClr val="FFFFFF"/>
                </a:highlight>
                <a:latin typeface="Roboto"/>
                <a:ea typeface="Roboto"/>
                <a:cs typeface="Roboto"/>
                <a:sym typeface="Roboto"/>
              </a:rPr>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we thought about how radical </a:t>
            </a:r>
            <a:r>
              <a:rPr lang="en"/>
              <a:t>empathy</a:t>
            </a:r>
            <a:r>
              <a:rPr lang="en"/>
              <a:t> can fit into human-centered leadership acknowledging that leaders are accountable for a healthy, productive organization, we considered that radical candor could be a simple framing to consider how to move into human-centered leadership that is focused on growth, empathy, and an ethic of care. </a:t>
            </a:r>
            <a:endParaRPr/>
          </a:p>
          <a:p>
            <a:pPr indent="0" lvl="0" marL="0" rtl="0" algn="l">
              <a:spcBef>
                <a:spcPts val="0"/>
              </a:spcBef>
              <a:spcAft>
                <a:spcPts val="0"/>
              </a:spcAft>
              <a:buNone/>
            </a:pPr>
            <a:r>
              <a:t/>
            </a:r>
            <a:endParaRPr sz="1000"/>
          </a:p>
          <a:p>
            <a:pPr indent="0" lvl="0" marL="0" rtl="0" algn="l">
              <a:spcBef>
                <a:spcPts val="0"/>
              </a:spcBef>
              <a:spcAft>
                <a:spcPts val="0"/>
              </a:spcAft>
              <a:buNone/>
            </a:pPr>
            <a:r>
              <a:rPr lang="en">
                <a:solidFill>
                  <a:srgbClr val="202124"/>
                </a:solidFill>
                <a:highlight>
                  <a:srgbClr val="FFFFFF"/>
                </a:highlight>
                <a:latin typeface="Roboto"/>
                <a:ea typeface="Roboto"/>
                <a:cs typeface="Roboto"/>
                <a:sym typeface="Roboto"/>
              </a:rPr>
              <a:t>“Radical Candor is Caring Personally and Challenging Directly, Not Brutal Honesty. The whole point of Radical Candor is that it really is possible to Care Personally and Challenge Directly at the same time.” Kim Scott believes that leaders can move beyond the dichotomy of leader as jerk or leader as incompetent. </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202124"/>
              </a:solidFill>
              <a:highlight>
                <a:srgbClr val="FFFFFF"/>
              </a:highlight>
              <a:latin typeface="Roboto"/>
              <a:ea typeface="Roboto"/>
              <a:cs typeface="Roboto"/>
              <a:sym typeface="Roboto"/>
            </a:endParaRPr>
          </a:p>
          <a:p>
            <a:pPr indent="-298450" lvl="0" marL="457200" rtl="0" algn="l">
              <a:spcBef>
                <a:spcPts val="0"/>
              </a:spcBef>
              <a:spcAft>
                <a:spcPts val="0"/>
              </a:spcAft>
              <a:buClr>
                <a:srgbClr val="202124"/>
              </a:buClr>
              <a:buSzPts val="1100"/>
              <a:buFont typeface="Roboto"/>
              <a:buChar char="●"/>
            </a:pPr>
            <a:r>
              <a:rPr lang="en">
                <a:solidFill>
                  <a:srgbClr val="202124"/>
                </a:solidFill>
                <a:highlight>
                  <a:srgbClr val="FFFFFF"/>
                </a:highlight>
                <a:latin typeface="Roboto"/>
                <a:ea typeface="Roboto"/>
                <a:cs typeface="Roboto"/>
                <a:sym typeface="Roboto"/>
              </a:rPr>
              <a:t>“Radical Candor is kind and helpful.</a:t>
            </a:r>
            <a:endParaRPr>
              <a:solidFill>
                <a:srgbClr val="202124"/>
              </a:solidFill>
              <a:highlight>
                <a:srgbClr val="FFFFFF"/>
              </a:highlight>
              <a:latin typeface="Roboto"/>
              <a:ea typeface="Roboto"/>
              <a:cs typeface="Roboto"/>
              <a:sym typeface="Roboto"/>
            </a:endParaRPr>
          </a:p>
          <a:p>
            <a:pPr indent="-298450" lvl="0" marL="457200" rtl="0" algn="l">
              <a:spcBef>
                <a:spcPts val="0"/>
              </a:spcBef>
              <a:spcAft>
                <a:spcPts val="0"/>
              </a:spcAft>
              <a:buClr>
                <a:srgbClr val="202124"/>
              </a:buClr>
              <a:buSzPts val="1100"/>
              <a:buFont typeface="Roboto"/>
              <a:buChar char="●"/>
            </a:pPr>
            <a:r>
              <a:rPr lang="en">
                <a:solidFill>
                  <a:srgbClr val="202124"/>
                </a:solidFill>
                <a:highlight>
                  <a:srgbClr val="FFFFFF"/>
                </a:highlight>
                <a:latin typeface="Roboto"/>
                <a:ea typeface="Roboto"/>
                <a:cs typeface="Roboto"/>
                <a:sym typeface="Roboto"/>
              </a:rPr>
              <a:t>Obnoxious Aggression is mean but may be helpful. Obnoxious Aggression is also called “brutal honesty” or “front stabbing.”</a:t>
            </a:r>
            <a:endParaRPr>
              <a:solidFill>
                <a:srgbClr val="202124"/>
              </a:solidFill>
              <a:highlight>
                <a:srgbClr val="FFFFFF"/>
              </a:highlight>
              <a:latin typeface="Roboto"/>
              <a:ea typeface="Roboto"/>
              <a:cs typeface="Roboto"/>
              <a:sym typeface="Roboto"/>
            </a:endParaRPr>
          </a:p>
          <a:p>
            <a:pPr indent="-298450" lvl="0" marL="457200" rtl="0" algn="l">
              <a:spcBef>
                <a:spcPts val="0"/>
              </a:spcBef>
              <a:spcAft>
                <a:spcPts val="0"/>
              </a:spcAft>
              <a:buClr>
                <a:srgbClr val="202124"/>
              </a:buClr>
              <a:buSzPts val="1100"/>
              <a:buFont typeface="Roboto"/>
              <a:buChar char="●"/>
            </a:pPr>
            <a:r>
              <a:rPr lang="en">
                <a:solidFill>
                  <a:srgbClr val="202124"/>
                </a:solidFill>
                <a:highlight>
                  <a:srgbClr val="FFFFFF"/>
                </a:highlight>
                <a:latin typeface="Roboto"/>
                <a:ea typeface="Roboto"/>
                <a:cs typeface="Roboto"/>
                <a:sym typeface="Roboto"/>
              </a:rPr>
              <a:t>Ruinous Empathy is “nice” but ultimately unhelpful or even damaging. It’s seeing somebody with their fly down, but, not wanting to embarrass them, saying nothing, with the result that 15 more people see them with their fly down — more embarrassing for them.</a:t>
            </a:r>
            <a:endParaRPr>
              <a:solidFill>
                <a:srgbClr val="202124"/>
              </a:solidFill>
              <a:highlight>
                <a:srgbClr val="FFFFFF"/>
              </a:highlight>
              <a:latin typeface="Roboto"/>
              <a:ea typeface="Roboto"/>
              <a:cs typeface="Roboto"/>
              <a:sym typeface="Roboto"/>
            </a:endParaRPr>
          </a:p>
          <a:p>
            <a:pPr indent="-298450" lvl="0" marL="457200" rtl="0" algn="l">
              <a:spcBef>
                <a:spcPts val="0"/>
              </a:spcBef>
              <a:spcAft>
                <a:spcPts val="0"/>
              </a:spcAft>
              <a:buClr>
                <a:srgbClr val="202124"/>
              </a:buClr>
              <a:buSzPts val="1100"/>
              <a:buFont typeface="Roboto"/>
              <a:buChar char="●"/>
            </a:pPr>
            <a:r>
              <a:rPr lang="en">
                <a:solidFill>
                  <a:srgbClr val="202124"/>
                </a:solidFill>
                <a:highlight>
                  <a:srgbClr val="FFFFFF"/>
                </a:highlight>
                <a:latin typeface="Roboto"/>
                <a:ea typeface="Roboto"/>
                <a:cs typeface="Roboto"/>
                <a:sym typeface="Roboto"/>
              </a:rPr>
              <a:t>Manipulative Insincerity is a stab in the back.”</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rPr lang="en">
                <a:solidFill>
                  <a:srgbClr val="202124"/>
                </a:solidFill>
                <a:highlight>
                  <a:srgbClr val="FFFFFF"/>
                </a:highlight>
                <a:latin typeface="Roboto"/>
                <a:ea typeface="Roboto"/>
                <a:cs typeface="Roboto"/>
                <a:sym typeface="Roboto"/>
              </a:rPr>
              <a:t>Holding someone accountable for something they have not been told is in fact cruel. This is also a place to let go of ‘they should know’ as that centers white middle-class professionalism and serves as a form of gatekeeping. </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rPr lang="en">
                <a:solidFill>
                  <a:srgbClr val="202124"/>
                </a:solidFill>
                <a:highlight>
                  <a:srgbClr val="FFFFFF"/>
                </a:highlight>
                <a:latin typeface="Roboto"/>
                <a:ea typeface="Roboto"/>
                <a:cs typeface="Roboto"/>
                <a:sym typeface="Roboto"/>
              </a:rPr>
              <a:t> </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rPr lang="en" u="sng">
                <a:solidFill>
                  <a:schemeClr val="hlink"/>
                </a:solidFill>
                <a:highlight>
                  <a:srgbClr val="FFFFFF"/>
                </a:highlight>
                <a:latin typeface="Roboto"/>
                <a:ea typeface="Roboto"/>
                <a:cs typeface="Roboto"/>
                <a:sym typeface="Roboto"/>
                <a:hlinkClick r:id="rId3"/>
              </a:rPr>
              <a:t>https://www.radicalcandor.com/radical-candor-not-brutal-honesty/</a:t>
            </a:r>
            <a:r>
              <a:rPr lang="en">
                <a:solidFill>
                  <a:srgbClr val="202124"/>
                </a:solidFill>
                <a:highlight>
                  <a:srgbClr val="FFFFFF"/>
                </a:highlight>
                <a:latin typeface="Roboto"/>
                <a:ea typeface="Roboto"/>
                <a:cs typeface="Roboto"/>
                <a:sym typeface="Roboto"/>
              </a:rPr>
              <a:t> </a:t>
            </a:r>
            <a:endParaRPr>
              <a:solidFill>
                <a:srgbClr val="202124"/>
              </a:solidFill>
              <a:highlight>
                <a:srgbClr val="FFFFFF"/>
              </a:highlight>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c7b5c1395d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c7b5c1395d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Shannon Perez-Darby share this definition that, “Accountability is taking responsibility for your choices and the consequences of those choices.” Connie Burk frames accountability as “an internal </a:t>
            </a:r>
            <a:r>
              <a:rPr lang="en"/>
              <a:t>resource</a:t>
            </a:r>
            <a:r>
              <a:rPr lang="en"/>
              <a:t> for recognizing and redressing harms we have caused to ourselves and others”. Within the context of organizations, accountability emcompasses fulfilling job responsibilities as well as impact on the workplace culture. BetterUp Blog defines accountability as “the recognition and acknowledgment of our responsibilities, and being answerable for the outcomes of our actions, decisions, and mistakes.” (</a:t>
            </a:r>
            <a:r>
              <a:rPr lang="en" u="sng">
                <a:solidFill>
                  <a:schemeClr val="hlink"/>
                </a:solidFill>
                <a:hlinkClick r:id="rId2"/>
              </a:rPr>
              <a:t>https://www.betterup.com/blog/accountability-vs-responsibility-for-leaders-going-back-to-the-basics</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are responsible for things and you’re accountable to people, but both are a conscious choice that comes from within.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How can we support those who have caused harm without defaulting to punishment?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 does real accountability look like?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a665915f5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a665915f5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Hello - my name is Maisha Carey and I currently serve as Deputy University Librarian and Director of Organizational Learning at the University of Delaware and I use she/her pronouns. In my organizational context I lead HR and Organizational Development initiatives including data and assessment and professional development.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AutoNum type="arabicParenR"/>
            </a:pPr>
            <a:r>
              <a:rPr lang="en">
                <a:solidFill>
                  <a:schemeClr val="dk1"/>
                </a:solidFill>
              </a:rPr>
              <a:t>Salary expenditures can only be rivaled by collections in most library budgets. According to the ARL 2020 Statistics, 42% expenditures in university libraries was for salaries and that number goes up to 49% for non-university libraries. This is a huge financial investment which requires deliberate stewardship. </a:t>
            </a:r>
            <a:endParaRPr>
              <a:solidFill>
                <a:schemeClr val="dk1"/>
              </a:solidFill>
            </a:endParaRPr>
          </a:p>
          <a:p>
            <a:pPr indent="-298450" lvl="0" marL="457200" rtl="0" algn="l">
              <a:spcBef>
                <a:spcPts val="0"/>
              </a:spcBef>
              <a:spcAft>
                <a:spcPts val="0"/>
              </a:spcAft>
              <a:buClr>
                <a:schemeClr val="dk1"/>
              </a:buClr>
              <a:buSzPts val="1100"/>
              <a:buAutoNum type="arabicParenR"/>
            </a:pPr>
            <a:r>
              <a:rPr lang="en">
                <a:solidFill>
                  <a:schemeClr val="dk1"/>
                </a:solidFill>
              </a:rPr>
              <a:t>One key element of this stewardship is creating the environment in which employees can thrive - an inclusive, welcoming organizational culture that values diversity. Employee perceptions of how much the organization values diversity, integrates employees from underrepresented or marginalized backgrounds, and supports their inclusion via policy influences employee behaviors. </a:t>
            </a:r>
            <a:r>
              <a:rPr lang="en">
                <a:solidFill>
                  <a:schemeClr val="dk1"/>
                </a:solidFill>
              </a:rPr>
              <a:t>Research has shown a strong link between feelings of inclusion and employee engagement, retention, and performance. </a:t>
            </a:r>
            <a:endParaRPr>
              <a:solidFill>
                <a:schemeClr val="dk1"/>
              </a:solidFill>
            </a:endParaRPr>
          </a:p>
          <a:p>
            <a:pPr indent="-298450" lvl="0" marL="457200" rtl="0" algn="l">
              <a:spcBef>
                <a:spcPts val="0"/>
              </a:spcBef>
              <a:spcAft>
                <a:spcPts val="0"/>
              </a:spcAft>
              <a:buClr>
                <a:schemeClr val="dk1"/>
              </a:buClr>
              <a:buSzPts val="1100"/>
              <a:buAutoNum type="arabicParenR"/>
            </a:pPr>
            <a:r>
              <a:rPr lang="en">
                <a:solidFill>
                  <a:schemeClr val="dk1"/>
                </a:solidFill>
              </a:rPr>
              <a:t>The image on the screen is likely familiar to many of you. Originally developed by psychologist Lev VyGotSky, the </a:t>
            </a:r>
            <a:r>
              <a:rPr lang="en">
                <a:solidFill>
                  <a:schemeClr val="dk1"/>
                </a:solidFill>
              </a:rPr>
              <a:t>concept</a:t>
            </a:r>
            <a:r>
              <a:rPr lang="en">
                <a:solidFill>
                  <a:schemeClr val="dk1"/>
                </a:solidFill>
              </a:rPr>
              <a:t> of the zone of proximal development or the learning zone describes the idea that for some discomfort is necessary for learning and subsequently for growth. In order to support employee growth and development we must push them beyond the comfort zone, but provide adequate support to not let them fall. This </a:t>
            </a:r>
            <a:r>
              <a:rPr lang="en">
                <a:solidFill>
                  <a:schemeClr val="dk1"/>
                </a:solidFill>
              </a:rPr>
              <a:t>further supports the pairing of empathy and accountability in our praxis.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 name="Google Shape;52;p13"/>
          <p:cNvCxnSpPr/>
          <p:nvPr/>
        </p:nvCxnSpPr>
        <p:spPr>
          <a:xfrm>
            <a:off x="474475" y="336950"/>
            <a:ext cx="3163200" cy="0"/>
          </a:xfrm>
          <a:prstGeom prst="straightConnector1">
            <a:avLst/>
          </a:prstGeom>
          <a:noFill/>
          <a:ln cap="flat" cmpd="sng" w="9525">
            <a:solidFill>
              <a:schemeClr val="dk1"/>
            </a:solidFill>
            <a:prstDash val="solid"/>
            <a:round/>
            <a:headEnd len="sm" w="sm" type="none"/>
            <a:tailEnd len="sm" w="sm" type="none"/>
          </a:ln>
        </p:spPr>
      </p:cxnSp>
      <p:cxnSp>
        <p:nvCxnSpPr>
          <p:cNvPr id="53" name="Google Shape;53;p13"/>
          <p:cNvCxnSpPr/>
          <p:nvPr/>
        </p:nvCxnSpPr>
        <p:spPr>
          <a:xfrm>
            <a:off x="3828800" y="344225"/>
            <a:ext cx="4863000" cy="0"/>
          </a:xfrm>
          <a:prstGeom prst="straightConnector1">
            <a:avLst/>
          </a:prstGeom>
          <a:noFill/>
          <a:ln cap="flat" cmpd="sng" w="9525">
            <a:solidFill>
              <a:schemeClr val="dk1"/>
            </a:solidFill>
            <a:prstDash val="solid"/>
            <a:round/>
            <a:headEnd len="sm" w="sm" type="none"/>
            <a:tailEnd len="sm" w="sm" type="none"/>
          </a:ln>
        </p:spPr>
      </p:cxnSp>
      <p:sp>
        <p:nvSpPr>
          <p:cNvPr id="54" name="Google Shape;54;p13"/>
          <p:cNvSpPr txBox="1"/>
          <p:nvPr>
            <p:ph type="title"/>
          </p:nvPr>
        </p:nvSpPr>
        <p:spPr>
          <a:xfrm>
            <a:off x="474475" y="450125"/>
            <a:ext cx="3163200" cy="20622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55" name="Google Shape;55;p13"/>
          <p:cNvSpPr txBox="1"/>
          <p:nvPr>
            <p:ph idx="1" type="body"/>
          </p:nvPr>
        </p:nvSpPr>
        <p:spPr>
          <a:xfrm>
            <a:off x="3828775" y="450125"/>
            <a:ext cx="4863000" cy="4115400"/>
          </a:xfrm>
          <a:prstGeom prst="rect">
            <a:avLst/>
          </a:prstGeom>
          <a:noFill/>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56" name="Google Shape;56;p13"/>
          <p:cNvSpPr txBox="1"/>
          <p:nvPr>
            <p:ph idx="12" type="sldNum"/>
          </p:nvPr>
        </p:nvSpPr>
        <p:spPr>
          <a:xfrm>
            <a:off x="8556784" y="4749851"/>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1"/>
                </a:solidFill>
              </a:defRPr>
            </a:lvl1pPr>
            <a:lvl2pPr lvl="1" algn="r">
              <a:lnSpc>
                <a:spcPct val="100000"/>
              </a:lnSpc>
              <a:spcAft>
                <a:spcPts val="0"/>
              </a:spcAft>
              <a:buNone/>
              <a:defRPr sz="1000">
                <a:solidFill>
                  <a:schemeClr val="dk1"/>
                </a:solidFill>
              </a:defRPr>
            </a:lvl2pPr>
            <a:lvl3pPr lvl="2" algn="r">
              <a:lnSpc>
                <a:spcPct val="100000"/>
              </a:lnSpc>
              <a:spcAft>
                <a:spcPts val="0"/>
              </a:spcAft>
              <a:buNone/>
              <a:defRPr sz="1000">
                <a:solidFill>
                  <a:schemeClr val="dk1"/>
                </a:solidFill>
              </a:defRPr>
            </a:lvl3pPr>
            <a:lvl4pPr lvl="3" algn="r">
              <a:lnSpc>
                <a:spcPct val="100000"/>
              </a:lnSpc>
              <a:spcAft>
                <a:spcPts val="0"/>
              </a:spcAft>
              <a:buNone/>
              <a:defRPr sz="1000">
                <a:solidFill>
                  <a:schemeClr val="dk1"/>
                </a:solidFill>
              </a:defRPr>
            </a:lvl4pPr>
            <a:lvl5pPr lvl="4" algn="r">
              <a:lnSpc>
                <a:spcPct val="100000"/>
              </a:lnSpc>
              <a:spcAft>
                <a:spcPts val="0"/>
              </a:spcAft>
              <a:buNone/>
              <a:defRPr sz="1000">
                <a:solidFill>
                  <a:schemeClr val="dk1"/>
                </a:solidFill>
              </a:defRPr>
            </a:lvl5pPr>
            <a:lvl6pPr lvl="5" algn="r">
              <a:lnSpc>
                <a:spcPct val="100000"/>
              </a:lnSpc>
              <a:spcAft>
                <a:spcPts val="0"/>
              </a:spcAft>
              <a:buNone/>
              <a:defRPr sz="1000">
                <a:solidFill>
                  <a:schemeClr val="dk1"/>
                </a:solidFill>
              </a:defRPr>
            </a:lvl6pPr>
            <a:lvl7pPr lvl="6" algn="r">
              <a:lnSpc>
                <a:spcPct val="100000"/>
              </a:lnSpc>
              <a:spcAft>
                <a:spcPts val="0"/>
              </a:spcAft>
              <a:buNone/>
              <a:defRPr sz="1000">
                <a:solidFill>
                  <a:schemeClr val="dk1"/>
                </a:solidFill>
              </a:defRPr>
            </a:lvl7pPr>
            <a:lvl8pPr lvl="7" algn="r">
              <a:lnSpc>
                <a:spcPct val="100000"/>
              </a:lnSpc>
              <a:spcAft>
                <a:spcPts val="0"/>
              </a:spcAft>
              <a:buNone/>
              <a:defRPr sz="1000">
                <a:solidFill>
                  <a:schemeClr val="dk1"/>
                </a:solidFill>
              </a:defRPr>
            </a:lvl8pPr>
            <a:lvl9pPr lvl="8" algn="r">
              <a:lnSpc>
                <a:spcPct val="100000"/>
              </a:lnSpc>
              <a:spcAft>
                <a:spcPts val="0"/>
              </a:spcAft>
              <a:buNone/>
              <a:defRPr sz="10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 name="Google Shape;59;p14"/>
          <p:cNvGrpSpPr/>
          <p:nvPr/>
        </p:nvGrpSpPr>
        <p:grpSpPr>
          <a:xfrm>
            <a:off x="809650" y="887725"/>
            <a:ext cx="3543300" cy="3641441"/>
            <a:chOff x="809650" y="887725"/>
            <a:chExt cx="3543300" cy="3641441"/>
          </a:xfrm>
        </p:grpSpPr>
        <p:sp>
          <p:nvSpPr>
            <p:cNvPr id="60" name="Google Shape;60;p14"/>
            <p:cNvSpPr/>
            <p:nvPr/>
          </p:nvSpPr>
          <p:spPr>
            <a:xfrm>
              <a:off x="809650" y="887725"/>
              <a:ext cx="3543300" cy="3446300"/>
            </a:xfrm>
            <a:prstGeom prst="flowChartProcess">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rot="10800000">
              <a:off x="1076300" y="4212066"/>
              <a:ext cx="548700" cy="317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 name="Google Shape;62;p14"/>
          <p:cNvGrpSpPr/>
          <p:nvPr/>
        </p:nvGrpSpPr>
        <p:grpSpPr>
          <a:xfrm>
            <a:off x="4790950" y="887725"/>
            <a:ext cx="3543300" cy="3641441"/>
            <a:chOff x="4790950" y="887725"/>
            <a:chExt cx="3543300" cy="3641441"/>
          </a:xfrm>
        </p:grpSpPr>
        <p:sp>
          <p:nvSpPr>
            <p:cNvPr id="63" name="Google Shape;63;p14"/>
            <p:cNvSpPr/>
            <p:nvPr/>
          </p:nvSpPr>
          <p:spPr>
            <a:xfrm>
              <a:off x="4790950" y="887725"/>
              <a:ext cx="3543300" cy="3446300"/>
            </a:xfrm>
            <a:prstGeom prst="flowChartProcess">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rot="10800000">
              <a:off x="5057600" y="4212066"/>
              <a:ext cx="548700" cy="3171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14"/>
          <p:cNvSpPr txBox="1"/>
          <p:nvPr>
            <p:ph idx="1" type="body"/>
          </p:nvPr>
        </p:nvSpPr>
        <p:spPr>
          <a:xfrm>
            <a:off x="1200250" y="1225025"/>
            <a:ext cx="2762100" cy="27717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lt1"/>
              </a:buClr>
              <a:buSzPts val="1600"/>
              <a:buChar char="●"/>
              <a:defRPr sz="1600">
                <a:solidFill>
                  <a:schemeClr val="lt1"/>
                </a:solidFill>
              </a:defRPr>
            </a:lvl1pPr>
            <a:lvl2pPr indent="-317500" lvl="1" marL="914400" algn="l">
              <a:lnSpc>
                <a:spcPct val="115000"/>
              </a:lnSpc>
              <a:spcBef>
                <a:spcPts val="0"/>
              </a:spcBef>
              <a:spcAft>
                <a:spcPts val="0"/>
              </a:spcAft>
              <a:buClr>
                <a:schemeClr val="lt1"/>
              </a:buClr>
              <a:buSzPts val="1400"/>
              <a:buChar char="○"/>
              <a:defRPr sz="1400">
                <a:solidFill>
                  <a:schemeClr val="lt1"/>
                </a:solidFill>
              </a:defRPr>
            </a:lvl2pPr>
            <a:lvl3pPr indent="-317500" lvl="2" marL="1371600" algn="l">
              <a:lnSpc>
                <a:spcPct val="115000"/>
              </a:lnSpc>
              <a:spcBef>
                <a:spcPts val="0"/>
              </a:spcBef>
              <a:spcAft>
                <a:spcPts val="0"/>
              </a:spcAft>
              <a:buClr>
                <a:schemeClr val="lt1"/>
              </a:buClr>
              <a:buSzPts val="1400"/>
              <a:buChar char="■"/>
              <a:defRPr sz="1400">
                <a:solidFill>
                  <a:schemeClr val="lt1"/>
                </a:solidFill>
              </a:defRPr>
            </a:lvl3pPr>
            <a:lvl4pPr indent="-317500" lvl="3" marL="1828800" algn="l">
              <a:lnSpc>
                <a:spcPct val="115000"/>
              </a:lnSpc>
              <a:spcBef>
                <a:spcPts val="0"/>
              </a:spcBef>
              <a:spcAft>
                <a:spcPts val="0"/>
              </a:spcAft>
              <a:buClr>
                <a:schemeClr val="lt1"/>
              </a:buClr>
              <a:buSzPts val="1400"/>
              <a:buChar char="●"/>
              <a:defRPr sz="1400">
                <a:solidFill>
                  <a:schemeClr val="lt1"/>
                </a:solidFill>
              </a:defRPr>
            </a:lvl4pPr>
            <a:lvl5pPr indent="-317500" lvl="4" marL="2286000" algn="l">
              <a:lnSpc>
                <a:spcPct val="115000"/>
              </a:lnSpc>
              <a:spcBef>
                <a:spcPts val="0"/>
              </a:spcBef>
              <a:spcAft>
                <a:spcPts val="0"/>
              </a:spcAft>
              <a:buClr>
                <a:schemeClr val="lt1"/>
              </a:buClr>
              <a:buSzPts val="1400"/>
              <a:buChar char="○"/>
              <a:defRPr sz="1400">
                <a:solidFill>
                  <a:schemeClr val="lt1"/>
                </a:solidFill>
              </a:defRPr>
            </a:lvl5pPr>
            <a:lvl6pPr indent="-317500" lvl="5" marL="2743200" algn="l">
              <a:lnSpc>
                <a:spcPct val="115000"/>
              </a:lnSpc>
              <a:spcBef>
                <a:spcPts val="0"/>
              </a:spcBef>
              <a:spcAft>
                <a:spcPts val="0"/>
              </a:spcAft>
              <a:buClr>
                <a:schemeClr val="lt1"/>
              </a:buClr>
              <a:buSzPts val="1400"/>
              <a:buChar char="■"/>
              <a:defRPr sz="1400">
                <a:solidFill>
                  <a:schemeClr val="lt1"/>
                </a:solidFill>
              </a:defRPr>
            </a:lvl6pPr>
            <a:lvl7pPr indent="-317500" lvl="6" marL="3200400" algn="l">
              <a:lnSpc>
                <a:spcPct val="115000"/>
              </a:lnSpc>
              <a:spcBef>
                <a:spcPts val="0"/>
              </a:spcBef>
              <a:spcAft>
                <a:spcPts val="0"/>
              </a:spcAft>
              <a:buClr>
                <a:schemeClr val="lt1"/>
              </a:buClr>
              <a:buSzPts val="1400"/>
              <a:buChar char="●"/>
              <a:defRPr sz="1400">
                <a:solidFill>
                  <a:schemeClr val="lt1"/>
                </a:solidFill>
              </a:defRPr>
            </a:lvl7pPr>
            <a:lvl8pPr indent="-317500" lvl="7" marL="3657600" algn="l">
              <a:lnSpc>
                <a:spcPct val="115000"/>
              </a:lnSpc>
              <a:spcBef>
                <a:spcPts val="0"/>
              </a:spcBef>
              <a:spcAft>
                <a:spcPts val="0"/>
              </a:spcAft>
              <a:buClr>
                <a:schemeClr val="lt1"/>
              </a:buClr>
              <a:buSzPts val="1400"/>
              <a:buChar char="○"/>
              <a:defRPr sz="1400">
                <a:solidFill>
                  <a:schemeClr val="lt1"/>
                </a:solidFill>
              </a:defRPr>
            </a:lvl8pPr>
            <a:lvl9pPr indent="-317500" lvl="8" marL="4114800" algn="l">
              <a:lnSpc>
                <a:spcPct val="115000"/>
              </a:lnSpc>
              <a:spcBef>
                <a:spcPts val="0"/>
              </a:spcBef>
              <a:spcAft>
                <a:spcPts val="0"/>
              </a:spcAft>
              <a:buClr>
                <a:schemeClr val="lt1"/>
              </a:buClr>
              <a:buSzPts val="1400"/>
              <a:buChar char="■"/>
              <a:defRPr sz="1400">
                <a:solidFill>
                  <a:schemeClr val="lt1"/>
                </a:solidFill>
              </a:defRPr>
            </a:lvl9pPr>
          </a:lstStyle>
          <a:p/>
        </p:txBody>
      </p:sp>
      <p:sp>
        <p:nvSpPr>
          <p:cNvPr id="66" name="Google Shape;66;p14"/>
          <p:cNvSpPr txBox="1"/>
          <p:nvPr>
            <p:ph idx="2" type="body"/>
          </p:nvPr>
        </p:nvSpPr>
        <p:spPr>
          <a:xfrm>
            <a:off x="5181550" y="1225025"/>
            <a:ext cx="2762100" cy="27717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lt1"/>
              </a:buClr>
              <a:buSzPts val="1600"/>
              <a:buChar char="●"/>
              <a:defRPr sz="1600">
                <a:solidFill>
                  <a:schemeClr val="lt1"/>
                </a:solidFill>
              </a:defRPr>
            </a:lvl1pPr>
            <a:lvl2pPr indent="-317500" lvl="1" marL="914400" algn="l">
              <a:lnSpc>
                <a:spcPct val="115000"/>
              </a:lnSpc>
              <a:spcBef>
                <a:spcPts val="0"/>
              </a:spcBef>
              <a:spcAft>
                <a:spcPts val="0"/>
              </a:spcAft>
              <a:buClr>
                <a:schemeClr val="lt1"/>
              </a:buClr>
              <a:buSzPts val="1400"/>
              <a:buChar char="○"/>
              <a:defRPr sz="1400">
                <a:solidFill>
                  <a:schemeClr val="lt1"/>
                </a:solidFill>
              </a:defRPr>
            </a:lvl2pPr>
            <a:lvl3pPr indent="-317500" lvl="2" marL="1371600" algn="l">
              <a:lnSpc>
                <a:spcPct val="115000"/>
              </a:lnSpc>
              <a:spcBef>
                <a:spcPts val="0"/>
              </a:spcBef>
              <a:spcAft>
                <a:spcPts val="0"/>
              </a:spcAft>
              <a:buClr>
                <a:schemeClr val="lt1"/>
              </a:buClr>
              <a:buSzPts val="1400"/>
              <a:buChar char="■"/>
              <a:defRPr sz="1400">
                <a:solidFill>
                  <a:schemeClr val="lt1"/>
                </a:solidFill>
              </a:defRPr>
            </a:lvl3pPr>
            <a:lvl4pPr indent="-317500" lvl="3" marL="1828800" algn="l">
              <a:lnSpc>
                <a:spcPct val="115000"/>
              </a:lnSpc>
              <a:spcBef>
                <a:spcPts val="0"/>
              </a:spcBef>
              <a:spcAft>
                <a:spcPts val="0"/>
              </a:spcAft>
              <a:buClr>
                <a:schemeClr val="lt1"/>
              </a:buClr>
              <a:buSzPts val="1400"/>
              <a:buChar char="●"/>
              <a:defRPr sz="1400">
                <a:solidFill>
                  <a:schemeClr val="lt1"/>
                </a:solidFill>
              </a:defRPr>
            </a:lvl4pPr>
            <a:lvl5pPr indent="-317500" lvl="4" marL="2286000" algn="l">
              <a:lnSpc>
                <a:spcPct val="115000"/>
              </a:lnSpc>
              <a:spcBef>
                <a:spcPts val="0"/>
              </a:spcBef>
              <a:spcAft>
                <a:spcPts val="0"/>
              </a:spcAft>
              <a:buClr>
                <a:schemeClr val="lt1"/>
              </a:buClr>
              <a:buSzPts val="1400"/>
              <a:buChar char="○"/>
              <a:defRPr sz="1400">
                <a:solidFill>
                  <a:schemeClr val="lt1"/>
                </a:solidFill>
              </a:defRPr>
            </a:lvl5pPr>
            <a:lvl6pPr indent="-317500" lvl="5" marL="2743200" algn="l">
              <a:lnSpc>
                <a:spcPct val="115000"/>
              </a:lnSpc>
              <a:spcBef>
                <a:spcPts val="0"/>
              </a:spcBef>
              <a:spcAft>
                <a:spcPts val="0"/>
              </a:spcAft>
              <a:buClr>
                <a:schemeClr val="lt1"/>
              </a:buClr>
              <a:buSzPts val="1400"/>
              <a:buChar char="■"/>
              <a:defRPr sz="1400">
                <a:solidFill>
                  <a:schemeClr val="lt1"/>
                </a:solidFill>
              </a:defRPr>
            </a:lvl6pPr>
            <a:lvl7pPr indent="-317500" lvl="6" marL="3200400" algn="l">
              <a:lnSpc>
                <a:spcPct val="115000"/>
              </a:lnSpc>
              <a:spcBef>
                <a:spcPts val="0"/>
              </a:spcBef>
              <a:spcAft>
                <a:spcPts val="0"/>
              </a:spcAft>
              <a:buClr>
                <a:schemeClr val="lt1"/>
              </a:buClr>
              <a:buSzPts val="1400"/>
              <a:buChar char="●"/>
              <a:defRPr sz="1400">
                <a:solidFill>
                  <a:schemeClr val="lt1"/>
                </a:solidFill>
              </a:defRPr>
            </a:lvl7pPr>
            <a:lvl8pPr indent="-317500" lvl="7" marL="3657600" algn="l">
              <a:lnSpc>
                <a:spcPct val="115000"/>
              </a:lnSpc>
              <a:spcBef>
                <a:spcPts val="0"/>
              </a:spcBef>
              <a:spcAft>
                <a:spcPts val="0"/>
              </a:spcAft>
              <a:buClr>
                <a:schemeClr val="lt1"/>
              </a:buClr>
              <a:buSzPts val="1400"/>
              <a:buChar char="○"/>
              <a:defRPr sz="1400">
                <a:solidFill>
                  <a:schemeClr val="lt1"/>
                </a:solidFill>
              </a:defRPr>
            </a:lvl8pPr>
            <a:lvl9pPr indent="-317500" lvl="8" marL="4114800" algn="l">
              <a:lnSpc>
                <a:spcPct val="115000"/>
              </a:lnSpc>
              <a:spcBef>
                <a:spcPts val="0"/>
              </a:spcBef>
              <a:spcAft>
                <a:spcPts val="0"/>
              </a:spcAft>
              <a:buClr>
                <a:schemeClr val="lt1"/>
              </a:buClr>
              <a:buSzPts val="1400"/>
              <a:buChar char="■"/>
              <a:defRPr sz="1400">
                <a:solidFill>
                  <a:schemeClr val="lt1"/>
                </a:solidFill>
              </a:defRPr>
            </a:lvl9pPr>
          </a:lstStyle>
          <a:p/>
        </p:txBody>
      </p:sp>
      <p:sp>
        <p:nvSpPr>
          <p:cNvPr id="67" name="Google Shape;67;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4">
    <p:spTree>
      <p:nvGrpSpPr>
        <p:cNvPr id="68" name="Shape 68"/>
        <p:cNvGrpSpPr/>
        <p:nvPr/>
      </p:nvGrpSpPr>
      <p:grpSpPr>
        <a:xfrm>
          <a:off x="0" y="0"/>
          <a:ext cx="0" cy="0"/>
          <a:chOff x="0" y="0"/>
          <a:chExt cx="0" cy="0"/>
        </a:xfrm>
      </p:grpSpPr>
      <p:sp>
        <p:nvSpPr>
          <p:cNvPr id="69" name="Google Shape;69;p15"/>
          <p:cNvSpPr/>
          <p:nvPr/>
        </p:nvSpPr>
        <p:spPr>
          <a:xfrm>
            <a:off x="0" y="0"/>
            <a:ext cx="9144000" cy="5143500"/>
          </a:xfrm>
          <a:prstGeom prst="rect">
            <a:avLst/>
          </a:prstGeom>
          <a:gradFill>
            <a:gsLst>
              <a:gs pos="0">
                <a:srgbClr val="696969"/>
              </a:gs>
              <a:gs pos="100000">
                <a:srgbClr val="1D1D1D"/>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ph type="title"/>
          </p:nvPr>
        </p:nvSpPr>
        <p:spPr>
          <a:xfrm>
            <a:off x="311700" y="205950"/>
            <a:ext cx="3889500" cy="18330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rgbClr val="FFFFFF"/>
              </a:buClr>
              <a:buSzPts val="2800"/>
              <a:buNone/>
              <a:defRPr sz="2800">
                <a:solidFill>
                  <a:srgbClr val="FFFFFF"/>
                </a:solidFill>
              </a:defRPr>
            </a:lvl1pPr>
            <a:lvl2pPr lvl="1" algn="l">
              <a:lnSpc>
                <a:spcPct val="100000"/>
              </a:lnSpc>
              <a:spcBef>
                <a:spcPts val="0"/>
              </a:spcBef>
              <a:spcAft>
                <a:spcPts val="0"/>
              </a:spcAft>
              <a:buClr>
                <a:srgbClr val="FFFFFF"/>
              </a:buClr>
              <a:buSzPts val="2800"/>
              <a:buNone/>
              <a:defRPr sz="2800">
                <a:solidFill>
                  <a:srgbClr val="FFFFFF"/>
                </a:solidFill>
              </a:defRPr>
            </a:lvl2pPr>
            <a:lvl3pPr lvl="2" algn="l">
              <a:lnSpc>
                <a:spcPct val="100000"/>
              </a:lnSpc>
              <a:spcBef>
                <a:spcPts val="0"/>
              </a:spcBef>
              <a:spcAft>
                <a:spcPts val="0"/>
              </a:spcAft>
              <a:buClr>
                <a:srgbClr val="FFFFFF"/>
              </a:buClr>
              <a:buSzPts val="2800"/>
              <a:buNone/>
              <a:defRPr sz="2800">
                <a:solidFill>
                  <a:srgbClr val="FFFFFF"/>
                </a:solidFill>
              </a:defRPr>
            </a:lvl3pPr>
            <a:lvl4pPr lvl="3" algn="l">
              <a:lnSpc>
                <a:spcPct val="100000"/>
              </a:lnSpc>
              <a:spcBef>
                <a:spcPts val="0"/>
              </a:spcBef>
              <a:spcAft>
                <a:spcPts val="0"/>
              </a:spcAft>
              <a:buClr>
                <a:srgbClr val="FFFFFF"/>
              </a:buClr>
              <a:buSzPts val="2800"/>
              <a:buNone/>
              <a:defRPr sz="2800">
                <a:solidFill>
                  <a:srgbClr val="FFFFFF"/>
                </a:solidFill>
              </a:defRPr>
            </a:lvl4pPr>
            <a:lvl5pPr lvl="4" algn="l">
              <a:lnSpc>
                <a:spcPct val="100000"/>
              </a:lnSpc>
              <a:spcBef>
                <a:spcPts val="0"/>
              </a:spcBef>
              <a:spcAft>
                <a:spcPts val="0"/>
              </a:spcAft>
              <a:buClr>
                <a:srgbClr val="FFFFFF"/>
              </a:buClr>
              <a:buSzPts val="2800"/>
              <a:buNone/>
              <a:defRPr sz="2800">
                <a:solidFill>
                  <a:srgbClr val="FFFFFF"/>
                </a:solidFill>
              </a:defRPr>
            </a:lvl5pPr>
            <a:lvl6pPr lvl="5" algn="l">
              <a:lnSpc>
                <a:spcPct val="100000"/>
              </a:lnSpc>
              <a:spcBef>
                <a:spcPts val="0"/>
              </a:spcBef>
              <a:spcAft>
                <a:spcPts val="0"/>
              </a:spcAft>
              <a:buClr>
                <a:srgbClr val="FFFFFF"/>
              </a:buClr>
              <a:buSzPts val="2800"/>
              <a:buNone/>
              <a:defRPr sz="2800">
                <a:solidFill>
                  <a:srgbClr val="FFFFFF"/>
                </a:solidFill>
              </a:defRPr>
            </a:lvl6pPr>
            <a:lvl7pPr lvl="6" algn="l">
              <a:lnSpc>
                <a:spcPct val="100000"/>
              </a:lnSpc>
              <a:spcBef>
                <a:spcPts val="0"/>
              </a:spcBef>
              <a:spcAft>
                <a:spcPts val="0"/>
              </a:spcAft>
              <a:buClr>
                <a:srgbClr val="FFFFFF"/>
              </a:buClr>
              <a:buSzPts val="2800"/>
              <a:buNone/>
              <a:defRPr sz="2800">
                <a:solidFill>
                  <a:srgbClr val="FFFFFF"/>
                </a:solidFill>
              </a:defRPr>
            </a:lvl7pPr>
            <a:lvl8pPr lvl="7" algn="l">
              <a:lnSpc>
                <a:spcPct val="100000"/>
              </a:lnSpc>
              <a:spcBef>
                <a:spcPts val="0"/>
              </a:spcBef>
              <a:spcAft>
                <a:spcPts val="0"/>
              </a:spcAft>
              <a:buClr>
                <a:srgbClr val="FFFFFF"/>
              </a:buClr>
              <a:buSzPts val="2800"/>
              <a:buNone/>
              <a:defRPr sz="2800">
                <a:solidFill>
                  <a:srgbClr val="FFFFFF"/>
                </a:solidFill>
              </a:defRPr>
            </a:lvl8pPr>
            <a:lvl9pPr lvl="8" algn="l">
              <a:lnSpc>
                <a:spcPct val="100000"/>
              </a:lnSpc>
              <a:spcBef>
                <a:spcPts val="0"/>
              </a:spcBef>
              <a:spcAft>
                <a:spcPts val="0"/>
              </a:spcAft>
              <a:buClr>
                <a:srgbClr val="FFFFFF"/>
              </a:buClr>
              <a:buSzPts val="2800"/>
              <a:buNone/>
              <a:defRPr sz="2800">
                <a:solidFill>
                  <a:srgbClr val="FFFFFF"/>
                </a:solidFill>
              </a:defRPr>
            </a:lvl9pPr>
          </a:lstStyle>
          <a:p/>
        </p:txBody>
      </p:sp>
      <p:sp>
        <p:nvSpPr>
          <p:cNvPr id="71" name="Google Shape;71;p15"/>
          <p:cNvSpPr txBox="1"/>
          <p:nvPr>
            <p:ph idx="1" type="body"/>
          </p:nvPr>
        </p:nvSpPr>
        <p:spPr>
          <a:xfrm>
            <a:off x="311700" y="2234525"/>
            <a:ext cx="3889500" cy="23343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0"/>
              </a:spcBef>
              <a:spcAft>
                <a:spcPts val="0"/>
              </a:spcAft>
              <a:buClr>
                <a:srgbClr val="FFFFFF"/>
              </a:buClr>
              <a:buSzPts val="1200"/>
              <a:buChar char="○"/>
              <a:defRPr sz="1200">
                <a:solidFill>
                  <a:srgbClr val="FFFFFF"/>
                </a:solidFill>
              </a:defRPr>
            </a:lvl2pPr>
            <a:lvl3pPr indent="-304800" lvl="2" marL="1371600" algn="l">
              <a:lnSpc>
                <a:spcPct val="115000"/>
              </a:lnSpc>
              <a:spcBef>
                <a:spcPts val="0"/>
              </a:spcBef>
              <a:spcAft>
                <a:spcPts val="0"/>
              </a:spcAft>
              <a:buClr>
                <a:srgbClr val="FFFFFF"/>
              </a:buClr>
              <a:buSzPts val="1200"/>
              <a:buChar char="■"/>
              <a:defRPr sz="1200">
                <a:solidFill>
                  <a:srgbClr val="FFFFFF"/>
                </a:solidFill>
              </a:defRPr>
            </a:lvl3pPr>
            <a:lvl4pPr indent="-304800" lvl="3" marL="1828800" algn="l">
              <a:lnSpc>
                <a:spcPct val="115000"/>
              </a:lnSpc>
              <a:spcBef>
                <a:spcPts val="0"/>
              </a:spcBef>
              <a:spcAft>
                <a:spcPts val="0"/>
              </a:spcAft>
              <a:buClr>
                <a:srgbClr val="FFFFFF"/>
              </a:buClr>
              <a:buSzPts val="1200"/>
              <a:buChar char="●"/>
              <a:defRPr sz="1200">
                <a:solidFill>
                  <a:srgbClr val="FFFFFF"/>
                </a:solidFill>
              </a:defRPr>
            </a:lvl4pPr>
            <a:lvl5pPr indent="-304800" lvl="4" marL="2286000" algn="l">
              <a:lnSpc>
                <a:spcPct val="115000"/>
              </a:lnSpc>
              <a:spcBef>
                <a:spcPts val="0"/>
              </a:spcBef>
              <a:spcAft>
                <a:spcPts val="0"/>
              </a:spcAft>
              <a:buClr>
                <a:srgbClr val="FFFFFF"/>
              </a:buClr>
              <a:buSzPts val="1200"/>
              <a:buChar char="○"/>
              <a:defRPr sz="1200">
                <a:solidFill>
                  <a:srgbClr val="FFFFFF"/>
                </a:solidFill>
              </a:defRPr>
            </a:lvl5pPr>
            <a:lvl6pPr indent="-304800" lvl="5" marL="2743200" algn="l">
              <a:lnSpc>
                <a:spcPct val="115000"/>
              </a:lnSpc>
              <a:spcBef>
                <a:spcPts val="0"/>
              </a:spcBef>
              <a:spcAft>
                <a:spcPts val="0"/>
              </a:spcAft>
              <a:buClr>
                <a:srgbClr val="FFFFFF"/>
              </a:buClr>
              <a:buSzPts val="1200"/>
              <a:buChar char="■"/>
              <a:defRPr sz="1200">
                <a:solidFill>
                  <a:srgbClr val="FFFFFF"/>
                </a:solidFill>
              </a:defRPr>
            </a:lvl6pPr>
            <a:lvl7pPr indent="-304800" lvl="6" marL="3200400" algn="l">
              <a:lnSpc>
                <a:spcPct val="115000"/>
              </a:lnSpc>
              <a:spcBef>
                <a:spcPts val="0"/>
              </a:spcBef>
              <a:spcAft>
                <a:spcPts val="0"/>
              </a:spcAft>
              <a:buClr>
                <a:srgbClr val="FFFFFF"/>
              </a:buClr>
              <a:buSzPts val="1200"/>
              <a:buChar char="●"/>
              <a:defRPr sz="1200">
                <a:solidFill>
                  <a:srgbClr val="FFFFFF"/>
                </a:solidFill>
              </a:defRPr>
            </a:lvl7pPr>
            <a:lvl8pPr indent="-304800" lvl="7" marL="3657600" algn="l">
              <a:lnSpc>
                <a:spcPct val="115000"/>
              </a:lnSpc>
              <a:spcBef>
                <a:spcPts val="0"/>
              </a:spcBef>
              <a:spcAft>
                <a:spcPts val="0"/>
              </a:spcAft>
              <a:buClr>
                <a:srgbClr val="FFFFFF"/>
              </a:buClr>
              <a:buSzPts val="1200"/>
              <a:buChar char="○"/>
              <a:defRPr sz="1200">
                <a:solidFill>
                  <a:srgbClr val="FFFFFF"/>
                </a:solidFill>
              </a:defRPr>
            </a:lvl8pPr>
            <a:lvl9pPr indent="-304800" lvl="8" marL="411480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72" name="Google Shape;72;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5">
    <p:spTree>
      <p:nvGrpSpPr>
        <p:cNvPr id="73" name="Shape 73"/>
        <p:cNvGrpSpPr/>
        <p:nvPr/>
      </p:nvGrpSpPr>
      <p:grpSpPr>
        <a:xfrm>
          <a:off x="0" y="0"/>
          <a:ext cx="0" cy="0"/>
          <a:chOff x="0" y="0"/>
          <a:chExt cx="0" cy="0"/>
        </a:xfrm>
      </p:grpSpPr>
      <p:sp>
        <p:nvSpPr>
          <p:cNvPr id="74" name="Google Shape;74;p16"/>
          <p:cNvSpPr/>
          <p:nvPr/>
        </p:nvSpPr>
        <p:spPr>
          <a:xfrm>
            <a:off x="0" y="0"/>
            <a:ext cx="9144000" cy="5143500"/>
          </a:xfrm>
          <a:prstGeom prst="rect">
            <a:avLst/>
          </a:pr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p:nvPr/>
        </p:nvSpPr>
        <p:spPr>
          <a:xfrm>
            <a:off x="25" y="0"/>
            <a:ext cx="9143982" cy="327780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txBox="1"/>
          <p:nvPr>
            <p:ph type="ctrTitle"/>
          </p:nvPr>
        </p:nvSpPr>
        <p:spPr>
          <a:xfrm>
            <a:off x="311700" y="3537800"/>
            <a:ext cx="8097600" cy="10059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77" name="Google Shape;77;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8">
    <p:bg>
      <p:bgPr>
        <a:solidFill>
          <a:srgbClr val="FFFFFF"/>
        </a:solidFill>
      </p:bgPr>
    </p:bg>
    <p:spTree>
      <p:nvGrpSpPr>
        <p:cNvPr id="78" name="Shape 78"/>
        <p:cNvGrpSpPr/>
        <p:nvPr/>
      </p:nvGrpSpPr>
      <p:grpSpPr>
        <a:xfrm>
          <a:off x="0" y="0"/>
          <a:ext cx="0" cy="0"/>
          <a:chOff x="0" y="0"/>
          <a:chExt cx="0" cy="0"/>
        </a:xfrm>
      </p:grpSpPr>
      <p:sp>
        <p:nvSpPr>
          <p:cNvPr id="79" name="Google Shape;79;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p:nvPr/>
        </p:nvSpPr>
        <p:spPr>
          <a:xfrm>
            <a:off x="3389100" y="0"/>
            <a:ext cx="57549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17"/>
          <p:cNvSpPr txBox="1"/>
          <p:nvPr>
            <p:ph type="title"/>
          </p:nvPr>
        </p:nvSpPr>
        <p:spPr>
          <a:xfrm>
            <a:off x="321825" y="694100"/>
            <a:ext cx="2651400" cy="17817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None/>
              <a:defRPr b="1" sz="2600">
                <a:solidFill>
                  <a:schemeClr val="dk1"/>
                </a:solidFill>
              </a:defRPr>
            </a:lvl1pPr>
            <a:lvl2pPr lvl="1" algn="l">
              <a:lnSpc>
                <a:spcPct val="100000"/>
              </a:lnSpc>
              <a:spcBef>
                <a:spcPts val="0"/>
              </a:spcBef>
              <a:spcAft>
                <a:spcPts val="0"/>
              </a:spcAft>
              <a:buNone/>
              <a:defRPr b="1" sz="2600">
                <a:solidFill>
                  <a:schemeClr val="dk1"/>
                </a:solidFill>
              </a:defRPr>
            </a:lvl2pPr>
            <a:lvl3pPr lvl="2" algn="l">
              <a:lnSpc>
                <a:spcPct val="100000"/>
              </a:lnSpc>
              <a:spcBef>
                <a:spcPts val="0"/>
              </a:spcBef>
              <a:spcAft>
                <a:spcPts val="0"/>
              </a:spcAft>
              <a:buNone/>
              <a:defRPr b="1" sz="2600">
                <a:solidFill>
                  <a:schemeClr val="dk1"/>
                </a:solidFill>
              </a:defRPr>
            </a:lvl3pPr>
            <a:lvl4pPr lvl="3" algn="l">
              <a:lnSpc>
                <a:spcPct val="100000"/>
              </a:lnSpc>
              <a:spcBef>
                <a:spcPts val="0"/>
              </a:spcBef>
              <a:spcAft>
                <a:spcPts val="0"/>
              </a:spcAft>
              <a:buNone/>
              <a:defRPr b="1" sz="2600">
                <a:solidFill>
                  <a:schemeClr val="dk1"/>
                </a:solidFill>
              </a:defRPr>
            </a:lvl4pPr>
            <a:lvl5pPr lvl="4" algn="l">
              <a:lnSpc>
                <a:spcPct val="100000"/>
              </a:lnSpc>
              <a:spcBef>
                <a:spcPts val="0"/>
              </a:spcBef>
              <a:spcAft>
                <a:spcPts val="0"/>
              </a:spcAft>
              <a:buNone/>
              <a:defRPr b="1" sz="2600">
                <a:solidFill>
                  <a:schemeClr val="dk1"/>
                </a:solidFill>
              </a:defRPr>
            </a:lvl5pPr>
            <a:lvl6pPr lvl="5" algn="l">
              <a:lnSpc>
                <a:spcPct val="100000"/>
              </a:lnSpc>
              <a:spcBef>
                <a:spcPts val="0"/>
              </a:spcBef>
              <a:spcAft>
                <a:spcPts val="0"/>
              </a:spcAft>
              <a:buNone/>
              <a:defRPr b="1" sz="2600">
                <a:solidFill>
                  <a:schemeClr val="dk1"/>
                </a:solidFill>
              </a:defRPr>
            </a:lvl6pPr>
            <a:lvl7pPr lvl="6" algn="l">
              <a:lnSpc>
                <a:spcPct val="100000"/>
              </a:lnSpc>
              <a:spcBef>
                <a:spcPts val="0"/>
              </a:spcBef>
              <a:spcAft>
                <a:spcPts val="0"/>
              </a:spcAft>
              <a:buNone/>
              <a:defRPr b="1" sz="2600">
                <a:solidFill>
                  <a:schemeClr val="dk1"/>
                </a:solidFill>
              </a:defRPr>
            </a:lvl7pPr>
            <a:lvl8pPr lvl="7" algn="l">
              <a:lnSpc>
                <a:spcPct val="100000"/>
              </a:lnSpc>
              <a:spcBef>
                <a:spcPts val="0"/>
              </a:spcBef>
              <a:spcAft>
                <a:spcPts val="0"/>
              </a:spcAft>
              <a:buNone/>
              <a:defRPr b="1" sz="2600">
                <a:solidFill>
                  <a:schemeClr val="dk1"/>
                </a:solidFill>
              </a:defRPr>
            </a:lvl8pPr>
            <a:lvl9pPr lvl="8" algn="l">
              <a:lnSpc>
                <a:spcPct val="100000"/>
              </a:lnSpc>
              <a:spcBef>
                <a:spcPts val="0"/>
              </a:spcBef>
              <a:spcAft>
                <a:spcPts val="0"/>
              </a:spcAft>
              <a:buNone/>
              <a:defRPr b="1" sz="2600">
                <a:solidFill>
                  <a:schemeClr val="dk1"/>
                </a:solidFill>
              </a:defRPr>
            </a:lvl9pPr>
          </a:lstStyle>
          <a:p/>
        </p:txBody>
      </p:sp>
      <p:cxnSp>
        <p:nvCxnSpPr>
          <p:cNvPr id="83" name="Google Shape;83;p17"/>
          <p:cNvCxnSpPr/>
          <p:nvPr/>
        </p:nvCxnSpPr>
        <p:spPr>
          <a:xfrm>
            <a:off x="372950" y="511683"/>
            <a:ext cx="642300" cy="0"/>
          </a:xfrm>
          <a:prstGeom prst="straightConnector1">
            <a:avLst/>
          </a:prstGeom>
          <a:noFill/>
          <a:ln cap="flat" cmpd="sng" w="76200">
            <a:solidFill>
              <a:schemeClr val="accent5"/>
            </a:solidFill>
            <a:prstDash val="solid"/>
            <a:round/>
            <a:headEnd len="sm" w="sm" type="none"/>
            <a:tailEnd len="sm" w="sm" type="none"/>
          </a:ln>
        </p:spPr>
      </p:cxnSp>
      <p:sp>
        <p:nvSpPr>
          <p:cNvPr id="84" name="Google Shape;84;p17"/>
          <p:cNvSpPr txBox="1"/>
          <p:nvPr>
            <p:ph idx="1" type="body"/>
          </p:nvPr>
        </p:nvSpPr>
        <p:spPr>
          <a:xfrm>
            <a:off x="321825" y="2506879"/>
            <a:ext cx="2651400" cy="19371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1"/>
              </a:buClr>
              <a:buSzPts val="1400"/>
              <a:buChar char="●"/>
              <a:defRPr sz="1400">
                <a:solidFill>
                  <a:schemeClr val="dk1"/>
                </a:solidFill>
              </a:defRPr>
            </a:lvl1pPr>
            <a:lvl2pPr indent="-304800" lvl="1" marL="914400" algn="l">
              <a:lnSpc>
                <a:spcPct val="115000"/>
              </a:lnSpc>
              <a:spcBef>
                <a:spcPts val="0"/>
              </a:spcBef>
              <a:spcAft>
                <a:spcPts val="0"/>
              </a:spcAft>
              <a:buClr>
                <a:schemeClr val="dk1"/>
              </a:buClr>
              <a:buSzPts val="1200"/>
              <a:buChar char="○"/>
              <a:defRPr sz="1200">
                <a:solidFill>
                  <a:schemeClr val="dk1"/>
                </a:solidFill>
              </a:defRPr>
            </a:lvl2pPr>
            <a:lvl3pPr indent="-304800" lvl="2" marL="1371600" algn="l">
              <a:lnSpc>
                <a:spcPct val="115000"/>
              </a:lnSpc>
              <a:spcBef>
                <a:spcPts val="0"/>
              </a:spcBef>
              <a:spcAft>
                <a:spcPts val="0"/>
              </a:spcAft>
              <a:buClr>
                <a:schemeClr val="dk1"/>
              </a:buClr>
              <a:buSzPts val="1200"/>
              <a:buChar char="■"/>
              <a:defRPr sz="1200">
                <a:solidFill>
                  <a:schemeClr val="dk1"/>
                </a:solidFill>
              </a:defRPr>
            </a:lvl3pPr>
            <a:lvl4pPr indent="-304800" lvl="3" marL="1828800" algn="l">
              <a:lnSpc>
                <a:spcPct val="115000"/>
              </a:lnSpc>
              <a:spcBef>
                <a:spcPts val="0"/>
              </a:spcBef>
              <a:spcAft>
                <a:spcPts val="0"/>
              </a:spcAft>
              <a:buClr>
                <a:schemeClr val="dk1"/>
              </a:buClr>
              <a:buSzPts val="1200"/>
              <a:buChar char="●"/>
              <a:defRPr sz="1200">
                <a:solidFill>
                  <a:schemeClr val="dk1"/>
                </a:solidFill>
              </a:defRPr>
            </a:lvl4pPr>
            <a:lvl5pPr indent="-304800" lvl="4" marL="2286000" algn="l">
              <a:lnSpc>
                <a:spcPct val="115000"/>
              </a:lnSpc>
              <a:spcBef>
                <a:spcPts val="0"/>
              </a:spcBef>
              <a:spcAft>
                <a:spcPts val="0"/>
              </a:spcAft>
              <a:buClr>
                <a:schemeClr val="dk1"/>
              </a:buClr>
              <a:buSzPts val="1200"/>
              <a:buChar char="○"/>
              <a:defRPr sz="1200">
                <a:solidFill>
                  <a:schemeClr val="dk1"/>
                </a:solidFill>
              </a:defRPr>
            </a:lvl5pPr>
            <a:lvl6pPr indent="-304800" lvl="5" marL="2743200" algn="l">
              <a:lnSpc>
                <a:spcPct val="115000"/>
              </a:lnSpc>
              <a:spcBef>
                <a:spcPts val="0"/>
              </a:spcBef>
              <a:spcAft>
                <a:spcPts val="0"/>
              </a:spcAft>
              <a:buClr>
                <a:schemeClr val="dk1"/>
              </a:buClr>
              <a:buSzPts val="1200"/>
              <a:buChar char="■"/>
              <a:defRPr sz="1200">
                <a:solidFill>
                  <a:schemeClr val="dk1"/>
                </a:solidFill>
              </a:defRPr>
            </a:lvl6pPr>
            <a:lvl7pPr indent="-304800" lvl="6" marL="3200400" algn="l">
              <a:lnSpc>
                <a:spcPct val="115000"/>
              </a:lnSpc>
              <a:spcBef>
                <a:spcPts val="0"/>
              </a:spcBef>
              <a:spcAft>
                <a:spcPts val="0"/>
              </a:spcAft>
              <a:buClr>
                <a:schemeClr val="dk1"/>
              </a:buClr>
              <a:buSzPts val="1200"/>
              <a:buChar char="●"/>
              <a:defRPr sz="1200">
                <a:solidFill>
                  <a:schemeClr val="dk1"/>
                </a:solidFill>
              </a:defRPr>
            </a:lvl7pPr>
            <a:lvl8pPr indent="-304800" lvl="7" marL="3657600" algn="l">
              <a:lnSpc>
                <a:spcPct val="115000"/>
              </a:lnSpc>
              <a:spcBef>
                <a:spcPts val="0"/>
              </a:spcBef>
              <a:spcAft>
                <a:spcPts val="0"/>
              </a:spcAft>
              <a:buClr>
                <a:schemeClr val="dk1"/>
              </a:buClr>
              <a:buSzPts val="1200"/>
              <a:buChar char="○"/>
              <a:defRPr sz="1200">
                <a:solidFill>
                  <a:schemeClr val="dk1"/>
                </a:solidFill>
              </a:defRPr>
            </a:lvl8pPr>
            <a:lvl9pPr indent="-304800" lvl="8" marL="4114800" algn="l">
              <a:lnSpc>
                <a:spcPct val="115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9">
    <p:bg>
      <p:bgPr>
        <a:solidFill>
          <a:srgbClr val="FFFFFF"/>
        </a:solidFill>
      </p:bgPr>
    </p:bg>
    <p:spTree>
      <p:nvGrpSpPr>
        <p:cNvPr id="85" name="Shape 85"/>
        <p:cNvGrpSpPr/>
        <p:nvPr/>
      </p:nvGrpSpPr>
      <p:grpSpPr>
        <a:xfrm>
          <a:off x="0" y="0"/>
          <a:ext cx="0" cy="0"/>
          <a:chOff x="0" y="0"/>
          <a:chExt cx="0" cy="0"/>
        </a:xfrm>
      </p:grpSpPr>
      <p:sp>
        <p:nvSpPr>
          <p:cNvPr id="86" name="Google Shape;86;p18"/>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8"/>
          <p:cNvSpPr txBox="1"/>
          <p:nvPr>
            <p:ph type="title"/>
          </p:nvPr>
        </p:nvSpPr>
        <p:spPr>
          <a:xfrm>
            <a:off x="339575" y="851900"/>
            <a:ext cx="4756200" cy="3420600"/>
          </a:xfrm>
          <a:prstGeom prst="rect">
            <a:avLst/>
          </a:prstGeom>
          <a:noFill/>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88" name="Google Shape;88;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10">
    <p:bg>
      <p:bgPr>
        <a:solidFill>
          <a:srgbClr val="FFFFFF"/>
        </a:solidFill>
      </p:bgPr>
    </p:bg>
    <p:spTree>
      <p:nvGrpSpPr>
        <p:cNvPr id="89" name="Shape 89"/>
        <p:cNvGrpSpPr/>
        <p:nvPr/>
      </p:nvGrpSpPr>
      <p:grpSpPr>
        <a:xfrm>
          <a:off x="0" y="0"/>
          <a:ext cx="0" cy="0"/>
          <a:chOff x="0" y="0"/>
          <a:chExt cx="0" cy="0"/>
        </a:xfrm>
      </p:grpSpPr>
      <p:sp>
        <p:nvSpPr>
          <p:cNvPr id="90" name="Google Shape;90;p19"/>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9"/>
          <p:cNvSpPr txBox="1"/>
          <p:nvPr>
            <p:ph type="ctrTitle"/>
          </p:nvPr>
        </p:nvSpPr>
        <p:spPr>
          <a:xfrm>
            <a:off x="1837575" y="1251525"/>
            <a:ext cx="5445900" cy="2640600"/>
          </a:xfrm>
          <a:prstGeom prst="rect">
            <a:avLst/>
          </a:prstGeom>
          <a:noFill/>
        </p:spPr>
        <p:txBody>
          <a:bodyPr anchorCtr="0" anchor="ctr" bIns="91425" lIns="91425" spcFirstLastPara="1" rIns="91425" wrap="square" tIns="91425">
            <a:normAutofit/>
          </a:bodyPr>
          <a:lstStyle>
            <a:lvl1pPr lvl="0" algn="ctr">
              <a:lnSpc>
                <a:spcPct val="100000"/>
              </a:lnSpc>
              <a:spcBef>
                <a:spcPts val="0"/>
              </a:spcBef>
              <a:spcAft>
                <a:spcPts val="0"/>
              </a:spcAft>
              <a:buClr>
                <a:srgbClr val="FFFFFF"/>
              </a:buClr>
              <a:buSzPts val="4000"/>
              <a:buNone/>
              <a:defRPr b="1" sz="4000">
                <a:solidFill>
                  <a:srgbClr val="FFFFFF"/>
                </a:solidFill>
              </a:defRPr>
            </a:lvl1pPr>
            <a:lvl2pPr lvl="1" algn="ctr">
              <a:lnSpc>
                <a:spcPct val="100000"/>
              </a:lnSpc>
              <a:spcBef>
                <a:spcPts val="0"/>
              </a:spcBef>
              <a:spcAft>
                <a:spcPts val="0"/>
              </a:spcAft>
              <a:buClr>
                <a:srgbClr val="FFFFFF"/>
              </a:buClr>
              <a:buSzPts val="4000"/>
              <a:buNone/>
              <a:defRPr b="1" sz="4000">
                <a:solidFill>
                  <a:srgbClr val="FFFFFF"/>
                </a:solidFill>
              </a:defRPr>
            </a:lvl2pPr>
            <a:lvl3pPr lvl="2" algn="ctr">
              <a:lnSpc>
                <a:spcPct val="100000"/>
              </a:lnSpc>
              <a:spcBef>
                <a:spcPts val="0"/>
              </a:spcBef>
              <a:spcAft>
                <a:spcPts val="0"/>
              </a:spcAft>
              <a:buClr>
                <a:srgbClr val="FFFFFF"/>
              </a:buClr>
              <a:buSzPts val="4000"/>
              <a:buNone/>
              <a:defRPr b="1" sz="4000">
                <a:solidFill>
                  <a:srgbClr val="FFFFFF"/>
                </a:solidFill>
              </a:defRPr>
            </a:lvl3pPr>
            <a:lvl4pPr lvl="3" algn="ctr">
              <a:lnSpc>
                <a:spcPct val="100000"/>
              </a:lnSpc>
              <a:spcBef>
                <a:spcPts val="0"/>
              </a:spcBef>
              <a:spcAft>
                <a:spcPts val="0"/>
              </a:spcAft>
              <a:buClr>
                <a:srgbClr val="FFFFFF"/>
              </a:buClr>
              <a:buSzPts val="4000"/>
              <a:buNone/>
              <a:defRPr b="1" sz="4000">
                <a:solidFill>
                  <a:srgbClr val="FFFFFF"/>
                </a:solidFill>
              </a:defRPr>
            </a:lvl4pPr>
            <a:lvl5pPr lvl="4" algn="ctr">
              <a:lnSpc>
                <a:spcPct val="100000"/>
              </a:lnSpc>
              <a:spcBef>
                <a:spcPts val="0"/>
              </a:spcBef>
              <a:spcAft>
                <a:spcPts val="0"/>
              </a:spcAft>
              <a:buClr>
                <a:srgbClr val="FFFFFF"/>
              </a:buClr>
              <a:buSzPts val="4000"/>
              <a:buNone/>
              <a:defRPr b="1" sz="4000">
                <a:solidFill>
                  <a:srgbClr val="FFFFFF"/>
                </a:solidFill>
              </a:defRPr>
            </a:lvl5pPr>
            <a:lvl6pPr lvl="5" algn="ctr">
              <a:lnSpc>
                <a:spcPct val="100000"/>
              </a:lnSpc>
              <a:spcBef>
                <a:spcPts val="0"/>
              </a:spcBef>
              <a:spcAft>
                <a:spcPts val="0"/>
              </a:spcAft>
              <a:buClr>
                <a:srgbClr val="FFFFFF"/>
              </a:buClr>
              <a:buSzPts val="4000"/>
              <a:buNone/>
              <a:defRPr b="1" sz="4000">
                <a:solidFill>
                  <a:srgbClr val="FFFFFF"/>
                </a:solidFill>
              </a:defRPr>
            </a:lvl6pPr>
            <a:lvl7pPr lvl="6" algn="ctr">
              <a:lnSpc>
                <a:spcPct val="100000"/>
              </a:lnSpc>
              <a:spcBef>
                <a:spcPts val="0"/>
              </a:spcBef>
              <a:spcAft>
                <a:spcPts val="0"/>
              </a:spcAft>
              <a:buClr>
                <a:srgbClr val="FFFFFF"/>
              </a:buClr>
              <a:buSzPts val="4000"/>
              <a:buNone/>
              <a:defRPr b="1" sz="4000">
                <a:solidFill>
                  <a:srgbClr val="FFFFFF"/>
                </a:solidFill>
              </a:defRPr>
            </a:lvl7pPr>
            <a:lvl8pPr lvl="7" algn="ctr">
              <a:lnSpc>
                <a:spcPct val="100000"/>
              </a:lnSpc>
              <a:spcBef>
                <a:spcPts val="0"/>
              </a:spcBef>
              <a:spcAft>
                <a:spcPts val="0"/>
              </a:spcAft>
              <a:buClr>
                <a:srgbClr val="FFFFFF"/>
              </a:buClr>
              <a:buSzPts val="4000"/>
              <a:buNone/>
              <a:defRPr b="1" sz="4000">
                <a:solidFill>
                  <a:srgbClr val="FFFFFF"/>
                </a:solidFill>
              </a:defRPr>
            </a:lvl8pPr>
            <a:lvl9pPr lvl="8" algn="ctr">
              <a:lnSpc>
                <a:spcPct val="100000"/>
              </a:lnSpc>
              <a:spcBef>
                <a:spcPts val="0"/>
              </a:spcBef>
              <a:spcAft>
                <a:spcPts val="0"/>
              </a:spcAft>
              <a:buClr>
                <a:srgbClr val="FFFFFF"/>
              </a:buClr>
              <a:buSzPts val="4000"/>
              <a:buNone/>
              <a:defRPr b="1" sz="4000">
                <a:solidFill>
                  <a:srgbClr val="FFFFFF"/>
                </a:solidFill>
              </a:defRPr>
            </a:lvl9pPr>
          </a:lstStyle>
          <a:p/>
        </p:txBody>
      </p:sp>
      <p:sp>
        <p:nvSpPr>
          <p:cNvPr id="92" name="Google Shape;92;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1">
    <p:bg>
      <p:bgPr>
        <a:solidFill>
          <a:srgbClr val="FFFFFF"/>
        </a:solidFill>
      </p:bgPr>
    </p:bg>
    <p:spTree>
      <p:nvGrpSpPr>
        <p:cNvPr id="93" name="Shape 93"/>
        <p:cNvGrpSpPr/>
        <p:nvPr/>
      </p:nvGrpSpPr>
      <p:grpSpPr>
        <a:xfrm>
          <a:off x="0" y="0"/>
          <a:ext cx="0" cy="0"/>
          <a:chOff x="0" y="0"/>
          <a:chExt cx="0" cy="0"/>
        </a:xfrm>
      </p:grpSpPr>
      <p:sp>
        <p:nvSpPr>
          <p:cNvPr id="94" name="Google Shape;94;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0"/>
          <p:cNvSpPr txBox="1"/>
          <p:nvPr>
            <p:ph type="title"/>
          </p:nvPr>
        </p:nvSpPr>
        <p:spPr>
          <a:xfrm>
            <a:off x="351600" y="2736850"/>
            <a:ext cx="3997500" cy="1389600"/>
          </a:xfrm>
          <a:prstGeom prst="rect">
            <a:avLst/>
          </a:prstGeom>
          <a:noFill/>
        </p:spPr>
        <p:txBody>
          <a:bodyPr anchorCtr="0" anchor="ctr" bIns="91425" lIns="91425" spcFirstLastPara="1" rIns="91425" wrap="square" tIns="91425">
            <a:norm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96" name="Google Shape;96;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12">
    <p:bg>
      <p:bgPr>
        <a:solidFill>
          <a:srgbClr val="FFFFFF"/>
        </a:solidFill>
      </p:bgPr>
    </p:bg>
    <p:spTree>
      <p:nvGrpSpPr>
        <p:cNvPr id="97" name="Shape 97"/>
        <p:cNvGrpSpPr/>
        <p:nvPr/>
      </p:nvGrpSpPr>
      <p:grpSpPr>
        <a:xfrm>
          <a:off x="0" y="0"/>
          <a:ext cx="0" cy="0"/>
          <a:chOff x="0" y="0"/>
          <a:chExt cx="0" cy="0"/>
        </a:xfrm>
      </p:grpSpPr>
      <p:sp>
        <p:nvSpPr>
          <p:cNvPr id="98" name="Google Shape;98;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1"/>
          <p:cNvSpPr txBox="1"/>
          <p:nvPr>
            <p:ph type="title"/>
          </p:nvPr>
        </p:nvSpPr>
        <p:spPr>
          <a:xfrm>
            <a:off x="291875" y="406900"/>
            <a:ext cx="4813500" cy="13887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p:txBody>
      </p:sp>
      <p:sp>
        <p:nvSpPr>
          <p:cNvPr id="100" name="Google Shape;100;p21"/>
          <p:cNvSpPr txBox="1"/>
          <p:nvPr>
            <p:ph idx="1" type="body"/>
          </p:nvPr>
        </p:nvSpPr>
        <p:spPr>
          <a:xfrm>
            <a:off x="291975" y="1854951"/>
            <a:ext cx="4813500" cy="25770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01" name="Google Shape;101;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AUTOLAYOUT_13">
    <p:spTree>
      <p:nvGrpSpPr>
        <p:cNvPr id="102" name="Shape 102"/>
        <p:cNvGrpSpPr/>
        <p:nvPr/>
      </p:nvGrpSpPr>
      <p:grpSpPr>
        <a:xfrm>
          <a:off x="0" y="0"/>
          <a:ext cx="0" cy="0"/>
          <a:chOff x="0" y="0"/>
          <a:chExt cx="0" cy="0"/>
        </a:xfrm>
      </p:grpSpPr>
      <p:sp>
        <p:nvSpPr>
          <p:cNvPr id="103" name="Google Shape;103;p22"/>
          <p:cNvSpPr/>
          <p:nvPr/>
        </p:nvSpPr>
        <p:spPr>
          <a:xfrm>
            <a:off x="0" y="0"/>
            <a:ext cx="9144000" cy="5143500"/>
          </a:xfrm>
          <a:prstGeom prst="rect">
            <a:avLst/>
          </a:prstGeom>
          <a:gradFill>
            <a:gsLst>
              <a:gs pos="0">
                <a:srgbClr val="696969"/>
              </a:gs>
              <a:gs pos="100000">
                <a:srgbClr val="1D1D1D"/>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2"/>
          <p:cNvSpPr txBox="1"/>
          <p:nvPr>
            <p:ph type="title"/>
          </p:nvPr>
        </p:nvSpPr>
        <p:spPr>
          <a:xfrm>
            <a:off x="311700" y="205950"/>
            <a:ext cx="3889500" cy="18330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rgbClr val="FFFFFF"/>
              </a:buClr>
              <a:buSzPts val="2800"/>
              <a:buNone/>
              <a:defRPr sz="2800">
                <a:solidFill>
                  <a:srgbClr val="FFFFFF"/>
                </a:solidFill>
              </a:defRPr>
            </a:lvl1pPr>
            <a:lvl2pPr lvl="1" algn="l">
              <a:lnSpc>
                <a:spcPct val="100000"/>
              </a:lnSpc>
              <a:spcBef>
                <a:spcPts val="0"/>
              </a:spcBef>
              <a:spcAft>
                <a:spcPts val="0"/>
              </a:spcAft>
              <a:buClr>
                <a:srgbClr val="FFFFFF"/>
              </a:buClr>
              <a:buSzPts val="2800"/>
              <a:buNone/>
              <a:defRPr sz="2800">
                <a:solidFill>
                  <a:srgbClr val="FFFFFF"/>
                </a:solidFill>
              </a:defRPr>
            </a:lvl2pPr>
            <a:lvl3pPr lvl="2" algn="l">
              <a:lnSpc>
                <a:spcPct val="100000"/>
              </a:lnSpc>
              <a:spcBef>
                <a:spcPts val="0"/>
              </a:spcBef>
              <a:spcAft>
                <a:spcPts val="0"/>
              </a:spcAft>
              <a:buClr>
                <a:srgbClr val="FFFFFF"/>
              </a:buClr>
              <a:buSzPts val="2800"/>
              <a:buNone/>
              <a:defRPr sz="2800">
                <a:solidFill>
                  <a:srgbClr val="FFFFFF"/>
                </a:solidFill>
              </a:defRPr>
            </a:lvl3pPr>
            <a:lvl4pPr lvl="3" algn="l">
              <a:lnSpc>
                <a:spcPct val="100000"/>
              </a:lnSpc>
              <a:spcBef>
                <a:spcPts val="0"/>
              </a:spcBef>
              <a:spcAft>
                <a:spcPts val="0"/>
              </a:spcAft>
              <a:buClr>
                <a:srgbClr val="FFFFFF"/>
              </a:buClr>
              <a:buSzPts val="2800"/>
              <a:buNone/>
              <a:defRPr sz="2800">
                <a:solidFill>
                  <a:srgbClr val="FFFFFF"/>
                </a:solidFill>
              </a:defRPr>
            </a:lvl4pPr>
            <a:lvl5pPr lvl="4" algn="l">
              <a:lnSpc>
                <a:spcPct val="100000"/>
              </a:lnSpc>
              <a:spcBef>
                <a:spcPts val="0"/>
              </a:spcBef>
              <a:spcAft>
                <a:spcPts val="0"/>
              </a:spcAft>
              <a:buClr>
                <a:srgbClr val="FFFFFF"/>
              </a:buClr>
              <a:buSzPts val="2800"/>
              <a:buNone/>
              <a:defRPr sz="2800">
                <a:solidFill>
                  <a:srgbClr val="FFFFFF"/>
                </a:solidFill>
              </a:defRPr>
            </a:lvl5pPr>
            <a:lvl6pPr lvl="5" algn="l">
              <a:lnSpc>
                <a:spcPct val="100000"/>
              </a:lnSpc>
              <a:spcBef>
                <a:spcPts val="0"/>
              </a:spcBef>
              <a:spcAft>
                <a:spcPts val="0"/>
              </a:spcAft>
              <a:buClr>
                <a:srgbClr val="FFFFFF"/>
              </a:buClr>
              <a:buSzPts val="2800"/>
              <a:buNone/>
              <a:defRPr sz="2800">
                <a:solidFill>
                  <a:srgbClr val="FFFFFF"/>
                </a:solidFill>
              </a:defRPr>
            </a:lvl6pPr>
            <a:lvl7pPr lvl="6" algn="l">
              <a:lnSpc>
                <a:spcPct val="100000"/>
              </a:lnSpc>
              <a:spcBef>
                <a:spcPts val="0"/>
              </a:spcBef>
              <a:spcAft>
                <a:spcPts val="0"/>
              </a:spcAft>
              <a:buClr>
                <a:srgbClr val="FFFFFF"/>
              </a:buClr>
              <a:buSzPts val="2800"/>
              <a:buNone/>
              <a:defRPr sz="2800">
                <a:solidFill>
                  <a:srgbClr val="FFFFFF"/>
                </a:solidFill>
              </a:defRPr>
            </a:lvl7pPr>
            <a:lvl8pPr lvl="7" algn="l">
              <a:lnSpc>
                <a:spcPct val="100000"/>
              </a:lnSpc>
              <a:spcBef>
                <a:spcPts val="0"/>
              </a:spcBef>
              <a:spcAft>
                <a:spcPts val="0"/>
              </a:spcAft>
              <a:buClr>
                <a:srgbClr val="FFFFFF"/>
              </a:buClr>
              <a:buSzPts val="2800"/>
              <a:buNone/>
              <a:defRPr sz="2800">
                <a:solidFill>
                  <a:srgbClr val="FFFFFF"/>
                </a:solidFill>
              </a:defRPr>
            </a:lvl8pPr>
            <a:lvl9pPr lvl="8" algn="l">
              <a:lnSpc>
                <a:spcPct val="100000"/>
              </a:lnSpc>
              <a:spcBef>
                <a:spcPts val="0"/>
              </a:spcBef>
              <a:spcAft>
                <a:spcPts val="0"/>
              </a:spcAft>
              <a:buClr>
                <a:srgbClr val="FFFFFF"/>
              </a:buClr>
              <a:buSzPts val="2800"/>
              <a:buNone/>
              <a:defRPr sz="2800">
                <a:solidFill>
                  <a:srgbClr val="FFFFFF"/>
                </a:solidFill>
              </a:defRPr>
            </a:lvl9pPr>
          </a:lstStyle>
          <a:p/>
        </p:txBody>
      </p:sp>
      <p:sp>
        <p:nvSpPr>
          <p:cNvPr id="105" name="Google Shape;105;p22"/>
          <p:cNvSpPr txBox="1"/>
          <p:nvPr>
            <p:ph idx="1" type="body"/>
          </p:nvPr>
        </p:nvSpPr>
        <p:spPr>
          <a:xfrm>
            <a:off x="311700" y="2234525"/>
            <a:ext cx="3889500" cy="23343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0"/>
              </a:spcBef>
              <a:spcAft>
                <a:spcPts val="0"/>
              </a:spcAft>
              <a:buClr>
                <a:srgbClr val="FFFFFF"/>
              </a:buClr>
              <a:buSzPts val="1200"/>
              <a:buChar char="○"/>
              <a:defRPr sz="1200">
                <a:solidFill>
                  <a:srgbClr val="FFFFFF"/>
                </a:solidFill>
              </a:defRPr>
            </a:lvl2pPr>
            <a:lvl3pPr indent="-304800" lvl="2" marL="1371600" algn="l">
              <a:lnSpc>
                <a:spcPct val="115000"/>
              </a:lnSpc>
              <a:spcBef>
                <a:spcPts val="0"/>
              </a:spcBef>
              <a:spcAft>
                <a:spcPts val="0"/>
              </a:spcAft>
              <a:buClr>
                <a:srgbClr val="FFFFFF"/>
              </a:buClr>
              <a:buSzPts val="1200"/>
              <a:buChar char="■"/>
              <a:defRPr sz="1200">
                <a:solidFill>
                  <a:srgbClr val="FFFFFF"/>
                </a:solidFill>
              </a:defRPr>
            </a:lvl3pPr>
            <a:lvl4pPr indent="-304800" lvl="3" marL="1828800" algn="l">
              <a:lnSpc>
                <a:spcPct val="115000"/>
              </a:lnSpc>
              <a:spcBef>
                <a:spcPts val="0"/>
              </a:spcBef>
              <a:spcAft>
                <a:spcPts val="0"/>
              </a:spcAft>
              <a:buClr>
                <a:srgbClr val="FFFFFF"/>
              </a:buClr>
              <a:buSzPts val="1200"/>
              <a:buChar char="●"/>
              <a:defRPr sz="1200">
                <a:solidFill>
                  <a:srgbClr val="FFFFFF"/>
                </a:solidFill>
              </a:defRPr>
            </a:lvl4pPr>
            <a:lvl5pPr indent="-304800" lvl="4" marL="2286000" algn="l">
              <a:lnSpc>
                <a:spcPct val="115000"/>
              </a:lnSpc>
              <a:spcBef>
                <a:spcPts val="0"/>
              </a:spcBef>
              <a:spcAft>
                <a:spcPts val="0"/>
              </a:spcAft>
              <a:buClr>
                <a:srgbClr val="FFFFFF"/>
              </a:buClr>
              <a:buSzPts val="1200"/>
              <a:buChar char="○"/>
              <a:defRPr sz="1200">
                <a:solidFill>
                  <a:srgbClr val="FFFFFF"/>
                </a:solidFill>
              </a:defRPr>
            </a:lvl5pPr>
            <a:lvl6pPr indent="-304800" lvl="5" marL="2743200" algn="l">
              <a:lnSpc>
                <a:spcPct val="115000"/>
              </a:lnSpc>
              <a:spcBef>
                <a:spcPts val="0"/>
              </a:spcBef>
              <a:spcAft>
                <a:spcPts val="0"/>
              </a:spcAft>
              <a:buClr>
                <a:srgbClr val="FFFFFF"/>
              </a:buClr>
              <a:buSzPts val="1200"/>
              <a:buChar char="■"/>
              <a:defRPr sz="1200">
                <a:solidFill>
                  <a:srgbClr val="FFFFFF"/>
                </a:solidFill>
              </a:defRPr>
            </a:lvl6pPr>
            <a:lvl7pPr indent="-304800" lvl="6" marL="3200400" algn="l">
              <a:lnSpc>
                <a:spcPct val="115000"/>
              </a:lnSpc>
              <a:spcBef>
                <a:spcPts val="0"/>
              </a:spcBef>
              <a:spcAft>
                <a:spcPts val="0"/>
              </a:spcAft>
              <a:buClr>
                <a:srgbClr val="FFFFFF"/>
              </a:buClr>
              <a:buSzPts val="1200"/>
              <a:buChar char="●"/>
              <a:defRPr sz="1200">
                <a:solidFill>
                  <a:srgbClr val="FFFFFF"/>
                </a:solidFill>
              </a:defRPr>
            </a:lvl7pPr>
            <a:lvl8pPr indent="-304800" lvl="7" marL="3657600" algn="l">
              <a:lnSpc>
                <a:spcPct val="115000"/>
              </a:lnSpc>
              <a:spcBef>
                <a:spcPts val="0"/>
              </a:spcBef>
              <a:spcAft>
                <a:spcPts val="0"/>
              </a:spcAft>
              <a:buClr>
                <a:srgbClr val="FFFFFF"/>
              </a:buClr>
              <a:buSzPts val="1200"/>
              <a:buChar char="○"/>
              <a:defRPr sz="1200">
                <a:solidFill>
                  <a:srgbClr val="FFFFFF"/>
                </a:solidFill>
              </a:defRPr>
            </a:lvl8pPr>
            <a:lvl9pPr indent="-304800" lvl="8" marL="411480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106" name="Google Shape;106;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AUTOLAYOUT_14">
    <p:bg>
      <p:bgPr>
        <a:solidFill>
          <a:srgbClr val="FFFFFF"/>
        </a:solidFill>
      </p:bgPr>
    </p:bg>
    <p:spTree>
      <p:nvGrpSpPr>
        <p:cNvPr id="107" name="Shape 107"/>
        <p:cNvGrpSpPr/>
        <p:nvPr/>
      </p:nvGrpSpPr>
      <p:grpSpPr>
        <a:xfrm>
          <a:off x="0" y="0"/>
          <a:ext cx="0" cy="0"/>
          <a:chOff x="0" y="0"/>
          <a:chExt cx="0" cy="0"/>
        </a:xfrm>
      </p:grpSpPr>
      <p:sp>
        <p:nvSpPr>
          <p:cNvPr id="108" name="Google Shape;108;p2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9" name="Google Shape;109;p23"/>
          <p:cNvCxnSpPr/>
          <p:nvPr/>
        </p:nvCxnSpPr>
        <p:spPr>
          <a:xfrm>
            <a:off x="474475" y="336950"/>
            <a:ext cx="3163200" cy="0"/>
          </a:xfrm>
          <a:prstGeom prst="straightConnector1">
            <a:avLst/>
          </a:prstGeom>
          <a:noFill/>
          <a:ln cap="flat" cmpd="sng" w="9525">
            <a:solidFill>
              <a:schemeClr val="dk1"/>
            </a:solidFill>
            <a:prstDash val="solid"/>
            <a:round/>
            <a:headEnd len="sm" w="sm" type="none"/>
            <a:tailEnd len="sm" w="sm" type="none"/>
          </a:ln>
        </p:spPr>
      </p:cxnSp>
      <p:cxnSp>
        <p:nvCxnSpPr>
          <p:cNvPr id="110" name="Google Shape;110;p23"/>
          <p:cNvCxnSpPr/>
          <p:nvPr/>
        </p:nvCxnSpPr>
        <p:spPr>
          <a:xfrm>
            <a:off x="3828800" y="344225"/>
            <a:ext cx="4863000" cy="0"/>
          </a:xfrm>
          <a:prstGeom prst="straightConnector1">
            <a:avLst/>
          </a:prstGeom>
          <a:noFill/>
          <a:ln cap="flat" cmpd="sng" w="9525">
            <a:solidFill>
              <a:schemeClr val="dk1"/>
            </a:solidFill>
            <a:prstDash val="solid"/>
            <a:round/>
            <a:headEnd len="sm" w="sm" type="none"/>
            <a:tailEnd len="sm" w="sm" type="none"/>
          </a:ln>
        </p:spPr>
      </p:cxnSp>
      <p:sp>
        <p:nvSpPr>
          <p:cNvPr id="111" name="Google Shape;111;p23"/>
          <p:cNvSpPr txBox="1"/>
          <p:nvPr>
            <p:ph type="title"/>
          </p:nvPr>
        </p:nvSpPr>
        <p:spPr>
          <a:xfrm>
            <a:off x="474475" y="450125"/>
            <a:ext cx="3163200" cy="20622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112" name="Google Shape;112;p23"/>
          <p:cNvSpPr txBox="1"/>
          <p:nvPr>
            <p:ph idx="1" type="body"/>
          </p:nvPr>
        </p:nvSpPr>
        <p:spPr>
          <a:xfrm>
            <a:off x="3828775" y="2969475"/>
            <a:ext cx="4863000" cy="1596000"/>
          </a:xfrm>
          <a:prstGeom prst="rect">
            <a:avLst/>
          </a:prstGeom>
          <a:noFill/>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13" name="Google Shape;113;p23"/>
          <p:cNvSpPr txBox="1"/>
          <p:nvPr>
            <p:ph idx="12" type="sldNum"/>
          </p:nvPr>
        </p:nvSpPr>
        <p:spPr>
          <a:xfrm>
            <a:off x="8556784" y="4749851"/>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AUTOLAYOUT_15">
    <p:bg>
      <p:bgPr>
        <a:solidFill>
          <a:srgbClr val="FFFFFF"/>
        </a:solidFill>
      </p:bgPr>
    </p:bg>
    <p:spTree>
      <p:nvGrpSpPr>
        <p:cNvPr id="114" name="Shape 114"/>
        <p:cNvGrpSpPr/>
        <p:nvPr/>
      </p:nvGrpSpPr>
      <p:grpSpPr>
        <a:xfrm>
          <a:off x="0" y="0"/>
          <a:ext cx="0" cy="0"/>
          <a:chOff x="0" y="0"/>
          <a:chExt cx="0" cy="0"/>
        </a:xfrm>
      </p:grpSpPr>
      <p:sp>
        <p:nvSpPr>
          <p:cNvPr id="115" name="Google Shape;115;p2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 name="Google Shape;116;p24"/>
          <p:cNvGrpSpPr/>
          <p:nvPr/>
        </p:nvGrpSpPr>
        <p:grpSpPr>
          <a:xfrm>
            <a:off x="2" y="4713898"/>
            <a:ext cx="3047923" cy="429600"/>
            <a:chOff x="-73" y="4713898"/>
            <a:chExt cx="3047923" cy="429600"/>
          </a:xfrm>
        </p:grpSpPr>
        <p:sp>
          <p:nvSpPr>
            <p:cNvPr id="117" name="Google Shape;117;p24"/>
            <p:cNvSpPr/>
            <p:nvPr/>
          </p:nvSpPr>
          <p:spPr>
            <a:xfrm rot="-5400000">
              <a:off x="2452050" y="4547698"/>
              <a:ext cx="429600" cy="762000"/>
            </a:xfrm>
            <a:prstGeom prst="rtTriangl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4"/>
            <p:cNvSpPr/>
            <p:nvPr/>
          </p:nvSpPr>
          <p:spPr>
            <a:xfrm rot="-5400000">
              <a:off x="928119" y="4547698"/>
              <a:ext cx="429600" cy="7620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4"/>
            <p:cNvSpPr/>
            <p:nvPr/>
          </p:nvSpPr>
          <p:spPr>
            <a:xfrm flipH="1" rot="5400000">
              <a:off x="1689952" y="4547698"/>
              <a:ext cx="429600" cy="7620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4"/>
            <p:cNvSpPr/>
            <p:nvPr/>
          </p:nvSpPr>
          <p:spPr>
            <a:xfrm flipH="1" rot="5400000">
              <a:off x="166127" y="4547698"/>
              <a:ext cx="429600" cy="7620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 name="Google Shape;121;p24"/>
          <p:cNvSpPr/>
          <p:nvPr/>
        </p:nvSpPr>
        <p:spPr>
          <a:xfrm>
            <a:off x="3047650" y="0"/>
            <a:ext cx="6096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4"/>
          <p:cNvSpPr txBox="1"/>
          <p:nvPr>
            <p:ph type="title"/>
          </p:nvPr>
        </p:nvSpPr>
        <p:spPr>
          <a:xfrm>
            <a:off x="185350" y="352000"/>
            <a:ext cx="2683200" cy="40788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None/>
              <a:defRPr b="1" sz="3000">
                <a:solidFill>
                  <a:srgbClr val="212121"/>
                </a:solidFill>
              </a:defRPr>
            </a:lvl1pPr>
            <a:lvl2pPr lvl="1" algn="l">
              <a:lnSpc>
                <a:spcPct val="100000"/>
              </a:lnSpc>
              <a:spcBef>
                <a:spcPts val="0"/>
              </a:spcBef>
              <a:spcAft>
                <a:spcPts val="0"/>
              </a:spcAft>
              <a:buNone/>
              <a:defRPr b="1" sz="3000">
                <a:solidFill>
                  <a:srgbClr val="212121"/>
                </a:solidFill>
              </a:defRPr>
            </a:lvl2pPr>
            <a:lvl3pPr lvl="2" algn="l">
              <a:lnSpc>
                <a:spcPct val="100000"/>
              </a:lnSpc>
              <a:spcBef>
                <a:spcPts val="0"/>
              </a:spcBef>
              <a:spcAft>
                <a:spcPts val="0"/>
              </a:spcAft>
              <a:buNone/>
              <a:defRPr b="1" sz="3000">
                <a:solidFill>
                  <a:srgbClr val="212121"/>
                </a:solidFill>
              </a:defRPr>
            </a:lvl3pPr>
            <a:lvl4pPr lvl="3" algn="l">
              <a:lnSpc>
                <a:spcPct val="100000"/>
              </a:lnSpc>
              <a:spcBef>
                <a:spcPts val="0"/>
              </a:spcBef>
              <a:spcAft>
                <a:spcPts val="0"/>
              </a:spcAft>
              <a:buNone/>
              <a:defRPr b="1" sz="3000">
                <a:solidFill>
                  <a:srgbClr val="212121"/>
                </a:solidFill>
              </a:defRPr>
            </a:lvl4pPr>
            <a:lvl5pPr lvl="4" algn="l">
              <a:lnSpc>
                <a:spcPct val="100000"/>
              </a:lnSpc>
              <a:spcBef>
                <a:spcPts val="0"/>
              </a:spcBef>
              <a:spcAft>
                <a:spcPts val="0"/>
              </a:spcAft>
              <a:buNone/>
              <a:defRPr b="1" sz="3000">
                <a:solidFill>
                  <a:srgbClr val="212121"/>
                </a:solidFill>
              </a:defRPr>
            </a:lvl5pPr>
            <a:lvl6pPr lvl="5" algn="l">
              <a:lnSpc>
                <a:spcPct val="100000"/>
              </a:lnSpc>
              <a:spcBef>
                <a:spcPts val="0"/>
              </a:spcBef>
              <a:spcAft>
                <a:spcPts val="0"/>
              </a:spcAft>
              <a:buNone/>
              <a:defRPr b="1" sz="3000">
                <a:solidFill>
                  <a:srgbClr val="212121"/>
                </a:solidFill>
              </a:defRPr>
            </a:lvl6pPr>
            <a:lvl7pPr lvl="6" algn="l">
              <a:lnSpc>
                <a:spcPct val="100000"/>
              </a:lnSpc>
              <a:spcBef>
                <a:spcPts val="0"/>
              </a:spcBef>
              <a:spcAft>
                <a:spcPts val="0"/>
              </a:spcAft>
              <a:buNone/>
              <a:defRPr b="1" sz="3000">
                <a:solidFill>
                  <a:srgbClr val="212121"/>
                </a:solidFill>
              </a:defRPr>
            </a:lvl7pPr>
            <a:lvl8pPr lvl="7" algn="l">
              <a:lnSpc>
                <a:spcPct val="100000"/>
              </a:lnSpc>
              <a:spcBef>
                <a:spcPts val="0"/>
              </a:spcBef>
              <a:spcAft>
                <a:spcPts val="0"/>
              </a:spcAft>
              <a:buNone/>
              <a:defRPr b="1" sz="3000">
                <a:solidFill>
                  <a:srgbClr val="212121"/>
                </a:solidFill>
              </a:defRPr>
            </a:lvl8pPr>
            <a:lvl9pPr lvl="8" algn="l">
              <a:lnSpc>
                <a:spcPct val="100000"/>
              </a:lnSpc>
              <a:spcBef>
                <a:spcPts val="0"/>
              </a:spcBef>
              <a:spcAft>
                <a:spcPts val="0"/>
              </a:spcAft>
              <a:buNone/>
              <a:defRPr b="1" sz="3000">
                <a:solidFill>
                  <a:srgbClr val="212121"/>
                </a:solidFill>
              </a:defRPr>
            </a:lvl9pPr>
          </a:lstStyle>
          <a:p/>
        </p:txBody>
      </p:sp>
      <p:sp>
        <p:nvSpPr>
          <p:cNvPr id="123" name="Google Shape;123;p2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4">
  <p:cSld name="AUTOLAYOUT_16">
    <p:bg>
      <p:bgPr>
        <a:solidFill>
          <a:srgbClr val="FFFFFF"/>
        </a:solidFill>
      </p:bgPr>
    </p:bg>
    <p:spTree>
      <p:nvGrpSpPr>
        <p:cNvPr id="124" name="Shape 124"/>
        <p:cNvGrpSpPr/>
        <p:nvPr/>
      </p:nvGrpSpPr>
      <p:grpSpPr>
        <a:xfrm>
          <a:off x="0" y="0"/>
          <a:ext cx="0" cy="0"/>
          <a:chOff x="0" y="0"/>
          <a:chExt cx="0" cy="0"/>
        </a:xfrm>
      </p:grpSpPr>
      <p:sp>
        <p:nvSpPr>
          <p:cNvPr id="125" name="Google Shape;125;p2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5"/>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5"/>
          <p:cNvSpPr txBox="1"/>
          <p:nvPr>
            <p:ph type="title"/>
          </p:nvPr>
        </p:nvSpPr>
        <p:spPr>
          <a:xfrm>
            <a:off x="304800" y="710000"/>
            <a:ext cx="2089800" cy="7590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800"/>
              <a:buNone/>
              <a:defRPr b="1" sz="1800">
                <a:solidFill>
                  <a:schemeClr val="dk1"/>
                </a:solidFill>
              </a:defRPr>
            </a:lvl2pPr>
            <a:lvl3pPr lvl="2" algn="l">
              <a:lnSpc>
                <a:spcPct val="100000"/>
              </a:lnSpc>
              <a:spcBef>
                <a:spcPts val="0"/>
              </a:spcBef>
              <a:spcAft>
                <a:spcPts val="0"/>
              </a:spcAft>
              <a:buClr>
                <a:schemeClr val="dk1"/>
              </a:buClr>
              <a:buSzPts val="1800"/>
              <a:buNone/>
              <a:defRPr b="1" sz="1800">
                <a:solidFill>
                  <a:schemeClr val="dk1"/>
                </a:solidFill>
              </a:defRPr>
            </a:lvl3pPr>
            <a:lvl4pPr lvl="3" algn="l">
              <a:lnSpc>
                <a:spcPct val="100000"/>
              </a:lnSpc>
              <a:spcBef>
                <a:spcPts val="0"/>
              </a:spcBef>
              <a:spcAft>
                <a:spcPts val="0"/>
              </a:spcAft>
              <a:buClr>
                <a:schemeClr val="dk1"/>
              </a:buClr>
              <a:buSzPts val="1800"/>
              <a:buNone/>
              <a:defRPr b="1" sz="1800">
                <a:solidFill>
                  <a:schemeClr val="dk1"/>
                </a:solidFill>
              </a:defRPr>
            </a:lvl4pPr>
            <a:lvl5pPr lvl="4" algn="l">
              <a:lnSpc>
                <a:spcPct val="100000"/>
              </a:lnSpc>
              <a:spcBef>
                <a:spcPts val="0"/>
              </a:spcBef>
              <a:spcAft>
                <a:spcPts val="0"/>
              </a:spcAft>
              <a:buClr>
                <a:schemeClr val="dk1"/>
              </a:buClr>
              <a:buSzPts val="1800"/>
              <a:buNone/>
              <a:defRPr b="1" sz="1800">
                <a:solidFill>
                  <a:schemeClr val="dk1"/>
                </a:solidFill>
              </a:defRPr>
            </a:lvl5pPr>
            <a:lvl6pPr lvl="5" algn="l">
              <a:lnSpc>
                <a:spcPct val="100000"/>
              </a:lnSpc>
              <a:spcBef>
                <a:spcPts val="0"/>
              </a:spcBef>
              <a:spcAft>
                <a:spcPts val="0"/>
              </a:spcAft>
              <a:buClr>
                <a:schemeClr val="dk1"/>
              </a:buClr>
              <a:buSzPts val="1800"/>
              <a:buNone/>
              <a:defRPr b="1" sz="1800">
                <a:solidFill>
                  <a:schemeClr val="dk1"/>
                </a:solidFill>
              </a:defRPr>
            </a:lvl6pPr>
            <a:lvl7pPr lvl="6" algn="l">
              <a:lnSpc>
                <a:spcPct val="100000"/>
              </a:lnSpc>
              <a:spcBef>
                <a:spcPts val="0"/>
              </a:spcBef>
              <a:spcAft>
                <a:spcPts val="0"/>
              </a:spcAft>
              <a:buClr>
                <a:schemeClr val="dk1"/>
              </a:buClr>
              <a:buSzPts val="1800"/>
              <a:buNone/>
              <a:defRPr b="1" sz="1800">
                <a:solidFill>
                  <a:schemeClr val="dk1"/>
                </a:solidFill>
              </a:defRPr>
            </a:lvl7pPr>
            <a:lvl8pPr lvl="7" algn="l">
              <a:lnSpc>
                <a:spcPct val="100000"/>
              </a:lnSpc>
              <a:spcBef>
                <a:spcPts val="0"/>
              </a:spcBef>
              <a:spcAft>
                <a:spcPts val="0"/>
              </a:spcAft>
              <a:buClr>
                <a:schemeClr val="dk1"/>
              </a:buClr>
              <a:buSzPts val="1800"/>
              <a:buNone/>
              <a:defRPr b="1" sz="1800">
                <a:solidFill>
                  <a:schemeClr val="dk1"/>
                </a:solidFill>
              </a:defRPr>
            </a:lvl8pPr>
            <a:lvl9pPr lvl="8" algn="l">
              <a:lnSpc>
                <a:spcPct val="100000"/>
              </a:lnSpc>
              <a:spcBef>
                <a:spcPts val="0"/>
              </a:spcBef>
              <a:spcAft>
                <a:spcPts val="0"/>
              </a:spcAft>
              <a:buClr>
                <a:schemeClr val="dk1"/>
              </a:buClr>
              <a:buSzPts val="1800"/>
              <a:buNone/>
              <a:defRPr b="1" sz="1800">
                <a:solidFill>
                  <a:schemeClr val="dk1"/>
                </a:solidFill>
              </a:defRPr>
            </a:lvl9pPr>
          </a:lstStyle>
          <a:p/>
        </p:txBody>
      </p:sp>
      <p:sp>
        <p:nvSpPr>
          <p:cNvPr id="128" name="Google Shape;128;p25"/>
          <p:cNvSpPr txBox="1"/>
          <p:nvPr>
            <p:ph idx="1" type="body"/>
          </p:nvPr>
        </p:nvSpPr>
        <p:spPr>
          <a:xfrm>
            <a:off x="304800" y="1554150"/>
            <a:ext cx="2089800" cy="33105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0"/>
              </a:spcBef>
              <a:spcAft>
                <a:spcPts val="0"/>
              </a:spcAft>
              <a:buClr>
                <a:schemeClr val="dk2"/>
              </a:buClr>
              <a:buSzPts val="1200"/>
              <a:buChar char="○"/>
              <a:defRPr sz="1200">
                <a:solidFill>
                  <a:schemeClr val="dk2"/>
                </a:solidFill>
              </a:defRPr>
            </a:lvl2pPr>
            <a:lvl3pPr indent="-304800" lvl="2" marL="1371600" algn="l">
              <a:lnSpc>
                <a:spcPct val="115000"/>
              </a:lnSpc>
              <a:spcBef>
                <a:spcPts val="0"/>
              </a:spcBef>
              <a:spcAft>
                <a:spcPts val="0"/>
              </a:spcAft>
              <a:buClr>
                <a:schemeClr val="dk2"/>
              </a:buClr>
              <a:buSzPts val="1200"/>
              <a:buChar char="■"/>
              <a:defRPr sz="1200">
                <a:solidFill>
                  <a:schemeClr val="dk2"/>
                </a:solidFill>
              </a:defRPr>
            </a:lvl3pPr>
            <a:lvl4pPr indent="-304800" lvl="3" marL="1828800" algn="l">
              <a:lnSpc>
                <a:spcPct val="115000"/>
              </a:lnSpc>
              <a:spcBef>
                <a:spcPts val="0"/>
              </a:spcBef>
              <a:spcAft>
                <a:spcPts val="0"/>
              </a:spcAft>
              <a:buClr>
                <a:schemeClr val="dk2"/>
              </a:buClr>
              <a:buSzPts val="1200"/>
              <a:buChar char="●"/>
              <a:defRPr sz="1200">
                <a:solidFill>
                  <a:schemeClr val="dk2"/>
                </a:solidFill>
              </a:defRPr>
            </a:lvl4pPr>
            <a:lvl5pPr indent="-304800" lvl="4" marL="2286000" algn="l">
              <a:lnSpc>
                <a:spcPct val="115000"/>
              </a:lnSpc>
              <a:spcBef>
                <a:spcPts val="0"/>
              </a:spcBef>
              <a:spcAft>
                <a:spcPts val="0"/>
              </a:spcAft>
              <a:buClr>
                <a:schemeClr val="dk2"/>
              </a:buClr>
              <a:buSzPts val="1200"/>
              <a:buChar char="○"/>
              <a:defRPr sz="1200">
                <a:solidFill>
                  <a:schemeClr val="dk2"/>
                </a:solidFill>
              </a:defRPr>
            </a:lvl5pPr>
            <a:lvl6pPr indent="-304800" lvl="5" marL="2743200" algn="l">
              <a:lnSpc>
                <a:spcPct val="115000"/>
              </a:lnSpc>
              <a:spcBef>
                <a:spcPts val="0"/>
              </a:spcBef>
              <a:spcAft>
                <a:spcPts val="0"/>
              </a:spcAft>
              <a:buClr>
                <a:schemeClr val="dk2"/>
              </a:buClr>
              <a:buSzPts val="1200"/>
              <a:buChar char="■"/>
              <a:defRPr sz="1200">
                <a:solidFill>
                  <a:schemeClr val="dk2"/>
                </a:solidFill>
              </a:defRPr>
            </a:lvl6pPr>
            <a:lvl7pPr indent="-304800" lvl="6" marL="3200400" algn="l">
              <a:lnSpc>
                <a:spcPct val="115000"/>
              </a:lnSpc>
              <a:spcBef>
                <a:spcPts val="0"/>
              </a:spcBef>
              <a:spcAft>
                <a:spcPts val="0"/>
              </a:spcAft>
              <a:buClr>
                <a:schemeClr val="dk2"/>
              </a:buClr>
              <a:buSzPts val="1200"/>
              <a:buChar char="●"/>
              <a:defRPr sz="1200">
                <a:solidFill>
                  <a:schemeClr val="dk2"/>
                </a:solidFill>
              </a:defRPr>
            </a:lvl7pPr>
            <a:lvl8pPr indent="-304800" lvl="7" marL="3657600" algn="l">
              <a:lnSpc>
                <a:spcPct val="115000"/>
              </a:lnSpc>
              <a:spcBef>
                <a:spcPts val="0"/>
              </a:spcBef>
              <a:spcAft>
                <a:spcPts val="0"/>
              </a:spcAft>
              <a:buClr>
                <a:schemeClr val="dk2"/>
              </a:buClr>
              <a:buSzPts val="1200"/>
              <a:buChar char="○"/>
              <a:defRPr sz="1200">
                <a:solidFill>
                  <a:schemeClr val="dk2"/>
                </a:solidFill>
              </a:defRPr>
            </a:lvl8pPr>
            <a:lvl9pPr indent="-304800" lvl="8" marL="4114800" algn="l">
              <a:lnSpc>
                <a:spcPct val="115000"/>
              </a:lnSpc>
              <a:spcBef>
                <a:spcPts val="0"/>
              </a:spcBef>
              <a:spcAft>
                <a:spcPts val="0"/>
              </a:spcAft>
              <a:buClr>
                <a:schemeClr val="dk2"/>
              </a:buClr>
              <a:buSzPts val="1200"/>
              <a:buChar char="■"/>
              <a:defRPr sz="1200">
                <a:solidFill>
                  <a:schemeClr val="dk2"/>
                </a:solidFill>
              </a:defRPr>
            </a:lvl9pPr>
          </a:lstStyle>
          <a:p/>
        </p:txBody>
      </p:sp>
      <p:sp>
        <p:nvSpPr>
          <p:cNvPr id="129" name="Google Shape;129;p2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5">
  <p:cSld name="AUTOLAYOUT_18">
    <p:bg>
      <p:bgPr>
        <a:solidFill>
          <a:srgbClr val="FFFFFF"/>
        </a:solidFill>
      </p:bgPr>
    </p:bg>
    <p:spTree>
      <p:nvGrpSpPr>
        <p:cNvPr id="130" name="Shape 130"/>
        <p:cNvGrpSpPr/>
        <p:nvPr/>
      </p:nvGrpSpPr>
      <p:grpSpPr>
        <a:xfrm>
          <a:off x="0" y="0"/>
          <a:ext cx="0" cy="0"/>
          <a:chOff x="0" y="0"/>
          <a:chExt cx="0" cy="0"/>
        </a:xfrm>
      </p:grpSpPr>
      <p:sp>
        <p:nvSpPr>
          <p:cNvPr id="131" name="Google Shape;131;p2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6"/>
          <p:cNvSpPr/>
          <p:nvPr/>
        </p:nvSpPr>
        <p:spPr>
          <a:xfrm>
            <a:off x="4574400" y="0"/>
            <a:ext cx="45696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6"/>
          <p:cNvSpPr/>
          <p:nvPr/>
        </p:nvSpPr>
        <p:spPr>
          <a:xfrm>
            <a:off x="4844700" y="1040701"/>
            <a:ext cx="4031700" cy="3062100"/>
          </a:xfrm>
          <a:prstGeom prst="rect">
            <a:avLst/>
          </a:prstGeom>
          <a:solidFill>
            <a:srgbClr val="696969"/>
          </a:solidFill>
          <a:ln cap="flat" cmpd="sng" w="9525">
            <a:solidFill>
              <a:srgbClr val="BDBDBD"/>
            </a:solidFill>
            <a:prstDash val="solid"/>
            <a:miter lim="8000"/>
            <a:headEnd len="sm" w="sm" type="none"/>
            <a:tailEnd len="sm" w="sm" type="none"/>
          </a:ln>
          <a:effectLst>
            <a:outerShdw blurRad="50800" rotWithShape="0" algn="t" dir="5400000"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26"/>
          <p:cNvSpPr txBox="1"/>
          <p:nvPr>
            <p:ph type="title"/>
          </p:nvPr>
        </p:nvSpPr>
        <p:spPr>
          <a:xfrm>
            <a:off x="291875" y="406900"/>
            <a:ext cx="3978000" cy="13887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rgbClr val="696969"/>
                </a:solidFill>
              </a:defRPr>
            </a:lvl1pPr>
            <a:lvl2pPr lvl="1" algn="l">
              <a:lnSpc>
                <a:spcPct val="100000"/>
              </a:lnSpc>
              <a:spcBef>
                <a:spcPts val="0"/>
              </a:spcBef>
              <a:spcAft>
                <a:spcPts val="0"/>
              </a:spcAft>
              <a:buClr>
                <a:schemeClr val="dk1"/>
              </a:buClr>
              <a:buSzPts val="3000"/>
              <a:buNone/>
              <a:defRPr b="1" sz="3000">
                <a:solidFill>
                  <a:srgbClr val="696969"/>
                </a:solidFill>
              </a:defRPr>
            </a:lvl2pPr>
            <a:lvl3pPr lvl="2" algn="l">
              <a:lnSpc>
                <a:spcPct val="100000"/>
              </a:lnSpc>
              <a:spcBef>
                <a:spcPts val="0"/>
              </a:spcBef>
              <a:spcAft>
                <a:spcPts val="0"/>
              </a:spcAft>
              <a:buClr>
                <a:schemeClr val="dk1"/>
              </a:buClr>
              <a:buSzPts val="3000"/>
              <a:buNone/>
              <a:defRPr b="1" sz="3000">
                <a:solidFill>
                  <a:srgbClr val="696969"/>
                </a:solidFill>
              </a:defRPr>
            </a:lvl3pPr>
            <a:lvl4pPr lvl="3" algn="l">
              <a:lnSpc>
                <a:spcPct val="100000"/>
              </a:lnSpc>
              <a:spcBef>
                <a:spcPts val="0"/>
              </a:spcBef>
              <a:spcAft>
                <a:spcPts val="0"/>
              </a:spcAft>
              <a:buClr>
                <a:schemeClr val="dk1"/>
              </a:buClr>
              <a:buSzPts val="3000"/>
              <a:buNone/>
              <a:defRPr b="1" sz="3000">
                <a:solidFill>
                  <a:srgbClr val="696969"/>
                </a:solidFill>
              </a:defRPr>
            </a:lvl4pPr>
            <a:lvl5pPr lvl="4" algn="l">
              <a:lnSpc>
                <a:spcPct val="100000"/>
              </a:lnSpc>
              <a:spcBef>
                <a:spcPts val="0"/>
              </a:spcBef>
              <a:spcAft>
                <a:spcPts val="0"/>
              </a:spcAft>
              <a:buClr>
                <a:schemeClr val="dk1"/>
              </a:buClr>
              <a:buSzPts val="3000"/>
              <a:buNone/>
              <a:defRPr b="1" sz="3000">
                <a:solidFill>
                  <a:srgbClr val="696969"/>
                </a:solidFill>
              </a:defRPr>
            </a:lvl5pPr>
            <a:lvl6pPr lvl="5" algn="l">
              <a:lnSpc>
                <a:spcPct val="100000"/>
              </a:lnSpc>
              <a:spcBef>
                <a:spcPts val="0"/>
              </a:spcBef>
              <a:spcAft>
                <a:spcPts val="0"/>
              </a:spcAft>
              <a:buClr>
                <a:schemeClr val="dk1"/>
              </a:buClr>
              <a:buSzPts val="3000"/>
              <a:buNone/>
              <a:defRPr b="1" sz="3000">
                <a:solidFill>
                  <a:srgbClr val="696969"/>
                </a:solidFill>
              </a:defRPr>
            </a:lvl6pPr>
            <a:lvl7pPr lvl="6" algn="l">
              <a:lnSpc>
                <a:spcPct val="100000"/>
              </a:lnSpc>
              <a:spcBef>
                <a:spcPts val="0"/>
              </a:spcBef>
              <a:spcAft>
                <a:spcPts val="0"/>
              </a:spcAft>
              <a:buClr>
                <a:schemeClr val="dk1"/>
              </a:buClr>
              <a:buSzPts val="3000"/>
              <a:buNone/>
              <a:defRPr b="1" sz="3000">
                <a:solidFill>
                  <a:srgbClr val="696969"/>
                </a:solidFill>
              </a:defRPr>
            </a:lvl7pPr>
            <a:lvl8pPr lvl="7" algn="l">
              <a:lnSpc>
                <a:spcPct val="100000"/>
              </a:lnSpc>
              <a:spcBef>
                <a:spcPts val="0"/>
              </a:spcBef>
              <a:spcAft>
                <a:spcPts val="0"/>
              </a:spcAft>
              <a:buClr>
                <a:schemeClr val="dk1"/>
              </a:buClr>
              <a:buSzPts val="3000"/>
              <a:buNone/>
              <a:defRPr b="1" sz="3000">
                <a:solidFill>
                  <a:srgbClr val="696969"/>
                </a:solidFill>
              </a:defRPr>
            </a:lvl8pPr>
            <a:lvl9pPr lvl="8" algn="l">
              <a:lnSpc>
                <a:spcPct val="100000"/>
              </a:lnSpc>
              <a:spcBef>
                <a:spcPts val="0"/>
              </a:spcBef>
              <a:spcAft>
                <a:spcPts val="0"/>
              </a:spcAft>
              <a:buClr>
                <a:schemeClr val="dk1"/>
              </a:buClr>
              <a:buSzPts val="3000"/>
              <a:buNone/>
              <a:defRPr b="1" sz="3000">
                <a:solidFill>
                  <a:srgbClr val="696969"/>
                </a:solidFill>
              </a:defRPr>
            </a:lvl9pPr>
          </a:lstStyle>
          <a:p/>
        </p:txBody>
      </p:sp>
      <p:sp>
        <p:nvSpPr>
          <p:cNvPr id="135" name="Google Shape;135;p26"/>
          <p:cNvSpPr txBox="1"/>
          <p:nvPr>
            <p:ph idx="1" type="body"/>
          </p:nvPr>
        </p:nvSpPr>
        <p:spPr>
          <a:xfrm>
            <a:off x="291950" y="1854951"/>
            <a:ext cx="3978000" cy="25770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36" name="Google Shape;136;p2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9">
    <p:bg>
      <p:bgPr>
        <a:solidFill>
          <a:srgbClr val="FFFFFF"/>
        </a:solidFill>
      </p:bgPr>
    </p:bg>
    <p:spTree>
      <p:nvGrpSpPr>
        <p:cNvPr id="137" name="Shape 137"/>
        <p:cNvGrpSpPr/>
        <p:nvPr/>
      </p:nvGrpSpPr>
      <p:grpSpPr>
        <a:xfrm>
          <a:off x="0" y="0"/>
          <a:ext cx="0" cy="0"/>
          <a:chOff x="0" y="0"/>
          <a:chExt cx="0" cy="0"/>
        </a:xfrm>
      </p:grpSpPr>
      <p:sp>
        <p:nvSpPr>
          <p:cNvPr id="138" name="Google Shape;138;p27"/>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7"/>
          <p:cNvSpPr/>
          <p:nvPr/>
        </p:nvSpPr>
        <p:spPr>
          <a:xfrm>
            <a:off x="0" y="0"/>
            <a:ext cx="3585000" cy="5143500"/>
          </a:xfrm>
          <a:prstGeom prst="rect">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7"/>
          <p:cNvSpPr/>
          <p:nvPr/>
        </p:nvSpPr>
        <p:spPr>
          <a:xfrm>
            <a:off x="4108825" y="636500"/>
            <a:ext cx="1944900" cy="57900"/>
          </a:xfrm>
          <a:prstGeom prst="rect">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7"/>
          <p:cNvSpPr/>
          <p:nvPr/>
        </p:nvSpPr>
        <p:spPr>
          <a:xfrm>
            <a:off x="388425" y="636500"/>
            <a:ext cx="2789700" cy="57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7"/>
          <p:cNvSpPr txBox="1"/>
          <p:nvPr>
            <p:ph type="title"/>
          </p:nvPr>
        </p:nvSpPr>
        <p:spPr>
          <a:xfrm>
            <a:off x="308775" y="770525"/>
            <a:ext cx="2866800" cy="3753600"/>
          </a:xfrm>
          <a:prstGeom prst="rect">
            <a:avLst/>
          </a:prstGeom>
          <a:noFill/>
        </p:spPr>
        <p:txBody>
          <a:bodyPr anchorCtr="0" anchor="t" bIns="91425" lIns="91425" spcFirstLastPara="1" rIns="91425" wrap="square" tIns="91425">
            <a:normAutofit/>
          </a:bodyPr>
          <a:lstStyle>
            <a:lvl1pPr lvl="0" rtl="0" algn="l">
              <a:lnSpc>
                <a:spcPct val="100000"/>
              </a:lnSpc>
              <a:spcBef>
                <a:spcPts val="0"/>
              </a:spcBef>
              <a:spcAft>
                <a:spcPts val="0"/>
              </a:spcAft>
              <a:buClr>
                <a:srgbClr val="FFFFFF"/>
              </a:buClr>
              <a:buSzPts val="2800"/>
              <a:buNone/>
              <a:defRPr b="1" sz="2800">
                <a:solidFill>
                  <a:srgbClr val="FFFFFF"/>
                </a:solidFill>
              </a:defRPr>
            </a:lvl1pPr>
            <a:lvl2pPr lvl="1" rtl="0" algn="l">
              <a:lnSpc>
                <a:spcPct val="100000"/>
              </a:lnSpc>
              <a:spcBef>
                <a:spcPts val="0"/>
              </a:spcBef>
              <a:spcAft>
                <a:spcPts val="0"/>
              </a:spcAft>
              <a:buClr>
                <a:srgbClr val="FFFFFF"/>
              </a:buClr>
              <a:buSzPts val="2800"/>
              <a:buNone/>
              <a:defRPr b="1" sz="2800">
                <a:solidFill>
                  <a:srgbClr val="FFFFFF"/>
                </a:solidFill>
              </a:defRPr>
            </a:lvl2pPr>
            <a:lvl3pPr lvl="2" rtl="0" algn="l">
              <a:lnSpc>
                <a:spcPct val="100000"/>
              </a:lnSpc>
              <a:spcBef>
                <a:spcPts val="0"/>
              </a:spcBef>
              <a:spcAft>
                <a:spcPts val="0"/>
              </a:spcAft>
              <a:buClr>
                <a:srgbClr val="FFFFFF"/>
              </a:buClr>
              <a:buSzPts val="2800"/>
              <a:buNone/>
              <a:defRPr b="1" sz="2800">
                <a:solidFill>
                  <a:srgbClr val="FFFFFF"/>
                </a:solidFill>
              </a:defRPr>
            </a:lvl3pPr>
            <a:lvl4pPr lvl="3" rtl="0" algn="l">
              <a:lnSpc>
                <a:spcPct val="100000"/>
              </a:lnSpc>
              <a:spcBef>
                <a:spcPts val="0"/>
              </a:spcBef>
              <a:spcAft>
                <a:spcPts val="0"/>
              </a:spcAft>
              <a:buClr>
                <a:srgbClr val="FFFFFF"/>
              </a:buClr>
              <a:buSzPts val="2800"/>
              <a:buNone/>
              <a:defRPr b="1" sz="2800">
                <a:solidFill>
                  <a:srgbClr val="FFFFFF"/>
                </a:solidFill>
              </a:defRPr>
            </a:lvl4pPr>
            <a:lvl5pPr lvl="4" rtl="0" algn="l">
              <a:lnSpc>
                <a:spcPct val="100000"/>
              </a:lnSpc>
              <a:spcBef>
                <a:spcPts val="0"/>
              </a:spcBef>
              <a:spcAft>
                <a:spcPts val="0"/>
              </a:spcAft>
              <a:buClr>
                <a:srgbClr val="FFFFFF"/>
              </a:buClr>
              <a:buSzPts val="2800"/>
              <a:buNone/>
              <a:defRPr b="1" sz="2800">
                <a:solidFill>
                  <a:srgbClr val="FFFFFF"/>
                </a:solidFill>
              </a:defRPr>
            </a:lvl5pPr>
            <a:lvl6pPr lvl="5" rtl="0" algn="l">
              <a:lnSpc>
                <a:spcPct val="100000"/>
              </a:lnSpc>
              <a:spcBef>
                <a:spcPts val="0"/>
              </a:spcBef>
              <a:spcAft>
                <a:spcPts val="0"/>
              </a:spcAft>
              <a:buClr>
                <a:srgbClr val="FFFFFF"/>
              </a:buClr>
              <a:buSzPts val="2800"/>
              <a:buNone/>
              <a:defRPr b="1" sz="2800">
                <a:solidFill>
                  <a:srgbClr val="FFFFFF"/>
                </a:solidFill>
              </a:defRPr>
            </a:lvl6pPr>
            <a:lvl7pPr lvl="6" rtl="0" algn="l">
              <a:lnSpc>
                <a:spcPct val="100000"/>
              </a:lnSpc>
              <a:spcBef>
                <a:spcPts val="0"/>
              </a:spcBef>
              <a:spcAft>
                <a:spcPts val="0"/>
              </a:spcAft>
              <a:buClr>
                <a:srgbClr val="FFFFFF"/>
              </a:buClr>
              <a:buSzPts val="2800"/>
              <a:buNone/>
              <a:defRPr b="1" sz="2800">
                <a:solidFill>
                  <a:srgbClr val="FFFFFF"/>
                </a:solidFill>
              </a:defRPr>
            </a:lvl7pPr>
            <a:lvl8pPr lvl="7" rtl="0" algn="l">
              <a:lnSpc>
                <a:spcPct val="100000"/>
              </a:lnSpc>
              <a:spcBef>
                <a:spcPts val="0"/>
              </a:spcBef>
              <a:spcAft>
                <a:spcPts val="0"/>
              </a:spcAft>
              <a:buClr>
                <a:srgbClr val="FFFFFF"/>
              </a:buClr>
              <a:buSzPts val="2800"/>
              <a:buNone/>
              <a:defRPr b="1" sz="2800">
                <a:solidFill>
                  <a:srgbClr val="FFFFFF"/>
                </a:solidFill>
              </a:defRPr>
            </a:lvl8pPr>
            <a:lvl9pPr lvl="8" rtl="0" algn="l">
              <a:lnSpc>
                <a:spcPct val="100000"/>
              </a:lnSpc>
              <a:spcBef>
                <a:spcPts val="0"/>
              </a:spcBef>
              <a:spcAft>
                <a:spcPts val="0"/>
              </a:spcAft>
              <a:buClr>
                <a:srgbClr val="FFFFFF"/>
              </a:buClr>
              <a:buSzPts val="2800"/>
              <a:buNone/>
              <a:defRPr b="1" sz="2800">
                <a:solidFill>
                  <a:srgbClr val="FFFFFF"/>
                </a:solidFill>
              </a:defRPr>
            </a:lvl9pPr>
          </a:lstStyle>
          <a:p/>
        </p:txBody>
      </p:sp>
      <p:sp>
        <p:nvSpPr>
          <p:cNvPr id="143" name="Google Shape;143;p27"/>
          <p:cNvSpPr txBox="1"/>
          <p:nvPr>
            <p:ph idx="1" type="body"/>
          </p:nvPr>
        </p:nvSpPr>
        <p:spPr>
          <a:xfrm>
            <a:off x="4022850" y="770525"/>
            <a:ext cx="4919400" cy="3811800"/>
          </a:xfrm>
          <a:prstGeom prst="rect">
            <a:avLst/>
          </a:prstGeom>
          <a:noFill/>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Clr>
                <a:srgbClr val="434343"/>
              </a:buClr>
              <a:buSzPts val="1400"/>
              <a:buChar char="●"/>
              <a:defRPr sz="1400">
                <a:solidFill>
                  <a:srgbClr val="434343"/>
                </a:solidFill>
              </a:defRPr>
            </a:lvl1pPr>
            <a:lvl2pPr indent="-304800" lvl="1" marL="914400" rtl="0" algn="l">
              <a:lnSpc>
                <a:spcPct val="115000"/>
              </a:lnSpc>
              <a:spcBef>
                <a:spcPts val="0"/>
              </a:spcBef>
              <a:spcAft>
                <a:spcPts val="0"/>
              </a:spcAft>
              <a:buClr>
                <a:srgbClr val="434343"/>
              </a:buClr>
              <a:buSzPts val="1200"/>
              <a:buChar char="○"/>
              <a:defRPr sz="1200">
                <a:solidFill>
                  <a:srgbClr val="434343"/>
                </a:solidFill>
              </a:defRPr>
            </a:lvl2pPr>
            <a:lvl3pPr indent="-304800" lvl="2" marL="1371600" rtl="0" algn="l">
              <a:lnSpc>
                <a:spcPct val="115000"/>
              </a:lnSpc>
              <a:spcBef>
                <a:spcPts val="0"/>
              </a:spcBef>
              <a:spcAft>
                <a:spcPts val="0"/>
              </a:spcAft>
              <a:buClr>
                <a:srgbClr val="434343"/>
              </a:buClr>
              <a:buSzPts val="1200"/>
              <a:buChar char="■"/>
              <a:defRPr sz="1200">
                <a:solidFill>
                  <a:srgbClr val="434343"/>
                </a:solidFill>
              </a:defRPr>
            </a:lvl3pPr>
            <a:lvl4pPr indent="-304800" lvl="3" marL="1828800" rtl="0" algn="l">
              <a:lnSpc>
                <a:spcPct val="115000"/>
              </a:lnSpc>
              <a:spcBef>
                <a:spcPts val="0"/>
              </a:spcBef>
              <a:spcAft>
                <a:spcPts val="0"/>
              </a:spcAft>
              <a:buClr>
                <a:srgbClr val="434343"/>
              </a:buClr>
              <a:buSzPts val="1200"/>
              <a:buChar char="●"/>
              <a:defRPr sz="1200">
                <a:solidFill>
                  <a:srgbClr val="434343"/>
                </a:solidFill>
              </a:defRPr>
            </a:lvl4pPr>
            <a:lvl5pPr indent="-304800" lvl="4" marL="2286000" rtl="0" algn="l">
              <a:lnSpc>
                <a:spcPct val="115000"/>
              </a:lnSpc>
              <a:spcBef>
                <a:spcPts val="0"/>
              </a:spcBef>
              <a:spcAft>
                <a:spcPts val="0"/>
              </a:spcAft>
              <a:buClr>
                <a:srgbClr val="434343"/>
              </a:buClr>
              <a:buSzPts val="1200"/>
              <a:buChar char="○"/>
              <a:defRPr sz="1200">
                <a:solidFill>
                  <a:srgbClr val="434343"/>
                </a:solidFill>
              </a:defRPr>
            </a:lvl5pPr>
            <a:lvl6pPr indent="-304800" lvl="5" marL="2743200" rtl="0" algn="l">
              <a:lnSpc>
                <a:spcPct val="115000"/>
              </a:lnSpc>
              <a:spcBef>
                <a:spcPts val="0"/>
              </a:spcBef>
              <a:spcAft>
                <a:spcPts val="0"/>
              </a:spcAft>
              <a:buClr>
                <a:srgbClr val="434343"/>
              </a:buClr>
              <a:buSzPts val="1200"/>
              <a:buChar char="■"/>
              <a:defRPr sz="1200">
                <a:solidFill>
                  <a:srgbClr val="434343"/>
                </a:solidFill>
              </a:defRPr>
            </a:lvl6pPr>
            <a:lvl7pPr indent="-304800" lvl="6" marL="3200400" rtl="0" algn="l">
              <a:lnSpc>
                <a:spcPct val="115000"/>
              </a:lnSpc>
              <a:spcBef>
                <a:spcPts val="0"/>
              </a:spcBef>
              <a:spcAft>
                <a:spcPts val="0"/>
              </a:spcAft>
              <a:buClr>
                <a:srgbClr val="434343"/>
              </a:buClr>
              <a:buSzPts val="1200"/>
              <a:buChar char="●"/>
              <a:defRPr sz="1200">
                <a:solidFill>
                  <a:srgbClr val="434343"/>
                </a:solidFill>
              </a:defRPr>
            </a:lvl7pPr>
            <a:lvl8pPr indent="-304800" lvl="7" marL="3657600" rtl="0" algn="l">
              <a:lnSpc>
                <a:spcPct val="115000"/>
              </a:lnSpc>
              <a:spcBef>
                <a:spcPts val="0"/>
              </a:spcBef>
              <a:spcAft>
                <a:spcPts val="0"/>
              </a:spcAft>
              <a:buClr>
                <a:srgbClr val="434343"/>
              </a:buClr>
              <a:buSzPts val="1200"/>
              <a:buChar char="○"/>
              <a:defRPr sz="1200">
                <a:solidFill>
                  <a:srgbClr val="434343"/>
                </a:solidFill>
              </a:defRPr>
            </a:lvl8pPr>
            <a:lvl9pPr indent="-304800" lvl="8" marL="4114800" rtl="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144" name="Google Shape;144;p2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rtl="0" algn="r">
              <a:lnSpc>
                <a:spcPct val="100000"/>
              </a:lnSpc>
              <a:spcAft>
                <a:spcPts val="0"/>
              </a:spcAft>
              <a:buNone/>
              <a:defRPr sz="1000">
                <a:solidFill>
                  <a:srgbClr val="666666"/>
                </a:solidFill>
              </a:defRPr>
            </a:lvl1pPr>
            <a:lvl2pPr lvl="1" rtl="0" algn="r">
              <a:lnSpc>
                <a:spcPct val="100000"/>
              </a:lnSpc>
              <a:spcAft>
                <a:spcPts val="0"/>
              </a:spcAft>
              <a:buNone/>
              <a:defRPr sz="1000">
                <a:solidFill>
                  <a:srgbClr val="666666"/>
                </a:solidFill>
              </a:defRPr>
            </a:lvl2pPr>
            <a:lvl3pPr lvl="2" rtl="0" algn="r">
              <a:lnSpc>
                <a:spcPct val="100000"/>
              </a:lnSpc>
              <a:spcAft>
                <a:spcPts val="0"/>
              </a:spcAft>
              <a:buNone/>
              <a:defRPr sz="1000">
                <a:solidFill>
                  <a:srgbClr val="666666"/>
                </a:solidFill>
              </a:defRPr>
            </a:lvl3pPr>
            <a:lvl4pPr lvl="3" rtl="0" algn="r">
              <a:lnSpc>
                <a:spcPct val="100000"/>
              </a:lnSpc>
              <a:spcAft>
                <a:spcPts val="0"/>
              </a:spcAft>
              <a:buNone/>
              <a:defRPr sz="1000">
                <a:solidFill>
                  <a:srgbClr val="666666"/>
                </a:solidFill>
              </a:defRPr>
            </a:lvl4pPr>
            <a:lvl5pPr lvl="4" rtl="0" algn="r">
              <a:lnSpc>
                <a:spcPct val="100000"/>
              </a:lnSpc>
              <a:spcAft>
                <a:spcPts val="0"/>
              </a:spcAft>
              <a:buNone/>
              <a:defRPr sz="1000">
                <a:solidFill>
                  <a:srgbClr val="666666"/>
                </a:solidFill>
              </a:defRPr>
            </a:lvl5pPr>
            <a:lvl6pPr lvl="5" rtl="0" algn="r">
              <a:lnSpc>
                <a:spcPct val="100000"/>
              </a:lnSpc>
              <a:spcAft>
                <a:spcPts val="0"/>
              </a:spcAft>
              <a:buNone/>
              <a:defRPr sz="1000">
                <a:solidFill>
                  <a:srgbClr val="666666"/>
                </a:solidFill>
              </a:defRPr>
            </a:lvl6pPr>
            <a:lvl7pPr lvl="6" rtl="0" algn="r">
              <a:lnSpc>
                <a:spcPct val="100000"/>
              </a:lnSpc>
              <a:spcAft>
                <a:spcPts val="0"/>
              </a:spcAft>
              <a:buNone/>
              <a:defRPr sz="1000">
                <a:solidFill>
                  <a:srgbClr val="666666"/>
                </a:solidFill>
              </a:defRPr>
            </a:lvl7pPr>
            <a:lvl8pPr lvl="7" rtl="0" algn="r">
              <a:lnSpc>
                <a:spcPct val="100000"/>
              </a:lnSpc>
              <a:spcAft>
                <a:spcPts val="0"/>
              </a:spcAft>
              <a:buNone/>
              <a:defRPr sz="1000">
                <a:solidFill>
                  <a:srgbClr val="666666"/>
                </a:solidFill>
              </a:defRPr>
            </a:lvl8pPr>
            <a:lvl9pPr lvl="8" rtl="0"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6">
  <p:cSld name="AUTOLAYOUT_20">
    <p:spTree>
      <p:nvGrpSpPr>
        <p:cNvPr id="145" name="Shape 145"/>
        <p:cNvGrpSpPr/>
        <p:nvPr/>
      </p:nvGrpSpPr>
      <p:grpSpPr>
        <a:xfrm>
          <a:off x="0" y="0"/>
          <a:ext cx="0" cy="0"/>
          <a:chOff x="0" y="0"/>
          <a:chExt cx="0" cy="0"/>
        </a:xfrm>
      </p:grpSpPr>
      <p:sp>
        <p:nvSpPr>
          <p:cNvPr id="146" name="Google Shape;146;p28"/>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8"/>
          <p:cNvSpPr/>
          <p:nvPr/>
        </p:nvSpPr>
        <p:spPr>
          <a:xfrm>
            <a:off x="2530550" y="1194000"/>
            <a:ext cx="6303300" cy="113400"/>
          </a:xfrm>
          <a:prstGeom prst="rect">
            <a:avLst/>
          </a:prstGeom>
          <a:solidFill>
            <a:srgbClr val="FFFFFF">
              <a:alpha val="376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8"/>
          <p:cNvSpPr/>
          <p:nvPr/>
        </p:nvSpPr>
        <p:spPr>
          <a:xfrm>
            <a:off x="307875" y="1194000"/>
            <a:ext cx="2024100" cy="113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8"/>
          <p:cNvSpPr txBox="1"/>
          <p:nvPr>
            <p:ph type="title"/>
          </p:nvPr>
        </p:nvSpPr>
        <p:spPr>
          <a:xfrm>
            <a:off x="307875" y="1444550"/>
            <a:ext cx="2024100" cy="29757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000"/>
              <a:buNone/>
              <a:defRPr b="1" sz="2000">
                <a:solidFill>
                  <a:srgbClr val="FFFFFF"/>
                </a:solidFill>
              </a:defRPr>
            </a:lvl1pPr>
            <a:lvl2pPr lvl="1" algn="l">
              <a:lnSpc>
                <a:spcPct val="100000"/>
              </a:lnSpc>
              <a:spcBef>
                <a:spcPts val="0"/>
              </a:spcBef>
              <a:spcAft>
                <a:spcPts val="0"/>
              </a:spcAft>
              <a:buClr>
                <a:srgbClr val="FFFFFF"/>
              </a:buClr>
              <a:buSzPts val="2000"/>
              <a:buNone/>
              <a:defRPr b="1" sz="2000">
                <a:solidFill>
                  <a:srgbClr val="FFFFFF"/>
                </a:solidFill>
              </a:defRPr>
            </a:lvl2pPr>
            <a:lvl3pPr lvl="2" algn="l">
              <a:lnSpc>
                <a:spcPct val="100000"/>
              </a:lnSpc>
              <a:spcBef>
                <a:spcPts val="0"/>
              </a:spcBef>
              <a:spcAft>
                <a:spcPts val="0"/>
              </a:spcAft>
              <a:buClr>
                <a:srgbClr val="FFFFFF"/>
              </a:buClr>
              <a:buSzPts val="2000"/>
              <a:buNone/>
              <a:defRPr b="1" sz="2000">
                <a:solidFill>
                  <a:srgbClr val="FFFFFF"/>
                </a:solidFill>
              </a:defRPr>
            </a:lvl3pPr>
            <a:lvl4pPr lvl="3" algn="l">
              <a:lnSpc>
                <a:spcPct val="100000"/>
              </a:lnSpc>
              <a:spcBef>
                <a:spcPts val="0"/>
              </a:spcBef>
              <a:spcAft>
                <a:spcPts val="0"/>
              </a:spcAft>
              <a:buClr>
                <a:srgbClr val="FFFFFF"/>
              </a:buClr>
              <a:buSzPts val="2000"/>
              <a:buNone/>
              <a:defRPr b="1" sz="2000">
                <a:solidFill>
                  <a:srgbClr val="FFFFFF"/>
                </a:solidFill>
              </a:defRPr>
            </a:lvl4pPr>
            <a:lvl5pPr lvl="4" algn="l">
              <a:lnSpc>
                <a:spcPct val="100000"/>
              </a:lnSpc>
              <a:spcBef>
                <a:spcPts val="0"/>
              </a:spcBef>
              <a:spcAft>
                <a:spcPts val="0"/>
              </a:spcAft>
              <a:buClr>
                <a:srgbClr val="FFFFFF"/>
              </a:buClr>
              <a:buSzPts val="2000"/>
              <a:buNone/>
              <a:defRPr b="1" sz="2000">
                <a:solidFill>
                  <a:srgbClr val="FFFFFF"/>
                </a:solidFill>
              </a:defRPr>
            </a:lvl5pPr>
            <a:lvl6pPr lvl="5" algn="l">
              <a:lnSpc>
                <a:spcPct val="100000"/>
              </a:lnSpc>
              <a:spcBef>
                <a:spcPts val="0"/>
              </a:spcBef>
              <a:spcAft>
                <a:spcPts val="0"/>
              </a:spcAft>
              <a:buClr>
                <a:srgbClr val="FFFFFF"/>
              </a:buClr>
              <a:buSzPts val="2000"/>
              <a:buNone/>
              <a:defRPr b="1" sz="2000">
                <a:solidFill>
                  <a:srgbClr val="FFFFFF"/>
                </a:solidFill>
              </a:defRPr>
            </a:lvl6pPr>
            <a:lvl7pPr lvl="6" algn="l">
              <a:lnSpc>
                <a:spcPct val="100000"/>
              </a:lnSpc>
              <a:spcBef>
                <a:spcPts val="0"/>
              </a:spcBef>
              <a:spcAft>
                <a:spcPts val="0"/>
              </a:spcAft>
              <a:buClr>
                <a:srgbClr val="FFFFFF"/>
              </a:buClr>
              <a:buSzPts val="2000"/>
              <a:buNone/>
              <a:defRPr b="1" sz="2000">
                <a:solidFill>
                  <a:srgbClr val="FFFFFF"/>
                </a:solidFill>
              </a:defRPr>
            </a:lvl7pPr>
            <a:lvl8pPr lvl="7" algn="l">
              <a:lnSpc>
                <a:spcPct val="100000"/>
              </a:lnSpc>
              <a:spcBef>
                <a:spcPts val="0"/>
              </a:spcBef>
              <a:spcAft>
                <a:spcPts val="0"/>
              </a:spcAft>
              <a:buClr>
                <a:srgbClr val="FFFFFF"/>
              </a:buClr>
              <a:buSzPts val="2000"/>
              <a:buNone/>
              <a:defRPr b="1" sz="2000">
                <a:solidFill>
                  <a:srgbClr val="FFFFFF"/>
                </a:solidFill>
              </a:defRPr>
            </a:lvl8pPr>
            <a:lvl9pPr lvl="8" algn="l">
              <a:lnSpc>
                <a:spcPct val="100000"/>
              </a:lnSpc>
              <a:spcBef>
                <a:spcPts val="0"/>
              </a:spcBef>
              <a:spcAft>
                <a:spcPts val="0"/>
              </a:spcAft>
              <a:buClr>
                <a:srgbClr val="FFFFFF"/>
              </a:buClr>
              <a:buSzPts val="2000"/>
              <a:buNone/>
              <a:defRPr b="1" sz="2000">
                <a:solidFill>
                  <a:srgbClr val="FFFFFF"/>
                </a:solidFill>
              </a:defRPr>
            </a:lvl9pPr>
          </a:lstStyle>
          <a:p/>
        </p:txBody>
      </p:sp>
      <p:sp>
        <p:nvSpPr>
          <p:cNvPr id="150" name="Google Shape;150;p28"/>
          <p:cNvSpPr txBox="1"/>
          <p:nvPr>
            <p:ph idx="1" type="body"/>
          </p:nvPr>
        </p:nvSpPr>
        <p:spPr>
          <a:xfrm>
            <a:off x="2530550" y="1444550"/>
            <a:ext cx="6303300" cy="26151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0"/>
              </a:spcBef>
              <a:spcAft>
                <a:spcPts val="0"/>
              </a:spcAft>
              <a:buClr>
                <a:srgbClr val="FFFFFF"/>
              </a:buClr>
              <a:buSzPts val="1200"/>
              <a:buChar char="○"/>
              <a:defRPr sz="1200">
                <a:solidFill>
                  <a:srgbClr val="FFFFFF"/>
                </a:solidFill>
              </a:defRPr>
            </a:lvl2pPr>
            <a:lvl3pPr indent="-304800" lvl="2" marL="1371600" algn="l">
              <a:lnSpc>
                <a:spcPct val="115000"/>
              </a:lnSpc>
              <a:spcBef>
                <a:spcPts val="0"/>
              </a:spcBef>
              <a:spcAft>
                <a:spcPts val="0"/>
              </a:spcAft>
              <a:buClr>
                <a:srgbClr val="FFFFFF"/>
              </a:buClr>
              <a:buSzPts val="1200"/>
              <a:buChar char="■"/>
              <a:defRPr sz="1200">
                <a:solidFill>
                  <a:srgbClr val="FFFFFF"/>
                </a:solidFill>
              </a:defRPr>
            </a:lvl3pPr>
            <a:lvl4pPr indent="-304800" lvl="3" marL="1828800" algn="l">
              <a:lnSpc>
                <a:spcPct val="115000"/>
              </a:lnSpc>
              <a:spcBef>
                <a:spcPts val="0"/>
              </a:spcBef>
              <a:spcAft>
                <a:spcPts val="0"/>
              </a:spcAft>
              <a:buClr>
                <a:srgbClr val="FFFFFF"/>
              </a:buClr>
              <a:buSzPts val="1200"/>
              <a:buChar char="●"/>
              <a:defRPr sz="1200">
                <a:solidFill>
                  <a:srgbClr val="FFFFFF"/>
                </a:solidFill>
              </a:defRPr>
            </a:lvl4pPr>
            <a:lvl5pPr indent="-304800" lvl="4" marL="2286000" algn="l">
              <a:lnSpc>
                <a:spcPct val="115000"/>
              </a:lnSpc>
              <a:spcBef>
                <a:spcPts val="0"/>
              </a:spcBef>
              <a:spcAft>
                <a:spcPts val="0"/>
              </a:spcAft>
              <a:buClr>
                <a:srgbClr val="FFFFFF"/>
              </a:buClr>
              <a:buSzPts val="1200"/>
              <a:buChar char="○"/>
              <a:defRPr sz="1200">
                <a:solidFill>
                  <a:srgbClr val="FFFFFF"/>
                </a:solidFill>
              </a:defRPr>
            </a:lvl5pPr>
            <a:lvl6pPr indent="-304800" lvl="5" marL="2743200" algn="l">
              <a:lnSpc>
                <a:spcPct val="115000"/>
              </a:lnSpc>
              <a:spcBef>
                <a:spcPts val="0"/>
              </a:spcBef>
              <a:spcAft>
                <a:spcPts val="0"/>
              </a:spcAft>
              <a:buClr>
                <a:srgbClr val="FFFFFF"/>
              </a:buClr>
              <a:buSzPts val="1200"/>
              <a:buChar char="■"/>
              <a:defRPr sz="1200">
                <a:solidFill>
                  <a:srgbClr val="FFFFFF"/>
                </a:solidFill>
              </a:defRPr>
            </a:lvl6pPr>
            <a:lvl7pPr indent="-304800" lvl="6" marL="3200400" algn="l">
              <a:lnSpc>
                <a:spcPct val="115000"/>
              </a:lnSpc>
              <a:spcBef>
                <a:spcPts val="0"/>
              </a:spcBef>
              <a:spcAft>
                <a:spcPts val="0"/>
              </a:spcAft>
              <a:buClr>
                <a:srgbClr val="FFFFFF"/>
              </a:buClr>
              <a:buSzPts val="1200"/>
              <a:buChar char="●"/>
              <a:defRPr sz="1200">
                <a:solidFill>
                  <a:srgbClr val="FFFFFF"/>
                </a:solidFill>
              </a:defRPr>
            </a:lvl7pPr>
            <a:lvl8pPr indent="-304800" lvl="7" marL="3657600" algn="l">
              <a:lnSpc>
                <a:spcPct val="115000"/>
              </a:lnSpc>
              <a:spcBef>
                <a:spcPts val="0"/>
              </a:spcBef>
              <a:spcAft>
                <a:spcPts val="0"/>
              </a:spcAft>
              <a:buClr>
                <a:srgbClr val="FFFFFF"/>
              </a:buClr>
              <a:buSzPts val="1200"/>
              <a:buChar char="○"/>
              <a:defRPr sz="1200">
                <a:solidFill>
                  <a:srgbClr val="FFFFFF"/>
                </a:solidFill>
              </a:defRPr>
            </a:lvl8pPr>
            <a:lvl9pPr indent="-304800" lvl="8" marL="411480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151" name="Google Shape;151;p2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7">
  <p:cSld name="AUTOLAYOUT_21">
    <p:bg>
      <p:bgPr>
        <a:solidFill>
          <a:srgbClr val="FFFFFF"/>
        </a:solidFill>
      </p:bgPr>
    </p:bg>
    <p:spTree>
      <p:nvGrpSpPr>
        <p:cNvPr id="152" name="Shape 152"/>
        <p:cNvGrpSpPr/>
        <p:nvPr/>
      </p:nvGrpSpPr>
      <p:grpSpPr>
        <a:xfrm>
          <a:off x="0" y="0"/>
          <a:ext cx="0" cy="0"/>
          <a:chOff x="0" y="0"/>
          <a:chExt cx="0" cy="0"/>
        </a:xfrm>
      </p:grpSpPr>
      <p:sp>
        <p:nvSpPr>
          <p:cNvPr id="153" name="Google Shape;153;p2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9"/>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9"/>
          <p:cNvSpPr txBox="1"/>
          <p:nvPr>
            <p:ph type="title"/>
          </p:nvPr>
        </p:nvSpPr>
        <p:spPr>
          <a:xfrm>
            <a:off x="311700" y="307825"/>
            <a:ext cx="2631900" cy="43167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156" name="Google Shape;156;p29"/>
          <p:cNvSpPr txBox="1"/>
          <p:nvPr>
            <p:ph idx="1" type="body"/>
          </p:nvPr>
        </p:nvSpPr>
        <p:spPr>
          <a:xfrm>
            <a:off x="4011825" y="364950"/>
            <a:ext cx="4850400" cy="4259700"/>
          </a:xfrm>
          <a:prstGeom prst="rect">
            <a:avLst/>
          </a:prstGeom>
          <a:noFill/>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57" name="Google Shape;157;p2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af31f91464c949c3">
  <p:cSld name="BLANK_af31f91464c949c3">
    <p:spTree>
      <p:nvGrpSpPr>
        <p:cNvPr id="158" name="Shape 15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3.png"/><Relationship Id="rId5" Type="http://schemas.openxmlformats.org/officeDocument/2006/relationships/image" Target="../media/image23.jpg"/><Relationship Id="rId6" Type="http://schemas.openxmlformats.org/officeDocument/2006/relationships/image" Target="../media/image27.jpg"/><Relationship Id="rId7" Type="http://schemas.openxmlformats.org/officeDocument/2006/relationships/image" Target="../media/image8.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hyperlink" Target="http://www.youtube.com/watch?v=K5ldLDf_G6Q" TargetMode="External"/><Relationship Id="rId5" Type="http://schemas.openxmlformats.org/officeDocument/2006/relationships/image" Target="../media/image2.jpg"/><Relationship Id="rId6" Type="http://schemas.openxmlformats.org/officeDocument/2006/relationships/hyperlink" Target="https://www.radicalcandor.com/radical-candor-not-brutal-honest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hyperlink" Target="http://www.youtube.com/watch?v=hwap5XZ5kSM" TargetMode="Externa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hyperlink" Target="http://www.youtube.com/watch?v=hwap5XZ5kSM" TargetMode="Externa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inthelibrarywiththeleadpipe.org/2018/vocational-awe/" TargetMode="External"/><Relationship Id="rId4" Type="http://schemas.openxmlformats.org/officeDocument/2006/relationships/hyperlink" Target="https://bcrw.barnard.edu/event/building-accountable-communities/" TargetMode="External"/><Relationship Id="rId5" Type="http://schemas.openxmlformats.org/officeDocument/2006/relationships/hyperlink" Target="https://bcrw.barnard.edu/event/building-accountable-communities/" TargetMode="External"/><Relationship Id="rId6" Type="http://schemas.openxmlformats.org/officeDocument/2006/relationships/hyperlink" Target="https://doi.org/10.1016/j.mnl.2020.03.009" TargetMode="External"/><Relationship Id="rId7" Type="http://schemas.openxmlformats.org/officeDocument/2006/relationships/hyperlink" Target="https://thesystemsthinker.com/accountability-leadership/"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bcrw.barnard.edu/event/moving-at-the-speed-of-trust-disability-and-transformative-justice/" TargetMode="External"/><Relationship Id="rId4" Type="http://schemas.openxmlformats.org/officeDocument/2006/relationships/hyperlink" Target="https://www.workhuman.com/blog/the-human-centered-leader/" TargetMode="External"/><Relationship Id="rId5" Type="http://schemas.openxmlformats.org/officeDocument/2006/relationships/hyperlink" Target="https://hcli.org/articles/does-compassion-have-place-leadership" TargetMode="External"/><Relationship Id="rId6" Type="http://schemas.openxmlformats.org/officeDocument/2006/relationships/hyperlink" Target="https://www.youtube.com/watch?v=P2pnoUcF_o4" TargetMode="External"/><Relationship Id="rId7" Type="http://schemas.openxmlformats.org/officeDocument/2006/relationships/hyperlink" Target="https://www.rhythmsystems.com/blog/the-five-cs-of-team-accountabilit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www.teamstrength.com/the-5-cs-of-leadership-accountability/" TargetMode="External"/><Relationship Id="rId4" Type="http://schemas.openxmlformats.org/officeDocument/2006/relationships/hyperlink" Target="https://bersinacademy.com/blog/2022/02/what-is-human-centered-leadership" TargetMode="External"/><Relationship Id="rId5" Type="http://schemas.openxmlformats.org/officeDocument/2006/relationships/hyperlink" Target="https://www.happiness.com/magazine/relationships/radical-empathy-extreme-what-is-it" TargetMode="External"/><Relationship Id="rId6" Type="http://schemas.openxmlformats.org/officeDocument/2006/relationships/hyperlink" Target="https://annehelen.substack.com/p/the-librarians-are-not-okay"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ssir.org/articles/entry/there_is_no_justice_that_neglects_disability#" TargetMode="External"/><Relationship Id="rId4" Type="http://schemas.openxmlformats.org/officeDocument/2006/relationships/hyperlink" Target="https://www.radicalcandor.com/radical-candor-not-brutal-honesty/" TargetMode="External"/><Relationship Id="rId5" Type="http://schemas.openxmlformats.org/officeDocument/2006/relationships/hyperlink" Target="https://cjal.ca/index.php/capal/article/view/34457"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ignitenational.org/blog/mia-mingus-on-disability-justice-and-the-importance-of-starting-locally" TargetMode="External"/><Relationship Id="rId4" Type="http://schemas.openxmlformats.org/officeDocument/2006/relationships/hyperlink" Target="https://www.betterup.com/blog/accountability-vs-responsibility-for-leaders-going-back-to-the-basics" TargetMode="External"/><Relationship Id="rId5" Type="http://schemas.openxmlformats.org/officeDocument/2006/relationships/hyperlink" Target="https://www.forbes.com/sites/forbescoachescouncil/2020/05/08/why-organizations-need-human-centered-leaders-and-three-tips-to-get-started/"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ww.youtube.com/watch?v=K5ldLDf_G6Q" TargetMode="External"/><Relationship Id="rId4" Type="http://schemas.openxmlformats.org/officeDocument/2006/relationships/hyperlink" Target="https://www.youtube.com/watch?v=hwap5XZ5kS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mailto:belange1@gvsu.edu" TargetMode="External"/><Relationship Id="rId4" Type="http://schemas.openxmlformats.org/officeDocument/2006/relationships/hyperlink" Target="https://www.linkedin.com/in/annie-b%C3%A9langer-she-her-00155a40/" TargetMode="External"/><Relationship Id="rId9" Type="http://schemas.openxmlformats.org/officeDocument/2006/relationships/hyperlink" Target="mailto:jeffryjo@gvsu.edu" TargetMode="External"/><Relationship Id="rId5" Type="http://schemas.openxmlformats.org/officeDocument/2006/relationships/hyperlink" Target="mailto:katkimbell@gmail.com" TargetMode="External"/><Relationship Id="rId6" Type="http://schemas.openxmlformats.org/officeDocument/2006/relationships/hyperlink" Target="https://www.linkedin.com/in/kat-bell-84a82121/" TargetMode="External"/><Relationship Id="rId7" Type="http://schemas.openxmlformats.org/officeDocument/2006/relationships/hyperlink" Target="mailto:maisha@udel.edu" TargetMode="External"/><Relationship Id="rId8" Type="http://schemas.openxmlformats.org/officeDocument/2006/relationships/hyperlink" Target="https://www.linkedin.com/in/maisha-carey-6a6680a1/" TargetMode="External"/><Relationship Id="rId11" Type="http://schemas.openxmlformats.org/officeDocument/2006/relationships/hyperlink" Target="mailto:musolffm@umich.edu" TargetMode="External"/><Relationship Id="rId10" Type="http://schemas.openxmlformats.org/officeDocument/2006/relationships/hyperlink" Target="https://www.linkedin.com/in/jonjeffryes" TargetMode="External"/><Relationship Id="rId12" Type="http://schemas.openxmlformats.org/officeDocument/2006/relationships/hyperlink" Target="https://www.linkedin.com/in/meghan-musolff-6162623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hyperlink" Target="https://www.radicalcandor.com/radical-candor-not-brutal-honest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31"/>
          <p:cNvPicPr preferRelativeResize="0"/>
          <p:nvPr/>
        </p:nvPicPr>
        <p:blipFill rotWithShape="1">
          <a:blip r:embed="rId3">
            <a:alphaModFix/>
          </a:blip>
          <a:srcRect b="0" l="0" r="0" t="0"/>
          <a:stretch/>
        </p:blipFill>
        <p:spPr>
          <a:xfrm>
            <a:off x="77650" y="1104900"/>
            <a:ext cx="9144000" cy="4572000"/>
          </a:xfrm>
          <a:prstGeom prst="rect">
            <a:avLst/>
          </a:prstGeom>
          <a:noFill/>
          <a:ln>
            <a:noFill/>
          </a:ln>
        </p:spPr>
      </p:pic>
      <p:sp>
        <p:nvSpPr>
          <p:cNvPr id="164" name="Google Shape;164;p31"/>
          <p:cNvSpPr txBox="1"/>
          <p:nvPr>
            <p:ph type="ctrTitle"/>
          </p:nvPr>
        </p:nvSpPr>
        <p:spPr>
          <a:xfrm>
            <a:off x="311700" y="-169825"/>
            <a:ext cx="8520600" cy="1581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4900"/>
              <a:t>Care and Accountability </a:t>
            </a:r>
            <a:br>
              <a:rPr lang="en" sz="4900"/>
            </a:br>
            <a:r>
              <a:rPr lang="en" sz="4900"/>
              <a:t>in Library Leadership</a:t>
            </a:r>
            <a:endParaRPr sz="4900"/>
          </a:p>
        </p:txBody>
      </p:sp>
      <p:sp>
        <p:nvSpPr>
          <p:cNvPr id="165" name="Google Shape;165;p31"/>
          <p:cNvSpPr txBox="1"/>
          <p:nvPr>
            <p:ph idx="1" type="subTitle"/>
          </p:nvPr>
        </p:nvSpPr>
        <p:spPr>
          <a:xfrm>
            <a:off x="526350" y="3758688"/>
            <a:ext cx="8520600" cy="4857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sz="2500">
                <a:solidFill>
                  <a:schemeClr val="accent5"/>
                </a:solidFill>
              </a:rPr>
              <a:t>OLA Superconference 2023</a:t>
            </a:r>
            <a:endParaRPr sz="2500">
              <a:solidFill>
                <a:schemeClr val="accent5"/>
              </a:solidFill>
            </a:endParaRPr>
          </a:p>
        </p:txBody>
      </p:sp>
      <p:pic>
        <p:nvPicPr>
          <p:cNvPr id="166" name="Google Shape;166;p31"/>
          <p:cNvPicPr preferRelativeResize="0"/>
          <p:nvPr/>
        </p:nvPicPr>
        <p:blipFill>
          <a:blip r:embed="rId4">
            <a:alphaModFix/>
          </a:blip>
          <a:stretch>
            <a:fillRect/>
          </a:stretch>
        </p:blipFill>
        <p:spPr>
          <a:xfrm>
            <a:off x="7216395" y="4425374"/>
            <a:ext cx="1830554" cy="640475"/>
          </a:xfrm>
          <a:prstGeom prst="rect">
            <a:avLst/>
          </a:prstGeom>
          <a:noFill/>
          <a:ln>
            <a:noFill/>
          </a:ln>
        </p:spPr>
      </p:pic>
      <p:pic>
        <p:nvPicPr>
          <p:cNvPr id="167" name="Google Shape;167;p31"/>
          <p:cNvPicPr preferRelativeResize="0"/>
          <p:nvPr/>
        </p:nvPicPr>
        <p:blipFill rotWithShape="1">
          <a:blip r:embed="rId5">
            <a:alphaModFix/>
          </a:blip>
          <a:srcRect b="5294" l="0" r="0" t="0"/>
          <a:stretch/>
        </p:blipFill>
        <p:spPr>
          <a:xfrm>
            <a:off x="4125138" y="1455925"/>
            <a:ext cx="1142999" cy="1142999"/>
          </a:xfrm>
          <a:prstGeom prst="rect">
            <a:avLst/>
          </a:prstGeom>
          <a:noFill/>
          <a:ln>
            <a:noFill/>
          </a:ln>
          <a:effectLst>
            <a:outerShdw blurRad="57150" rotWithShape="0" algn="bl" dir="5400000" dist="19050">
              <a:srgbClr val="000000">
                <a:alpha val="50000"/>
              </a:srgbClr>
            </a:outerShdw>
          </a:effectLst>
        </p:spPr>
      </p:pic>
      <p:graphicFrame>
        <p:nvGraphicFramePr>
          <p:cNvPr id="168" name="Google Shape;168;p31"/>
          <p:cNvGraphicFramePr/>
          <p:nvPr/>
        </p:nvGraphicFramePr>
        <p:xfrm>
          <a:off x="1412713" y="2531425"/>
          <a:ext cx="3000000" cy="3000000"/>
        </p:xfrm>
        <a:graphic>
          <a:graphicData uri="http://schemas.openxmlformats.org/drawingml/2006/table">
            <a:tbl>
              <a:tblPr>
                <a:noFill/>
                <a:tableStyleId>{7728095C-D716-42D6-A0E6-7EE7684CA1B3}</a:tableStyleId>
              </a:tblPr>
              <a:tblGrid>
                <a:gridCol w="1349575"/>
                <a:gridCol w="1349575"/>
                <a:gridCol w="1349575"/>
                <a:gridCol w="1349575"/>
                <a:gridCol w="1349575"/>
              </a:tblGrid>
              <a:tr h="703000">
                <a:tc>
                  <a:txBody>
                    <a:bodyPr/>
                    <a:lstStyle/>
                    <a:p>
                      <a:pPr indent="0" lvl="0" marL="0" rtl="0" algn="ctr">
                        <a:spcBef>
                          <a:spcPts val="0"/>
                        </a:spcBef>
                        <a:spcAft>
                          <a:spcPts val="0"/>
                        </a:spcAft>
                        <a:buNone/>
                      </a:pPr>
                      <a:r>
                        <a:rPr lang="en" sz="1200">
                          <a:solidFill>
                            <a:schemeClr val="dk1"/>
                          </a:solidFill>
                        </a:rPr>
                        <a:t>Annie Bélanger</a:t>
                      </a:r>
                      <a:endParaRPr sz="12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Kat Bell</a:t>
                      </a:r>
                      <a:endParaRPr sz="12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Maisha Carey</a:t>
                      </a:r>
                      <a:endParaRPr sz="12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Jon Jeffryes</a:t>
                      </a:r>
                      <a:endParaRPr sz="12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 </a:t>
                      </a:r>
                      <a:r>
                        <a:rPr lang="en" sz="1200">
                          <a:solidFill>
                            <a:schemeClr val="dk1"/>
                          </a:solidFill>
                        </a:rPr>
                        <a:t>Meghan Musolff</a:t>
                      </a:r>
                      <a:endParaRPr sz="12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169" name="Google Shape;169;p31"/>
          <p:cNvPicPr preferRelativeResize="0"/>
          <p:nvPr/>
        </p:nvPicPr>
        <p:blipFill>
          <a:blip r:embed="rId6">
            <a:alphaModFix/>
          </a:blip>
          <a:stretch>
            <a:fillRect/>
          </a:stretch>
        </p:blipFill>
        <p:spPr>
          <a:xfrm>
            <a:off x="2856763" y="1455925"/>
            <a:ext cx="1143000" cy="1143000"/>
          </a:xfrm>
          <a:prstGeom prst="rect">
            <a:avLst/>
          </a:prstGeom>
          <a:noFill/>
          <a:ln>
            <a:noFill/>
          </a:ln>
          <a:effectLst>
            <a:outerShdw blurRad="57150" rotWithShape="0" algn="bl" dir="5400000" dist="19050">
              <a:srgbClr val="000000">
                <a:alpha val="50000"/>
              </a:srgbClr>
            </a:outerShdw>
          </a:effectLst>
        </p:spPr>
      </p:pic>
      <p:pic>
        <p:nvPicPr>
          <p:cNvPr id="170" name="Google Shape;170;p31"/>
          <p:cNvPicPr preferRelativeResize="0"/>
          <p:nvPr/>
        </p:nvPicPr>
        <p:blipFill>
          <a:blip r:embed="rId7">
            <a:alphaModFix/>
          </a:blip>
          <a:stretch>
            <a:fillRect/>
          </a:stretch>
        </p:blipFill>
        <p:spPr>
          <a:xfrm>
            <a:off x="5545125" y="1455925"/>
            <a:ext cx="1143000" cy="1143000"/>
          </a:xfrm>
          <a:prstGeom prst="rect">
            <a:avLst/>
          </a:prstGeom>
          <a:noFill/>
          <a:ln>
            <a:noFill/>
          </a:ln>
          <a:effectLst>
            <a:outerShdw blurRad="57150" rotWithShape="0" algn="bl" dir="5400000" dist="19050">
              <a:srgbClr val="000000">
                <a:alpha val="50000"/>
              </a:srgbClr>
            </a:outerShdw>
          </a:effectLst>
        </p:spPr>
      </p:pic>
      <p:pic>
        <p:nvPicPr>
          <p:cNvPr id="171" name="Google Shape;171;p31"/>
          <p:cNvPicPr preferRelativeResize="0"/>
          <p:nvPr/>
        </p:nvPicPr>
        <p:blipFill rotWithShape="1">
          <a:blip r:embed="rId8">
            <a:alphaModFix/>
          </a:blip>
          <a:srcRect b="24397" l="19335" r="23067" t="8316"/>
          <a:stretch/>
        </p:blipFill>
        <p:spPr>
          <a:xfrm>
            <a:off x="6862188" y="1455925"/>
            <a:ext cx="1143000" cy="1143000"/>
          </a:xfrm>
          <a:prstGeom prst="rect">
            <a:avLst/>
          </a:prstGeom>
          <a:noFill/>
          <a:ln>
            <a:noFill/>
          </a:ln>
          <a:effectLst>
            <a:outerShdw blurRad="57150" rotWithShape="0" algn="bl" dir="5400000" dist="19050">
              <a:srgbClr val="000000">
                <a:alpha val="50000"/>
              </a:srgbClr>
            </a:outerShdw>
          </a:effectLst>
        </p:spPr>
      </p:pic>
      <p:pic>
        <p:nvPicPr>
          <p:cNvPr id="172" name="Google Shape;172;p31"/>
          <p:cNvPicPr preferRelativeResize="0"/>
          <p:nvPr/>
        </p:nvPicPr>
        <p:blipFill>
          <a:blip r:embed="rId9">
            <a:alphaModFix/>
          </a:blip>
          <a:stretch>
            <a:fillRect/>
          </a:stretch>
        </p:blipFill>
        <p:spPr>
          <a:xfrm>
            <a:off x="1521075" y="1455925"/>
            <a:ext cx="1143000" cy="11430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40"/>
          <p:cNvPicPr preferRelativeResize="0"/>
          <p:nvPr/>
        </p:nvPicPr>
        <p:blipFill rotWithShape="1">
          <a:blip r:embed="rId3">
            <a:alphaModFix/>
          </a:blip>
          <a:srcRect b="119" l="0" r="0" t="119"/>
          <a:stretch/>
        </p:blipFill>
        <p:spPr>
          <a:xfrm>
            <a:off x="3226625" y="0"/>
            <a:ext cx="5779475" cy="4876151"/>
          </a:xfrm>
          <a:prstGeom prst="rect">
            <a:avLst/>
          </a:prstGeom>
          <a:noFill/>
          <a:ln>
            <a:noFill/>
          </a:ln>
        </p:spPr>
      </p:pic>
      <p:sp>
        <p:nvSpPr>
          <p:cNvPr id="233" name="Google Shape;233;p40"/>
          <p:cNvSpPr txBox="1"/>
          <p:nvPr>
            <p:ph type="title"/>
          </p:nvPr>
        </p:nvSpPr>
        <p:spPr>
          <a:xfrm>
            <a:off x="311700" y="555600"/>
            <a:ext cx="2808000" cy="1011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1940"/>
              <a:t>Interactive Component: </a:t>
            </a:r>
            <a:endParaRPr sz="1940"/>
          </a:p>
          <a:p>
            <a:pPr indent="0" lvl="0" marL="0" rtl="0" algn="l">
              <a:spcBef>
                <a:spcPts val="0"/>
              </a:spcBef>
              <a:spcAft>
                <a:spcPts val="0"/>
              </a:spcAft>
              <a:buSzPts val="990"/>
              <a:buNone/>
            </a:pPr>
            <a:r>
              <a:rPr lang="en" sz="1940"/>
              <a:t>Where Accountability meets Care in Feedback</a:t>
            </a:r>
            <a:endParaRPr sz="1940"/>
          </a:p>
        </p:txBody>
      </p:sp>
      <p:sp>
        <p:nvSpPr>
          <p:cNvPr id="234" name="Google Shape;234;p40"/>
          <p:cNvSpPr txBox="1"/>
          <p:nvPr>
            <p:ph idx="1" type="body"/>
          </p:nvPr>
        </p:nvSpPr>
        <p:spPr>
          <a:xfrm>
            <a:off x="311700" y="1516250"/>
            <a:ext cx="2808000" cy="3052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935"/>
              <a:buNone/>
            </a:pPr>
            <a:r>
              <a:rPr lang="en" sz="1600">
                <a:solidFill>
                  <a:srgbClr val="434343"/>
                </a:solidFill>
              </a:rPr>
              <a:t>In chat, share examples that you have experienced in each quadrant</a:t>
            </a:r>
            <a:endParaRPr sz="1600">
              <a:solidFill>
                <a:srgbClr val="434343"/>
              </a:solidFill>
            </a:endParaRPr>
          </a:p>
        </p:txBody>
      </p:sp>
      <p:pic>
        <p:nvPicPr>
          <p:cNvPr descr="Lofi Beats +3-minute countdown timer with an alarm.&#10;&#10;---------------------------------------------------------------------------------&#10;&#10;Music By KaizanBlu&#10;Track Name: Remember&#10;https://www.youtube.com/watch?v=mBAnUo-KcSY&#10;YouTube: https://www.youtube.com/c/KaizanBlu​&#10;Licence: https://creativecommons.org/licenses/...&#10;---------------------------------------------------------------------------------&#10;Visual background By Eli Eli- Sharing is Caring&#10;YouTube: https://www.youtube.com/watch?v=joPjdNU8K88&#10;Licence: Creative Commons Attribution-ShareAlike 4.0 International (CC BY-SA 4.0)" id="235" name="Google Shape;235;p40" title="3 Minute Timer Lofi">
            <a:hlinkClick r:id="rId4"/>
          </p:cNvPr>
          <p:cNvPicPr preferRelativeResize="0"/>
          <p:nvPr/>
        </p:nvPicPr>
        <p:blipFill>
          <a:blip r:embed="rId5">
            <a:alphaModFix/>
          </a:blip>
          <a:stretch>
            <a:fillRect/>
          </a:stretch>
        </p:blipFill>
        <p:spPr>
          <a:xfrm>
            <a:off x="250525" y="2784150"/>
            <a:ext cx="2855400" cy="2141550"/>
          </a:xfrm>
          <a:prstGeom prst="rect">
            <a:avLst/>
          </a:prstGeom>
          <a:noFill/>
          <a:ln>
            <a:noFill/>
          </a:ln>
        </p:spPr>
      </p:pic>
      <p:sp>
        <p:nvSpPr>
          <p:cNvPr id="236" name="Google Shape;236;p40"/>
          <p:cNvSpPr txBox="1"/>
          <p:nvPr/>
        </p:nvSpPr>
        <p:spPr>
          <a:xfrm>
            <a:off x="250800" y="4881000"/>
            <a:ext cx="3291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rPr>
              <a:t>3 Minute Timer Lofi, Lofi Timer, </a:t>
            </a:r>
            <a:r>
              <a:rPr lang="en" sz="1000">
                <a:solidFill>
                  <a:schemeClr val="dk2"/>
                </a:solidFill>
              </a:rPr>
              <a:t>CC BY-SA 4.0</a:t>
            </a:r>
            <a:endParaRPr sz="1000">
              <a:solidFill>
                <a:schemeClr val="dk2"/>
              </a:solidFill>
            </a:endParaRPr>
          </a:p>
        </p:txBody>
      </p:sp>
      <p:sp>
        <p:nvSpPr>
          <p:cNvPr id="237" name="Google Shape;237;p40"/>
          <p:cNvSpPr txBox="1"/>
          <p:nvPr/>
        </p:nvSpPr>
        <p:spPr>
          <a:xfrm>
            <a:off x="7086600" y="4552950"/>
            <a:ext cx="2038500" cy="554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t>Graphic from: </a:t>
            </a:r>
            <a:r>
              <a:rPr lang="en" sz="800" u="sng">
                <a:solidFill>
                  <a:srgbClr val="2200CC"/>
                </a:solidFill>
                <a:highlight>
                  <a:srgbClr val="FFFFFF"/>
                </a:highlight>
                <a:hlinkClick r:id="rId6">
                  <a:extLst>
                    <a:ext uri="{A12FA001-AC4F-418D-AE19-62706E023703}">
                      <ahyp:hlinkClr val="tx"/>
                    </a:ext>
                  </a:extLst>
                </a:hlinkClick>
              </a:rPr>
              <a:t>https://www.radicalcandor.com/radical-candor-not-brutal-honesty/</a:t>
            </a:r>
            <a:r>
              <a:rPr lang="en" sz="800">
                <a:solidFill>
                  <a:srgbClr val="202124"/>
                </a:solidFill>
                <a:highlight>
                  <a:srgbClr val="FFFFFF"/>
                </a:highlight>
              </a:rPr>
              <a:t> </a:t>
            </a:r>
            <a:endParaRPr sz="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41"/>
          <p:cNvPicPr preferRelativeResize="0"/>
          <p:nvPr/>
        </p:nvPicPr>
        <p:blipFill rotWithShape="1">
          <a:blip r:embed="rId3">
            <a:alphaModFix/>
          </a:blip>
          <a:srcRect b="26961" l="0" r="0" t="26957"/>
          <a:stretch/>
        </p:blipFill>
        <p:spPr>
          <a:xfrm>
            <a:off x="25" y="11280"/>
            <a:ext cx="9143982" cy="3201930"/>
          </a:xfrm>
          <a:prstGeom prst="flowChartDocument">
            <a:avLst/>
          </a:prstGeom>
          <a:noFill/>
          <a:ln>
            <a:noFill/>
          </a:ln>
        </p:spPr>
      </p:pic>
      <p:sp>
        <p:nvSpPr>
          <p:cNvPr id="243" name="Google Shape;243;p41"/>
          <p:cNvSpPr txBox="1"/>
          <p:nvPr>
            <p:ph type="ctrTitle"/>
          </p:nvPr>
        </p:nvSpPr>
        <p:spPr>
          <a:xfrm>
            <a:off x="311700" y="3537800"/>
            <a:ext cx="8097600" cy="100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Balancing Tensions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2"/>
          <p:cNvSpPr txBox="1"/>
          <p:nvPr>
            <p:ph type="title"/>
          </p:nvPr>
        </p:nvSpPr>
        <p:spPr>
          <a:xfrm>
            <a:off x="321825" y="617900"/>
            <a:ext cx="2592300" cy="974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Interactive Component </a:t>
            </a:r>
            <a:endParaRPr/>
          </a:p>
        </p:txBody>
      </p:sp>
      <p:sp>
        <p:nvSpPr>
          <p:cNvPr id="249" name="Google Shape;249;p42"/>
          <p:cNvSpPr txBox="1"/>
          <p:nvPr>
            <p:ph idx="1" type="body"/>
          </p:nvPr>
        </p:nvSpPr>
        <p:spPr>
          <a:xfrm>
            <a:off x="292275" y="1739950"/>
            <a:ext cx="3096600" cy="151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In chat, share what tensions have you noticed in your organization. </a:t>
            </a:r>
            <a:endParaRPr sz="2000"/>
          </a:p>
        </p:txBody>
      </p:sp>
      <p:cxnSp>
        <p:nvCxnSpPr>
          <p:cNvPr id="250" name="Google Shape;250;p42"/>
          <p:cNvCxnSpPr/>
          <p:nvPr/>
        </p:nvCxnSpPr>
        <p:spPr>
          <a:xfrm>
            <a:off x="3389100" y="-2"/>
            <a:ext cx="300" cy="5143500"/>
          </a:xfrm>
          <a:prstGeom prst="straightConnector1">
            <a:avLst/>
          </a:prstGeom>
          <a:noFill/>
          <a:ln cap="flat" cmpd="sng" w="9525">
            <a:solidFill>
              <a:srgbClr val="D9D9D9"/>
            </a:solidFill>
            <a:prstDash val="solid"/>
            <a:round/>
            <a:headEnd len="sm" w="sm" type="none"/>
            <a:tailEnd len="sm" w="sm" type="none"/>
          </a:ln>
        </p:spPr>
      </p:cxnSp>
      <p:sp>
        <p:nvSpPr>
          <p:cNvPr id="251" name="Google Shape;251;p42"/>
          <p:cNvSpPr txBox="1"/>
          <p:nvPr/>
        </p:nvSpPr>
        <p:spPr>
          <a:xfrm>
            <a:off x="5450750" y="4374550"/>
            <a:ext cx="329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1</a:t>
            </a:r>
            <a:r>
              <a:rPr lang="en" sz="1200">
                <a:solidFill>
                  <a:schemeClr val="dk2"/>
                </a:solidFill>
              </a:rPr>
              <a:t> Minute Timer Lofi, Lofi Timer, CC BY-SA 4.0</a:t>
            </a:r>
            <a:endParaRPr sz="1200">
              <a:solidFill>
                <a:schemeClr val="dk2"/>
              </a:solidFill>
            </a:endParaRPr>
          </a:p>
        </p:txBody>
      </p:sp>
      <p:pic>
        <p:nvPicPr>
          <p:cNvPr descr="Lofi Beats + 1-minute countdown timer with an alarm.&#10;&#10;---------------------------------------------------------------------------------&#10;&#10;Music By KaizanBlu&#10;Track Name: Remember&#10;https://www.youtube.com/watch?v=mBAnUo-KcSY&#10;YouTube: https://www.youtube.com/c/KaizanBlu​&#10;Licence: https://creativecommons.org/licenses/...&#10;---------------------------------------------------------------------------------&#10;Visual background By Eli Eli- Sharing is Caring&#10;YouTube: https://www.youtube.com/watch?v=joPjdNU8K88&#10;Licence: Creative Commons Attribution-ShareAlike 4.0 International (CC BY-SA 4.0)&#10;&#10;#LofiTimer" id="252" name="Google Shape;252;p42" title="1 Minute Timer Lofi">
            <a:hlinkClick r:id="rId3"/>
          </p:cNvPr>
          <p:cNvPicPr preferRelativeResize="0"/>
          <p:nvPr/>
        </p:nvPicPr>
        <p:blipFill>
          <a:blip r:embed="rId4">
            <a:alphaModFix/>
          </a:blip>
          <a:stretch>
            <a:fillRect/>
          </a:stretch>
        </p:blipFill>
        <p:spPr>
          <a:xfrm>
            <a:off x="4169750" y="9455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43"/>
          <p:cNvPicPr preferRelativeResize="0"/>
          <p:nvPr/>
        </p:nvPicPr>
        <p:blipFill rotWithShape="1">
          <a:blip r:embed="rId3">
            <a:alphaModFix/>
          </a:blip>
          <a:srcRect b="0" l="24918" r="24923" t="0"/>
          <a:stretch/>
        </p:blipFill>
        <p:spPr>
          <a:xfrm>
            <a:off x="5442850" y="308100"/>
            <a:ext cx="3402000" cy="4521699"/>
          </a:xfrm>
          <a:prstGeom prst="rect">
            <a:avLst/>
          </a:prstGeom>
          <a:noFill/>
          <a:ln>
            <a:noFill/>
          </a:ln>
        </p:spPr>
      </p:pic>
      <p:sp>
        <p:nvSpPr>
          <p:cNvPr id="258" name="Google Shape;258;p43"/>
          <p:cNvSpPr txBox="1"/>
          <p:nvPr>
            <p:ph type="title"/>
          </p:nvPr>
        </p:nvSpPr>
        <p:spPr>
          <a:xfrm>
            <a:off x="291875" y="406900"/>
            <a:ext cx="4813500" cy="1388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Tension 1: Which Humans are Being Centered? </a:t>
            </a:r>
            <a:endParaRPr/>
          </a:p>
        </p:txBody>
      </p:sp>
      <p:sp>
        <p:nvSpPr>
          <p:cNvPr id="259" name="Google Shape;259;p43"/>
          <p:cNvSpPr txBox="1"/>
          <p:nvPr>
            <p:ph idx="1" type="body"/>
          </p:nvPr>
        </p:nvSpPr>
        <p:spPr>
          <a:xfrm>
            <a:off x="291975" y="1854951"/>
            <a:ext cx="4813500" cy="2577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Holistic analysis to ensure that a human-centered approach doesn’t have unintended negative consequences for others</a:t>
            </a:r>
            <a:endParaRPr sz="1800"/>
          </a:p>
          <a:p>
            <a:pPr indent="-342900" lvl="0" marL="457200" rtl="0" algn="l">
              <a:spcBef>
                <a:spcPts val="0"/>
              </a:spcBef>
              <a:spcAft>
                <a:spcPts val="0"/>
              </a:spcAft>
              <a:buSzPts val="1800"/>
              <a:buChar char="●"/>
            </a:pPr>
            <a:r>
              <a:rPr lang="en" sz="1800"/>
              <a:t>Intentional approach to ensure that inequities aren’t reinforced</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44"/>
          <p:cNvPicPr preferRelativeResize="0"/>
          <p:nvPr/>
        </p:nvPicPr>
        <p:blipFill>
          <a:blip r:embed="rId3">
            <a:alphaModFix/>
          </a:blip>
          <a:stretch>
            <a:fillRect/>
          </a:stretch>
        </p:blipFill>
        <p:spPr>
          <a:xfrm>
            <a:off x="-12925" y="0"/>
            <a:ext cx="9918925" cy="5576651"/>
          </a:xfrm>
          <a:prstGeom prst="rect">
            <a:avLst/>
          </a:prstGeom>
          <a:noFill/>
          <a:ln>
            <a:noFill/>
          </a:ln>
        </p:spPr>
      </p:pic>
      <p:sp>
        <p:nvSpPr>
          <p:cNvPr id="265" name="Google Shape;265;p44"/>
          <p:cNvSpPr txBox="1"/>
          <p:nvPr>
            <p:ph type="title"/>
          </p:nvPr>
        </p:nvSpPr>
        <p:spPr>
          <a:xfrm>
            <a:off x="291875" y="0"/>
            <a:ext cx="4475700" cy="1687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Tension 2: Organizational Outcomes vs. Individual Outputs</a:t>
            </a:r>
            <a:endParaRPr>
              <a:solidFill>
                <a:srgbClr val="FFFFFF"/>
              </a:solidFill>
            </a:endParaRPr>
          </a:p>
        </p:txBody>
      </p:sp>
      <p:sp>
        <p:nvSpPr>
          <p:cNvPr id="266" name="Google Shape;266;p44"/>
          <p:cNvSpPr txBox="1"/>
          <p:nvPr>
            <p:ph idx="1" type="body"/>
          </p:nvPr>
        </p:nvSpPr>
        <p:spPr>
          <a:xfrm>
            <a:off x="-12925" y="1915125"/>
            <a:ext cx="3978000" cy="27564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Clr>
                <a:srgbClr val="FFFFFF"/>
              </a:buClr>
              <a:buSzPts val="1900"/>
              <a:buChar char="●"/>
            </a:pPr>
            <a:r>
              <a:rPr lang="en" sz="1900">
                <a:solidFill>
                  <a:srgbClr val="FFFFFF"/>
                </a:solidFill>
              </a:rPr>
              <a:t>Help employees see their individual outputs as contributing to their broader organizational outcomes</a:t>
            </a:r>
            <a:endParaRPr sz="1900">
              <a:solidFill>
                <a:srgbClr val="FFFFFF"/>
              </a:solidFill>
            </a:endParaRPr>
          </a:p>
          <a:p>
            <a:pPr indent="-349250" lvl="0" marL="457200" rtl="0" algn="l">
              <a:spcBef>
                <a:spcPts val="0"/>
              </a:spcBef>
              <a:spcAft>
                <a:spcPts val="0"/>
              </a:spcAft>
              <a:buClr>
                <a:srgbClr val="FFFFFF"/>
              </a:buClr>
              <a:buSzPts val="1900"/>
              <a:buChar char="●"/>
            </a:pPr>
            <a:r>
              <a:rPr lang="en" sz="1900">
                <a:solidFill>
                  <a:srgbClr val="FFFFFF"/>
                </a:solidFill>
              </a:rPr>
              <a:t>Address the tension and invite employees to the planning table</a:t>
            </a:r>
            <a:endParaRPr sz="19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45"/>
          <p:cNvPicPr preferRelativeResize="0"/>
          <p:nvPr/>
        </p:nvPicPr>
        <p:blipFill rotWithShape="1">
          <a:blip r:embed="rId3">
            <a:alphaModFix/>
          </a:blip>
          <a:srcRect b="0" l="20488" r="20482" t="0"/>
          <a:stretch/>
        </p:blipFill>
        <p:spPr>
          <a:xfrm>
            <a:off x="4572000" y="0"/>
            <a:ext cx="4572001" cy="5143500"/>
          </a:xfrm>
          <a:prstGeom prst="rect">
            <a:avLst/>
          </a:prstGeom>
          <a:noFill/>
          <a:ln>
            <a:noFill/>
          </a:ln>
        </p:spPr>
      </p:pic>
      <p:sp>
        <p:nvSpPr>
          <p:cNvPr id="272" name="Google Shape;272;p45"/>
          <p:cNvSpPr txBox="1"/>
          <p:nvPr>
            <p:ph type="title"/>
          </p:nvPr>
        </p:nvSpPr>
        <p:spPr>
          <a:xfrm>
            <a:off x="311700" y="205950"/>
            <a:ext cx="3889500" cy="1833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Tension 3: Saying No When Human-Centered </a:t>
            </a:r>
            <a:endParaRPr/>
          </a:p>
        </p:txBody>
      </p:sp>
      <p:sp>
        <p:nvSpPr>
          <p:cNvPr id="273" name="Google Shape;273;p45"/>
          <p:cNvSpPr txBox="1"/>
          <p:nvPr>
            <p:ph idx="1" type="body"/>
          </p:nvPr>
        </p:nvSpPr>
        <p:spPr>
          <a:xfrm>
            <a:off x="311700" y="2234525"/>
            <a:ext cx="3889500" cy="2334300"/>
          </a:xfrm>
          <a:prstGeom prst="rect">
            <a:avLst/>
          </a:prstGeom>
        </p:spPr>
        <p:txBody>
          <a:bodyPr anchorCtr="0" anchor="t" bIns="91425" lIns="91425" spcFirstLastPara="1" rIns="91425" wrap="square" tIns="91425">
            <a:noAutofit/>
          </a:bodyPr>
          <a:lstStyle/>
          <a:p>
            <a:pPr indent="-349250" lvl="0" marL="457200" rtl="0" algn="l">
              <a:lnSpc>
                <a:spcPct val="105000"/>
              </a:lnSpc>
              <a:spcBef>
                <a:spcPts val="0"/>
              </a:spcBef>
              <a:spcAft>
                <a:spcPts val="0"/>
              </a:spcAft>
              <a:buSzPts val="1900"/>
              <a:buChar char="●"/>
            </a:pPr>
            <a:r>
              <a:rPr lang="en" sz="1900"/>
              <a:t>Agency to say no still exists!</a:t>
            </a:r>
            <a:endParaRPr sz="1900"/>
          </a:p>
          <a:p>
            <a:pPr indent="-349250" lvl="0" marL="457200" rtl="0" algn="l">
              <a:lnSpc>
                <a:spcPct val="105000"/>
              </a:lnSpc>
              <a:spcBef>
                <a:spcPts val="0"/>
              </a:spcBef>
              <a:spcAft>
                <a:spcPts val="0"/>
              </a:spcAft>
              <a:buSzPts val="1900"/>
              <a:buChar char="●"/>
            </a:pPr>
            <a:r>
              <a:rPr lang="en" sz="1900"/>
              <a:t>As </a:t>
            </a:r>
            <a:r>
              <a:rPr b="1" lang="en" sz="1900"/>
              <a:t>leaders</a:t>
            </a:r>
            <a:r>
              <a:rPr lang="en" sz="1900"/>
              <a:t>, focus on modeling gratitude, clarity, and compassion</a:t>
            </a:r>
            <a:endParaRPr sz="1900"/>
          </a:p>
          <a:p>
            <a:pPr indent="-349250" lvl="0" marL="457200" rtl="0" algn="l">
              <a:lnSpc>
                <a:spcPct val="105000"/>
              </a:lnSpc>
              <a:spcBef>
                <a:spcPts val="0"/>
              </a:spcBef>
              <a:spcAft>
                <a:spcPts val="0"/>
              </a:spcAft>
              <a:buSzPts val="1900"/>
              <a:buChar char="●"/>
            </a:pPr>
            <a:r>
              <a:rPr lang="en" sz="1900"/>
              <a:t>As </a:t>
            </a:r>
            <a:r>
              <a:rPr b="1" lang="en" sz="1900"/>
              <a:t>individuals</a:t>
            </a:r>
            <a:r>
              <a:rPr lang="en" sz="1900"/>
              <a:t>, seek clarity and involvement in decision-making</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46"/>
          <p:cNvPicPr preferRelativeResize="0"/>
          <p:nvPr/>
        </p:nvPicPr>
        <p:blipFill rotWithShape="1">
          <a:blip r:embed="rId3">
            <a:alphaModFix/>
          </a:blip>
          <a:srcRect b="0" l="2507" r="2507" t="0"/>
          <a:stretch/>
        </p:blipFill>
        <p:spPr>
          <a:xfrm>
            <a:off x="3828800" y="489750"/>
            <a:ext cx="4862995" cy="2346071"/>
          </a:xfrm>
          <a:prstGeom prst="rect">
            <a:avLst/>
          </a:prstGeom>
          <a:noFill/>
          <a:ln>
            <a:noFill/>
          </a:ln>
        </p:spPr>
      </p:pic>
      <p:sp>
        <p:nvSpPr>
          <p:cNvPr id="279" name="Google Shape;279;p46"/>
          <p:cNvSpPr txBox="1"/>
          <p:nvPr>
            <p:ph type="title"/>
          </p:nvPr>
        </p:nvSpPr>
        <p:spPr>
          <a:xfrm>
            <a:off x="474475" y="450125"/>
            <a:ext cx="3163200" cy="206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Tension 4: Leaders as Humans</a:t>
            </a:r>
            <a:endParaRPr/>
          </a:p>
        </p:txBody>
      </p:sp>
      <p:sp>
        <p:nvSpPr>
          <p:cNvPr id="280" name="Google Shape;280;p46"/>
          <p:cNvSpPr txBox="1"/>
          <p:nvPr>
            <p:ph idx="1" type="body"/>
          </p:nvPr>
        </p:nvSpPr>
        <p:spPr>
          <a:xfrm>
            <a:off x="474475" y="2969475"/>
            <a:ext cx="8217300" cy="15960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en">
                <a:solidFill>
                  <a:schemeClr val="dk1"/>
                </a:solidFill>
              </a:rPr>
              <a:t>Responsibility to yourself versus Responsibility to your team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Establishing guardrails creates organizational accountability, whereas boundaries are individually managed and easily compromised</a:t>
            </a:r>
            <a:endParaRPr>
              <a:solidFill>
                <a:schemeClr val="dk1"/>
              </a:solidFill>
            </a:endParaRPr>
          </a:p>
          <a:p>
            <a:pPr indent="0" lvl="0" marL="0" rtl="0" algn="ctr">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47"/>
          <p:cNvPicPr preferRelativeResize="0"/>
          <p:nvPr/>
        </p:nvPicPr>
        <p:blipFill rotWithShape="1">
          <a:blip r:embed="rId3">
            <a:alphaModFix amt="50000"/>
          </a:blip>
          <a:srcRect b="0" l="1784" r="1774" t="0"/>
          <a:stretch/>
        </p:blipFill>
        <p:spPr>
          <a:xfrm>
            <a:off x="0" y="0"/>
            <a:ext cx="9144004" cy="5143496"/>
          </a:xfrm>
          <a:prstGeom prst="rect">
            <a:avLst/>
          </a:prstGeom>
          <a:noFill/>
          <a:ln>
            <a:noFill/>
          </a:ln>
        </p:spPr>
      </p:pic>
      <p:sp>
        <p:nvSpPr>
          <p:cNvPr id="286" name="Google Shape;286;p47"/>
          <p:cNvSpPr txBox="1"/>
          <p:nvPr>
            <p:ph type="ctrTitle"/>
          </p:nvPr>
        </p:nvSpPr>
        <p:spPr>
          <a:xfrm>
            <a:off x="1837575" y="1251525"/>
            <a:ext cx="5445900" cy="264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Values-Driven Leadership to Embody Care &amp; Accountability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8"/>
          <p:cNvSpPr txBox="1"/>
          <p:nvPr>
            <p:ph type="title"/>
          </p:nvPr>
        </p:nvSpPr>
        <p:spPr>
          <a:xfrm>
            <a:off x="308775" y="770525"/>
            <a:ext cx="2866800" cy="375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Values-</a:t>
            </a:r>
            <a:endParaRPr/>
          </a:p>
          <a:p>
            <a:pPr indent="0" lvl="0" marL="0" rtl="0" algn="l">
              <a:spcBef>
                <a:spcPts val="0"/>
              </a:spcBef>
              <a:spcAft>
                <a:spcPts val="0"/>
              </a:spcAft>
              <a:buNone/>
            </a:pPr>
            <a:r>
              <a:rPr lang="en"/>
              <a:t>Anchored Leadership</a:t>
            </a:r>
            <a:endParaRPr/>
          </a:p>
        </p:txBody>
      </p:sp>
      <p:sp>
        <p:nvSpPr>
          <p:cNvPr id="292" name="Google Shape;292;p48"/>
          <p:cNvSpPr txBox="1"/>
          <p:nvPr>
            <p:ph idx="1" type="body"/>
          </p:nvPr>
        </p:nvSpPr>
        <p:spPr>
          <a:xfrm>
            <a:off x="4022850" y="770525"/>
            <a:ext cx="5121300" cy="4373100"/>
          </a:xfrm>
          <a:prstGeom prst="rect">
            <a:avLst/>
          </a:prstGeom>
        </p:spPr>
        <p:txBody>
          <a:bodyPr anchorCtr="0" anchor="t" bIns="91425" lIns="91425" spcFirstLastPara="1" rIns="91425" wrap="square" tIns="91425">
            <a:normAutofit/>
          </a:bodyPr>
          <a:lstStyle/>
          <a:p>
            <a:pPr indent="-336550" lvl="0" marL="342900" rtl="0" algn="l">
              <a:spcBef>
                <a:spcPts val="0"/>
              </a:spcBef>
              <a:spcAft>
                <a:spcPts val="0"/>
              </a:spcAft>
              <a:buSzPts val="1700"/>
              <a:buChar char="●"/>
            </a:pPr>
            <a:r>
              <a:rPr lang="en" sz="1700"/>
              <a:t>Values are ever-present ideals that set intentions, guide behavior and inform decision-making.</a:t>
            </a:r>
            <a:endParaRPr sz="1700"/>
          </a:p>
          <a:p>
            <a:pPr indent="-336550" lvl="1" marL="914400" rtl="0" algn="l">
              <a:spcBef>
                <a:spcPts val="0"/>
              </a:spcBef>
              <a:spcAft>
                <a:spcPts val="0"/>
              </a:spcAft>
              <a:buSzPts val="1700"/>
              <a:buChar char="○"/>
            </a:pPr>
            <a:r>
              <a:rPr lang="en" sz="1700"/>
              <a:t>University of Michigan: Excellence, Engagement, Diversity &amp; Anti-Racism, Interdependence, Humanity</a:t>
            </a:r>
            <a:endParaRPr sz="1700"/>
          </a:p>
          <a:p>
            <a:pPr indent="-336550" lvl="0" marL="342900" rtl="0" algn="l">
              <a:spcBef>
                <a:spcPts val="0"/>
              </a:spcBef>
              <a:spcAft>
                <a:spcPts val="0"/>
              </a:spcAft>
              <a:buSzPts val="1700"/>
              <a:buChar char="●"/>
            </a:pPr>
            <a:r>
              <a:rPr lang="en" sz="1700"/>
              <a:t>Everyone has a role to play:</a:t>
            </a:r>
            <a:endParaRPr sz="1700"/>
          </a:p>
          <a:p>
            <a:pPr indent="-336550" lvl="1" marL="914400" rtl="0" algn="l">
              <a:spcBef>
                <a:spcPts val="0"/>
              </a:spcBef>
              <a:spcAft>
                <a:spcPts val="0"/>
              </a:spcAft>
              <a:buSzPts val="1700"/>
              <a:buChar char="○"/>
            </a:pPr>
            <a:r>
              <a:rPr lang="en" sz="1700"/>
              <a:t>Leadership: Activating values, diving deeper to foster shared understanding, and addressing gaps between espoused values and lived values</a:t>
            </a:r>
            <a:endParaRPr sz="1700"/>
          </a:p>
          <a:p>
            <a:pPr indent="-336550" lvl="1" marL="914400" rtl="0" algn="l">
              <a:spcBef>
                <a:spcPts val="0"/>
              </a:spcBef>
              <a:spcAft>
                <a:spcPts val="0"/>
              </a:spcAft>
              <a:buSzPts val="1700"/>
              <a:buChar char="○"/>
            </a:pPr>
            <a:r>
              <a:rPr lang="en" sz="1700"/>
              <a:t>Everyone: Reflecting on the values and surfacing challenges/barriers</a:t>
            </a:r>
            <a:endParaRPr sz="17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9"/>
          <p:cNvSpPr txBox="1"/>
          <p:nvPr>
            <p:ph type="title"/>
          </p:nvPr>
        </p:nvSpPr>
        <p:spPr>
          <a:xfrm>
            <a:off x="307875" y="1444550"/>
            <a:ext cx="2024100" cy="2975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Values-Driven Systems &amp; Structure</a:t>
            </a:r>
            <a:endParaRPr/>
          </a:p>
          <a:p>
            <a:pPr indent="0" lvl="0" marL="0" rtl="0" algn="l">
              <a:spcBef>
                <a:spcPts val="0"/>
              </a:spcBef>
              <a:spcAft>
                <a:spcPts val="0"/>
              </a:spcAft>
              <a:buNone/>
            </a:pPr>
            <a:r>
              <a:t/>
            </a:r>
            <a:endParaRPr/>
          </a:p>
          <a:p>
            <a:pPr indent="0" lvl="0" marL="0" rtl="0" algn="l">
              <a:spcBef>
                <a:spcPts val="0"/>
              </a:spcBef>
              <a:spcAft>
                <a:spcPts val="0"/>
              </a:spcAft>
              <a:buNone/>
            </a:pPr>
            <a:r>
              <a:rPr b="0" i="1" lang="en" sz="1777"/>
              <a:t>What does it mean to reimagine our systems and structure to be in alignment with our values?</a:t>
            </a:r>
            <a:endParaRPr b="0" i="1" sz="1777"/>
          </a:p>
        </p:txBody>
      </p:sp>
      <p:sp>
        <p:nvSpPr>
          <p:cNvPr id="298" name="Google Shape;298;p49"/>
          <p:cNvSpPr txBox="1"/>
          <p:nvPr>
            <p:ph idx="1" type="body"/>
          </p:nvPr>
        </p:nvSpPr>
        <p:spPr>
          <a:xfrm>
            <a:off x="2530550" y="1444550"/>
            <a:ext cx="6303300" cy="3451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Talk about your values</a:t>
            </a:r>
            <a:endParaRPr sz="2000"/>
          </a:p>
          <a:p>
            <a:pPr indent="-355600" lvl="0" marL="457200" rtl="0" algn="l">
              <a:spcBef>
                <a:spcPts val="0"/>
              </a:spcBef>
              <a:spcAft>
                <a:spcPts val="0"/>
              </a:spcAft>
              <a:buSzPts val="2000"/>
              <a:buChar char="●"/>
            </a:pPr>
            <a:r>
              <a:rPr lang="en" sz="2000">
                <a:solidFill>
                  <a:schemeClr val="lt1"/>
                </a:solidFill>
              </a:rPr>
              <a:t>I</a:t>
            </a:r>
            <a:r>
              <a:rPr lang="en" sz="2000">
                <a:solidFill>
                  <a:schemeClr val="lt1"/>
                </a:solidFill>
              </a:rPr>
              <a:t>ncorporate values into day-to-day work</a:t>
            </a:r>
            <a:endParaRPr sz="2000"/>
          </a:p>
          <a:p>
            <a:pPr indent="-355600" lvl="0" marL="457200" rtl="0" algn="l">
              <a:spcBef>
                <a:spcPts val="0"/>
              </a:spcBef>
              <a:spcAft>
                <a:spcPts val="0"/>
              </a:spcAft>
              <a:buSzPts val="2000"/>
              <a:buChar char="●"/>
            </a:pPr>
            <a:r>
              <a:rPr lang="en" sz="2000"/>
              <a:t>Be open to challenging conversations</a:t>
            </a:r>
            <a:endParaRPr sz="2000"/>
          </a:p>
          <a:p>
            <a:pPr indent="-355600" lvl="0" marL="457200" rtl="0" algn="l">
              <a:spcBef>
                <a:spcPts val="0"/>
              </a:spcBef>
              <a:spcAft>
                <a:spcPts val="0"/>
              </a:spcAft>
              <a:buSzPts val="2000"/>
              <a:buChar char="●"/>
            </a:pPr>
            <a:r>
              <a:rPr lang="en" sz="2000"/>
              <a:t>Analyze our systems for oppression, bias and power; rebuild with our values</a:t>
            </a:r>
            <a:endParaRPr sz="2000"/>
          </a:p>
          <a:p>
            <a:pPr indent="-355600" lvl="0" marL="457200" rtl="0" algn="l">
              <a:spcBef>
                <a:spcPts val="0"/>
              </a:spcBef>
              <a:spcAft>
                <a:spcPts val="0"/>
              </a:spcAft>
              <a:buSzPts val="2000"/>
              <a:buChar char="●"/>
            </a:pPr>
            <a:r>
              <a:rPr lang="en" sz="2000"/>
              <a:t>Accept &amp; communicate that we’re talking about long-term change</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474475" y="450125"/>
            <a:ext cx="3163200" cy="206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Learning Objectives</a:t>
            </a:r>
            <a:endParaRPr/>
          </a:p>
        </p:txBody>
      </p:sp>
      <p:sp>
        <p:nvSpPr>
          <p:cNvPr id="178" name="Google Shape;178;p32"/>
          <p:cNvSpPr txBox="1"/>
          <p:nvPr>
            <p:ph idx="1" type="body"/>
          </p:nvPr>
        </p:nvSpPr>
        <p:spPr>
          <a:xfrm>
            <a:off x="3828775" y="450125"/>
            <a:ext cx="4863000" cy="41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Understand principles of human centered leadership and radical empathy</a:t>
            </a:r>
            <a:endParaRPr sz="2200"/>
          </a:p>
          <a:p>
            <a:pPr indent="0" lvl="0" marL="0" rtl="0" algn="l">
              <a:spcBef>
                <a:spcPts val="1600"/>
              </a:spcBef>
              <a:spcAft>
                <a:spcPts val="0"/>
              </a:spcAft>
              <a:buNone/>
            </a:pPr>
            <a:r>
              <a:rPr lang="en" sz="2200"/>
              <a:t>Identify and apply practices for balancing and negotiating tensions between individual and organizational needs</a:t>
            </a:r>
            <a:endParaRPr sz="2200"/>
          </a:p>
          <a:p>
            <a:pPr indent="0" lvl="0" marL="0" rtl="0" algn="l">
              <a:spcBef>
                <a:spcPts val="1600"/>
              </a:spcBef>
              <a:spcAft>
                <a:spcPts val="1600"/>
              </a:spcAft>
              <a:buNone/>
            </a:pPr>
            <a:r>
              <a:rPr lang="en" sz="2200"/>
              <a:t>Incorporate generous accountability and other accountability frameworks into their leadership toolkit </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0"/>
          <p:cNvSpPr txBox="1"/>
          <p:nvPr>
            <p:ph type="title"/>
          </p:nvPr>
        </p:nvSpPr>
        <p:spPr>
          <a:xfrm>
            <a:off x="311700" y="205950"/>
            <a:ext cx="5027400" cy="863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Accountability Frameworks for Your Leadership Toolkit</a:t>
            </a:r>
            <a:endParaRPr/>
          </a:p>
        </p:txBody>
      </p:sp>
      <p:sp>
        <p:nvSpPr>
          <p:cNvPr id="304" name="Google Shape;304;p50"/>
          <p:cNvSpPr txBox="1"/>
          <p:nvPr>
            <p:ph idx="1" type="body"/>
          </p:nvPr>
        </p:nvSpPr>
        <p:spPr>
          <a:xfrm>
            <a:off x="311700" y="2986525"/>
            <a:ext cx="3371700" cy="1765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lang="en" sz="1485">
                <a:solidFill>
                  <a:schemeClr val="lt1"/>
                </a:solidFill>
              </a:rPr>
              <a:t>Generous Accountability from </a:t>
            </a:r>
            <a:r>
              <a:rPr lang="en" sz="1485">
                <a:solidFill>
                  <a:schemeClr val="lt1"/>
                </a:solidFill>
              </a:rPr>
              <a:t>Bunny McKensie Mack </a:t>
            </a:r>
            <a:endParaRPr sz="1485">
              <a:solidFill>
                <a:schemeClr val="lt1"/>
              </a:solidFill>
            </a:endParaRPr>
          </a:p>
          <a:p>
            <a:pPr indent="0" lvl="0" marL="0" rtl="0" algn="l">
              <a:lnSpc>
                <a:spcPct val="95000"/>
              </a:lnSpc>
              <a:spcBef>
                <a:spcPts val="1600"/>
              </a:spcBef>
              <a:spcAft>
                <a:spcPts val="0"/>
              </a:spcAft>
              <a:buSzPts val="852"/>
              <a:buNone/>
            </a:pPr>
            <a:r>
              <a:rPr lang="en" sz="1485">
                <a:solidFill>
                  <a:schemeClr val="lt1"/>
                </a:solidFill>
              </a:rPr>
              <a:t>Reciprocal Accountability from Robin Wall Kimmerer, Leanne Betasamosake Simpson, and other Indigenous scholars</a:t>
            </a:r>
            <a:endParaRPr sz="1485">
              <a:solidFill>
                <a:schemeClr val="lt1"/>
              </a:solidFill>
            </a:endParaRPr>
          </a:p>
          <a:p>
            <a:pPr indent="0" lvl="0" marL="0" rtl="0" algn="l">
              <a:lnSpc>
                <a:spcPct val="95000"/>
              </a:lnSpc>
              <a:spcBef>
                <a:spcPts val="1600"/>
              </a:spcBef>
              <a:spcAft>
                <a:spcPts val="0"/>
              </a:spcAft>
              <a:buSzPts val="852"/>
              <a:buNone/>
            </a:pPr>
            <a:r>
              <a:t/>
            </a:r>
            <a:endParaRPr sz="1485">
              <a:solidFill>
                <a:schemeClr val="lt1"/>
              </a:solidFill>
            </a:endParaRPr>
          </a:p>
          <a:p>
            <a:pPr indent="0" lvl="0" marL="0" rtl="0" algn="l">
              <a:lnSpc>
                <a:spcPct val="95000"/>
              </a:lnSpc>
              <a:spcBef>
                <a:spcPts val="1600"/>
              </a:spcBef>
              <a:spcAft>
                <a:spcPts val="0"/>
              </a:spcAft>
              <a:buSzPts val="852"/>
              <a:buNone/>
            </a:pPr>
            <a:r>
              <a:t/>
            </a:r>
            <a:endParaRPr sz="1485">
              <a:solidFill>
                <a:schemeClr val="lt1"/>
              </a:solidFill>
            </a:endParaRPr>
          </a:p>
          <a:p>
            <a:pPr indent="0" lvl="0" marL="0" rtl="0" algn="l">
              <a:lnSpc>
                <a:spcPct val="95000"/>
              </a:lnSpc>
              <a:spcBef>
                <a:spcPts val="1600"/>
              </a:spcBef>
              <a:spcAft>
                <a:spcPts val="1600"/>
              </a:spcAft>
              <a:buSzPts val="852"/>
              <a:buNone/>
            </a:pPr>
            <a:r>
              <a:t/>
            </a:r>
            <a:endParaRPr sz="1485">
              <a:solidFill>
                <a:schemeClr val="lt1"/>
              </a:solidFill>
            </a:endParaRPr>
          </a:p>
        </p:txBody>
      </p:sp>
      <p:pic>
        <p:nvPicPr>
          <p:cNvPr id="305" name="Google Shape;305;p50"/>
          <p:cNvPicPr preferRelativeResize="0"/>
          <p:nvPr/>
        </p:nvPicPr>
        <p:blipFill rotWithShape="1">
          <a:blip r:embed="rId3">
            <a:alphaModFix/>
          </a:blip>
          <a:srcRect b="19021" l="7694" r="14659" t="21904"/>
          <a:stretch/>
        </p:blipFill>
        <p:spPr>
          <a:xfrm>
            <a:off x="3753825" y="534775"/>
            <a:ext cx="5139612" cy="3910464"/>
          </a:xfrm>
          <a:prstGeom prst="cloud">
            <a:avLst/>
          </a:prstGeom>
          <a:noFill/>
          <a:ln>
            <a:noFill/>
          </a:ln>
        </p:spPr>
      </p:pic>
      <p:sp>
        <p:nvSpPr>
          <p:cNvPr id="306" name="Google Shape;306;p50"/>
          <p:cNvSpPr txBox="1"/>
          <p:nvPr/>
        </p:nvSpPr>
        <p:spPr>
          <a:xfrm>
            <a:off x="311700" y="1180925"/>
            <a:ext cx="38043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EAD1DC"/>
                </a:solidFill>
              </a:rPr>
              <a:t>“Each person, human or no, is bound to every other in a reciprocal relationship” (Kimmerer, 115)</a:t>
            </a:r>
            <a:endParaRPr sz="2300">
              <a:solidFill>
                <a:srgbClr val="EAD1D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51"/>
          <p:cNvPicPr preferRelativeResize="0"/>
          <p:nvPr/>
        </p:nvPicPr>
        <p:blipFill>
          <a:blip r:embed="rId3">
            <a:alphaModFix/>
          </a:blip>
          <a:stretch>
            <a:fillRect/>
          </a:stretch>
        </p:blipFill>
        <p:spPr>
          <a:xfrm>
            <a:off x="954925" y="1960525"/>
            <a:ext cx="2149000" cy="2149000"/>
          </a:xfrm>
          <a:prstGeom prst="rect">
            <a:avLst/>
          </a:prstGeom>
          <a:noFill/>
          <a:ln>
            <a:noFill/>
          </a:ln>
        </p:spPr>
      </p:pic>
      <p:sp>
        <p:nvSpPr>
          <p:cNvPr id="312" name="Google Shape;312;p51"/>
          <p:cNvSpPr txBox="1"/>
          <p:nvPr/>
        </p:nvSpPr>
        <p:spPr>
          <a:xfrm>
            <a:off x="3520200" y="1347200"/>
            <a:ext cx="5125500" cy="24705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chemeClr val="dk2"/>
              </a:buClr>
              <a:buSzPts val="2200"/>
              <a:buChar char="❖"/>
            </a:pPr>
            <a:r>
              <a:rPr lang="en" sz="2200">
                <a:solidFill>
                  <a:schemeClr val="dk2"/>
                </a:solidFill>
              </a:rPr>
              <a:t>Prioritize people and culture and practice </a:t>
            </a:r>
            <a:r>
              <a:rPr lang="en" sz="2200">
                <a:solidFill>
                  <a:schemeClr val="dk2"/>
                </a:solidFill>
              </a:rPr>
              <a:t>radical empathy</a:t>
            </a:r>
            <a:endParaRPr sz="2200">
              <a:solidFill>
                <a:schemeClr val="dk2"/>
              </a:solidFill>
            </a:endParaRPr>
          </a:p>
          <a:p>
            <a:pPr indent="-368300" lvl="0" marL="457200" rtl="0" algn="l">
              <a:lnSpc>
                <a:spcPct val="115000"/>
              </a:lnSpc>
              <a:spcBef>
                <a:spcPts val="0"/>
              </a:spcBef>
              <a:spcAft>
                <a:spcPts val="0"/>
              </a:spcAft>
              <a:buClr>
                <a:schemeClr val="dk2"/>
              </a:buClr>
              <a:buSzPts val="2200"/>
              <a:buChar char="❖"/>
            </a:pPr>
            <a:r>
              <a:rPr lang="en" sz="2200">
                <a:solidFill>
                  <a:schemeClr val="dk2"/>
                </a:solidFill>
              </a:rPr>
              <a:t>Identify and address tensions openly and often</a:t>
            </a:r>
            <a:endParaRPr sz="2200">
              <a:solidFill>
                <a:schemeClr val="dk2"/>
              </a:solidFill>
            </a:endParaRPr>
          </a:p>
          <a:p>
            <a:pPr indent="-368300" lvl="0" marL="457200" rtl="0" algn="l">
              <a:lnSpc>
                <a:spcPct val="115000"/>
              </a:lnSpc>
              <a:spcBef>
                <a:spcPts val="0"/>
              </a:spcBef>
              <a:spcAft>
                <a:spcPts val="0"/>
              </a:spcAft>
              <a:buClr>
                <a:schemeClr val="dk2"/>
              </a:buClr>
              <a:buSzPts val="2200"/>
              <a:buChar char="❖"/>
            </a:pPr>
            <a:r>
              <a:rPr lang="en" sz="2200">
                <a:solidFill>
                  <a:schemeClr val="dk2"/>
                </a:solidFill>
              </a:rPr>
              <a:t>Let your values drive your practice</a:t>
            </a:r>
            <a:endParaRPr sz="2200">
              <a:solidFill>
                <a:schemeClr val="dk2"/>
              </a:solidFill>
            </a:endParaRPr>
          </a:p>
          <a:p>
            <a:pPr indent="-368300" lvl="0" marL="457200" rtl="0" algn="l">
              <a:lnSpc>
                <a:spcPct val="115000"/>
              </a:lnSpc>
              <a:spcBef>
                <a:spcPts val="0"/>
              </a:spcBef>
              <a:spcAft>
                <a:spcPts val="0"/>
              </a:spcAft>
              <a:buClr>
                <a:schemeClr val="dk2"/>
              </a:buClr>
              <a:buSzPts val="2200"/>
              <a:buChar char="❖"/>
            </a:pPr>
            <a:r>
              <a:rPr lang="en" sz="2200">
                <a:solidFill>
                  <a:schemeClr val="dk2"/>
                </a:solidFill>
              </a:rPr>
              <a:t>Live in the growth zone</a:t>
            </a:r>
            <a:endParaRPr sz="2200">
              <a:solidFill>
                <a:schemeClr val="dk2"/>
              </a:solidFill>
            </a:endParaRPr>
          </a:p>
        </p:txBody>
      </p:sp>
      <p:sp>
        <p:nvSpPr>
          <p:cNvPr id="313" name="Google Shape;313;p51"/>
          <p:cNvSpPr txBox="1"/>
          <p:nvPr/>
        </p:nvSpPr>
        <p:spPr>
          <a:xfrm>
            <a:off x="515475" y="547175"/>
            <a:ext cx="3027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chemeClr val="dk1"/>
                </a:solidFill>
              </a:rPr>
              <a:t>Looking back to move forward</a:t>
            </a:r>
            <a:endParaRPr b="1" sz="28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2"/>
          <p:cNvSpPr txBox="1"/>
          <p:nvPr>
            <p:ph type="title"/>
          </p:nvPr>
        </p:nvSpPr>
        <p:spPr>
          <a:xfrm>
            <a:off x="321825" y="694100"/>
            <a:ext cx="2651400" cy="1781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Reflection</a:t>
            </a:r>
            <a:r>
              <a:rPr lang="en"/>
              <a:t> Component </a:t>
            </a:r>
            <a:endParaRPr/>
          </a:p>
        </p:txBody>
      </p:sp>
      <p:sp>
        <p:nvSpPr>
          <p:cNvPr id="319" name="Google Shape;319;p52"/>
          <p:cNvSpPr txBox="1"/>
          <p:nvPr>
            <p:ph idx="1" type="body"/>
          </p:nvPr>
        </p:nvSpPr>
        <p:spPr>
          <a:xfrm>
            <a:off x="321825" y="2506879"/>
            <a:ext cx="2651400" cy="193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solidFill>
                  <a:schemeClr val="dk2"/>
                </a:solidFill>
              </a:rPr>
              <a:t>Share in chat </a:t>
            </a:r>
            <a:r>
              <a:rPr lang="en" sz="1800">
                <a:solidFill>
                  <a:schemeClr val="dk2"/>
                </a:solidFill>
              </a:rPr>
              <a:t>1 commitment you can make after learning more today.</a:t>
            </a:r>
            <a:endParaRPr/>
          </a:p>
        </p:txBody>
      </p:sp>
      <p:cxnSp>
        <p:nvCxnSpPr>
          <p:cNvPr id="320" name="Google Shape;320;p52"/>
          <p:cNvCxnSpPr/>
          <p:nvPr/>
        </p:nvCxnSpPr>
        <p:spPr>
          <a:xfrm>
            <a:off x="3389100" y="-2"/>
            <a:ext cx="300" cy="5143500"/>
          </a:xfrm>
          <a:prstGeom prst="straightConnector1">
            <a:avLst/>
          </a:prstGeom>
          <a:noFill/>
          <a:ln cap="flat" cmpd="sng" w="9525">
            <a:solidFill>
              <a:srgbClr val="D9D9D9"/>
            </a:solidFill>
            <a:prstDash val="solid"/>
            <a:round/>
            <a:headEnd len="sm" w="sm" type="none"/>
            <a:tailEnd len="sm" w="sm" type="none"/>
          </a:ln>
        </p:spPr>
      </p:cxnSp>
      <p:sp>
        <p:nvSpPr>
          <p:cNvPr id="321" name="Google Shape;321;p52"/>
          <p:cNvSpPr txBox="1"/>
          <p:nvPr/>
        </p:nvSpPr>
        <p:spPr>
          <a:xfrm>
            <a:off x="5450750" y="4374550"/>
            <a:ext cx="329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1 Minute Timer Lofi, Lofi Timer, CC BY-SA 4.0</a:t>
            </a:r>
            <a:endParaRPr sz="1200">
              <a:solidFill>
                <a:schemeClr val="dk2"/>
              </a:solidFill>
            </a:endParaRPr>
          </a:p>
        </p:txBody>
      </p:sp>
      <p:pic>
        <p:nvPicPr>
          <p:cNvPr descr="Lofi Beats + 1-minute countdown timer with an alarm.&#10;&#10;---------------------------------------------------------------------------------&#10;&#10;Music By KaizanBlu&#10;Track Name: Remember&#10;https://www.youtube.com/watch?v=mBAnUo-KcSY&#10;YouTube: https://www.youtube.com/c/KaizanBlu​&#10;Licence: https://creativecommons.org/licenses/...&#10;---------------------------------------------------------------------------------&#10;Visual background By Eli Eli- Sharing is Caring&#10;YouTube: https://www.youtube.com/watch?v=joPjdNU8K88&#10;Licence: Creative Commons Attribution-ShareAlike 4.0 International (CC BY-SA 4.0)&#10;&#10;#LofiTimer" id="322" name="Google Shape;322;p52" title="1 Minute Timer Lofi">
            <a:hlinkClick r:id="rId3"/>
          </p:cNvPr>
          <p:cNvPicPr preferRelativeResize="0"/>
          <p:nvPr/>
        </p:nvPicPr>
        <p:blipFill>
          <a:blip r:embed="rId4">
            <a:alphaModFix/>
          </a:blip>
          <a:stretch>
            <a:fillRect/>
          </a:stretch>
        </p:blipFill>
        <p:spPr>
          <a:xfrm>
            <a:off x="4169750" y="945550"/>
            <a:ext cx="4572000" cy="3429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53"/>
          <p:cNvPicPr preferRelativeResize="0"/>
          <p:nvPr/>
        </p:nvPicPr>
        <p:blipFill rotWithShape="1">
          <a:blip r:embed="rId3">
            <a:alphaModFix/>
          </a:blip>
          <a:srcRect b="10050" l="0" r="0" t="10058"/>
          <a:stretch/>
        </p:blipFill>
        <p:spPr>
          <a:xfrm>
            <a:off x="560475" y="620325"/>
            <a:ext cx="4583025" cy="3661375"/>
          </a:xfrm>
          <a:prstGeom prst="rect">
            <a:avLst/>
          </a:prstGeom>
          <a:noFill/>
          <a:ln>
            <a:noFill/>
          </a:ln>
        </p:spPr>
      </p:pic>
      <p:sp>
        <p:nvSpPr>
          <p:cNvPr id="328" name="Google Shape;328;p53"/>
          <p:cNvSpPr txBox="1"/>
          <p:nvPr>
            <p:ph idx="4294967295" type="body"/>
          </p:nvPr>
        </p:nvSpPr>
        <p:spPr>
          <a:xfrm>
            <a:off x="5401975" y="865850"/>
            <a:ext cx="3631500" cy="3714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200"/>
              <a:t>Q&amp;A</a:t>
            </a:r>
            <a:endParaRPr sz="3200"/>
          </a:p>
          <a:p>
            <a:pPr indent="0" lvl="0" marL="0" rtl="0" algn="ctr">
              <a:spcBef>
                <a:spcPts val="1600"/>
              </a:spcBef>
              <a:spcAft>
                <a:spcPts val="0"/>
              </a:spcAft>
              <a:buNone/>
            </a:pPr>
            <a:r>
              <a:t/>
            </a:r>
            <a:endParaRPr sz="2200"/>
          </a:p>
          <a:p>
            <a:pPr indent="0" lvl="0" marL="0" rtl="0" algn="ctr">
              <a:spcBef>
                <a:spcPts val="1600"/>
              </a:spcBef>
              <a:spcAft>
                <a:spcPts val="0"/>
              </a:spcAft>
              <a:buNone/>
            </a:pPr>
            <a:r>
              <a:rPr i="1" lang="en"/>
              <a:t>Thank you! Merci!</a:t>
            </a:r>
            <a:endParaRPr i="1"/>
          </a:p>
          <a:p>
            <a:pPr indent="0" lvl="0" marL="0" rtl="0" algn="ctr">
              <a:spcBef>
                <a:spcPts val="1600"/>
              </a:spcBef>
              <a:spcAft>
                <a:spcPts val="0"/>
              </a:spcAft>
              <a:buNone/>
            </a:pPr>
            <a:r>
              <a:rPr lang="en" sz="1800"/>
              <a:t>Annie Bélanger | Kat Bell</a:t>
            </a:r>
            <a:endParaRPr/>
          </a:p>
          <a:p>
            <a:pPr indent="0" lvl="0" marL="0" rtl="0" algn="ctr">
              <a:spcBef>
                <a:spcPts val="1600"/>
              </a:spcBef>
              <a:spcAft>
                <a:spcPts val="0"/>
              </a:spcAft>
              <a:buNone/>
            </a:pPr>
            <a:r>
              <a:rPr lang="en" sz="1800"/>
              <a:t>Maisha Carey | Jon Jeffryes</a:t>
            </a:r>
            <a:endParaRPr/>
          </a:p>
          <a:p>
            <a:pPr indent="0" lvl="0" marL="0" rtl="0" algn="ctr">
              <a:spcBef>
                <a:spcPts val="1600"/>
              </a:spcBef>
              <a:spcAft>
                <a:spcPts val="1600"/>
              </a:spcAft>
              <a:buNone/>
            </a:pPr>
            <a:r>
              <a:rPr lang="en" sz="1800"/>
              <a:t>Meghan Musolff</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54"/>
          <p:cNvPicPr preferRelativeResize="0"/>
          <p:nvPr/>
        </p:nvPicPr>
        <p:blipFill rotWithShape="1">
          <a:blip r:embed="rId3">
            <a:alphaModFix amt="90000"/>
          </a:blip>
          <a:srcRect b="0" l="12725" r="12725" t="0"/>
          <a:stretch/>
        </p:blipFill>
        <p:spPr>
          <a:xfrm>
            <a:off x="5520950" y="1070675"/>
            <a:ext cx="2967600" cy="2983200"/>
          </a:xfrm>
          <a:prstGeom prst="ellipse">
            <a:avLst/>
          </a:prstGeom>
          <a:noFill/>
          <a:ln>
            <a:noFill/>
          </a:ln>
        </p:spPr>
      </p:pic>
      <p:sp>
        <p:nvSpPr>
          <p:cNvPr id="334" name="Google Shape;334;p54"/>
          <p:cNvSpPr txBox="1"/>
          <p:nvPr>
            <p:ph type="title"/>
          </p:nvPr>
        </p:nvSpPr>
        <p:spPr>
          <a:xfrm>
            <a:off x="339575" y="851900"/>
            <a:ext cx="4756200" cy="3420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Additional Resources for Enhancing Your Leadership Toolkit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5 Cs of Team Accountability</a:t>
            </a:r>
            <a:endParaRPr/>
          </a:p>
        </p:txBody>
      </p:sp>
      <p:pic>
        <p:nvPicPr>
          <p:cNvPr id="340" name="Google Shape;340;p55"/>
          <p:cNvPicPr preferRelativeResize="0"/>
          <p:nvPr/>
        </p:nvPicPr>
        <p:blipFill>
          <a:blip r:embed="rId3">
            <a:alphaModFix/>
          </a:blip>
          <a:stretch>
            <a:fillRect/>
          </a:stretch>
        </p:blipFill>
        <p:spPr>
          <a:xfrm>
            <a:off x="510475" y="1017725"/>
            <a:ext cx="8123043" cy="39733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LEAD &amp; Systems Thinking </a:t>
            </a:r>
            <a:endParaRPr/>
          </a:p>
        </p:txBody>
      </p:sp>
      <p:sp>
        <p:nvSpPr>
          <p:cNvPr id="346" name="Google Shape;346;p56"/>
          <p:cNvSpPr txBox="1"/>
          <p:nvPr>
            <p:ph idx="1" type="body"/>
          </p:nvPr>
        </p:nvSpPr>
        <p:spPr>
          <a:xfrm>
            <a:off x="311700" y="1152475"/>
            <a:ext cx="906600" cy="34164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b="1" lang="en" sz="6000"/>
              <a:t>L</a:t>
            </a:r>
            <a:endParaRPr b="1" sz="6000"/>
          </a:p>
          <a:p>
            <a:pPr indent="0" lvl="0" marL="0" rtl="0" algn="ctr">
              <a:spcBef>
                <a:spcPts val="1200"/>
              </a:spcBef>
              <a:spcAft>
                <a:spcPts val="0"/>
              </a:spcAft>
              <a:buNone/>
            </a:pPr>
            <a:r>
              <a:rPr b="1" lang="en" sz="6000"/>
              <a:t>E</a:t>
            </a:r>
            <a:endParaRPr b="1" sz="6000"/>
          </a:p>
          <a:p>
            <a:pPr indent="0" lvl="0" marL="0" rtl="0" algn="ctr">
              <a:spcBef>
                <a:spcPts val="1200"/>
              </a:spcBef>
              <a:spcAft>
                <a:spcPts val="0"/>
              </a:spcAft>
              <a:buNone/>
            </a:pPr>
            <a:r>
              <a:rPr b="1" lang="en" sz="6000"/>
              <a:t>A</a:t>
            </a:r>
            <a:endParaRPr b="1" sz="6000"/>
          </a:p>
          <a:p>
            <a:pPr indent="0" lvl="0" marL="0" rtl="0" algn="ctr">
              <a:spcBef>
                <a:spcPts val="1200"/>
              </a:spcBef>
              <a:spcAft>
                <a:spcPts val="1200"/>
              </a:spcAft>
              <a:buNone/>
            </a:pPr>
            <a:r>
              <a:rPr b="1" lang="en" sz="6000"/>
              <a:t>D</a:t>
            </a:r>
            <a:endParaRPr b="1" sz="6000"/>
          </a:p>
        </p:txBody>
      </p:sp>
      <p:sp>
        <p:nvSpPr>
          <p:cNvPr id="347" name="Google Shape;347;p56"/>
          <p:cNvSpPr/>
          <p:nvPr/>
        </p:nvSpPr>
        <p:spPr>
          <a:xfrm>
            <a:off x="1407400" y="1277825"/>
            <a:ext cx="1135200" cy="567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6"/>
          <p:cNvSpPr/>
          <p:nvPr/>
        </p:nvSpPr>
        <p:spPr>
          <a:xfrm>
            <a:off x="1407400" y="2105525"/>
            <a:ext cx="1135200" cy="567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6"/>
          <p:cNvSpPr/>
          <p:nvPr/>
        </p:nvSpPr>
        <p:spPr>
          <a:xfrm>
            <a:off x="1407400" y="2933225"/>
            <a:ext cx="1135200" cy="567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6"/>
          <p:cNvSpPr/>
          <p:nvPr/>
        </p:nvSpPr>
        <p:spPr>
          <a:xfrm>
            <a:off x="1407400" y="3760925"/>
            <a:ext cx="1135200" cy="567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56"/>
          <p:cNvSpPr txBox="1"/>
          <p:nvPr/>
        </p:nvSpPr>
        <p:spPr>
          <a:xfrm>
            <a:off x="2920900" y="1111475"/>
            <a:ext cx="6148200" cy="9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650"/>
              <a:t>Leverage</a:t>
            </a:r>
            <a:endParaRPr sz="4650"/>
          </a:p>
        </p:txBody>
      </p:sp>
      <p:sp>
        <p:nvSpPr>
          <p:cNvPr id="352" name="Google Shape;352;p56"/>
          <p:cNvSpPr txBox="1"/>
          <p:nvPr/>
        </p:nvSpPr>
        <p:spPr>
          <a:xfrm>
            <a:off x="2920900" y="1939175"/>
            <a:ext cx="6148200" cy="9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650"/>
              <a:t>Engagement</a:t>
            </a:r>
            <a:endParaRPr sz="4650"/>
          </a:p>
        </p:txBody>
      </p:sp>
      <p:sp>
        <p:nvSpPr>
          <p:cNvPr id="353" name="Google Shape;353;p56"/>
          <p:cNvSpPr txBox="1"/>
          <p:nvPr/>
        </p:nvSpPr>
        <p:spPr>
          <a:xfrm>
            <a:off x="2920900" y="2766875"/>
            <a:ext cx="6148200" cy="9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650"/>
              <a:t>Alignment</a:t>
            </a:r>
            <a:endParaRPr sz="4650"/>
          </a:p>
        </p:txBody>
      </p:sp>
      <p:sp>
        <p:nvSpPr>
          <p:cNvPr id="354" name="Google Shape;354;p56"/>
          <p:cNvSpPr txBox="1"/>
          <p:nvPr/>
        </p:nvSpPr>
        <p:spPr>
          <a:xfrm>
            <a:off x="2920900" y="3594575"/>
            <a:ext cx="6148200" cy="9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650"/>
              <a:t>Development</a:t>
            </a:r>
            <a:endParaRPr sz="465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57"/>
          <p:cNvPicPr preferRelativeResize="0"/>
          <p:nvPr/>
        </p:nvPicPr>
        <p:blipFill rotWithShape="1">
          <a:blip r:embed="rId3">
            <a:alphaModFix amt="60000"/>
          </a:blip>
          <a:srcRect b="1200" l="0" r="0" t="1200"/>
          <a:stretch/>
        </p:blipFill>
        <p:spPr>
          <a:xfrm>
            <a:off x="0" y="0"/>
            <a:ext cx="3512599" cy="5143496"/>
          </a:xfrm>
          <a:prstGeom prst="rect">
            <a:avLst/>
          </a:prstGeom>
          <a:noFill/>
          <a:ln>
            <a:noFill/>
          </a:ln>
        </p:spPr>
      </p:pic>
      <p:sp>
        <p:nvSpPr>
          <p:cNvPr id="360" name="Google Shape;360;p57"/>
          <p:cNvSpPr txBox="1"/>
          <p:nvPr>
            <p:ph type="title"/>
          </p:nvPr>
        </p:nvSpPr>
        <p:spPr>
          <a:xfrm>
            <a:off x="311700" y="307825"/>
            <a:ext cx="2631900" cy="431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Disability Justice &amp; Accountability </a:t>
            </a:r>
            <a:endParaRPr/>
          </a:p>
        </p:txBody>
      </p:sp>
      <p:sp>
        <p:nvSpPr>
          <p:cNvPr id="361" name="Google Shape;361;p57"/>
          <p:cNvSpPr txBox="1"/>
          <p:nvPr>
            <p:ph idx="1" type="body"/>
          </p:nvPr>
        </p:nvSpPr>
        <p:spPr>
          <a:xfrm>
            <a:off x="4011825" y="364950"/>
            <a:ext cx="4850400" cy="425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“Disabled people live at the intersection of all systems of oppression and social justice issues. There isn’t one issue or one intersection where you will not find disabled individuals advocating for or experiencing the effects of those issues.” ~Daphne Frias</a:t>
            </a:r>
            <a:endParaRPr/>
          </a:p>
          <a:p>
            <a:pPr indent="0" lvl="0" marL="0" rtl="0" algn="l">
              <a:spcBef>
                <a:spcPts val="1600"/>
              </a:spcBef>
              <a:spcAft>
                <a:spcPts val="0"/>
              </a:spcAft>
              <a:buNone/>
            </a:pPr>
            <a:r>
              <a:rPr lang="en"/>
              <a:t>There is n</a:t>
            </a:r>
            <a:r>
              <a:rPr lang="en"/>
              <a:t>o justice that neglects disability</a:t>
            </a:r>
            <a:endParaRPr/>
          </a:p>
          <a:p>
            <a:pPr indent="0" lvl="0" marL="0" rtl="0" algn="l">
              <a:spcBef>
                <a:spcPts val="1600"/>
              </a:spcBef>
              <a:spcAft>
                <a:spcPts val="0"/>
              </a:spcAft>
              <a:buNone/>
            </a:pPr>
            <a:r>
              <a:t/>
            </a:r>
            <a:endParaRPr/>
          </a:p>
          <a:p>
            <a:pPr indent="0" lvl="0" marL="0" rtl="0" algn="l">
              <a:spcBef>
                <a:spcPts val="1600"/>
              </a:spcBef>
              <a:spcAft>
                <a:spcPts val="1600"/>
              </a:spcAft>
              <a:buClr>
                <a:schemeClr val="dk1"/>
              </a:buClr>
              <a:buSzPts val="1100"/>
              <a:buFont typeface="Arial"/>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367" name="Google Shape;367;p58"/>
          <p:cNvSpPr txBox="1"/>
          <p:nvPr>
            <p:ph idx="1" type="body"/>
          </p:nvPr>
        </p:nvSpPr>
        <p:spPr>
          <a:xfrm>
            <a:off x="311700" y="1152475"/>
            <a:ext cx="8520600" cy="3751500"/>
          </a:xfrm>
          <a:prstGeom prst="rect">
            <a:avLst/>
          </a:prstGeom>
        </p:spPr>
        <p:txBody>
          <a:bodyPr anchorCtr="0" anchor="t" bIns="91425" lIns="91425" spcFirstLastPara="1" rIns="91425" wrap="square" tIns="91425">
            <a:normAutofit fontScale="85000"/>
          </a:bodyPr>
          <a:lstStyle/>
          <a:p>
            <a:pPr indent="0" lvl="0" marL="0" marR="0" rtl="0" algn="l">
              <a:lnSpc>
                <a:spcPct val="115000"/>
              </a:lnSpc>
              <a:spcBef>
                <a:spcPts val="0"/>
              </a:spcBef>
              <a:spcAft>
                <a:spcPts val="0"/>
              </a:spcAft>
              <a:buClr>
                <a:schemeClr val="dk1"/>
              </a:buClr>
              <a:buSzPct val="62857"/>
              <a:buFont typeface="Arial"/>
              <a:buNone/>
            </a:pPr>
            <a:r>
              <a:rPr lang="en" sz="1750"/>
              <a:t>Ettarh, Fobazi. </a:t>
            </a:r>
            <a:r>
              <a:rPr lang="en" sz="1750"/>
              <a:t>January</a:t>
            </a:r>
            <a:r>
              <a:rPr lang="en" sz="1750"/>
              <a:t> 2020. </a:t>
            </a:r>
            <a:r>
              <a:rPr lang="en" sz="1750"/>
              <a:t>Vocational Awe and Librarianship: The Lies We Tell Ourselves. Into the Library With The Lead Pipe. </a:t>
            </a:r>
            <a:r>
              <a:rPr lang="en" sz="1750" u="sng">
                <a:solidFill>
                  <a:srgbClr val="0000FF"/>
                </a:solidFill>
                <a:hlinkClick r:id="rId3">
                  <a:extLst>
                    <a:ext uri="{A12FA001-AC4F-418D-AE19-62706E023703}">
                      <ahyp:hlinkClr val="tx"/>
                    </a:ext>
                  </a:extLst>
                </a:hlinkClick>
              </a:rPr>
              <a:t>https://www.inthelibrarywiththeleadpipe.org/2018/vocational-awe/</a:t>
            </a:r>
            <a:r>
              <a:rPr lang="en" sz="1750" u="sng">
                <a:solidFill>
                  <a:srgbClr val="0000FF"/>
                </a:solidFill>
              </a:rPr>
              <a:t> </a:t>
            </a:r>
            <a:endParaRPr sz="1750"/>
          </a:p>
          <a:p>
            <a:pPr indent="0" lvl="0" marL="0" marR="0" rtl="0" algn="l">
              <a:lnSpc>
                <a:spcPct val="115000"/>
              </a:lnSpc>
              <a:spcBef>
                <a:spcPts val="1200"/>
              </a:spcBef>
              <a:spcAft>
                <a:spcPts val="0"/>
              </a:spcAft>
              <a:buClr>
                <a:schemeClr val="dk1"/>
              </a:buClr>
              <a:buSzPct val="62857"/>
              <a:buFont typeface="Arial"/>
              <a:buNone/>
            </a:pPr>
            <a:r>
              <a:rPr lang="en" sz="1750"/>
              <a:t>Fujikawa, Kiyomi, Shannon Perez-Darby, and Mariame Kaba. October 2018. Building Accountable Communities. Online Event. </a:t>
            </a:r>
            <a:r>
              <a:rPr lang="en" sz="1750" u="sng">
                <a:solidFill>
                  <a:srgbClr val="0000FF"/>
                </a:solidFill>
                <a:hlinkClick r:id="rId4">
                  <a:extLst>
                    <a:ext uri="{A12FA001-AC4F-418D-AE19-62706E023703}">
                      <ahyp:hlinkClr val="tx"/>
                    </a:ext>
                  </a:extLst>
                </a:hlinkClick>
              </a:rPr>
              <a:t>https://bcrw.barnard.edu/event/building-accountable-communities</a:t>
            </a:r>
            <a:r>
              <a:rPr lang="en" sz="1750" u="sng">
                <a:solidFill>
                  <a:schemeClr val="hlink"/>
                </a:solidFill>
                <a:hlinkClick r:id="rId5"/>
              </a:rPr>
              <a:t>/</a:t>
            </a:r>
            <a:r>
              <a:rPr lang="en" sz="1750"/>
              <a:t> </a:t>
            </a:r>
            <a:endParaRPr sz="1750"/>
          </a:p>
          <a:p>
            <a:pPr indent="0" lvl="0" marL="0" rtl="0" algn="l">
              <a:spcBef>
                <a:spcPts val="1200"/>
              </a:spcBef>
              <a:spcAft>
                <a:spcPts val="0"/>
              </a:spcAft>
              <a:buClr>
                <a:schemeClr val="dk1"/>
              </a:buClr>
              <a:buSzPct val="62857"/>
              <a:buFont typeface="Arial"/>
              <a:buNone/>
            </a:pPr>
            <a:r>
              <a:rPr lang="en" sz="1750"/>
              <a:t>Kennedy, Kay, Susan Campis, and Lucy Leclerc. June 2020. Human-Centered Leadership: Creating Change From the Inside Out in </a:t>
            </a:r>
            <a:r>
              <a:rPr i="1" lang="en" sz="1750"/>
              <a:t>Nurse Leader. </a:t>
            </a:r>
            <a:r>
              <a:rPr lang="en" sz="1750" u="sng">
                <a:solidFill>
                  <a:srgbClr val="0000FF"/>
                </a:solidFill>
                <a:hlinkClick r:id="rId6">
                  <a:extLst>
                    <a:ext uri="{A12FA001-AC4F-418D-AE19-62706E023703}">
                      <ahyp:hlinkClr val="tx"/>
                    </a:ext>
                  </a:extLst>
                </a:hlinkClick>
              </a:rPr>
              <a:t>https://doi.org/10.1016/j.mnl.2020.03.009</a:t>
            </a:r>
            <a:r>
              <a:rPr lang="en" sz="1750">
                <a:solidFill>
                  <a:srgbClr val="0000FF"/>
                </a:solidFill>
              </a:rPr>
              <a:t> </a:t>
            </a:r>
            <a:endParaRPr sz="1750">
              <a:solidFill>
                <a:srgbClr val="0000FF"/>
              </a:solidFill>
            </a:endParaRPr>
          </a:p>
          <a:p>
            <a:pPr indent="0" lvl="0" marL="0" rtl="0" algn="l">
              <a:spcBef>
                <a:spcPts val="1200"/>
              </a:spcBef>
              <a:spcAft>
                <a:spcPts val="0"/>
              </a:spcAft>
              <a:buClr>
                <a:schemeClr val="dk1"/>
              </a:buClr>
              <a:buSzPct val="62857"/>
              <a:buFont typeface="Arial"/>
              <a:buNone/>
            </a:pPr>
            <a:r>
              <a:rPr lang="en" sz="1750"/>
              <a:t>Kimmerer, Robin Wall. 2013. </a:t>
            </a:r>
            <a:r>
              <a:rPr i="1" lang="en" sz="1750"/>
              <a:t>Braiding Sweetgrass</a:t>
            </a:r>
            <a:r>
              <a:rPr lang="en" sz="1750"/>
              <a:t>. Milkweed Editions.  </a:t>
            </a:r>
            <a:endParaRPr sz="1750"/>
          </a:p>
          <a:p>
            <a:pPr indent="0" lvl="0" marL="0" rtl="0" algn="l">
              <a:spcBef>
                <a:spcPts val="1200"/>
              </a:spcBef>
              <a:spcAft>
                <a:spcPts val="0"/>
              </a:spcAft>
              <a:buClr>
                <a:schemeClr val="dk1"/>
              </a:buClr>
              <a:buSzPct val="62857"/>
              <a:buFont typeface="Arial"/>
              <a:buNone/>
            </a:pPr>
            <a:r>
              <a:rPr lang="en" sz="1750"/>
              <a:t>Kraines, Gerald A. N.d. Accountability Leadership. Systems Thinker Blog. </a:t>
            </a:r>
            <a:r>
              <a:rPr lang="en" sz="1750" u="sng">
                <a:solidFill>
                  <a:srgbClr val="0000FF"/>
                </a:solidFill>
                <a:hlinkClick r:id="rId7">
                  <a:extLst>
                    <a:ext uri="{A12FA001-AC4F-418D-AE19-62706E023703}">
                      <ahyp:hlinkClr val="tx"/>
                    </a:ext>
                  </a:extLst>
                </a:hlinkClick>
              </a:rPr>
              <a:t>https://thesystemsthinker.com/accountability-leadership/</a:t>
            </a:r>
            <a:r>
              <a:rPr lang="en" sz="1750" u="sng">
                <a:solidFill>
                  <a:srgbClr val="0000FF"/>
                </a:solidFill>
              </a:rPr>
              <a:t> </a:t>
            </a:r>
            <a:endParaRPr sz="1750">
              <a:solidFill>
                <a:srgbClr val="0000FF"/>
              </a:solidFill>
            </a:endParaRPr>
          </a:p>
          <a:p>
            <a:pPr indent="0" lvl="0" marL="0" rtl="0" algn="l">
              <a:spcBef>
                <a:spcPts val="1200"/>
              </a:spcBef>
              <a:spcAft>
                <a:spcPts val="1200"/>
              </a:spcAft>
              <a:buClr>
                <a:schemeClr val="dk1"/>
              </a:buClr>
              <a:buSzPct val="61111"/>
              <a:buFont typeface="Arial"/>
              <a:buNone/>
            </a:pPr>
            <a:r>
              <a:t/>
            </a:r>
            <a:endParaRPr u="sng">
              <a:solidFill>
                <a:srgbClr val="0000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373" name="Google Shape;373;p59"/>
          <p:cNvSpPr txBox="1"/>
          <p:nvPr>
            <p:ph idx="1" type="body"/>
          </p:nvPr>
        </p:nvSpPr>
        <p:spPr>
          <a:xfrm>
            <a:off x="311700" y="1152475"/>
            <a:ext cx="8520600" cy="3714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Lakshmi Peipzna-Samarasinha, Leah, and Elliott Fukui. April 2020. Moving at the Speed of Trust: Disability Justice and Transformative Justice. Online Event. </a:t>
            </a:r>
            <a:r>
              <a:rPr lang="en" u="sng">
                <a:solidFill>
                  <a:srgbClr val="0000FF"/>
                </a:solidFill>
                <a:hlinkClick r:id="rId3">
                  <a:extLst>
                    <a:ext uri="{A12FA001-AC4F-418D-AE19-62706E023703}">
                      <ahyp:hlinkClr val="tx"/>
                    </a:ext>
                  </a:extLst>
                </a:hlinkClick>
              </a:rPr>
              <a:t>https://bcrw.barnard.edu/event/moving-at-the-speed-of-trust-disability-and-transformative-justice/</a:t>
            </a:r>
            <a:r>
              <a:rPr lang="en" u="sng">
                <a:solidFill>
                  <a:srgbClr val="0000FF"/>
                </a:solidFill>
              </a:rPr>
              <a:t> </a:t>
            </a:r>
            <a:endParaRPr/>
          </a:p>
          <a:p>
            <a:pPr indent="0" lvl="0" marL="0" rtl="0" algn="l">
              <a:spcBef>
                <a:spcPts val="1200"/>
              </a:spcBef>
              <a:spcAft>
                <a:spcPts val="0"/>
              </a:spcAft>
              <a:buClr>
                <a:schemeClr val="dk1"/>
              </a:buClr>
              <a:buSzPct val="61111"/>
              <a:buFont typeface="Arial"/>
              <a:buNone/>
            </a:pPr>
            <a:r>
              <a:rPr lang="en"/>
              <a:t>Levy, Lynne. August 2022. The Human-Centered Leader. Workhuman Blog. </a:t>
            </a:r>
            <a:r>
              <a:rPr lang="en" u="sng">
                <a:solidFill>
                  <a:srgbClr val="0000FF"/>
                </a:solidFill>
                <a:hlinkClick r:id="rId4">
                  <a:extLst>
                    <a:ext uri="{A12FA001-AC4F-418D-AE19-62706E023703}">
                      <ahyp:hlinkClr val="tx"/>
                    </a:ext>
                  </a:extLst>
                </a:hlinkClick>
              </a:rPr>
              <a:t>https://www.workhuman.com/blog/the-human-centered-leader/</a:t>
            </a:r>
            <a:endParaRPr/>
          </a:p>
          <a:p>
            <a:pPr indent="0" lvl="0" marL="0" rtl="0" algn="l">
              <a:spcBef>
                <a:spcPts val="1200"/>
              </a:spcBef>
              <a:spcAft>
                <a:spcPts val="0"/>
              </a:spcAft>
              <a:buNone/>
            </a:pPr>
            <a:r>
              <a:rPr lang="en"/>
              <a:t>Martin, Daniel E. March 2020. </a:t>
            </a:r>
            <a:r>
              <a:rPr i="1" lang="en"/>
              <a:t>What is Human-Centered Leadership?</a:t>
            </a:r>
            <a:r>
              <a:rPr lang="en"/>
              <a:t> Human Capital Leadership Institute. </a:t>
            </a:r>
            <a:r>
              <a:rPr lang="en" u="sng">
                <a:solidFill>
                  <a:srgbClr val="0000FF"/>
                </a:solidFill>
                <a:hlinkClick r:id="rId5">
                  <a:extLst>
                    <a:ext uri="{A12FA001-AC4F-418D-AE19-62706E023703}">
                      <ahyp:hlinkClr val="tx"/>
                    </a:ext>
                  </a:extLst>
                </a:hlinkClick>
              </a:rPr>
              <a:t>https://hcli.org/articles/does-compassion-have-place-leadership</a:t>
            </a:r>
            <a:r>
              <a:rPr lang="en" u="sng">
                <a:solidFill>
                  <a:srgbClr val="0000FF"/>
                </a:solidFill>
              </a:rPr>
              <a:t> </a:t>
            </a:r>
            <a:endParaRPr u="sng">
              <a:solidFill>
                <a:srgbClr val="0000FF"/>
              </a:solidFill>
            </a:endParaRPr>
          </a:p>
          <a:p>
            <a:pPr indent="0" lvl="0" marL="0" rtl="0" algn="l">
              <a:spcBef>
                <a:spcPts val="1200"/>
              </a:spcBef>
              <a:spcAft>
                <a:spcPts val="0"/>
              </a:spcAft>
              <a:buClr>
                <a:schemeClr val="dk1"/>
              </a:buClr>
              <a:buSzPct val="61111"/>
              <a:buFont typeface="Arial"/>
              <a:buNone/>
            </a:pPr>
            <a:r>
              <a:rPr lang="en"/>
              <a:t>McKensie Mack, Bunny. March 2020. </a:t>
            </a:r>
            <a:r>
              <a:rPr i="1" lang="en"/>
              <a:t>Shifting the Center: Transforming Academic Libraries through Generous Accountability.</a:t>
            </a:r>
            <a:r>
              <a:rPr lang="en"/>
              <a:t> ACRL 2020 President’s Program (</a:t>
            </a:r>
            <a:r>
              <a:rPr lang="en" u="sng">
                <a:solidFill>
                  <a:srgbClr val="0000FF"/>
                </a:solidFill>
                <a:hlinkClick r:id="rId6">
                  <a:extLst>
                    <a:ext uri="{A12FA001-AC4F-418D-AE19-62706E023703}">
                      <ahyp:hlinkClr val="tx"/>
                    </a:ext>
                  </a:extLst>
                </a:hlinkClick>
              </a:rPr>
              <a:t>https://www.youtube.com/watch?v=P2pnoUcF_o4</a:t>
            </a:r>
            <a:r>
              <a:rPr lang="en"/>
              <a:t>) </a:t>
            </a:r>
            <a:endParaRPr/>
          </a:p>
          <a:p>
            <a:pPr indent="0" lvl="0" marL="0" rtl="0" algn="l">
              <a:spcBef>
                <a:spcPts val="1200"/>
              </a:spcBef>
              <a:spcAft>
                <a:spcPts val="1200"/>
              </a:spcAft>
              <a:buClr>
                <a:schemeClr val="dk1"/>
              </a:buClr>
              <a:buSzPct val="61111"/>
              <a:buFont typeface="Arial"/>
              <a:buNone/>
            </a:pPr>
            <a:r>
              <a:rPr lang="en"/>
              <a:t>McCullough, Cathy. August 2022. Leadership Accountability: Build Accountability Leadership in your Team. Rhythm Systems Blog. </a:t>
            </a:r>
            <a:r>
              <a:rPr lang="en" u="sng">
                <a:solidFill>
                  <a:srgbClr val="0000FF"/>
                </a:solidFill>
                <a:hlinkClick r:id="rId7">
                  <a:extLst>
                    <a:ext uri="{A12FA001-AC4F-418D-AE19-62706E023703}">
                      <ahyp:hlinkClr val="tx"/>
                    </a:ext>
                  </a:extLst>
                </a:hlinkClick>
              </a:rPr>
              <a:t>https://www.rhythmsystems.com/blog/the-five-cs-of-team-accountability</a:t>
            </a:r>
            <a:r>
              <a:rPr lang="en">
                <a:solidFill>
                  <a:srgbClr val="0000FF"/>
                </a:solidFill>
              </a:rPr>
              <a:t> </a:t>
            </a:r>
            <a:endParaRPr>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txBox="1"/>
          <p:nvPr>
            <p:ph idx="1" type="body"/>
          </p:nvPr>
        </p:nvSpPr>
        <p:spPr>
          <a:xfrm>
            <a:off x="1200250" y="1225025"/>
            <a:ext cx="2762100" cy="2771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800"/>
              <a:t>Collective Chat Engagement Agreements</a:t>
            </a:r>
            <a:endParaRPr sz="1800"/>
          </a:p>
          <a:p>
            <a:pPr indent="-342900" lvl="0" marL="457200" rtl="0" algn="l">
              <a:spcBef>
                <a:spcPts val="1600"/>
              </a:spcBef>
              <a:spcAft>
                <a:spcPts val="0"/>
              </a:spcAft>
              <a:buSzPts val="1800"/>
              <a:buChar char="●"/>
            </a:pPr>
            <a:r>
              <a:rPr lang="en" sz="1800"/>
              <a:t>Please use the chat!</a:t>
            </a:r>
            <a:endParaRPr sz="1800"/>
          </a:p>
          <a:p>
            <a:pPr indent="-342900" lvl="0" marL="457200" rtl="0" algn="l">
              <a:spcBef>
                <a:spcPts val="0"/>
              </a:spcBef>
              <a:spcAft>
                <a:spcPts val="0"/>
              </a:spcAft>
              <a:buSzPts val="1800"/>
              <a:buChar char="●"/>
            </a:pPr>
            <a:r>
              <a:rPr lang="en" sz="1800"/>
              <a:t>Ask clarifying questions</a:t>
            </a:r>
            <a:endParaRPr sz="1800"/>
          </a:p>
          <a:p>
            <a:pPr indent="-342900" lvl="0" marL="457200" rtl="0" algn="l">
              <a:spcBef>
                <a:spcPts val="0"/>
              </a:spcBef>
              <a:spcAft>
                <a:spcPts val="0"/>
              </a:spcAft>
              <a:buSzPts val="1800"/>
              <a:buChar char="●"/>
            </a:pPr>
            <a:r>
              <a:rPr lang="en" sz="1800"/>
              <a:t>Respond to each other with curiosity and care</a:t>
            </a:r>
            <a:endParaRPr sz="1800"/>
          </a:p>
        </p:txBody>
      </p:sp>
      <p:sp>
        <p:nvSpPr>
          <p:cNvPr id="184" name="Google Shape;184;p33"/>
          <p:cNvSpPr txBox="1"/>
          <p:nvPr>
            <p:ph idx="2" type="body"/>
          </p:nvPr>
        </p:nvSpPr>
        <p:spPr>
          <a:xfrm>
            <a:off x="5181550" y="1225025"/>
            <a:ext cx="2762100" cy="2771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Our Groundwater</a:t>
            </a:r>
            <a:endParaRPr sz="1800"/>
          </a:p>
          <a:p>
            <a:pPr indent="-342900" lvl="0" marL="457200" rtl="0" algn="l">
              <a:spcBef>
                <a:spcPts val="1600"/>
              </a:spcBef>
              <a:spcAft>
                <a:spcPts val="0"/>
              </a:spcAft>
              <a:buSzPts val="1800"/>
              <a:buChar char="●"/>
            </a:pPr>
            <a:r>
              <a:rPr lang="en" sz="1800"/>
              <a:t>Capitalistic world</a:t>
            </a:r>
            <a:endParaRPr sz="1800"/>
          </a:p>
          <a:p>
            <a:pPr indent="-342900" lvl="0" marL="457200" rtl="0" algn="l">
              <a:spcBef>
                <a:spcPts val="0"/>
              </a:spcBef>
              <a:spcAft>
                <a:spcPts val="0"/>
              </a:spcAft>
              <a:buSzPts val="1800"/>
              <a:buChar char="●"/>
            </a:pPr>
            <a:r>
              <a:rPr lang="en" sz="1800"/>
              <a:t>Outcomes expected</a:t>
            </a:r>
            <a:endParaRPr sz="1800"/>
          </a:p>
          <a:p>
            <a:pPr indent="-342900" lvl="0" marL="457200" rtl="0" algn="l">
              <a:spcBef>
                <a:spcPts val="0"/>
              </a:spcBef>
              <a:spcAft>
                <a:spcPts val="0"/>
              </a:spcAft>
              <a:buSzPts val="1800"/>
              <a:buChar char="●"/>
            </a:pPr>
            <a:r>
              <a:rPr lang="en" sz="1800"/>
              <a:t>Higher Ed as Gatekeeping Mechanism </a:t>
            </a:r>
            <a:endParaRPr sz="1800"/>
          </a:p>
          <a:p>
            <a:pPr indent="-342900" lvl="0" marL="457200" rtl="0" algn="l">
              <a:spcBef>
                <a:spcPts val="0"/>
              </a:spcBef>
              <a:spcAft>
                <a:spcPts val="0"/>
              </a:spcAft>
              <a:buSzPts val="1800"/>
              <a:buChar char="●"/>
            </a:pPr>
            <a:r>
              <a:rPr lang="en" sz="1800"/>
              <a:t>No one size fits all</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379" name="Google Shape;379;p60"/>
          <p:cNvSpPr txBox="1"/>
          <p:nvPr>
            <p:ph idx="1" type="body"/>
          </p:nvPr>
        </p:nvSpPr>
        <p:spPr>
          <a:xfrm>
            <a:off x="311700" y="1152475"/>
            <a:ext cx="8520600" cy="3714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a:t>No author. 2021. The 5 C’s of Leadership Accountability. Team Strength Blog. </a:t>
            </a:r>
            <a:r>
              <a:rPr lang="en" u="sng">
                <a:solidFill>
                  <a:srgbClr val="0000FF"/>
                </a:solidFill>
                <a:hlinkClick r:id="rId3">
                  <a:extLst>
                    <a:ext uri="{A12FA001-AC4F-418D-AE19-62706E023703}">
                      <ahyp:hlinkClr val="tx"/>
                    </a:ext>
                  </a:extLst>
                </a:hlinkClick>
              </a:rPr>
              <a:t>https://www.teamstrength.com/the-5-cs-of-leadership-accountability/</a:t>
            </a:r>
            <a:r>
              <a:rPr lang="en" u="sng">
                <a:solidFill>
                  <a:srgbClr val="0000FF"/>
                </a:solidFill>
              </a:rPr>
              <a:t> </a:t>
            </a:r>
            <a:endParaRPr u="sng">
              <a:solidFill>
                <a:srgbClr val="0000FF"/>
              </a:solidFill>
            </a:endParaRPr>
          </a:p>
          <a:p>
            <a:pPr indent="0" lvl="0" marL="0" rtl="0" algn="l">
              <a:spcBef>
                <a:spcPts val="1200"/>
              </a:spcBef>
              <a:spcAft>
                <a:spcPts val="0"/>
              </a:spcAft>
              <a:buClr>
                <a:schemeClr val="dk1"/>
              </a:buClr>
              <a:buSzPts val="1100"/>
              <a:buFont typeface="Arial"/>
              <a:buNone/>
            </a:pPr>
            <a:r>
              <a:rPr lang="en"/>
              <a:t>No author. February 2022. What is human-centered leadership? Josh Bersin Academy. </a:t>
            </a:r>
            <a:r>
              <a:rPr lang="en" u="sng">
                <a:solidFill>
                  <a:srgbClr val="0000FF"/>
                </a:solidFill>
                <a:hlinkClick r:id="rId4">
                  <a:extLst>
                    <a:ext uri="{A12FA001-AC4F-418D-AE19-62706E023703}">
                      <ahyp:hlinkClr val="tx"/>
                    </a:ext>
                  </a:extLst>
                </a:hlinkClick>
              </a:rPr>
              <a:t>https://bersinacademy.com/blog/2022/02/what-is-human-centered-leadership</a:t>
            </a:r>
            <a:r>
              <a:rPr lang="en" u="sng">
                <a:solidFill>
                  <a:srgbClr val="0000FF"/>
                </a:solidFill>
              </a:rPr>
              <a:t> </a:t>
            </a:r>
            <a:endParaRPr u="sng">
              <a:solidFill>
                <a:srgbClr val="0000FF"/>
              </a:solidFill>
            </a:endParaRPr>
          </a:p>
          <a:p>
            <a:pPr indent="0" lvl="0" marL="0" rtl="0" algn="l">
              <a:spcBef>
                <a:spcPts val="1200"/>
              </a:spcBef>
              <a:spcAft>
                <a:spcPts val="0"/>
              </a:spcAft>
              <a:buClr>
                <a:schemeClr val="dk1"/>
              </a:buClr>
              <a:buSzPts val="1100"/>
              <a:buFont typeface="Arial"/>
              <a:buNone/>
            </a:pPr>
            <a:r>
              <a:rPr lang="en"/>
              <a:t>Paterson, Jacqui. N.d. Radical empathy: what is it and what are the benefits? </a:t>
            </a:r>
            <a:r>
              <a:rPr lang="en" u="sng">
                <a:solidFill>
                  <a:srgbClr val="0000FF"/>
                </a:solidFill>
                <a:hlinkClick r:id="rId5">
                  <a:extLst>
                    <a:ext uri="{A12FA001-AC4F-418D-AE19-62706E023703}">
                      <ahyp:hlinkClr val="tx"/>
                    </a:ext>
                  </a:extLst>
                </a:hlinkClick>
              </a:rPr>
              <a:t>https://www.happiness.com/magazine/relationships/radical-empathy-extreme-what-is-it</a:t>
            </a:r>
            <a:endParaRPr>
              <a:solidFill>
                <a:srgbClr val="0000FF"/>
              </a:solidFill>
            </a:endParaRPr>
          </a:p>
          <a:p>
            <a:pPr indent="0" lvl="0" marL="0" rtl="0" algn="l">
              <a:spcBef>
                <a:spcPts val="1200"/>
              </a:spcBef>
              <a:spcAft>
                <a:spcPts val="1200"/>
              </a:spcAft>
              <a:buClr>
                <a:schemeClr val="dk1"/>
              </a:buClr>
              <a:buSzPts val="1100"/>
              <a:buFont typeface="Arial"/>
              <a:buNone/>
            </a:pPr>
            <a:r>
              <a:rPr lang="en"/>
              <a:t>Peterson, Anne Helen. May 2022. The Librarians Are Not Okay. Culture Study Blog. </a:t>
            </a:r>
            <a:r>
              <a:rPr lang="en" u="sng">
                <a:solidFill>
                  <a:srgbClr val="0000FF"/>
                </a:solidFill>
                <a:hlinkClick r:id="rId6">
                  <a:extLst>
                    <a:ext uri="{A12FA001-AC4F-418D-AE19-62706E023703}">
                      <ahyp:hlinkClr val="tx"/>
                    </a:ext>
                  </a:extLst>
                </a:hlinkClick>
              </a:rPr>
              <a:t>https://annehelen.substack.com/p/the-librarians-are-not-okay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385" name="Google Shape;385;p61"/>
          <p:cNvSpPr txBox="1"/>
          <p:nvPr>
            <p:ph idx="1" type="body"/>
          </p:nvPr>
        </p:nvSpPr>
        <p:spPr>
          <a:xfrm>
            <a:off x="311700" y="1152475"/>
            <a:ext cx="8520600" cy="369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Pressley, Ayanna, and Rebecca Cokley. Winter 2022. There is Not Justice That Neglects Disability. Stanford Social Innovation Review. </a:t>
            </a:r>
            <a:r>
              <a:rPr lang="en" u="sng">
                <a:solidFill>
                  <a:srgbClr val="0000FF"/>
                </a:solidFill>
                <a:hlinkClick r:id="rId3">
                  <a:extLst>
                    <a:ext uri="{A12FA001-AC4F-418D-AE19-62706E023703}">
                      <ahyp:hlinkClr val="tx"/>
                    </a:ext>
                  </a:extLst>
                </a:hlinkClick>
              </a:rPr>
              <a:t>https://ssir.org/articles/entry/there_is_no_justice_that_neglects_disability#</a:t>
            </a:r>
            <a:endParaRPr/>
          </a:p>
          <a:p>
            <a:pPr indent="0" lvl="0" marL="0" rtl="0" algn="l">
              <a:spcBef>
                <a:spcPts val="1200"/>
              </a:spcBef>
              <a:spcAft>
                <a:spcPts val="0"/>
              </a:spcAft>
              <a:buClr>
                <a:schemeClr val="dk1"/>
              </a:buClr>
              <a:buSzPts val="1100"/>
              <a:buFont typeface="Arial"/>
              <a:buNone/>
            </a:pPr>
            <a:r>
              <a:rPr lang="en"/>
              <a:t>Scott, Kim. n.d. Brutal Honesty and Radical Candor: 6 Ways You’re Getting Radical Candor Wrong and 5 Ways to Get It Right.  </a:t>
            </a:r>
            <a:r>
              <a:rPr lang="en" u="sng">
                <a:solidFill>
                  <a:srgbClr val="0000FF"/>
                </a:solidFill>
                <a:hlinkClick r:id="rId4">
                  <a:extLst>
                    <a:ext uri="{A12FA001-AC4F-418D-AE19-62706E023703}">
                      <ahyp:hlinkClr val="tx"/>
                    </a:ext>
                  </a:extLst>
                </a:hlinkClick>
              </a:rPr>
              <a:t>https://www.radicalcandor.com/radical-candor-not-brutal-honesty/</a:t>
            </a:r>
            <a:r>
              <a:rPr lang="en" u="sng">
                <a:solidFill>
                  <a:srgbClr val="0000FF"/>
                </a:solidFill>
              </a:rPr>
              <a:t> </a:t>
            </a:r>
            <a:endParaRPr/>
          </a:p>
          <a:p>
            <a:pPr indent="0" lvl="0" marL="0" rtl="0" algn="l">
              <a:spcBef>
                <a:spcPts val="1200"/>
              </a:spcBef>
              <a:spcAft>
                <a:spcPts val="1200"/>
              </a:spcAft>
              <a:buNone/>
            </a:pPr>
            <a:r>
              <a:rPr lang="en"/>
              <a:t>Seale, Maural, and Rafia Mirza. December 2020. </a:t>
            </a:r>
            <a:r>
              <a:rPr lang="en"/>
              <a:t>The Coin of Love and Virtue: Academic Libraries and Value in a Global Pandemic. Canadian Journal of Academic Librarianship. </a:t>
            </a:r>
            <a:r>
              <a:rPr lang="en" u="sng">
                <a:solidFill>
                  <a:srgbClr val="0000FF"/>
                </a:solidFill>
                <a:hlinkClick r:id="rId5">
                  <a:extLst>
                    <a:ext uri="{A12FA001-AC4F-418D-AE19-62706E023703}">
                      <ahyp:hlinkClr val="tx"/>
                    </a:ext>
                  </a:extLst>
                </a:hlinkClick>
              </a:rPr>
              <a:t>https://cjal.ca/index.php/capal/article/view/34457</a:t>
            </a:r>
            <a:endParaRPr u="sng">
              <a:solidFill>
                <a:srgbClr val="0000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391" name="Google Shape;391;p62"/>
          <p:cNvSpPr txBox="1"/>
          <p:nvPr>
            <p:ph idx="1" type="body"/>
          </p:nvPr>
        </p:nvSpPr>
        <p:spPr>
          <a:xfrm>
            <a:off x="311700" y="1152475"/>
            <a:ext cx="8520600" cy="3990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Semaan, Deshani. May 2021. Mia Mingus on disability justice and the importance of starting locally. Ignite International Blog. </a:t>
            </a:r>
            <a:r>
              <a:rPr lang="en" u="sng">
                <a:solidFill>
                  <a:srgbClr val="0000FF"/>
                </a:solidFill>
                <a:hlinkClick r:id="rId3">
                  <a:extLst>
                    <a:ext uri="{A12FA001-AC4F-418D-AE19-62706E023703}">
                      <ahyp:hlinkClr val="tx"/>
                    </a:ext>
                  </a:extLst>
                </a:hlinkClick>
              </a:rPr>
              <a:t>https://ignitenational.org/blog/mia-mingus-on-disability-justice-and-the-importance-of-starting-locally</a:t>
            </a:r>
            <a:r>
              <a:rPr lang="en" u="sng">
                <a:solidFill>
                  <a:srgbClr val="0000FF"/>
                </a:solidFill>
              </a:rPr>
              <a:t> </a:t>
            </a:r>
            <a:endParaRPr u="sng">
              <a:solidFill>
                <a:srgbClr val="0000FF"/>
              </a:solidFill>
            </a:endParaRPr>
          </a:p>
          <a:p>
            <a:pPr indent="0" lvl="0" marL="0" rtl="0" algn="l">
              <a:spcBef>
                <a:spcPts val="1200"/>
              </a:spcBef>
              <a:spcAft>
                <a:spcPts val="0"/>
              </a:spcAft>
              <a:buNone/>
            </a:pPr>
            <a:r>
              <a:rPr lang="en"/>
              <a:t>Sergeeva, Irina. March 2021. </a:t>
            </a:r>
            <a:r>
              <a:rPr i="1" lang="en"/>
              <a:t>Accountability vs. responsibility for leaders: back to the basics.</a:t>
            </a:r>
            <a:r>
              <a:rPr lang="en"/>
              <a:t> BetterUp Blog. </a:t>
            </a:r>
            <a:r>
              <a:rPr lang="en" u="sng">
                <a:solidFill>
                  <a:srgbClr val="0000FF"/>
                </a:solidFill>
                <a:hlinkClick r:id="rId4">
                  <a:extLst>
                    <a:ext uri="{A12FA001-AC4F-418D-AE19-62706E023703}">
                      <ahyp:hlinkClr val="tx"/>
                    </a:ext>
                  </a:extLst>
                </a:hlinkClick>
              </a:rPr>
              <a:t>https://www.betterup.com/blog/accountability-vs-responsibility-for-leaders-going-back-to-the-basics</a:t>
            </a:r>
            <a:r>
              <a:rPr lang="en" u="sng">
                <a:solidFill>
                  <a:srgbClr val="0000FF"/>
                </a:solidFill>
              </a:rPr>
              <a:t> </a:t>
            </a:r>
            <a:endParaRPr/>
          </a:p>
          <a:p>
            <a:pPr indent="0" lvl="0" marL="0" rtl="0" algn="l">
              <a:spcBef>
                <a:spcPts val="1200"/>
              </a:spcBef>
              <a:spcAft>
                <a:spcPts val="0"/>
              </a:spcAft>
              <a:buNone/>
            </a:pPr>
            <a:r>
              <a:rPr lang="en"/>
              <a:t>Simpson, Leanne Betasamosake Simpson. 2017. </a:t>
            </a:r>
            <a:r>
              <a:rPr i="1" lang="en"/>
              <a:t>As We Have Always Done: Indigenous Freedom Through Radical Resistance</a:t>
            </a:r>
            <a:r>
              <a:rPr lang="en"/>
              <a:t>. University of Minnesota Press.</a:t>
            </a:r>
            <a:endParaRPr/>
          </a:p>
          <a:p>
            <a:pPr indent="0" lvl="0" marL="0" rtl="0" algn="l">
              <a:spcBef>
                <a:spcPts val="1200"/>
              </a:spcBef>
              <a:spcAft>
                <a:spcPts val="1200"/>
              </a:spcAft>
              <a:buNone/>
            </a:pPr>
            <a:r>
              <a:rPr lang="en"/>
              <a:t>Yeo, Chuen Chuen. May 2020. Why Organizations Need Human-Centered Leaders, And Three Tips To Get Started. Forbes. </a:t>
            </a:r>
            <a:r>
              <a:rPr lang="en" u="sng">
                <a:solidFill>
                  <a:srgbClr val="0000FF"/>
                </a:solidFill>
                <a:hlinkClick r:id="rId5">
                  <a:extLst>
                    <a:ext uri="{A12FA001-AC4F-418D-AE19-62706E023703}">
                      <ahyp:hlinkClr val="tx"/>
                    </a:ext>
                  </a:extLst>
                </a:hlinkClick>
              </a:rPr>
              <a:t>https://www.forbes.com/sites/forbescoachescouncil/2020/05/08/why-organizations-need-human-centered-leaders-and-three-tips-to-get-started/</a:t>
            </a:r>
            <a:r>
              <a:rPr lang="en" u="sng">
                <a:solidFill>
                  <a:srgbClr val="0000FF"/>
                </a:solidFill>
              </a:rPr>
              <a:t> </a:t>
            </a:r>
            <a:endParaRPr u="sng">
              <a:solidFill>
                <a:srgbClr val="0000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397" name="Google Shape;397;p63"/>
          <p:cNvSpPr txBox="1"/>
          <p:nvPr>
            <p:ph idx="1" type="body"/>
          </p:nvPr>
        </p:nvSpPr>
        <p:spPr>
          <a:xfrm>
            <a:off x="311700" y="11859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Lofi Timer, “3 Minute Timer Lofi,” </a:t>
            </a:r>
            <a:r>
              <a:rPr lang="en" u="sng">
                <a:solidFill>
                  <a:srgbClr val="0000FF"/>
                </a:solidFill>
                <a:hlinkClick r:id="rId3">
                  <a:extLst>
                    <a:ext uri="{A12FA001-AC4F-418D-AE19-62706E023703}">
                      <ahyp:hlinkClr val="tx"/>
                    </a:ext>
                  </a:extLst>
                </a:hlinkClick>
              </a:rPr>
              <a:t>https://www.youtube.com/watch?v=K5ldLDf_G6Q</a:t>
            </a:r>
            <a:endParaRPr>
              <a:solidFill>
                <a:srgbClr val="0000FF"/>
              </a:solidFill>
            </a:endParaRPr>
          </a:p>
          <a:p>
            <a:pPr indent="0" lvl="0" marL="0" rtl="0" algn="l">
              <a:spcBef>
                <a:spcPts val="1200"/>
              </a:spcBef>
              <a:spcAft>
                <a:spcPts val="1200"/>
              </a:spcAft>
              <a:buNone/>
            </a:pPr>
            <a:r>
              <a:rPr lang="en"/>
              <a:t>Lofi Timer, “1 Minute Timer Lofi,” </a:t>
            </a:r>
            <a:r>
              <a:rPr lang="en" u="sng">
                <a:solidFill>
                  <a:srgbClr val="0000FF"/>
                </a:solidFill>
                <a:hlinkClick r:id="rId4">
                  <a:extLst>
                    <a:ext uri="{A12FA001-AC4F-418D-AE19-62706E023703}">
                      <ahyp:hlinkClr val="tx"/>
                    </a:ext>
                  </a:extLst>
                </a:hlinkClick>
              </a:rPr>
              <a:t>https://www.youtube.com/watch?v=hwap5XZ5kSM</a:t>
            </a:r>
            <a:endParaRPr>
              <a:solidFill>
                <a:srgbClr val="0000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Presenter Contact Information</a:t>
            </a:r>
            <a:endParaRPr/>
          </a:p>
        </p:txBody>
      </p:sp>
      <p:sp>
        <p:nvSpPr>
          <p:cNvPr id="403" name="Google Shape;403;p6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Annie Bélanger | </a:t>
            </a:r>
            <a:r>
              <a:rPr lang="en" u="sng">
                <a:solidFill>
                  <a:schemeClr val="hlink"/>
                </a:solidFill>
                <a:hlinkClick r:id="rId3"/>
              </a:rPr>
              <a:t>belange1@gvsu.edu</a:t>
            </a:r>
            <a:r>
              <a:rPr lang="en"/>
              <a:t> | </a:t>
            </a:r>
            <a:r>
              <a:rPr lang="en" u="sng">
                <a:solidFill>
                  <a:schemeClr val="hlink"/>
                </a:solidFill>
                <a:hlinkClick r:id="rId4"/>
              </a:rPr>
              <a:t>LinkedIn</a:t>
            </a:r>
            <a:endParaRPr/>
          </a:p>
          <a:p>
            <a:pPr indent="0" lvl="0" marL="0" rtl="0" algn="l">
              <a:spcBef>
                <a:spcPts val="1600"/>
              </a:spcBef>
              <a:spcAft>
                <a:spcPts val="0"/>
              </a:spcAft>
              <a:buClr>
                <a:schemeClr val="dk1"/>
              </a:buClr>
              <a:buSzPts val="1100"/>
              <a:buFont typeface="Arial"/>
              <a:buNone/>
            </a:pPr>
            <a:r>
              <a:rPr lang="en"/>
              <a:t>Kat Bell | </a:t>
            </a:r>
            <a:r>
              <a:rPr lang="en" u="sng">
                <a:solidFill>
                  <a:schemeClr val="hlink"/>
                </a:solidFill>
                <a:hlinkClick r:id="rId5"/>
              </a:rPr>
              <a:t>katkimbell@gmail.com</a:t>
            </a:r>
            <a:r>
              <a:rPr lang="en"/>
              <a:t> | </a:t>
            </a:r>
            <a:r>
              <a:rPr lang="en" u="sng">
                <a:solidFill>
                  <a:schemeClr val="hlink"/>
                </a:solidFill>
                <a:hlinkClick r:id="rId6"/>
              </a:rPr>
              <a:t>LinkedIn</a:t>
            </a:r>
            <a:endParaRPr/>
          </a:p>
          <a:p>
            <a:pPr indent="0" lvl="0" marL="0" rtl="0" algn="l">
              <a:spcBef>
                <a:spcPts val="1600"/>
              </a:spcBef>
              <a:spcAft>
                <a:spcPts val="0"/>
              </a:spcAft>
              <a:buNone/>
            </a:pPr>
            <a:r>
              <a:rPr lang="en"/>
              <a:t>Maisha Carey | </a:t>
            </a:r>
            <a:r>
              <a:rPr lang="en" u="sng">
                <a:solidFill>
                  <a:schemeClr val="hlink"/>
                </a:solidFill>
                <a:hlinkClick r:id="rId7"/>
              </a:rPr>
              <a:t>maisha@udel.edu</a:t>
            </a:r>
            <a:r>
              <a:rPr lang="en"/>
              <a:t> | </a:t>
            </a:r>
            <a:r>
              <a:rPr lang="en" u="sng">
                <a:solidFill>
                  <a:schemeClr val="hlink"/>
                </a:solidFill>
                <a:hlinkClick r:id="rId8"/>
              </a:rPr>
              <a:t>LinkedIn </a:t>
            </a:r>
            <a:endParaRPr/>
          </a:p>
          <a:p>
            <a:pPr indent="0" lvl="0" marL="0" rtl="0" algn="l">
              <a:spcBef>
                <a:spcPts val="1600"/>
              </a:spcBef>
              <a:spcAft>
                <a:spcPts val="0"/>
              </a:spcAft>
              <a:buClr>
                <a:schemeClr val="dk1"/>
              </a:buClr>
              <a:buSzPts val="1100"/>
              <a:buFont typeface="Arial"/>
              <a:buNone/>
            </a:pPr>
            <a:r>
              <a:rPr lang="en"/>
              <a:t>Jon Jeffryes | </a:t>
            </a:r>
            <a:r>
              <a:rPr lang="en" u="sng">
                <a:solidFill>
                  <a:schemeClr val="hlink"/>
                </a:solidFill>
                <a:hlinkClick r:id="rId9"/>
              </a:rPr>
              <a:t>jeffryjo@gvsu.edu</a:t>
            </a:r>
            <a:r>
              <a:rPr lang="en"/>
              <a:t> | </a:t>
            </a:r>
            <a:r>
              <a:rPr lang="en" u="sng">
                <a:solidFill>
                  <a:schemeClr val="hlink"/>
                </a:solidFill>
                <a:hlinkClick r:id="rId10"/>
              </a:rPr>
              <a:t>LinkedIn</a:t>
            </a:r>
            <a:endParaRPr/>
          </a:p>
          <a:p>
            <a:pPr indent="0" lvl="0" marL="0" rtl="0" algn="l">
              <a:spcBef>
                <a:spcPts val="1600"/>
              </a:spcBef>
              <a:spcAft>
                <a:spcPts val="0"/>
              </a:spcAft>
              <a:buClr>
                <a:schemeClr val="dk1"/>
              </a:buClr>
              <a:buSzPts val="1100"/>
              <a:buFont typeface="Arial"/>
              <a:buNone/>
            </a:pPr>
            <a:r>
              <a:rPr lang="en"/>
              <a:t>Meghan Musolff | </a:t>
            </a:r>
            <a:r>
              <a:rPr lang="en" u="sng">
                <a:solidFill>
                  <a:schemeClr val="hlink"/>
                </a:solidFill>
                <a:hlinkClick r:id="rId11"/>
              </a:rPr>
              <a:t>musolffm@umich.edu</a:t>
            </a:r>
            <a:r>
              <a:rPr lang="en"/>
              <a:t> | </a:t>
            </a:r>
            <a:r>
              <a:rPr lang="en" u="sng">
                <a:solidFill>
                  <a:schemeClr val="hlink"/>
                </a:solidFill>
                <a:hlinkClick r:id="rId12"/>
              </a:rPr>
              <a:t>LinkedIn</a:t>
            </a:r>
            <a:endParaRPr/>
          </a:p>
          <a:p>
            <a:pPr indent="0" lvl="0" marL="0" rtl="0" algn="l">
              <a:spcBef>
                <a:spcPts val="16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4"/>
          <p:cNvPicPr preferRelativeResize="0"/>
          <p:nvPr/>
        </p:nvPicPr>
        <p:blipFill rotWithShape="1">
          <a:blip r:embed="rId3">
            <a:alphaModFix/>
          </a:blip>
          <a:srcRect b="7813" l="0" r="0" t="7813"/>
          <a:stretch/>
        </p:blipFill>
        <p:spPr>
          <a:xfrm>
            <a:off x="1" y="0"/>
            <a:ext cx="9144000" cy="5143499"/>
          </a:xfrm>
          <a:prstGeom prst="rect">
            <a:avLst/>
          </a:prstGeom>
          <a:noFill/>
          <a:ln>
            <a:noFill/>
          </a:ln>
        </p:spPr>
      </p:pic>
      <p:sp>
        <p:nvSpPr>
          <p:cNvPr id="190" name="Google Shape;190;p34"/>
          <p:cNvSpPr/>
          <p:nvPr/>
        </p:nvSpPr>
        <p:spPr>
          <a:xfrm>
            <a:off x="0" y="2574400"/>
            <a:ext cx="4568400" cy="17145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4"/>
          <p:cNvSpPr txBox="1"/>
          <p:nvPr>
            <p:ph type="title"/>
          </p:nvPr>
        </p:nvSpPr>
        <p:spPr>
          <a:xfrm>
            <a:off x="351600" y="2736850"/>
            <a:ext cx="3997500" cy="1389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Principles &amp; Definitions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5"/>
          <p:cNvPicPr preferRelativeResize="0"/>
          <p:nvPr/>
        </p:nvPicPr>
        <p:blipFill rotWithShape="1">
          <a:blip r:embed="rId3">
            <a:alphaModFix/>
          </a:blip>
          <a:srcRect b="0" l="20380" r="20374" t="0"/>
          <a:stretch/>
        </p:blipFill>
        <p:spPr>
          <a:xfrm>
            <a:off x="4572000" y="0"/>
            <a:ext cx="4572000" cy="5143500"/>
          </a:xfrm>
          <a:prstGeom prst="rect">
            <a:avLst/>
          </a:prstGeom>
          <a:noFill/>
          <a:ln>
            <a:noFill/>
          </a:ln>
        </p:spPr>
      </p:pic>
      <p:sp>
        <p:nvSpPr>
          <p:cNvPr id="197" name="Google Shape;197;p35"/>
          <p:cNvSpPr txBox="1"/>
          <p:nvPr>
            <p:ph type="title"/>
          </p:nvPr>
        </p:nvSpPr>
        <p:spPr>
          <a:xfrm>
            <a:off x="311700" y="205950"/>
            <a:ext cx="3889500" cy="1089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Human Centered Leadership </a:t>
            </a:r>
            <a:endParaRPr/>
          </a:p>
        </p:txBody>
      </p:sp>
      <p:sp>
        <p:nvSpPr>
          <p:cNvPr id="198" name="Google Shape;198;p35"/>
          <p:cNvSpPr txBox="1"/>
          <p:nvPr>
            <p:ph idx="1" type="body"/>
          </p:nvPr>
        </p:nvSpPr>
        <p:spPr>
          <a:xfrm>
            <a:off x="311700" y="1390650"/>
            <a:ext cx="4127100" cy="37527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Prioritize people and culture</a:t>
            </a:r>
            <a:r>
              <a:rPr lang="en" sz="2000"/>
              <a:t> </a:t>
            </a:r>
            <a:endParaRPr sz="2000"/>
          </a:p>
          <a:p>
            <a:pPr indent="-355600" lvl="0" marL="457200" rtl="0" algn="l">
              <a:spcBef>
                <a:spcPts val="0"/>
              </a:spcBef>
              <a:spcAft>
                <a:spcPts val="0"/>
              </a:spcAft>
              <a:buSzPts val="2000"/>
              <a:buChar char="●"/>
            </a:pPr>
            <a:r>
              <a:rPr lang="en" sz="2000"/>
              <a:t>Center humanity </a:t>
            </a:r>
            <a:endParaRPr sz="2000"/>
          </a:p>
          <a:p>
            <a:pPr indent="-355600" lvl="0" marL="457200" rtl="0" algn="l">
              <a:spcBef>
                <a:spcPts val="0"/>
              </a:spcBef>
              <a:spcAft>
                <a:spcPts val="0"/>
              </a:spcAft>
              <a:buSzPts val="2000"/>
              <a:buChar char="●"/>
            </a:pPr>
            <a:r>
              <a:rPr lang="en" sz="2000"/>
              <a:t>Characteristics:</a:t>
            </a:r>
            <a:endParaRPr sz="2000"/>
          </a:p>
          <a:p>
            <a:pPr indent="-342900" lvl="1" marL="914400" rtl="0" algn="l">
              <a:spcBef>
                <a:spcPts val="0"/>
              </a:spcBef>
              <a:spcAft>
                <a:spcPts val="0"/>
              </a:spcAft>
              <a:buSzPts val="1800"/>
              <a:buChar char="○"/>
            </a:pPr>
            <a:r>
              <a:rPr lang="en" sz="1800"/>
              <a:t>Compassion</a:t>
            </a:r>
            <a:endParaRPr sz="1800"/>
          </a:p>
          <a:p>
            <a:pPr indent="-342900" lvl="1" marL="914400" rtl="0" algn="l">
              <a:spcBef>
                <a:spcPts val="0"/>
              </a:spcBef>
              <a:spcAft>
                <a:spcPts val="0"/>
              </a:spcAft>
              <a:buSzPts val="1800"/>
              <a:buChar char="○"/>
            </a:pPr>
            <a:r>
              <a:rPr lang="en" sz="1800"/>
              <a:t>Empathy</a:t>
            </a:r>
            <a:endParaRPr sz="1800"/>
          </a:p>
          <a:p>
            <a:pPr indent="-342900" lvl="1" marL="914400" rtl="0" algn="l">
              <a:spcBef>
                <a:spcPts val="0"/>
              </a:spcBef>
              <a:spcAft>
                <a:spcPts val="0"/>
              </a:spcAft>
              <a:buSzPts val="1800"/>
              <a:buChar char="○"/>
            </a:pPr>
            <a:r>
              <a:rPr lang="en" sz="1800"/>
              <a:t>Genuine intention </a:t>
            </a:r>
            <a:endParaRPr sz="1800"/>
          </a:p>
          <a:p>
            <a:pPr indent="-342900" lvl="1" marL="914400" rtl="0" algn="l">
              <a:spcBef>
                <a:spcPts val="0"/>
              </a:spcBef>
              <a:spcAft>
                <a:spcPts val="0"/>
              </a:spcAft>
              <a:buSzPts val="1800"/>
              <a:buChar char="○"/>
            </a:pPr>
            <a:r>
              <a:rPr lang="en" sz="1800"/>
              <a:t>Inclusive</a:t>
            </a:r>
            <a:endParaRPr sz="1800"/>
          </a:p>
          <a:p>
            <a:pPr indent="-342900" lvl="1" marL="914400" rtl="0" algn="l">
              <a:spcBef>
                <a:spcPts val="0"/>
              </a:spcBef>
              <a:spcAft>
                <a:spcPts val="0"/>
              </a:spcAft>
              <a:buSzPts val="1800"/>
              <a:buChar char="○"/>
            </a:pPr>
            <a:r>
              <a:rPr lang="en" sz="1800"/>
              <a:t>Mission-focused</a:t>
            </a:r>
            <a:endParaRPr sz="1800"/>
          </a:p>
          <a:p>
            <a:pPr indent="-342900" lvl="1" marL="914400" rtl="0" algn="l">
              <a:spcBef>
                <a:spcPts val="0"/>
              </a:spcBef>
              <a:spcAft>
                <a:spcPts val="0"/>
              </a:spcAft>
              <a:buSzPts val="1800"/>
              <a:buChar char="○"/>
            </a:pPr>
            <a:r>
              <a:rPr lang="en" sz="1800"/>
              <a:t>Values-driven</a:t>
            </a:r>
            <a:endParaRPr sz="1800"/>
          </a:p>
          <a:p>
            <a:pPr indent="-355600" lvl="0" marL="457200" rtl="0" algn="l">
              <a:spcBef>
                <a:spcPts val="0"/>
              </a:spcBef>
              <a:spcAft>
                <a:spcPts val="0"/>
              </a:spcAft>
              <a:buSzPts val="2000"/>
              <a:buChar char="●"/>
            </a:pPr>
            <a:r>
              <a:rPr lang="en" sz="2000"/>
              <a:t>Deeply personalized style</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6"/>
          <p:cNvSpPr txBox="1"/>
          <p:nvPr>
            <p:ph idx="2" type="body"/>
          </p:nvPr>
        </p:nvSpPr>
        <p:spPr>
          <a:xfrm>
            <a:off x="5579400" y="1152475"/>
            <a:ext cx="3252900" cy="2794200"/>
          </a:xfrm>
          <a:prstGeom prst="rect">
            <a:avLst/>
          </a:prstGeom>
          <a:solidFill>
            <a:schemeClr val="accent5"/>
          </a:solidFill>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chemeClr val="lt1"/>
                </a:solidFill>
              </a:rPr>
              <a:t>Fosters:</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Genuine connections</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Feelings of belonging</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Greater levels of trust</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Wellbeing</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Motivation</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Shared understanding</a:t>
            </a:r>
            <a:endParaRPr sz="2000">
              <a:solidFill>
                <a:schemeClr val="lt1"/>
              </a:solidFill>
            </a:endParaRPr>
          </a:p>
        </p:txBody>
      </p:sp>
      <p:sp>
        <p:nvSpPr>
          <p:cNvPr id="204" name="Google Shape;204;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Radical Empathy</a:t>
            </a:r>
            <a:endParaRPr/>
          </a:p>
        </p:txBody>
      </p:sp>
      <p:sp>
        <p:nvSpPr>
          <p:cNvPr id="205" name="Google Shape;205;p36"/>
          <p:cNvSpPr txBox="1"/>
          <p:nvPr>
            <p:ph idx="1" type="body"/>
          </p:nvPr>
        </p:nvSpPr>
        <p:spPr>
          <a:xfrm>
            <a:off x="311700" y="1152475"/>
            <a:ext cx="4542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To</a:t>
            </a:r>
            <a:r>
              <a:rPr lang="en" sz="2000"/>
              <a:t> actively consider another person's point of view in order to connect more deeply with them</a:t>
            </a:r>
            <a:endParaRPr sz="2000"/>
          </a:p>
          <a:p>
            <a:pPr indent="0" lvl="0" marL="0" rtl="0" algn="l">
              <a:spcBef>
                <a:spcPts val="1200"/>
              </a:spcBef>
              <a:spcAft>
                <a:spcPts val="0"/>
              </a:spcAft>
              <a:buNone/>
            </a:pPr>
            <a:r>
              <a:t/>
            </a:r>
            <a:endParaRPr sz="2000"/>
          </a:p>
          <a:p>
            <a:pPr indent="0" lvl="0" marL="0" rtl="0" algn="l">
              <a:spcBef>
                <a:spcPts val="1200"/>
              </a:spcBef>
              <a:spcAft>
                <a:spcPts val="1200"/>
              </a:spcAft>
              <a:buNone/>
            </a:pPr>
            <a:r>
              <a:rPr lang="en" sz="2000"/>
              <a:t>Balanced with candor and compassion</a:t>
            </a:r>
            <a:endParaRPr sz="2000"/>
          </a:p>
        </p:txBody>
      </p:sp>
      <p:pic>
        <p:nvPicPr>
          <p:cNvPr id="206" name="Google Shape;206;p36"/>
          <p:cNvPicPr preferRelativeResize="0"/>
          <p:nvPr/>
        </p:nvPicPr>
        <p:blipFill rotWithShape="1">
          <a:blip r:embed="rId3">
            <a:alphaModFix/>
          </a:blip>
          <a:srcRect b="21810" l="0" r="0" t="54923"/>
          <a:stretch/>
        </p:blipFill>
        <p:spPr>
          <a:xfrm>
            <a:off x="0" y="3946800"/>
            <a:ext cx="9144000" cy="1196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37"/>
          <p:cNvPicPr preferRelativeResize="0"/>
          <p:nvPr/>
        </p:nvPicPr>
        <p:blipFill rotWithShape="1">
          <a:blip r:embed="rId3">
            <a:alphaModFix/>
          </a:blip>
          <a:srcRect b="119" l="0" r="0" t="119"/>
          <a:stretch/>
        </p:blipFill>
        <p:spPr>
          <a:xfrm>
            <a:off x="3047650" y="0"/>
            <a:ext cx="6096349" cy="5143500"/>
          </a:xfrm>
          <a:prstGeom prst="rect">
            <a:avLst/>
          </a:prstGeom>
          <a:noFill/>
          <a:ln>
            <a:noFill/>
          </a:ln>
        </p:spPr>
      </p:pic>
      <p:sp>
        <p:nvSpPr>
          <p:cNvPr id="212" name="Google Shape;212;p37"/>
          <p:cNvSpPr txBox="1"/>
          <p:nvPr>
            <p:ph type="title"/>
          </p:nvPr>
        </p:nvSpPr>
        <p:spPr>
          <a:xfrm>
            <a:off x="185350" y="352000"/>
            <a:ext cx="2653200" cy="407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Human-Centered </a:t>
            </a:r>
            <a:endParaRPr sz="2400"/>
          </a:p>
          <a:p>
            <a:pPr indent="0" lvl="0" marL="0" rtl="0" algn="ctr">
              <a:spcBef>
                <a:spcPts val="0"/>
              </a:spcBef>
              <a:spcAft>
                <a:spcPts val="0"/>
              </a:spcAft>
              <a:buNone/>
            </a:pPr>
            <a:r>
              <a:rPr lang="en" sz="2400"/>
              <a:t>+ </a:t>
            </a:r>
            <a:endParaRPr sz="2400"/>
          </a:p>
          <a:p>
            <a:pPr indent="0" lvl="0" marL="0" rtl="0" algn="l">
              <a:spcBef>
                <a:spcPts val="0"/>
              </a:spcBef>
              <a:spcAft>
                <a:spcPts val="0"/>
              </a:spcAft>
              <a:buNone/>
            </a:pPr>
            <a:r>
              <a:rPr lang="en" sz="2400" u="sng"/>
              <a:t>Radical Empathy </a:t>
            </a:r>
            <a:r>
              <a:rPr lang="en" sz="2400"/>
              <a:t> Radical Candor</a:t>
            </a:r>
            <a:endParaRPr sz="2400"/>
          </a:p>
          <a:p>
            <a:pPr indent="0" lvl="0" marL="0" rtl="0" algn="l">
              <a:spcBef>
                <a:spcPts val="0"/>
              </a:spcBef>
              <a:spcAft>
                <a:spcPts val="0"/>
              </a:spcAft>
              <a:buNone/>
            </a:pPr>
            <a:r>
              <a:t/>
            </a:r>
            <a:endParaRPr sz="2000"/>
          </a:p>
          <a:p>
            <a:pPr indent="0" lvl="0" marL="0" rtl="0" algn="l">
              <a:spcBef>
                <a:spcPts val="0"/>
              </a:spcBef>
              <a:spcAft>
                <a:spcPts val="0"/>
              </a:spcAft>
              <a:buNone/>
            </a:pPr>
            <a:r>
              <a:rPr b="0" lang="en" sz="2000"/>
              <a:t>Shifting the dialogue towards healthy, thriving individuals anchored in trusting relationships</a:t>
            </a:r>
            <a:endParaRPr b="0" sz="2000"/>
          </a:p>
        </p:txBody>
      </p:sp>
      <p:sp>
        <p:nvSpPr>
          <p:cNvPr id="213" name="Google Shape;213;p37"/>
          <p:cNvSpPr txBox="1"/>
          <p:nvPr/>
        </p:nvSpPr>
        <p:spPr>
          <a:xfrm>
            <a:off x="7086600" y="4552950"/>
            <a:ext cx="2038500" cy="554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t>Graphic from: </a:t>
            </a:r>
            <a:r>
              <a:rPr lang="en" sz="800" u="sng">
                <a:solidFill>
                  <a:srgbClr val="2200CC"/>
                </a:solidFill>
                <a:highlight>
                  <a:srgbClr val="FFFFFF"/>
                </a:highlight>
                <a:hlinkClick r:id="rId4">
                  <a:extLst>
                    <a:ext uri="{A12FA001-AC4F-418D-AE19-62706E023703}">
                      <ahyp:hlinkClr val="tx"/>
                    </a:ext>
                  </a:extLst>
                </a:hlinkClick>
              </a:rPr>
              <a:t>https://www.radicalcandor.com/radical-candor-not-brutal-honesty/</a:t>
            </a:r>
            <a:r>
              <a:rPr lang="en" sz="800">
                <a:solidFill>
                  <a:srgbClr val="202124"/>
                </a:solidFill>
                <a:highlight>
                  <a:srgbClr val="FFFFFF"/>
                </a:highlight>
              </a:rPr>
              <a:t> </a:t>
            </a:r>
            <a:endParaRPr sz="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8"/>
          <p:cNvSpPr txBox="1"/>
          <p:nvPr>
            <p:ph type="title"/>
          </p:nvPr>
        </p:nvSpPr>
        <p:spPr>
          <a:xfrm>
            <a:off x="311700" y="204700"/>
            <a:ext cx="454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Accountability?</a:t>
            </a:r>
            <a:endParaRPr/>
          </a:p>
        </p:txBody>
      </p:sp>
      <p:sp>
        <p:nvSpPr>
          <p:cNvPr id="219" name="Google Shape;219;p38"/>
          <p:cNvSpPr txBox="1"/>
          <p:nvPr>
            <p:ph idx="1" type="body"/>
          </p:nvPr>
        </p:nvSpPr>
        <p:spPr>
          <a:xfrm>
            <a:off x="311700" y="791300"/>
            <a:ext cx="6224400" cy="41622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Acceptance: consenting to receive or undertake something offered</a:t>
            </a:r>
            <a:endParaRPr sz="1900"/>
          </a:p>
          <a:p>
            <a:pPr indent="-349250" lvl="0" marL="457200" rtl="0" algn="l">
              <a:spcBef>
                <a:spcPts val="0"/>
              </a:spcBef>
              <a:spcAft>
                <a:spcPts val="0"/>
              </a:spcAft>
              <a:buSzPts val="1900"/>
              <a:buChar char="●"/>
            </a:pPr>
            <a:r>
              <a:rPr lang="en" sz="1900"/>
              <a:t>Obligation: accepting the binding power of promise</a:t>
            </a:r>
            <a:endParaRPr sz="1900"/>
          </a:p>
          <a:p>
            <a:pPr indent="-349250" lvl="0" marL="457200" rtl="0" algn="l">
              <a:spcBef>
                <a:spcPts val="0"/>
              </a:spcBef>
              <a:spcAft>
                <a:spcPts val="0"/>
              </a:spcAft>
              <a:buSzPts val="1900"/>
              <a:buChar char="●"/>
            </a:pPr>
            <a:r>
              <a:rPr lang="en" sz="1900"/>
              <a:t>Ownership: taking responsibility for an idea or problem</a:t>
            </a:r>
            <a:endParaRPr sz="1900"/>
          </a:p>
          <a:p>
            <a:pPr indent="-349250" lvl="0" marL="457200" rtl="0" algn="l">
              <a:spcBef>
                <a:spcPts val="0"/>
              </a:spcBef>
              <a:spcAft>
                <a:spcPts val="0"/>
              </a:spcAft>
              <a:buSzPts val="1900"/>
              <a:buChar char="●"/>
            </a:pPr>
            <a:r>
              <a:rPr lang="en" sz="1900"/>
              <a:t>Answerability: explaining actions or decisions.</a:t>
            </a:r>
            <a:endParaRPr sz="1900"/>
          </a:p>
          <a:p>
            <a:pPr indent="-349250" lvl="0" marL="457200" rtl="0" algn="l">
              <a:spcBef>
                <a:spcPts val="0"/>
              </a:spcBef>
              <a:spcAft>
                <a:spcPts val="0"/>
              </a:spcAft>
              <a:buSzPts val="1900"/>
              <a:buChar char="●"/>
            </a:pPr>
            <a:r>
              <a:rPr lang="en" sz="1900"/>
              <a:t>Choice: making a decision when faced with two or more possibilities</a:t>
            </a:r>
            <a:endParaRPr sz="1900"/>
          </a:p>
          <a:p>
            <a:pPr indent="-349250" lvl="0" marL="457200" rtl="0" algn="l">
              <a:spcBef>
                <a:spcPts val="0"/>
              </a:spcBef>
              <a:spcAft>
                <a:spcPts val="0"/>
              </a:spcAft>
              <a:buSzPts val="1900"/>
              <a:buChar char="●"/>
            </a:pPr>
            <a:r>
              <a:rPr lang="en" sz="1900"/>
              <a:t>Commitment: being emotionally compelled to an agreement or responsibilities</a:t>
            </a:r>
            <a:endParaRPr sz="1900"/>
          </a:p>
          <a:p>
            <a:pPr indent="0" lvl="0" marL="0" rtl="0" algn="l">
              <a:spcBef>
                <a:spcPts val="1200"/>
              </a:spcBef>
              <a:spcAft>
                <a:spcPts val="1200"/>
              </a:spcAft>
              <a:buNone/>
            </a:pPr>
            <a:r>
              <a:rPr i="1" lang="en" sz="1900"/>
              <a:t>We are a</a:t>
            </a:r>
            <a:r>
              <a:rPr i="1" lang="en" sz="1900"/>
              <a:t>ccountable</a:t>
            </a:r>
            <a:r>
              <a:rPr i="1" lang="en" sz="1900"/>
              <a:t> to self and to others </a:t>
            </a:r>
            <a:endParaRPr i="1" sz="1900"/>
          </a:p>
        </p:txBody>
      </p:sp>
      <p:pic>
        <p:nvPicPr>
          <p:cNvPr id="220" name="Google Shape;220;p38"/>
          <p:cNvPicPr preferRelativeResize="0"/>
          <p:nvPr/>
        </p:nvPicPr>
        <p:blipFill>
          <a:blip r:embed="rId3">
            <a:alphaModFix/>
          </a:blip>
          <a:stretch>
            <a:fillRect/>
          </a:stretch>
        </p:blipFill>
        <p:spPr>
          <a:xfrm>
            <a:off x="6644600" y="0"/>
            <a:ext cx="2499412"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39"/>
          <p:cNvPicPr preferRelativeResize="0"/>
          <p:nvPr/>
        </p:nvPicPr>
        <p:blipFill rotWithShape="1">
          <a:blip r:embed="rId3">
            <a:alphaModFix/>
          </a:blip>
          <a:srcRect b="11173" l="0" r="0" t="11180"/>
          <a:stretch/>
        </p:blipFill>
        <p:spPr>
          <a:xfrm>
            <a:off x="2705775" y="-9"/>
            <a:ext cx="6438225" cy="5143500"/>
          </a:xfrm>
          <a:prstGeom prst="rect">
            <a:avLst/>
          </a:prstGeom>
          <a:noFill/>
          <a:ln>
            <a:noFill/>
          </a:ln>
        </p:spPr>
      </p:pic>
      <p:sp>
        <p:nvSpPr>
          <p:cNvPr id="226" name="Google Shape;226;p39"/>
          <p:cNvSpPr txBox="1"/>
          <p:nvPr>
            <p:ph type="title"/>
          </p:nvPr>
        </p:nvSpPr>
        <p:spPr>
          <a:xfrm>
            <a:off x="152400" y="139875"/>
            <a:ext cx="2326500" cy="554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000"/>
              <a:t>Why This Matters</a:t>
            </a:r>
            <a:endParaRPr sz="2000"/>
          </a:p>
        </p:txBody>
      </p:sp>
      <p:sp>
        <p:nvSpPr>
          <p:cNvPr id="227" name="Google Shape;227;p39"/>
          <p:cNvSpPr txBox="1"/>
          <p:nvPr>
            <p:ph idx="1" type="body"/>
          </p:nvPr>
        </p:nvSpPr>
        <p:spPr>
          <a:xfrm>
            <a:off x="152400" y="694075"/>
            <a:ext cx="2475000" cy="4362600"/>
          </a:xfrm>
          <a:prstGeom prst="rect">
            <a:avLst/>
          </a:prstGeom>
        </p:spPr>
        <p:txBody>
          <a:bodyPr anchorCtr="0" anchor="t" bIns="91425" lIns="91425" spcFirstLastPara="1" rIns="91425" wrap="square" tIns="91425">
            <a:noAutofit/>
          </a:bodyPr>
          <a:lstStyle/>
          <a:p>
            <a:pPr indent="-342900" lvl="0" marL="342900" rtl="0" algn="l">
              <a:spcBef>
                <a:spcPts val="0"/>
              </a:spcBef>
              <a:spcAft>
                <a:spcPts val="0"/>
              </a:spcAft>
              <a:buSzPts val="1800"/>
              <a:buChar char="●"/>
            </a:pPr>
            <a:r>
              <a:rPr lang="en" sz="1800"/>
              <a:t>Majority of our expenditures are people </a:t>
            </a:r>
            <a:r>
              <a:rPr lang="en" sz="1800"/>
              <a:t>expenditures</a:t>
            </a:r>
            <a:r>
              <a:rPr lang="en" sz="1800"/>
              <a:t> </a:t>
            </a:r>
            <a:endParaRPr sz="1800"/>
          </a:p>
          <a:p>
            <a:pPr indent="-342900" lvl="0" marL="342900" rtl="0" algn="l">
              <a:spcBef>
                <a:spcPts val="0"/>
              </a:spcBef>
              <a:spcAft>
                <a:spcPts val="0"/>
              </a:spcAft>
              <a:buSzPts val="1800"/>
              <a:buChar char="●"/>
            </a:pPr>
            <a:r>
              <a:rPr lang="en" sz="1800"/>
              <a:t>Building an inclusive culture acknowledges the humanity of colleagues</a:t>
            </a:r>
            <a:endParaRPr sz="1800"/>
          </a:p>
          <a:p>
            <a:pPr indent="-342900" lvl="0" marL="342900" rtl="0" algn="l">
              <a:spcBef>
                <a:spcPts val="0"/>
              </a:spcBef>
              <a:spcAft>
                <a:spcPts val="0"/>
              </a:spcAft>
              <a:buSzPts val="1800"/>
              <a:buChar char="●"/>
            </a:pPr>
            <a:r>
              <a:rPr lang="en" sz="1800"/>
              <a:t>Grow (and retain) talent for organizational health</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