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zeroriskhr.com/learning-center/guides-and-tools/panel-interview-strateg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arding.edu/assets/www/academics/university-college/career/pdf/actions-verbs-a-to-z.pdf" TargetMode="External"/><Relationship Id="rId3" Type="http://schemas.openxmlformats.org/officeDocument/2006/relationships/hyperlink" Target="https://haas.berkeley.edu/equity/industry/efl-knowledge-bank/glossary-of-key-term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 section</a:t>
            </a:r>
            <a:endParaRPr/>
          </a:p>
          <a:p>
            <a:pPr indent="-298450" lvl="0" marL="1600200" rtl="0" algn="l">
              <a:lnSpc>
                <a:spcPct val="115000"/>
              </a:lnSpc>
              <a:spcBef>
                <a:spcPts val="0"/>
              </a:spcBef>
              <a:spcAft>
                <a:spcPts val="0"/>
              </a:spcAft>
              <a:buClr>
                <a:schemeClr val="dk1"/>
              </a:buClr>
              <a:buSzPts val="1100"/>
              <a:buFont typeface="Arial"/>
              <a:buChar char="●"/>
            </a:pPr>
            <a:r>
              <a:rPr lang="en">
                <a:solidFill>
                  <a:schemeClr val="dk1"/>
                </a:solidFill>
                <a:highlight>
                  <a:srgbClr val="FFFFFF"/>
                </a:highlight>
              </a:rPr>
              <a:t>They can use the Q&amp;A feature in Zoom to pose questions or ask in the Pheedloop session chat. </a:t>
            </a:r>
            <a:endParaRPr>
              <a:solidFill>
                <a:schemeClr val="dk1"/>
              </a:solidFill>
              <a:highlight>
                <a:srgbClr val="FFFFFF"/>
              </a:highlight>
            </a:endParaRPr>
          </a:p>
          <a:p>
            <a:pPr indent="-298450" lvl="0" marL="1600200" rtl="0" algn="l">
              <a:lnSpc>
                <a:spcPct val="115000"/>
              </a:lnSpc>
              <a:spcBef>
                <a:spcPts val="0"/>
              </a:spcBef>
              <a:spcAft>
                <a:spcPts val="0"/>
              </a:spcAft>
              <a:buClr>
                <a:schemeClr val="dk1"/>
              </a:buClr>
              <a:buSzPts val="1100"/>
              <a:buFont typeface="Arial"/>
              <a:buChar char="●"/>
            </a:pPr>
            <a:r>
              <a:rPr lang="en">
                <a:solidFill>
                  <a:schemeClr val="dk1"/>
                </a:solidFill>
                <a:highlight>
                  <a:srgbClr val="FFFFFF"/>
                </a:highlight>
              </a:rPr>
              <a:t>When you want to address their questions (ex. Throughout, half-way through, or at the end) </a:t>
            </a:r>
            <a:endParaRPr>
              <a:solidFill>
                <a:schemeClr val="dk1"/>
              </a:solidFill>
              <a:highlight>
                <a:srgbClr val="FFFFFF"/>
              </a:highlight>
            </a:endParaRPr>
          </a:p>
          <a:p>
            <a:pPr indent="-298450" lvl="0" marL="1600200" rtl="0" algn="l">
              <a:lnSpc>
                <a:spcPct val="115000"/>
              </a:lnSpc>
              <a:spcBef>
                <a:spcPts val="0"/>
              </a:spcBef>
              <a:spcAft>
                <a:spcPts val="0"/>
              </a:spcAft>
              <a:buClr>
                <a:schemeClr val="dk1"/>
              </a:buClr>
              <a:buSzPts val="1100"/>
              <a:buFont typeface="Arial"/>
              <a:buChar char="●"/>
            </a:pPr>
            <a:r>
              <a:rPr lang="en">
                <a:solidFill>
                  <a:schemeClr val="dk1"/>
                </a:solidFill>
                <a:highlight>
                  <a:srgbClr val="FFFFFF"/>
                </a:highlight>
              </a:rPr>
              <a:t>The session is being recorded and will be available on Pheedloop post-conference. </a:t>
            </a:r>
            <a:endParaRPr>
              <a:solidFill>
                <a:schemeClr val="dk1"/>
              </a:solidFill>
              <a:highlight>
                <a:srgbClr val="FFFFFF"/>
              </a:highlight>
            </a:endParaRPr>
          </a:p>
          <a:p>
            <a:pPr indent="-298450" lvl="0" marL="1600200" rtl="0" algn="l">
              <a:lnSpc>
                <a:spcPct val="115000"/>
              </a:lnSpc>
              <a:spcBef>
                <a:spcPts val="0"/>
              </a:spcBef>
              <a:spcAft>
                <a:spcPts val="0"/>
              </a:spcAft>
              <a:buClr>
                <a:schemeClr val="dk1"/>
              </a:buClr>
              <a:buSzPts val="1100"/>
              <a:buFont typeface="Calibri"/>
              <a:buChar char="●"/>
            </a:pPr>
            <a:r>
              <a:rPr lang="en">
                <a:solidFill>
                  <a:schemeClr val="dk1"/>
                </a:solidFill>
                <a:highlight>
                  <a:srgbClr val="FFFFFF"/>
                </a:highlight>
              </a:rPr>
              <a:t>Closed captions are enabled.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Have you ever wondered if the interview process could be a kinder, more accessible experience anchored in equity that is ultimately meant to develop connections? Would you like to critically examine practices in the hiring process to ensure empathy for applicants going through the process? In taking a closer look at our own practices, we made significant improvements to our processes, which have led to a more positive experience for candidates and our organizational outcomes. Each component of the hiring process can be centered in equity and accessibility. It is key to ensure that each stage contends with bias, both positive and negative, through mitigation strategies. Each of the interview components should be relevant and necessary to both the search committee and candidate’s decision making. Additionally, others involved in the process, such as through open presentation, must be prepared to provide feedback that aligns with a commitment to equity. While each member of an organization has a differing level of agency to impact change, we all hold power to shape the process through micro-practices and living the change. Together, the presenters will explore leading hiring practices, the differences and benefits as compared to more traditional approaches to hiring, and the impact of these practices. They will explore implications for different components of the hiring process and how to transform each for a focus on equity, inclusion, and accessibility. Additionally, they will provide a toolkit that you can use or adapt in your context in order to support both the critical examination, such as equity lenses, and practical resources to develop more inclusive approaches from the job posting to making an offer. The presenters include the administrators who developed the new processes as well as someone who went through the reimagined process as a successful candidate. They are coming from a range of institutions, differing vantage points within the organizations in terms of hiring authority, and hold a variety of identities. Together, they will articulate ways to lead from each of their locus of control within an organization to influence, and at times enact change.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b3bce23113_0_20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b3bce23113_0_2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ANNIE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b3bce2311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b3bce2311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ANNIE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Share in the chat or raise your hand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b6fffc7409_1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b6fffc7409_1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ANNIE</a:t>
            </a:r>
            <a:endParaRPr/>
          </a:p>
          <a:p>
            <a:pPr indent="0" lvl="0" marL="0" rtl="0" algn="l">
              <a:spcBef>
                <a:spcPts val="1200"/>
              </a:spcBef>
              <a:spcAft>
                <a:spcPts val="0"/>
              </a:spcAft>
              <a:buNone/>
            </a:pPr>
            <a:r>
              <a:rPr lang="en"/>
              <a:t>Answer </a:t>
            </a:r>
            <a:r>
              <a:rPr lang="en"/>
              <a:t>Key</a:t>
            </a:r>
            <a:r>
              <a:rPr lang="en"/>
              <a:t> </a:t>
            </a:r>
            <a:endParaRPr/>
          </a:p>
          <a:p>
            <a:pPr indent="-298450" lvl="0" marL="457200" rtl="0" algn="l">
              <a:spcBef>
                <a:spcPts val="0"/>
              </a:spcBef>
              <a:spcAft>
                <a:spcPts val="0"/>
              </a:spcAft>
              <a:buSzPts val="1100"/>
              <a:buAutoNum type="arabicPeriod"/>
            </a:pPr>
            <a:r>
              <a:rPr lang="en"/>
              <a:t>Energetic is ableist, and unnecessary for this role </a:t>
            </a:r>
            <a:endParaRPr/>
          </a:p>
          <a:p>
            <a:pPr indent="-298450" lvl="0" marL="457200" rtl="0" algn="l">
              <a:spcBef>
                <a:spcPts val="0"/>
              </a:spcBef>
              <a:spcAft>
                <a:spcPts val="0"/>
              </a:spcAft>
              <a:buSzPts val="1100"/>
              <a:buAutoNum type="arabicPeriod"/>
            </a:pPr>
            <a:r>
              <a:rPr lang="en"/>
              <a:t>Professional is subjective and white-centered</a:t>
            </a:r>
            <a:endParaRPr/>
          </a:p>
          <a:p>
            <a:pPr indent="-298450" lvl="0" marL="457200" rtl="0" algn="l">
              <a:spcBef>
                <a:spcPts val="0"/>
              </a:spcBef>
              <a:spcAft>
                <a:spcPts val="0"/>
              </a:spcAft>
              <a:buSzPts val="1100"/>
              <a:buAutoNum type="arabicPeriod"/>
            </a:pPr>
            <a:r>
              <a:rPr lang="en"/>
              <a:t>Strong English language skills is racist and anti-immigrant</a:t>
            </a:r>
            <a:endParaRPr/>
          </a:p>
          <a:p>
            <a:pPr indent="-298450" lvl="0" marL="457200" rtl="0" algn="l">
              <a:spcBef>
                <a:spcPts val="0"/>
              </a:spcBef>
              <a:spcAft>
                <a:spcPts val="0"/>
              </a:spcAft>
              <a:buSzPts val="1100"/>
              <a:buAutoNum type="arabicPeriod"/>
            </a:pPr>
            <a:r>
              <a:rPr lang="en"/>
              <a:t>Ability to lift 50 lbs is ableist and too high of a weight for this role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b3bce23113_0_2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b3bce23113_0_2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Preethi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b3bce2311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b3bce2311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 Section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b3bce23113_0_2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b3bce23113_0_2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a:p>
            <a:pPr indent="0" lvl="0" marL="0" rtl="0" algn="l">
              <a:spcBef>
                <a:spcPts val="0"/>
              </a:spcBef>
              <a:spcAft>
                <a:spcPts val="0"/>
              </a:spcAft>
              <a:buNone/>
            </a:pPr>
            <a:r>
              <a:rPr lang="en"/>
              <a:t>The kick-off meeting helps set the tone and expectations for the committee. It will also provide a chance for committee members to gain clarity around the process and the rationale for each interview component. Your kick-off meeting may be tailored to your </a:t>
            </a:r>
            <a:r>
              <a:rPr lang="en"/>
              <a:t>organization's</a:t>
            </a:r>
            <a:r>
              <a:rPr lang="en"/>
              <a:t> needs, but here are some of the elements we recommend including. Confidentiality is </a:t>
            </a:r>
            <a:r>
              <a:rPr lang="en"/>
              <a:t>critically</a:t>
            </a:r>
            <a:r>
              <a:rPr lang="en"/>
              <a:t> important, whether the search is internal or external. All committee members must respect confidentiality - be clear on what is okay to share (e.g., where we are in the process) and what is not okay (information about specific candidates). Conflicts of interest should be disclosed, if applicable, with plans in place on how to mitigate them. The library world is small, so it’s not unusual for a committee member to know one or more of the candidates. Now is also the time to ask questions about the job ad, run through the process, and develop the interview agenda and questions. Doing this work in advance helps mitigate some of the implicit biases that can appear after having reviewed application materials.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b3bce23113_0_4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b3bce23113_0_4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SARAH</a:t>
            </a:r>
            <a:endParaRPr b="1" sz="17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en" sz="1700">
                <a:solidFill>
                  <a:schemeClr val="dk1"/>
                </a:solidFill>
              </a:rPr>
              <a:t>Process Overview</a:t>
            </a:r>
            <a:endParaRPr b="1"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By centering on the candidates’ ability to succeed, we are working to remove barriers to success and we can have inclusive high-empathy practices. When you think about the information, communications and tools most candidates need to make informed decisions, lean into discomfort to make bold choices that helps candidates bring their authentic self to the process, you are inherently bringing concept of universal design to play.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we shift from candidates being thankful for applying to working to recruit long-term colleagues and allies, we look at it from a new angle. What if the ads are a means to help candidates early on not only learn what we are looking for, but also consider what is in it for them? Every interaction with a potential candidate is helping you build a network for future recruitment.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What is a failed search? A failed search is not the failure to hire. It is the failure to hire for success. Hire most likely to succeed vs. most qualified because most qualified on paper only compounds systematic privilege. Keep in mind that most qualified may be most likely to succeed.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Most qualified on paper means the most experienced, most degreed, or most certificates. It is not strongest demonstration or alignment with our required qualifications. Our qualifications also include commitment to inclusion, diversity, equity and accessibility as well as respect and cognitive empathy. Sometimes the most technical skills will not align with our user centered and inclusion focuses.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 climb the ladder, you have to have gotten on the first rung in the first place. Privilege allows you to get on sooner and climb faster, so hiring for aptitude, knowledge of, alignment with. Breaking down the skills for a required qualifications so we can see demonstrations and knowledge aside from if a person had an equivalent job or certification.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b3bce23113_0_2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b3bce23113_0_2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SARAH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Your organization may have data that helps you understand how and where most candidates find your job ads. If that’s available, use it to identify potential venues for sharing the job ad. Share broadly with your networks and encourage your colleagues to do the same. Where possible, send the job ad to affinity group platforms/listservs. If the position is a librarian role, also consider reaching out to MLIS programs or other venues that may reach those entering the profession.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b3bce23113_0_2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b3bce23113_0_2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SARAH</a:t>
            </a:r>
            <a:endParaRPr b="1" sz="17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en" sz="1700">
                <a:solidFill>
                  <a:schemeClr val="dk1"/>
                </a:solidFill>
              </a:rPr>
              <a:t>To inform your and the candidates’ decisions:</a:t>
            </a:r>
            <a:endParaRPr b="1" sz="17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en" sz="1700">
                <a:solidFill>
                  <a:schemeClr val="dk1"/>
                </a:solidFill>
              </a:rPr>
              <a:t>Agenda </a:t>
            </a:r>
            <a:r>
              <a:rPr b="1" lang="en" sz="1700">
                <a:solidFill>
                  <a:schemeClr val="dk1"/>
                </a:solidFill>
              </a:rPr>
              <a:t>Creation</a:t>
            </a:r>
            <a:endParaRPr b="1"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Many interview include a dinner the night before. The best practice is to have the IA at the dinner if feasible. The dinner is meant for the candidate to ask questions about the next day, get to know the search chair(s). It is not part of the hiring assessment.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Each part of the daylong agenda needs to have a clear purpose as related to the job or the search. We articulate a focus statement that clarifies for the candidate why this meeting is on the agenda and who they’ll be meeting with.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have adopted the leading practice of having an open slot for the candidate to select from a list or a meet and greet. Examples range from: Tour of building, tour of campus, meeting with HR for benefits discussion, meeting with any of our social justice centers, meeting with Inclusion and Equity, meeting with IDEA, meeting digital scholarship campus lead, etc.</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also will include many mini-breaks.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b3bce23113_0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b3bce23113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SARAH</a:t>
            </a:r>
            <a:endParaRPr b="1" sz="17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en" sz="1700">
                <a:solidFill>
                  <a:schemeClr val="dk1"/>
                </a:solidFill>
              </a:rPr>
              <a:t>Interview Questions</a:t>
            </a:r>
            <a:endParaRPr b="1"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Anchor questions to the job requirements. Ensure all requirements are covered. If this is entry-level position, could someone without experience successfully answer?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Use open questions with as little leading text as feasible. We want to see how someone interprets a questions and where they naturally want to take it. We also can create some follow-ups or prompts to offer a high-empathy approach when they are struggling, and note that we did use them.</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Define success criteria for each question. These are not the actual answers you’re looking for, but are the concepts that a successful answer would cover. This helps ensure that we have a shared understanding of what success could look like before we meet candidates.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Knowing how to ask questions is key to discuss. It is important that we do jot notes to remember, yet it is equally important that we keep some eye contact and engage with the candidate as they work through the interview. We are jotting a dialogue if you will. We can also note what we heard and what we observed.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Many worry about asking follow-ups. These follow-up questions are part of "peeling the onion” to understand the person's actual role, the results achieved and the process used to achieve the results. It is not expected that we ask the same follow-up questions for every candidate. If answers seem to be thin on detail, the interviewer can ask follow-up questions:</a:t>
            </a:r>
            <a:endParaRPr>
              <a:solidFill>
                <a:schemeClr val="dk1"/>
              </a:solidFill>
            </a:endParaRPr>
          </a:p>
          <a:p>
            <a:pPr indent="0" lvl="0" marL="685800" rtl="0" algn="l">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Calibri"/>
                <a:ea typeface="Calibri"/>
                <a:cs typeface="Calibri"/>
                <a:sym typeface="Calibri"/>
              </a:rPr>
              <a:t>What exactly did you do?</a:t>
            </a:r>
            <a:endParaRPr>
              <a:solidFill>
                <a:schemeClr val="dk1"/>
              </a:solidFill>
              <a:latin typeface="Calibri"/>
              <a:ea typeface="Calibri"/>
              <a:cs typeface="Calibri"/>
              <a:sym typeface="Calibri"/>
            </a:endParaRPr>
          </a:p>
          <a:p>
            <a:pPr indent="0" lvl="0" marL="685800" rtl="0" algn="l">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Calibri"/>
                <a:ea typeface="Calibri"/>
                <a:cs typeface="Calibri"/>
                <a:sym typeface="Calibri"/>
              </a:rPr>
              <a:t>What was your specific role in this?</a:t>
            </a:r>
            <a:endParaRPr>
              <a:solidFill>
                <a:schemeClr val="dk1"/>
              </a:solidFill>
              <a:latin typeface="Calibri"/>
              <a:ea typeface="Calibri"/>
              <a:cs typeface="Calibri"/>
              <a:sym typeface="Calibri"/>
            </a:endParaRPr>
          </a:p>
          <a:p>
            <a:pPr indent="0" lvl="0" marL="685800" rtl="0" algn="l">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Calibri"/>
                <a:ea typeface="Calibri"/>
                <a:cs typeface="Calibri"/>
                <a:sym typeface="Calibri"/>
              </a:rPr>
              <a:t>What challenges did you come across?</a:t>
            </a:r>
            <a:endParaRPr>
              <a:solidFill>
                <a:schemeClr val="dk1"/>
              </a:solidFill>
              <a:latin typeface="Calibri"/>
              <a:ea typeface="Calibri"/>
              <a:cs typeface="Calibri"/>
              <a:sym typeface="Calibri"/>
            </a:endParaRPr>
          </a:p>
          <a:p>
            <a:pPr indent="0" lvl="0" marL="685800" rtl="0" algn="l">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Calibri"/>
                <a:ea typeface="Calibri"/>
                <a:cs typeface="Calibri"/>
                <a:sym typeface="Calibri"/>
              </a:rPr>
              <a:t>Why precisely did you do that?</a:t>
            </a:r>
            <a:endParaRPr>
              <a:solidFill>
                <a:schemeClr val="dk1"/>
              </a:solidFill>
              <a:latin typeface="Calibri"/>
              <a:ea typeface="Calibri"/>
              <a:cs typeface="Calibri"/>
              <a:sym typeface="Calibri"/>
            </a:endParaRPr>
          </a:p>
          <a:p>
            <a:pPr indent="0" lvl="0" marL="685800" rtl="0" algn="l">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Calibri"/>
                <a:ea typeface="Calibri"/>
                <a:cs typeface="Calibri"/>
                <a:sym typeface="Calibri"/>
              </a:rPr>
              <a:t>Why exactly did you make that decision?</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Even though each panel member will lead with predetermined questions (ideally from an interview guide), any panel member at any time can ask a probing follow-up question for more detail or clarification. This will not only enhance the likelihood of additional key information being captured but also demonstrate the engagement and rapport with the candidate with the entire panel. (</a:t>
            </a:r>
            <a:r>
              <a:rPr lang="en" u="sng">
                <a:solidFill>
                  <a:schemeClr val="hlink"/>
                </a:solidFill>
                <a:hlinkClick r:id="rId2"/>
              </a:rPr>
              <a:t>https://www.zeroriskhr.com/learning-center/guides-and-tools/panel-interview-strategy</a:t>
            </a:r>
            <a:r>
              <a:rPr lang="en">
                <a:solidFill>
                  <a:schemeClr val="dk1"/>
                </a:solidFill>
              </a:rPr>
              <a:t>)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c7b5374c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c7b5374c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b3bce23113_0_2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b3bce23113_0_2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SARAH</a:t>
            </a:r>
            <a:endParaRPr b="1" sz="1300">
              <a:solidFill>
                <a:schemeClr val="dk1"/>
              </a:solidFill>
            </a:endParaRPr>
          </a:p>
          <a:p>
            <a:pPr indent="0" lvl="0" marL="0" rtl="0" algn="l">
              <a:lnSpc>
                <a:spcPct val="115000"/>
              </a:lnSpc>
              <a:spcBef>
                <a:spcPts val="1400"/>
              </a:spcBef>
              <a:spcAft>
                <a:spcPts val="0"/>
              </a:spcAft>
              <a:buNone/>
            </a:pPr>
            <a:r>
              <a:rPr b="1" lang="en" sz="1300">
                <a:solidFill>
                  <a:schemeClr val="dk1"/>
                </a:solidFill>
              </a:rPr>
              <a:t>Preparing materials before candidate review</a:t>
            </a:r>
            <a:endParaRPr b="1" sz="1300">
              <a:solidFill>
                <a:schemeClr val="dk1"/>
              </a:solidFill>
            </a:endParaRPr>
          </a:p>
          <a:p>
            <a:pPr indent="0" lvl="0" marL="0" rtl="0" algn="l">
              <a:lnSpc>
                <a:spcPct val="115000"/>
              </a:lnSpc>
              <a:spcBef>
                <a:spcPts val="1200"/>
              </a:spcBef>
              <a:spcAft>
                <a:spcPts val="0"/>
              </a:spcAft>
              <a:buNone/>
            </a:pPr>
            <a:r>
              <a:rPr lang="en">
                <a:solidFill>
                  <a:schemeClr val="dk1"/>
                </a:solidFill>
              </a:rPr>
              <a:t>To reduce the insertion of bias, and to ensure that we are anchoring our process in the job requirements, we will work to have our materials ready before we begin the review of candidates. This means: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latin typeface="Calibri"/>
                <a:ea typeface="Calibri"/>
                <a:cs typeface="Calibri"/>
                <a:sym typeface="Calibri"/>
              </a:rPr>
              <a:t>Phone interviews</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latin typeface="Calibri"/>
                <a:ea typeface="Calibri"/>
                <a:cs typeface="Calibri"/>
                <a:sym typeface="Calibri"/>
              </a:rPr>
              <a:t>Agenda</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latin typeface="Calibri"/>
                <a:ea typeface="Calibri"/>
                <a:cs typeface="Calibri"/>
                <a:sym typeface="Calibri"/>
              </a:rPr>
              <a:t>Presentation topic</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latin typeface="Calibri"/>
                <a:ea typeface="Calibri"/>
                <a:cs typeface="Calibri"/>
                <a:sym typeface="Calibri"/>
              </a:rPr>
              <a:t>Interview questions</a:t>
            </a:r>
            <a:endParaRPr>
              <a:solidFill>
                <a:schemeClr val="dk1"/>
              </a:solidFill>
              <a:latin typeface="Calibri"/>
              <a:ea typeface="Calibri"/>
              <a:cs typeface="Calibri"/>
              <a:sym typeface="Calibri"/>
            </a:endParaRPr>
          </a:p>
          <a:p>
            <a:pPr indent="0" lvl="0" marL="0" rtl="0" algn="l">
              <a:lnSpc>
                <a:spcPct val="115000"/>
              </a:lnSpc>
              <a:spcBef>
                <a:spcPts val="1400"/>
              </a:spcBef>
              <a:spcAft>
                <a:spcPts val="0"/>
              </a:spcAft>
              <a:buNone/>
            </a:pPr>
            <a:r>
              <a:t/>
            </a:r>
            <a:endParaRPr b="1" sz="13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Reviewing Candidates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will create a rubric to review candidates. This will list the requirements. Rubrics can be as simple as yes / no in terms of the requirement or more sophisticated: not demonstrated / demonstrated somewhat / demonstrated strongly.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Please refrain from any social media screening of candidates.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Selecting candidates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articulate the ability to succeed of each interviewee: strengths, areas of growth or flags. It is our practice to summarize after each candidate visit. We also will have a final meeting to review the summary that will be sent to the Dean. </a:t>
            </a:r>
            <a:endParaRPr>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en" sz="1700">
                <a:solidFill>
                  <a:schemeClr val="dk1"/>
                </a:solidFill>
              </a:rPr>
              <a:t>Phone Screening</a:t>
            </a:r>
            <a:endParaRPr b="1"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 has become our practice to phone screen. Typically, this is 30 minutes of questions and 10 for the candidate to ask us questions. We will screen candidates every 45 minutes. It is important for equity that we maintain the amount of time allotted to each candidates.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send the questions to the candidates one hour ahead to support inclusion and equity. It allows people to not self-disclose.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a pool is small, then phone screening is not required. </a:t>
            </a:r>
            <a:endParaRPr>
              <a:solidFill>
                <a:schemeClr val="dk1"/>
              </a:solidFill>
            </a:endParaRPr>
          </a:p>
          <a:p>
            <a:pPr indent="0" lvl="0" marL="0" rtl="0" algn="l">
              <a:spcBef>
                <a:spcPts val="1200"/>
              </a:spcBef>
              <a:spcAft>
                <a:spcPts val="0"/>
              </a:spcAft>
              <a:buNone/>
            </a:pPr>
            <a:r>
              <a:rPr b="1" lang="en"/>
              <a:t>Interview Planning Equity Lens</a:t>
            </a:r>
            <a:endParaRPr b="1"/>
          </a:p>
          <a:p>
            <a:pPr indent="-298450" lvl="0" marL="457200" rtl="0" algn="l">
              <a:lnSpc>
                <a:spcPct val="115000"/>
              </a:lnSpc>
              <a:spcBef>
                <a:spcPts val="1200"/>
              </a:spcBef>
              <a:spcAft>
                <a:spcPts val="0"/>
              </a:spcAft>
              <a:buClr>
                <a:schemeClr val="dk1"/>
              </a:buClr>
              <a:buSzPts val="1100"/>
              <a:buChar char="●"/>
            </a:pPr>
            <a:r>
              <a:rPr lang="en">
                <a:solidFill>
                  <a:schemeClr val="dk1"/>
                </a:solidFill>
              </a:rPr>
              <a:t>Have we planned all of the interview components ahead of reviewing candidate materials?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Do all of the interview components help us make our decisions?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Can we articulate a clear purpose for each interview component?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Do we have criteria to assess each interview component?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Have we told the candidate the components, their purpose, and the assessment criteria?</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Are we clear on the weight of different components, including feedback from interactions beyond the search committee interview?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Have we created an evaluation rubric that is bias-free and reflective of our values?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Are our questions aligned with the job qualifications?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Have we identified and documented what concepts a successful answer would include for each question?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Are we creating an accessible and inclusive environment for the candidates?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Are we providing breaks between meetings?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Are we  highlighting where there is assistive mobility technology, such as elevators?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Did we ask about dietary needs or allergies?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Did we ensure that any open interview components can occur in accessible space?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If there is a public talk, is there an accessible podium or speaking location?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Are we supporting the candidates’ ability to make their decision whether to join us?</a:t>
            </a:r>
            <a:endParaRPr>
              <a:solidFill>
                <a:schemeClr val="dk1"/>
              </a:solidFill>
            </a:endParaRPr>
          </a:p>
          <a:p>
            <a:pPr indent="0" lvl="0" marL="0" rtl="0" algn="l">
              <a:spcBef>
                <a:spcPts val="1200"/>
              </a:spcBef>
              <a:spcAft>
                <a:spcPts val="0"/>
              </a:spcAft>
              <a:buNone/>
            </a:pPr>
            <a:r>
              <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b3bce2311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b3bce2311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PREETHI</a:t>
            </a:r>
            <a:endParaRPr/>
          </a:p>
          <a:p>
            <a:pPr indent="0" lvl="0" marL="0" rtl="0" algn="l">
              <a:spcBef>
                <a:spcPts val="0"/>
              </a:spcBef>
              <a:spcAft>
                <a:spcPts val="0"/>
              </a:spcAft>
              <a:buNone/>
            </a:pPr>
            <a:r>
              <a:rPr lang="en"/>
              <a:t>When a candidate interviews with us, they get a glimpse into our workplace culture. It’s important that the candidate feels as comfortable as possible when interacting with us. If we put effort into making candidates feel comfortable before we hire them, they will trust us to continue that effort once they are hired.</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b3bce23113_0_2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b3bce23113_0_2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PREETHI</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Anyone who is participating in</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b3bce23113_0_2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b3bce23113_0_2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PREETHI</a:t>
            </a:r>
            <a:endParaRPr>
              <a:solidFill>
                <a:srgbClr val="595959"/>
              </a:solidFill>
            </a:endParaRPr>
          </a:p>
          <a:p>
            <a:pPr indent="-298450" lvl="0" marL="457200" rtl="0" algn="l">
              <a:lnSpc>
                <a:spcPct val="115000"/>
              </a:lnSpc>
              <a:spcBef>
                <a:spcPts val="0"/>
              </a:spcBef>
              <a:spcAft>
                <a:spcPts val="0"/>
              </a:spcAft>
              <a:buClr>
                <a:srgbClr val="595959"/>
              </a:buClr>
              <a:buSzPts val="1100"/>
              <a:buChar char="●"/>
            </a:pPr>
            <a:r>
              <a:rPr lang="en">
                <a:solidFill>
                  <a:srgbClr val="595959"/>
                </a:solidFill>
              </a:rPr>
              <a:t>Turn on Closed Captioning </a:t>
            </a:r>
            <a:endParaRPr>
              <a:solidFill>
                <a:srgbClr val="595959"/>
              </a:solidFill>
            </a:endParaRPr>
          </a:p>
          <a:p>
            <a:pPr indent="-298450" lvl="0" marL="457200" rtl="0" algn="l">
              <a:lnSpc>
                <a:spcPct val="115000"/>
              </a:lnSpc>
              <a:spcBef>
                <a:spcPts val="0"/>
              </a:spcBef>
              <a:spcAft>
                <a:spcPts val="0"/>
              </a:spcAft>
              <a:buClr>
                <a:srgbClr val="595959"/>
              </a:buClr>
              <a:buSzPts val="1100"/>
              <a:buChar char="●"/>
            </a:pPr>
            <a:r>
              <a:rPr lang="en">
                <a:solidFill>
                  <a:srgbClr val="595959"/>
                </a:solidFill>
              </a:rPr>
              <a:t>Editing your screen name, include pronouns</a:t>
            </a:r>
            <a:endParaRPr>
              <a:solidFill>
                <a:srgbClr val="595959"/>
              </a:solidFill>
            </a:endParaRPr>
          </a:p>
          <a:p>
            <a:pPr indent="-298450" lvl="0" marL="457200" rtl="0" algn="l">
              <a:lnSpc>
                <a:spcPct val="115000"/>
              </a:lnSpc>
              <a:spcBef>
                <a:spcPts val="0"/>
              </a:spcBef>
              <a:spcAft>
                <a:spcPts val="0"/>
              </a:spcAft>
              <a:buClr>
                <a:srgbClr val="595959"/>
              </a:buClr>
              <a:buSzPts val="1100"/>
              <a:buChar char="●"/>
            </a:pPr>
            <a:r>
              <a:rPr lang="en">
                <a:solidFill>
                  <a:srgbClr val="595959"/>
                </a:solidFill>
              </a:rPr>
              <a:t>Consider candidate interactions with camera use - and tell them! </a:t>
            </a:r>
            <a:endParaRPr>
              <a:solidFill>
                <a:srgbClr val="595959"/>
              </a:solidFill>
            </a:endParaRPr>
          </a:p>
          <a:p>
            <a:pPr indent="-298450" lvl="1" marL="914400" rtl="0" algn="l">
              <a:lnSpc>
                <a:spcPct val="115000"/>
              </a:lnSpc>
              <a:spcBef>
                <a:spcPts val="0"/>
              </a:spcBef>
              <a:spcAft>
                <a:spcPts val="0"/>
              </a:spcAft>
              <a:buClr>
                <a:srgbClr val="595959"/>
              </a:buClr>
              <a:buSzPts val="1100"/>
              <a:buChar char="○"/>
            </a:pPr>
            <a:r>
              <a:rPr lang="en">
                <a:solidFill>
                  <a:srgbClr val="595959"/>
                </a:solidFill>
              </a:rPr>
              <a:t>Ask about bandwidth to decide on camera use</a:t>
            </a:r>
            <a:endParaRPr>
              <a:solidFill>
                <a:srgbClr val="595959"/>
              </a:solidFill>
            </a:endParaRPr>
          </a:p>
          <a:p>
            <a:pPr indent="-298450" lvl="1" marL="914400" rtl="0" algn="l">
              <a:lnSpc>
                <a:spcPct val="115000"/>
              </a:lnSpc>
              <a:spcBef>
                <a:spcPts val="0"/>
              </a:spcBef>
              <a:spcAft>
                <a:spcPts val="0"/>
              </a:spcAft>
              <a:buClr>
                <a:srgbClr val="595959"/>
              </a:buClr>
              <a:buSzPts val="1100"/>
              <a:buChar char="○"/>
            </a:pPr>
            <a:r>
              <a:rPr lang="en">
                <a:solidFill>
                  <a:srgbClr val="595959"/>
                </a:solidFill>
              </a:rPr>
              <a:t>Offer cameras off for the public presentation</a:t>
            </a:r>
            <a:endParaRPr>
              <a:solidFill>
                <a:srgbClr val="595959"/>
              </a:solidFill>
            </a:endParaRPr>
          </a:p>
          <a:p>
            <a:pPr indent="-298450" lvl="1" marL="914400" rtl="0" algn="l">
              <a:lnSpc>
                <a:spcPct val="115000"/>
              </a:lnSpc>
              <a:spcBef>
                <a:spcPts val="0"/>
              </a:spcBef>
              <a:spcAft>
                <a:spcPts val="0"/>
              </a:spcAft>
              <a:buClr>
                <a:srgbClr val="595959"/>
              </a:buClr>
              <a:buSzPts val="1100"/>
              <a:buChar char="○"/>
            </a:pPr>
            <a:r>
              <a:rPr lang="en">
                <a:solidFill>
                  <a:srgbClr val="595959"/>
                </a:solidFill>
              </a:rPr>
              <a:t>Offer cameras on for the conversational components </a:t>
            </a:r>
            <a:endParaRPr>
              <a:solidFill>
                <a:srgbClr val="595959"/>
              </a:solidFill>
            </a:endParaRPr>
          </a:p>
          <a:p>
            <a:pPr indent="-298450" lvl="0" marL="457200" rtl="0" algn="l">
              <a:lnSpc>
                <a:spcPct val="115000"/>
              </a:lnSpc>
              <a:spcBef>
                <a:spcPts val="0"/>
              </a:spcBef>
              <a:spcAft>
                <a:spcPts val="0"/>
              </a:spcAft>
              <a:buClr>
                <a:srgbClr val="595959"/>
              </a:buClr>
              <a:buSzPts val="1100"/>
              <a:buChar char="●"/>
            </a:pPr>
            <a:r>
              <a:rPr lang="en">
                <a:solidFill>
                  <a:srgbClr val="595959"/>
                </a:solidFill>
              </a:rPr>
              <a:t>Give clear guidance on how interview will proceed</a:t>
            </a:r>
            <a:endParaRPr>
              <a:solidFill>
                <a:srgbClr val="595959"/>
              </a:solidFill>
            </a:endParaRPr>
          </a:p>
          <a:p>
            <a:pPr indent="-298450" lvl="0" marL="457200" rtl="0" algn="l">
              <a:lnSpc>
                <a:spcPct val="115000"/>
              </a:lnSpc>
              <a:spcBef>
                <a:spcPts val="0"/>
              </a:spcBef>
              <a:spcAft>
                <a:spcPts val="0"/>
              </a:spcAft>
              <a:buClr>
                <a:srgbClr val="595959"/>
              </a:buClr>
              <a:buSzPts val="1100"/>
              <a:buChar char="●"/>
            </a:pPr>
            <a:r>
              <a:rPr lang="en">
                <a:solidFill>
                  <a:srgbClr val="595959"/>
                </a:solidFill>
              </a:rPr>
              <a:t>Turn on waiting rooms to prevent accidental entries</a:t>
            </a:r>
            <a:endParaRPr>
              <a:solidFill>
                <a:srgbClr val="595959"/>
              </a:solidFill>
            </a:endParaRPr>
          </a:p>
          <a:p>
            <a:pPr indent="0" lvl="0" marL="0" rtl="0" algn="l">
              <a:lnSpc>
                <a:spcPct val="115000"/>
              </a:lnSpc>
              <a:spcBef>
                <a:spcPts val="1200"/>
              </a:spcBef>
              <a:spcAft>
                <a:spcPts val="0"/>
              </a:spcAft>
              <a:buNone/>
            </a:pPr>
            <a:r>
              <a:t/>
            </a:r>
            <a:endParaRPr sz="1200">
              <a:solidFill>
                <a:srgbClr val="666666"/>
              </a:solidFill>
            </a:endParaRPr>
          </a:p>
          <a:p>
            <a:pPr indent="0" lvl="0" marL="0" rtl="0" algn="l">
              <a:lnSpc>
                <a:spcPct val="115000"/>
              </a:lnSpc>
              <a:spcBef>
                <a:spcPts val="1200"/>
              </a:spcBef>
              <a:spcAft>
                <a:spcPts val="0"/>
              </a:spcAft>
              <a:buNone/>
            </a:pPr>
            <a:r>
              <a:rPr lang="en">
                <a:solidFill>
                  <a:schemeClr val="dk1"/>
                </a:solidFill>
              </a:rPr>
              <a:t>For virtual interviews, this includes editing your screen name to the name you wish to be called, adding your pronouns to your screen name (if willing), ensuring everyone introduces themselves at each component, enabling the ability to turn closed captioning, and either having all cameras on or off.</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8432796b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8432796b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PREETHI</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Are you basing your evaluation on the ability to succeed? Or on who you would like to be </a:t>
            </a:r>
            <a:r>
              <a:rPr lang="en"/>
              <a:t>friends</a:t>
            </a:r>
            <a:r>
              <a:rPr lang="en"/>
              <a:t> with?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It's about committees sometimes expecting applicants to have already done the job rather than evaluating for their ability to succeed (and possibly discounting transferable or similar experience)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b3bce23113_0_2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b3bce23113_0_2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PREETHI</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b3bce23113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b3bce23113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PREETHI</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Share in the chat or raise your hand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b6fffc7409_1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b6fffc7409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PREETHI</a:t>
            </a:r>
            <a:endParaRPr/>
          </a:p>
          <a:p>
            <a:pPr indent="-298450" lvl="0" marL="457200" rtl="0" algn="l">
              <a:spcBef>
                <a:spcPts val="0"/>
              </a:spcBef>
              <a:spcAft>
                <a:spcPts val="0"/>
              </a:spcAft>
              <a:buSzPts val="1100"/>
              <a:buAutoNum type="arabicPeriod"/>
            </a:pPr>
            <a:r>
              <a:rPr lang="en"/>
              <a:t>Room is not accessible</a:t>
            </a:r>
            <a:endParaRPr/>
          </a:p>
          <a:p>
            <a:pPr indent="-298450" lvl="0" marL="457200" rtl="0" algn="l">
              <a:spcBef>
                <a:spcPts val="0"/>
              </a:spcBef>
              <a:spcAft>
                <a:spcPts val="0"/>
              </a:spcAft>
              <a:buSzPts val="1100"/>
              <a:buAutoNum type="arabicPeriod"/>
            </a:pPr>
            <a:r>
              <a:rPr lang="en"/>
              <a:t>Requested accommodation is not available</a:t>
            </a:r>
            <a:endParaRPr/>
          </a:p>
          <a:p>
            <a:pPr indent="-298450" lvl="0" marL="457200" rtl="0" algn="l">
              <a:spcBef>
                <a:spcPts val="0"/>
              </a:spcBef>
              <a:spcAft>
                <a:spcPts val="0"/>
              </a:spcAft>
              <a:buSzPts val="1100"/>
              <a:buAutoNum type="arabicPeriod"/>
            </a:pPr>
            <a:r>
              <a:rPr lang="en"/>
              <a:t>Candidate has to share disability at a moment of vulnerability</a:t>
            </a:r>
            <a:endParaRPr/>
          </a:p>
          <a:p>
            <a:pPr indent="-298450" lvl="0" marL="457200" rtl="0" algn="l">
              <a:spcBef>
                <a:spcPts val="0"/>
              </a:spcBef>
              <a:spcAft>
                <a:spcPts val="0"/>
              </a:spcAft>
              <a:buSzPts val="1100"/>
              <a:buAutoNum type="arabicPeriod"/>
            </a:pPr>
            <a:r>
              <a:rPr lang="en"/>
              <a:t>Search chair dismisses concern </a:t>
            </a:r>
            <a:endParaRPr/>
          </a:p>
          <a:p>
            <a:pPr indent="-298450" lvl="0" marL="457200" rtl="0" algn="l">
              <a:spcBef>
                <a:spcPts val="0"/>
              </a:spcBef>
              <a:spcAft>
                <a:spcPts val="0"/>
              </a:spcAft>
              <a:buSzPts val="1100"/>
              <a:buAutoNum type="arabicPeriod"/>
            </a:pPr>
            <a:r>
              <a:rPr lang="en"/>
              <a:t>Search chair misgenders Jolene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b3bce23113_0_2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b3bce23113_0_2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Preethi &amp; Annie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b3bce23113_0_1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b3bce23113_0_1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b3bce23113_0_20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b3bce23113_0_2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b3bce23113_0_2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b3bce23113_0_2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SARAH</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Prepare your best offer</a:t>
            </a:r>
            <a:endParaRPr/>
          </a:p>
          <a:p>
            <a:pPr indent="-298450" lvl="1" marL="914400" rtl="0" algn="l">
              <a:spcBef>
                <a:spcPts val="0"/>
              </a:spcBef>
              <a:spcAft>
                <a:spcPts val="0"/>
              </a:spcAft>
              <a:buSzPts val="1100"/>
              <a:buAutoNum type="alphaLcPeriod"/>
            </a:pPr>
            <a:r>
              <a:rPr lang="en">
                <a:solidFill>
                  <a:schemeClr val="dk1"/>
                </a:solidFill>
              </a:rPr>
              <a:t>What are the criteria used to negotiate in ways that allow equity between candidates and current employees?</a:t>
            </a:r>
            <a:endParaRPr>
              <a:solidFill>
                <a:schemeClr val="dk1"/>
              </a:solidFill>
            </a:endParaRPr>
          </a:p>
          <a:p>
            <a:pPr indent="-298450" lvl="1" marL="914400" rtl="0" algn="l">
              <a:spcBef>
                <a:spcPts val="0"/>
              </a:spcBef>
              <a:spcAft>
                <a:spcPts val="0"/>
              </a:spcAft>
              <a:buSzPts val="1100"/>
              <a:buAutoNum type="alphaLcPeriod"/>
            </a:pPr>
            <a:r>
              <a:rPr lang="en">
                <a:solidFill>
                  <a:schemeClr val="dk1"/>
                </a:solidFill>
              </a:rPr>
              <a:t>Are the same practices and/or people involved in all negotiations, ensuring consistency from one to the next?</a:t>
            </a:r>
            <a:endParaRPr>
              <a:solidFill>
                <a:schemeClr val="dk1"/>
              </a:solidFill>
            </a:endParaRPr>
          </a:p>
          <a:p>
            <a:pPr indent="-298450" lvl="1" marL="914400" rtl="0" algn="l">
              <a:spcBef>
                <a:spcPts val="0"/>
              </a:spcBef>
              <a:spcAft>
                <a:spcPts val="0"/>
              </a:spcAft>
              <a:buSzPts val="1100"/>
              <a:buAutoNum type="alphaLcPeriod"/>
            </a:pPr>
            <a:r>
              <a:rPr lang="en">
                <a:solidFill>
                  <a:schemeClr val="dk1"/>
                </a:solidFill>
              </a:rPr>
              <a:t>Have we shared how we set compensation with the candidate?</a:t>
            </a:r>
            <a:endParaRPr>
              <a:solidFill>
                <a:schemeClr val="dk1"/>
              </a:solidFill>
            </a:endParaRPr>
          </a:p>
          <a:p>
            <a:pPr indent="-298450" lvl="1" marL="914400" rtl="0" algn="l">
              <a:spcBef>
                <a:spcPts val="0"/>
              </a:spcBef>
              <a:spcAft>
                <a:spcPts val="0"/>
              </a:spcAft>
              <a:buClr>
                <a:schemeClr val="dk1"/>
              </a:buClr>
              <a:buSzPts val="1100"/>
              <a:buAutoNum type="alphaLcPeriod"/>
            </a:pPr>
            <a:r>
              <a:rPr i="1" lang="en">
                <a:solidFill>
                  <a:schemeClr val="dk1"/>
                </a:solidFill>
              </a:rPr>
              <a:t>Negative impact of negotiation on structurally excluded candidates</a:t>
            </a:r>
            <a:endParaRPr i="1">
              <a:solidFill>
                <a:schemeClr val="dk1"/>
              </a:solidFill>
            </a:endParaRPr>
          </a:p>
          <a:p>
            <a:pPr indent="-298450" lvl="0" marL="457200" rtl="0" algn="l">
              <a:spcBef>
                <a:spcPts val="0"/>
              </a:spcBef>
              <a:spcAft>
                <a:spcPts val="0"/>
              </a:spcAft>
              <a:buSzPts val="1100"/>
              <a:buAutoNum type="arabicPeriod"/>
            </a:pPr>
            <a:r>
              <a:rPr lang="en"/>
              <a:t>Prepare a script of all benefits and details</a:t>
            </a:r>
            <a:endParaRPr/>
          </a:p>
          <a:p>
            <a:pPr indent="-298450" lvl="0" marL="457200" rtl="0" algn="l">
              <a:spcBef>
                <a:spcPts val="0"/>
              </a:spcBef>
              <a:spcAft>
                <a:spcPts val="0"/>
              </a:spcAft>
              <a:buSzPts val="1100"/>
              <a:buAutoNum type="arabicPeriod"/>
            </a:pPr>
            <a:r>
              <a:rPr lang="en"/>
              <a:t>Have a phone conversation</a:t>
            </a:r>
            <a:endParaRPr/>
          </a:p>
          <a:p>
            <a:pPr indent="-298450" lvl="0" marL="457200" rtl="0" algn="l">
              <a:spcBef>
                <a:spcPts val="0"/>
              </a:spcBef>
              <a:spcAft>
                <a:spcPts val="0"/>
              </a:spcAft>
              <a:buSzPts val="1100"/>
              <a:buAutoNum type="arabicPeriod"/>
            </a:pPr>
            <a:r>
              <a:rPr lang="en"/>
              <a:t>Follow-up with email </a:t>
            </a:r>
            <a:endParaRPr/>
          </a:p>
          <a:p>
            <a:pPr indent="-298450" lvl="0" marL="457200" rtl="0" algn="l">
              <a:spcBef>
                <a:spcPts val="0"/>
              </a:spcBef>
              <a:spcAft>
                <a:spcPts val="0"/>
              </a:spcAft>
              <a:buSzPts val="1100"/>
              <a:buAutoNum type="arabicPeriod"/>
            </a:pPr>
            <a:r>
              <a:rPr lang="en"/>
              <a:t>Allow time for time for reflection</a:t>
            </a:r>
            <a:endParaRPr/>
          </a:p>
          <a:p>
            <a:pPr indent="-298450" lvl="0" marL="457200" rtl="0" algn="l">
              <a:spcBef>
                <a:spcPts val="0"/>
              </a:spcBef>
              <a:spcAft>
                <a:spcPts val="0"/>
              </a:spcAft>
              <a:buSzPts val="1100"/>
              <a:buAutoNum type="arabicPeriod"/>
            </a:pPr>
            <a:r>
              <a:rPr lang="en"/>
              <a:t>Invite follow-up questions</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b3bce23113_0_2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b3bce23113_0_2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SARAH</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Candidates invest a lot of time in search processes. By giving them feedback, we are honoring their commitment and giving back. The search committee should draft a list of strengths they saw as well as opportunities for growth for future interview. Give them the right to refuse. Once you share, be ready for a dialogue.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b3bce23113_0_5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b3bce23113_0_5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8432796b7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8432796b7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 ready to share lessons learned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edb5f4c0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edb5f4c0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b3bce23113_0_20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b3bce23113_0_20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ANNIE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Our professional values and core principles are meant to inform our practice as librarians and library professionals. What if we took those values and working principles into the realm of recruitment?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COVER BULLETS</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b3bce2311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b3bce2311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ANNIE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Inclusive hiring is about creating a level playing field that brings equity to the heart of the hiring process. The goal is to directly reflect our Diversity, Equity, Inclusion, and Accessibility values and apply them to how we hire from start to finish for all positions in the university. Supervisors, employees, and any key decision maker involved in the job description writing process should use this tool.</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An equity lens is a set of questions we ask ourselves when we plan, develop or evaluate a policy, program or decision. Using an equity lens will help us identify potential impacts on institutionally excluded and marginalized individuals and groups, and to identify and potentially eliminate barriers. Our toolkit includes an equity lens for each of phase of the recruitment process.</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b3bce23113_0_2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b3bce23113_0_2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ANNIE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b3bce2311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b3bce2311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ANNIE</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Job descriptions are valuable in describing a position's purpose, critical tasks, duties, accountabilities, minimum education and experience qualifications, and the values of our organization. They also form the foundation for many important human resource processes: recruitment, hiring selection, employment classifications, compensation, training, and performance management. A job description gives an employee a clear and concise guide for job performance, helping them understand the essential tasks and how to best prioritize their work. It should answer “What does this role do?”</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From a recruitment perspective, well-written, accurate job descriptions will ensure that the most relevant, qualified candidates apply for the job.</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Inclusive language is important to reduce possible applicants from self-selecting out. Biased language can signal a gender bias, ableism, and racism. This can occur unintentionally, yet has a drastic impact on recruitment efforts. For example, a job being suited to a recent graduate may signal a desire to avoid older workers.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Keeping in mind that the purpose of the job description is to create a clear set of expectations for the role, consider:</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Writing in a concise, direct style.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Using the simplest language possible.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Use descriptive action verbs, such as support, participate, and collaborate . </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 more comprehensive list of action verbs: </a:t>
            </a:r>
            <a:r>
              <a:rPr lang="en" sz="1200" u="sng">
                <a:solidFill>
                  <a:srgbClr val="1155CC"/>
                </a:solidFill>
                <a:latin typeface="Calibri"/>
                <a:ea typeface="Calibri"/>
                <a:cs typeface="Calibri"/>
                <a:sym typeface="Calibri"/>
                <a:hlinkClick r:id="rId2">
                  <a:extLst>
                    <a:ext uri="{A12FA001-AC4F-418D-AE19-62706E023703}">
                      <ahyp:hlinkClr val="tx"/>
                    </a:ext>
                  </a:extLst>
                </a:hlinkClick>
              </a:rPr>
              <a:t>https://www.harding.edu/assets/www/academics/university-college/career/pdf/actions-verbs-a-to-z.pdf</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Avoid abbreviations and acronyms.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When more details may be needed for clarity, use the word “by” to detail the processes, tasks, or operations performed. For example, if using verbs like “assists, handles, and performs,” describe “how” the position assists, handles, or performs, such as:</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“Leads Automated Storage and Retrieval System (ASRS) support and planning by:</a:t>
            </a:r>
            <a:endParaRPr sz="1200">
              <a:solidFill>
                <a:schemeClr val="dk1"/>
              </a:solidFill>
              <a:latin typeface="Calibri"/>
              <a:ea typeface="Calibri"/>
              <a:cs typeface="Calibri"/>
              <a:sym typeface="Calibri"/>
            </a:endParaRPr>
          </a:p>
          <a:p>
            <a:pPr indent="-304800" lvl="2" marL="13716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Tracking multi-year projects, liaising with Dematic for long-term planning purposes, and working with the Assistant Dean of Resource Management &amp; Administration on cost projections.”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Use gender inclusive language and terminology. </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Tools: </a:t>
            </a:r>
            <a:r>
              <a:rPr lang="en" sz="1200" u="sng">
                <a:solidFill>
                  <a:srgbClr val="1155CC"/>
                </a:solidFill>
                <a:latin typeface="Calibri"/>
                <a:ea typeface="Calibri"/>
                <a:cs typeface="Calibri"/>
                <a:sym typeface="Calibri"/>
                <a:hlinkClick r:id="rId3">
                  <a:extLst>
                    <a:ext uri="{A12FA001-AC4F-418D-AE19-62706E023703}">
                      <ahyp:hlinkClr val="tx"/>
                    </a:ext>
                  </a:extLst>
                </a:hlinkClick>
              </a:rPr>
              <a:t>Equity Fluent Leader Glossary of Key Terms</a:t>
            </a:r>
            <a:r>
              <a:rPr lang="en" sz="1200">
                <a:solidFill>
                  <a:schemeClr val="dk1"/>
                </a:solidFill>
                <a:latin typeface="Calibri"/>
                <a:ea typeface="Calibri"/>
                <a:cs typeface="Calibri"/>
                <a:sym typeface="Calibri"/>
              </a:rPr>
              <a:t> from UC Berkeley Haas School of Business</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See Inclusive Language section below</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Reference other titles and departments, not individuals.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Include only relevant duties and accountabilities.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Limit the number of qualifications as well as consider how to broaden the language beyond libraries or GVSU Libraries’ specifics to widen the candidate pool.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b3bce23113_0_2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b3bce23113_0_2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ANNIE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Feelings of belonging that are elicited by a job ad are important in creating job appeal; language that appears catered to one identity creates a barrier for applicants of other identities. Here are some common ism-coded words used in job descriptions that should be avoided:</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Female-Coded Words: Agreable, empathetic, sensitive, affectionate, feel, support, collaborate, honest, trust, commit, interpersonal, understanding, compassion, nurture, and share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Male-Coded Words: Aggressive, confident, fearless, ambitious, decisive, head-strong, assertive, defend, independent, battle, dominant, outspoken, challenge, driven and superior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Racially-Coded Words: strong English-language skills, cultural fit,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Ableist-Coded Words: Energetic, athletic, able-bodied individual, talking with students, walking through the building</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b3bce2311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b3bce2311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ANNIE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Although job descriptions and job ads are similar, there are a few key differences between them as they perform different roles.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 function of a job advertisement is to attract a strong and diverse pool of candidates. The job ad needs to inform potential candidates about the position, including the skills and other attributes needed for the role (qualifications). It should also include information about the organization and what the working environment is like. It should use short, exciting language as well as keywords to bring interest to the role! It is not an exhaustive list of job duties and functions, which belong in a job description.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On the other hand, job descriptions serve as a summary of everything that a role requires for a candidate to be successful. The job description is a much more detailed document that is a reference for the manager and employee to create shared understanding, serve as the basis for onboarding, and to be used in performance reviews. When recruiting, you should consider sharing the job description with candidates – perhaps before their first interview – so that they have complete transparency and can gain a very clear understanding of the role.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txBox="1"/>
          <p:nvPr>
            <p:ph type="title"/>
          </p:nvPr>
        </p:nvSpPr>
        <p:spPr>
          <a:xfrm>
            <a:off x="311700" y="307825"/>
            <a:ext cx="2631900" cy="4316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54" name="Google Shape;54;p13"/>
          <p:cNvSpPr txBox="1"/>
          <p:nvPr>
            <p:ph idx="1" type="body"/>
          </p:nvPr>
        </p:nvSpPr>
        <p:spPr>
          <a:xfrm>
            <a:off x="4011825" y="364950"/>
            <a:ext cx="4850400" cy="42597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55" name="Google Shape;5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25" y="0"/>
            <a:ext cx="9143982" cy="327780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ctrTitle"/>
          </p:nvPr>
        </p:nvSpPr>
        <p:spPr>
          <a:xfrm>
            <a:off x="311700" y="3537800"/>
            <a:ext cx="8097600" cy="10059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60" name="Google Shape;60;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4">
    <p:bg>
      <p:bgPr>
        <a:solidFill>
          <a:srgbClr val="FFFFFF"/>
        </a:solidFill>
      </p:bgPr>
    </p:bg>
    <p:spTree>
      <p:nvGrpSpPr>
        <p:cNvPr id="61" name="Shape 61"/>
        <p:cNvGrpSpPr/>
        <p:nvPr/>
      </p:nvGrpSpPr>
      <p:grpSpPr>
        <a:xfrm>
          <a:off x="0" y="0"/>
          <a:ext cx="0" cy="0"/>
          <a:chOff x="0" y="0"/>
          <a:chExt cx="0" cy="0"/>
        </a:xfrm>
      </p:grpSpPr>
      <p:sp>
        <p:nvSpPr>
          <p:cNvPr id="62" name="Google Shape;62;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304800" y="710000"/>
            <a:ext cx="2089800" cy="759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65" name="Google Shape;65;p15"/>
          <p:cNvSpPr txBox="1"/>
          <p:nvPr>
            <p:ph idx="1" type="body"/>
          </p:nvPr>
        </p:nvSpPr>
        <p:spPr>
          <a:xfrm>
            <a:off x="304800" y="1554150"/>
            <a:ext cx="2089800" cy="33105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5">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a:off x="25" y="0"/>
            <a:ext cx="9143982" cy="327780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ctrTitle"/>
          </p:nvPr>
        </p:nvSpPr>
        <p:spPr>
          <a:xfrm>
            <a:off x="311700" y="3537800"/>
            <a:ext cx="8097600" cy="10059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6">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a:off x="25" y="0"/>
            <a:ext cx="9143982" cy="327780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ctrTitle"/>
          </p:nvPr>
        </p:nvSpPr>
        <p:spPr>
          <a:xfrm>
            <a:off x="311700" y="3537800"/>
            <a:ext cx="8097600" cy="10059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7">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p:nvPr/>
        </p:nvSpPr>
        <p:spPr>
          <a:xfrm>
            <a:off x="25" y="0"/>
            <a:ext cx="9143982" cy="327780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txBox="1"/>
          <p:nvPr>
            <p:ph type="ctrTitle"/>
          </p:nvPr>
        </p:nvSpPr>
        <p:spPr>
          <a:xfrm>
            <a:off x="311700" y="3537800"/>
            <a:ext cx="8097600" cy="10059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81" name="Google Shape;8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0">
    <p:bg>
      <p:bgPr>
        <a:solidFill>
          <a:srgbClr val="FFFFFF"/>
        </a:solidFill>
      </p:bgPr>
    </p:bg>
    <p:spTree>
      <p:nvGrpSpPr>
        <p:cNvPr id="82" name="Shape 82"/>
        <p:cNvGrpSpPr/>
        <p:nvPr/>
      </p:nvGrpSpPr>
      <p:grpSpPr>
        <a:xfrm>
          <a:off x="0" y="0"/>
          <a:ext cx="0" cy="0"/>
          <a:chOff x="0" y="0"/>
          <a:chExt cx="0" cy="0"/>
        </a:xfrm>
      </p:grpSpPr>
      <p:sp>
        <p:nvSpPr>
          <p:cNvPr id="83" name="Google Shape;8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19"/>
          <p:cNvSpPr txBox="1"/>
          <p:nvPr>
            <p:ph type="title"/>
          </p:nvPr>
        </p:nvSpPr>
        <p:spPr>
          <a:xfrm>
            <a:off x="523250" y="1523725"/>
            <a:ext cx="34779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86" name="Google Shape;86;p19"/>
          <p:cNvSpPr txBox="1"/>
          <p:nvPr>
            <p:ph idx="1" type="body"/>
          </p:nvPr>
        </p:nvSpPr>
        <p:spPr>
          <a:xfrm>
            <a:off x="523325" y="3020275"/>
            <a:ext cx="3477900" cy="15348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1">
    <p:bg>
      <p:bgPr>
        <a:solidFill>
          <a:srgbClr val="FFFFFF"/>
        </a:solidFill>
      </p:bgPr>
    </p:bg>
    <p:spTree>
      <p:nvGrpSpPr>
        <p:cNvPr id="87" name="Shape 87"/>
        <p:cNvGrpSpPr/>
        <p:nvPr/>
      </p:nvGrpSpPr>
      <p:grpSpPr>
        <a:xfrm>
          <a:off x="0" y="0"/>
          <a:ext cx="0" cy="0"/>
          <a:chOff x="0" y="0"/>
          <a:chExt cx="0" cy="0"/>
        </a:xfrm>
      </p:grpSpPr>
      <p:sp>
        <p:nvSpPr>
          <p:cNvPr id="88" name="Google Shape;88;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0"/>
          <p:cNvSpPr/>
          <p:nvPr/>
        </p:nvSpPr>
        <p:spPr>
          <a:xfrm>
            <a:off x="3389100" y="0"/>
            <a:ext cx="5754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20"/>
          <p:cNvSpPr txBox="1"/>
          <p:nvPr>
            <p:ph type="title"/>
          </p:nvPr>
        </p:nvSpPr>
        <p:spPr>
          <a:xfrm>
            <a:off x="321825" y="694100"/>
            <a:ext cx="2651400" cy="1781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None/>
              <a:defRPr b="1" sz="2600">
                <a:solidFill>
                  <a:schemeClr val="dk1"/>
                </a:solidFill>
              </a:defRPr>
            </a:lvl1pPr>
            <a:lvl2pPr lvl="1" algn="l">
              <a:lnSpc>
                <a:spcPct val="100000"/>
              </a:lnSpc>
              <a:spcBef>
                <a:spcPts val="0"/>
              </a:spcBef>
              <a:spcAft>
                <a:spcPts val="0"/>
              </a:spcAft>
              <a:buNone/>
              <a:defRPr b="1" sz="2600">
                <a:solidFill>
                  <a:schemeClr val="dk1"/>
                </a:solidFill>
              </a:defRPr>
            </a:lvl2pPr>
            <a:lvl3pPr lvl="2" algn="l">
              <a:lnSpc>
                <a:spcPct val="100000"/>
              </a:lnSpc>
              <a:spcBef>
                <a:spcPts val="0"/>
              </a:spcBef>
              <a:spcAft>
                <a:spcPts val="0"/>
              </a:spcAft>
              <a:buNone/>
              <a:defRPr b="1" sz="2600">
                <a:solidFill>
                  <a:schemeClr val="dk1"/>
                </a:solidFill>
              </a:defRPr>
            </a:lvl3pPr>
            <a:lvl4pPr lvl="3" algn="l">
              <a:lnSpc>
                <a:spcPct val="100000"/>
              </a:lnSpc>
              <a:spcBef>
                <a:spcPts val="0"/>
              </a:spcBef>
              <a:spcAft>
                <a:spcPts val="0"/>
              </a:spcAft>
              <a:buNone/>
              <a:defRPr b="1" sz="2600">
                <a:solidFill>
                  <a:schemeClr val="dk1"/>
                </a:solidFill>
              </a:defRPr>
            </a:lvl4pPr>
            <a:lvl5pPr lvl="4" algn="l">
              <a:lnSpc>
                <a:spcPct val="100000"/>
              </a:lnSpc>
              <a:spcBef>
                <a:spcPts val="0"/>
              </a:spcBef>
              <a:spcAft>
                <a:spcPts val="0"/>
              </a:spcAft>
              <a:buNone/>
              <a:defRPr b="1" sz="2600">
                <a:solidFill>
                  <a:schemeClr val="dk1"/>
                </a:solidFill>
              </a:defRPr>
            </a:lvl5pPr>
            <a:lvl6pPr lvl="5" algn="l">
              <a:lnSpc>
                <a:spcPct val="100000"/>
              </a:lnSpc>
              <a:spcBef>
                <a:spcPts val="0"/>
              </a:spcBef>
              <a:spcAft>
                <a:spcPts val="0"/>
              </a:spcAft>
              <a:buNone/>
              <a:defRPr b="1" sz="2600">
                <a:solidFill>
                  <a:schemeClr val="dk1"/>
                </a:solidFill>
              </a:defRPr>
            </a:lvl6pPr>
            <a:lvl7pPr lvl="6" algn="l">
              <a:lnSpc>
                <a:spcPct val="100000"/>
              </a:lnSpc>
              <a:spcBef>
                <a:spcPts val="0"/>
              </a:spcBef>
              <a:spcAft>
                <a:spcPts val="0"/>
              </a:spcAft>
              <a:buNone/>
              <a:defRPr b="1" sz="2600">
                <a:solidFill>
                  <a:schemeClr val="dk1"/>
                </a:solidFill>
              </a:defRPr>
            </a:lvl7pPr>
            <a:lvl8pPr lvl="7" algn="l">
              <a:lnSpc>
                <a:spcPct val="100000"/>
              </a:lnSpc>
              <a:spcBef>
                <a:spcPts val="0"/>
              </a:spcBef>
              <a:spcAft>
                <a:spcPts val="0"/>
              </a:spcAft>
              <a:buNone/>
              <a:defRPr b="1" sz="2600">
                <a:solidFill>
                  <a:schemeClr val="dk1"/>
                </a:solidFill>
              </a:defRPr>
            </a:lvl8pPr>
            <a:lvl9pPr lvl="8" algn="l">
              <a:lnSpc>
                <a:spcPct val="100000"/>
              </a:lnSpc>
              <a:spcBef>
                <a:spcPts val="0"/>
              </a:spcBef>
              <a:spcAft>
                <a:spcPts val="0"/>
              </a:spcAft>
              <a:buNone/>
              <a:defRPr b="1" sz="2600">
                <a:solidFill>
                  <a:schemeClr val="dk1"/>
                </a:solidFill>
              </a:defRPr>
            </a:lvl9pPr>
          </a:lstStyle>
          <a:p/>
        </p:txBody>
      </p:sp>
      <p:cxnSp>
        <p:nvCxnSpPr>
          <p:cNvPr id="92" name="Google Shape;92;p20"/>
          <p:cNvCxnSpPr/>
          <p:nvPr/>
        </p:nvCxnSpPr>
        <p:spPr>
          <a:xfrm>
            <a:off x="372950" y="511683"/>
            <a:ext cx="642300" cy="0"/>
          </a:xfrm>
          <a:prstGeom prst="straightConnector1">
            <a:avLst/>
          </a:prstGeom>
          <a:noFill/>
          <a:ln cap="flat" cmpd="sng" w="76200">
            <a:solidFill>
              <a:schemeClr val="accent5"/>
            </a:solidFill>
            <a:prstDash val="solid"/>
            <a:round/>
            <a:headEnd len="sm" w="sm" type="none"/>
            <a:tailEnd len="sm" w="sm" type="none"/>
          </a:ln>
        </p:spPr>
      </p:cxnSp>
      <p:sp>
        <p:nvSpPr>
          <p:cNvPr id="93" name="Google Shape;93;p20"/>
          <p:cNvSpPr txBox="1"/>
          <p:nvPr>
            <p:ph idx="1" type="body"/>
          </p:nvPr>
        </p:nvSpPr>
        <p:spPr>
          <a:xfrm>
            <a:off x="321825" y="2506879"/>
            <a:ext cx="2651400" cy="19371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
    <p:bg>
      <p:bgPr>
        <a:solidFill>
          <a:srgbClr val="FFFFFF"/>
        </a:solidFill>
      </p:bgPr>
    </p:bg>
    <p:spTree>
      <p:nvGrpSpPr>
        <p:cNvPr id="94" name="Shape 94"/>
        <p:cNvGrpSpPr/>
        <p:nvPr/>
      </p:nvGrpSpPr>
      <p:grpSpPr>
        <a:xfrm>
          <a:off x="0" y="0"/>
          <a:ext cx="0" cy="0"/>
          <a:chOff x="0" y="0"/>
          <a:chExt cx="0" cy="0"/>
        </a:xfrm>
      </p:grpSpPr>
      <p:sp>
        <p:nvSpPr>
          <p:cNvPr id="95" name="Google Shape;95;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21"/>
          <p:cNvSpPr txBox="1"/>
          <p:nvPr>
            <p:ph type="title"/>
          </p:nvPr>
        </p:nvSpPr>
        <p:spPr>
          <a:xfrm>
            <a:off x="329350" y="1108375"/>
            <a:ext cx="3997500" cy="10242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98" name="Google Shape;98;p21"/>
          <p:cNvSpPr txBox="1"/>
          <p:nvPr>
            <p:ph idx="1" type="body"/>
          </p:nvPr>
        </p:nvSpPr>
        <p:spPr>
          <a:xfrm>
            <a:off x="329350" y="2195100"/>
            <a:ext cx="3997500" cy="1835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0"/>
              </a:spcBef>
              <a:spcAft>
                <a:spcPts val="0"/>
              </a:spcAft>
              <a:buClr>
                <a:srgbClr val="616161"/>
              </a:buClr>
              <a:buSzPts val="1400"/>
              <a:buChar char="○"/>
              <a:defRPr sz="1400">
                <a:solidFill>
                  <a:srgbClr val="616161"/>
                </a:solidFill>
              </a:defRPr>
            </a:lvl2pPr>
            <a:lvl3pPr indent="-317500" lvl="2" marL="1371600" algn="l">
              <a:lnSpc>
                <a:spcPct val="115000"/>
              </a:lnSpc>
              <a:spcBef>
                <a:spcPts val="0"/>
              </a:spcBef>
              <a:spcAft>
                <a:spcPts val="0"/>
              </a:spcAft>
              <a:buClr>
                <a:srgbClr val="616161"/>
              </a:buClr>
              <a:buSzPts val="1400"/>
              <a:buChar char="■"/>
              <a:defRPr sz="1400">
                <a:solidFill>
                  <a:srgbClr val="616161"/>
                </a:solidFill>
              </a:defRPr>
            </a:lvl3pPr>
            <a:lvl4pPr indent="-317500" lvl="3" marL="1828800" algn="l">
              <a:lnSpc>
                <a:spcPct val="115000"/>
              </a:lnSpc>
              <a:spcBef>
                <a:spcPts val="0"/>
              </a:spcBef>
              <a:spcAft>
                <a:spcPts val="0"/>
              </a:spcAft>
              <a:buClr>
                <a:srgbClr val="616161"/>
              </a:buClr>
              <a:buSzPts val="1400"/>
              <a:buChar char="●"/>
              <a:defRPr sz="1400">
                <a:solidFill>
                  <a:srgbClr val="616161"/>
                </a:solidFill>
              </a:defRPr>
            </a:lvl4pPr>
            <a:lvl5pPr indent="-317500" lvl="4" marL="2286000" algn="l">
              <a:lnSpc>
                <a:spcPct val="115000"/>
              </a:lnSpc>
              <a:spcBef>
                <a:spcPts val="0"/>
              </a:spcBef>
              <a:spcAft>
                <a:spcPts val="0"/>
              </a:spcAft>
              <a:buClr>
                <a:srgbClr val="616161"/>
              </a:buClr>
              <a:buSzPts val="1400"/>
              <a:buChar char="○"/>
              <a:defRPr sz="1400">
                <a:solidFill>
                  <a:srgbClr val="616161"/>
                </a:solidFill>
              </a:defRPr>
            </a:lvl5pPr>
            <a:lvl6pPr indent="-317500" lvl="5" marL="2743200" algn="l">
              <a:lnSpc>
                <a:spcPct val="115000"/>
              </a:lnSpc>
              <a:spcBef>
                <a:spcPts val="0"/>
              </a:spcBef>
              <a:spcAft>
                <a:spcPts val="0"/>
              </a:spcAft>
              <a:buClr>
                <a:srgbClr val="616161"/>
              </a:buClr>
              <a:buSzPts val="1400"/>
              <a:buChar char="■"/>
              <a:defRPr sz="1400">
                <a:solidFill>
                  <a:srgbClr val="616161"/>
                </a:solidFill>
              </a:defRPr>
            </a:lvl6pPr>
            <a:lvl7pPr indent="-317500" lvl="6" marL="3200400" algn="l">
              <a:lnSpc>
                <a:spcPct val="115000"/>
              </a:lnSpc>
              <a:spcBef>
                <a:spcPts val="0"/>
              </a:spcBef>
              <a:spcAft>
                <a:spcPts val="0"/>
              </a:spcAft>
              <a:buClr>
                <a:srgbClr val="616161"/>
              </a:buClr>
              <a:buSzPts val="1400"/>
              <a:buChar char="●"/>
              <a:defRPr sz="1400">
                <a:solidFill>
                  <a:srgbClr val="616161"/>
                </a:solidFill>
              </a:defRPr>
            </a:lvl7pPr>
            <a:lvl8pPr indent="-317500" lvl="7" marL="3657600" algn="l">
              <a:lnSpc>
                <a:spcPct val="115000"/>
              </a:lnSpc>
              <a:spcBef>
                <a:spcPts val="0"/>
              </a:spcBef>
              <a:spcAft>
                <a:spcPts val="0"/>
              </a:spcAft>
              <a:buClr>
                <a:srgbClr val="616161"/>
              </a:buClr>
              <a:buSzPts val="1400"/>
              <a:buChar char="○"/>
              <a:defRPr sz="1400">
                <a:solidFill>
                  <a:srgbClr val="616161"/>
                </a:solidFill>
              </a:defRPr>
            </a:lvl8pPr>
            <a:lvl9pPr indent="-317500" lvl="8" marL="4114800" algn="l">
              <a:lnSpc>
                <a:spcPct val="115000"/>
              </a:lnSpc>
              <a:spcBef>
                <a:spcPts val="0"/>
              </a:spcBef>
              <a:spcAft>
                <a:spcPts val="0"/>
              </a:spcAft>
              <a:buClr>
                <a:srgbClr val="616161"/>
              </a:buClr>
              <a:buSzPts val="1400"/>
              <a:buChar char="■"/>
              <a:defRPr sz="1400">
                <a:solidFill>
                  <a:srgbClr val="61616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13">
    <p:bg>
      <p:bgPr>
        <a:solidFill>
          <a:srgbClr val="FFFFFF"/>
        </a:solidFill>
      </p:bgPr>
    </p:bg>
    <p:spTree>
      <p:nvGrpSpPr>
        <p:cNvPr id="99" name="Shape 99"/>
        <p:cNvGrpSpPr/>
        <p:nvPr/>
      </p:nvGrpSpPr>
      <p:grpSpPr>
        <a:xfrm>
          <a:off x="0" y="0"/>
          <a:ext cx="0" cy="0"/>
          <a:chOff x="0" y="0"/>
          <a:chExt cx="0" cy="0"/>
        </a:xfrm>
      </p:grpSpPr>
      <p:sp>
        <p:nvSpPr>
          <p:cNvPr id="100" name="Google Shape;100;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2"/>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2"/>
          <p:cNvSpPr txBox="1"/>
          <p:nvPr>
            <p:ph type="title"/>
          </p:nvPr>
        </p:nvSpPr>
        <p:spPr>
          <a:xfrm>
            <a:off x="311700" y="307825"/>
            <a:ext cx="2631900" cy="4316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103" name="Google Shape;103;p22"/>
          <p:cNvSpPr txBox="1"/>
          <p:nvPr>
            <p:ph idx="1" type="body"/>
          </p:nvPr>
        </p:nvSpPr>
        <p:spPr>
          <a:xfrm>
            <a:off x="4011825" y="364950"/>
            <a:ext cx="4850400" cy="42597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04" name="Google Shape;104;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AUTOLAYOUT_14">
    <p:bg>
      <p:bgPr>
        <a:solidFill>
          <a:srgbClr val="FFFFFF"/>
        </a:solidFill>
      </p:bgPr>
    </p:bg>
    <p:spTree>
      <p:nvGrpSpPr>
        <p:cNvPr id="105" name="Shape 105"/>
        <p:cNvGrpSpPr/>
        <p:nvPr/>
      </p:nvGrpSpPr>
      <p:grpSpPr>
        <a:xfrm>
          <a:off x="0" y="0"/>
          <a:ext cx="0" cy="0"/>
          <a:chOff x="0" y="0"/>
          <a:chExt cx="0" cy="0"/>
        </a:xfrm>
      </p:grpSpPr>
      <p:sp>
        <p:nvSpPr>
          <p:cNvPr id="106" name="Google Shape;106;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3"/>
          <p:cNvSpPr/>
          <p:nvPr/>
        </p:nvSpPr>
        <p:spPr>
          <a:xfrm>
            <a:off x="188400" y="188400"/>
            <a:ext cx="8767200" cy="476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3"/>
          <p:cNvSpPr/>
          <p:nvPr/>
        </p:nvSpPr>
        <p:spPr>
          <a:xfrm>
            <a:off x="282600" y="282600"/>
            <a:ext cx="8578800" cy="457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 name="Google Shape;109;p23"/>
          <p:cNvCxnSpPr/>
          <p:nvPr/>
        </p:nvCxnSpPr>
        <p:spPr>
          <a:xfrm>
            <a:off x="8438400" y="536225"/>
            <a:ext cx="423000" cy="0"/>
          </a:xfrm>
          <a:prstGeom prst="straightConnector1">
            <a:avLst/>
          </a:prstGeom>
          <a:noFill/>
          <a:ln cap="flat" cmpd="sng" w="19050">
            <a:solidFill>
              <a:schemeClr val="dk1"/>
            </a:solidFill>
            <a:prstDash val="solid"/>
            <a:round/>
            <a:headEnd len="sm" w="sm" type="none"/>
            <a:tailEnd len="sm" w="sm" type="none"/>
          </a:ln>
        </p:spPr>
      </p:cxnSp>
      <p:sp>
        <p:nvSpPr>
          <p:cNvPr id="110" name="Google Shape;110;p23"/>
          <p:cNvSpPr txBox="1"/>
          <p:nvPr>
            <p:ph type="title"/>
          </p:nvPr>
        </p:nvSpPr>
        <p:spPr>
          <a:xfrm>
            <a:off x="3181650" y="1200650"/>
            <a:ext cx="4039200" cy="13881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400">
                <a:solidFill>
                  <a:schemeClr val="dk1"/>
                </a:solidFill>
              </a:defRPr>
            </a:lvl1pPr>
            <a:lvl2pPr lvl="1" algn="l">
              <a:lnSpc>
                <a:spcPct val="100000"/>
              </a:lnSpc>
              <a:spcBef>
                <a:spcPts val="0"/>
              </a:spcBef>
              <a:spcAft>
                <a:spcPts val="0"/>
              </a:spcAft>
              <a:buNone/>
              <a:defRPr b="1" sz="2400">
                <a:solidFill>
                  <a:schemeClr val="dk1"/>
                </a:solidFill>
              </a:defRPr>
            </a:lvl2pPr>
            <a:lvl3pPr lvl="2" algn="l">
              <a:lnSpc>
                <a:spcPct val="100000"/>
              </a:lnSpc>
              <a:spcBef>
                <a:spcPts val="0"/>
              </a:spcBef>
              <a:spcAft>
                <a:spcPts val="0"/>
              </a:spcAft>
              <a:buNone/>
              <a:defRPr b="1" sz="2400">
                <a:solidFill>
                  <a:schemeClr val="dk1"/>
                </a:solidFill>
              </a:defRPr>
            </a:lvl3pPr>
            <a:lvl4pPr lvl="3" algn="l">
              <a:lnSpc>
                <a:spcPct val="100000"/>
              </a:lnSpc>
              <a:spcBef>
                <a:spcPts val="0"/>
              </a:spcBef>
              <a:spcAft>
                <a:spcPts val="0"/>
              </a:spcAft>
              <a:buNone/>
              <a:defRPr b="1" sz="2400">
                <a:solidFill>
                  <a:schemeClr val="dk1"/>
                </a:solidFill>
              </a:defRPr>
            </a:lvl4pPr>
            <a:lvl5pPr lvl="4" algn="l">
              <a:lnSpc>
                <a:spcPct val="100000"/>
              </a:lnSpc>
              <a:spcBef>
                <a:spcPts val="0"/>
              </a:spcBef>
              <a:spcAft>
                <a:spcPts val="0"/>
              </a:spcAft>
              <a:buNone/>
              <a:defRPr b="1" sz="2400">
                <a:solidFill>
                  <a:schemeClr val="dk1"/>
                </a:solidFill>
              </a:defRPr>
            </a:lvl5pPr>
            <a:lvl6pPr lvl="5" algn="l">
              <a:lnSpc>
                <a:spcPct val="100000"/>
              </a:lnSpc>
              <a:spcBef>
                <a:spcPts val="0"/>
              </a:spcBef>
              <a:spcAft>
                <a:spcPts val="0"/>
              </a:spcAft>
              <a:buNone/>
              <a:defRPr b="1" sz="2400">
                <a:solidFill>
                  <a:schemeClr val="dk1"/>
                </a:solidFill>
              </a:defRPr>
            </a:lvl6pPr>
            <a:lvl7pPr lvl="6" algn="l">
              <a:lnSpc>
                <a:spcPct val="100000"/>
              </a:lnSpc>
              <a:spcBef>
                <a:spcPts val="0"/>
              </a:spcBef>
              <a:spcAft>
                <a:spcPts val="0"/>
              </a:spcAft>
              <a:buNone/>
              <a:defRPr b="1" sz="2400">
                <a:solidFill>
                  <a:schemeClr val="dk1"/>
                </a:solidFill>
              </a:defRPr>
            </a:lvl7pPr>
            <a:lvl8pPr lvl="7" algn="l">
              <a:lnSpc>
                <a:spcPct val="100000"/>
              </a:lnSpc>
              <a:spcBef>
                <a:spcPts val="0"/>
              </a:spcBef>
              <a:spcAft>
                <a:spcPts val="0"/>
              </a:spcAft>
              <a:buNone/>
              <a:defRPr b="1" sz="2400">
                <a:solidFill>
                  <a:schemeClr val="dk1"/>
                </a:solidFill>
              </a:defRPr>
            </a:lvl8pPr>
            <a:lvl9pPr lvl="8" algn="l">
              <a:lnSpc>
                <a:spcPct val="100000"/>
              </a:lnSpc>
              <a:spcBef>
                <a:spcPts val="0"/>
              </a:spcBef>
              <a:spcAft>
                <a:spcPts val="0"/>
              </a:spcAft>
              <a:buNone/>
              <a:defRPr b="1" sz="2400">
                <a:solidFill>
                  <a:schemeClr val="dk1"/>
                </a:solidFill>
              </a:defRPr>
            </a:lvl9pPr>
          </a:lstStyle>
          <a:p/>
        </p:txBody>
      </p:sp>
      <p:sp>
        <p:nvSpPr>
          <p:cNvPr id="111" name="Google Shape;111;p23"/>
          <p:cNvSpPr txBox="1"/>
          <p:nvPr>
            <p:ph idx="1" type="body"/>
          </p:nvPr>
        </p:nvSpPr>
        <p:spPr>
          <a:xfrm>
            <a:off x="3144300" y="2595300"/>
            <a:ext cx="5297700" cy="10881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112" name="Google Shape;112;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AUTOLAYOUT_15">
    <p:bg>
      <p:bgPr>
        <a:solidFill>
          <a:srgbClr val="FFFFFF"/>
        </a:solidFill>
      </p:bgPr>
    </p:bg>
    <p:spTree>
      <p:nvGrpSpPr>
        <p:cNvPr id="113" name="Shape 113"/>
        <p:cNvGrpSpPr/>
        <p:nvPr/>
      </p:nvGrpSpPr>
      <p:grpSpPr>
        <a:xfrm>
          <a:off x="0" y="0"/>
          <a:ext cx="0" cy="0"/>
          <a:chOff x="0" y="0"/>
          <a:chExt cx="0" cy="0"/>
        </a:xfrm>
      </p:grpSpPr>
      <p:sp>
        <p:nvSpPr>
          <p:cNvPr id="114" name="Google Shape;114;p24"/>
          <p:cNvSpPr/>
          <p:nvPr/>
        </p:nvSpPr>
        <p:spPr>
          <a:xfrm>
            <a:off x="0" y="0"/>
            <a:ext cx="9144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4"/>
          <p:cNvSpPr/>
          <p:nvPr/>
        </p:nvSpPr>
        <p:spPr>
          <a:xfrm>
            <a:off x="2316574" y="3364649"/>
            <a:ext cx="1632000" cy="1632000"/>
          </a:xfrm>
          <a:prstGeom prst="ellipse">
            <a:avLst/>
          </a:prstGeom>
          <a:no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4"/>
          <p:cNvSpPr/>
          <p:nvPr/>
        </p:nvSpPr>
        <p:spPr>
          <a:xfrm>
            <a:off x="6118424" y="1414824"/>
            <a:ext cx="1632000" cy="1632000"/>
          </a:xfrm>
          <a:prstGeom prst="ellipse">
            <a:avLst/>
          </a:prstGeom>
          <a:no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4"/>
          <p:cNvSpPr/>
          <p:nvPr/>
        </p:nvSpPr>
        <p:spPr>
          <a:xfrm>
            <a:off x="7500225" y="4086700"/>
            <a:ext cx="831300" cy="831300"/>
          </a:xfrm>
          <a:prstGeom prst="ellipse">
            <a:avLst/>
          </a:prstGeom>
          <a:noFill/>
          <a:ln cap="flat" cmpd="sng" w="19050">
            <a:solidFill>
              <a:srgbClr val="DB44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4"/>
          <p:cNvSpPr/>
          <p:nvPr/>
        </p:nvSpPr>
        <p:spPr>
          <a:xfrm>
            <a:off x="794188" y="1494263"/>
            <a:ext cx="831300" cy="831300"/>
          </a:xfrm>
          <a:prstGeom prst="ellipse">
            <a:avLst/>
          </a:prstGeom>
          <a:noFill/>
          <a:ln cap="flat" cmpd="sng" w="19050">
            <a:solidFill>
              <a:srgbClr val="DB44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4"/>
          <p:cNvSpPr/>
          <p:nvPr/>
        </p:nvSpPr>
        <p:spPr>
          <a:xfrm>
            <a:off x="1080300" y="1677414"/>
            <a:ext cx="3452400" cy="30291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4"/>
          <p:cNvSpPr/>
          <p:nvPr/>
        </p:nvSpPr>
        <p:spPr>
          <a:xfrm>
            <a:off x="4611275" y="1677414"/>
            <a:ext cx="3452400" cy="30291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4"/>
          <p:cNvSpPr txBox="1"/>
          <p:nvPr>
            <p:ph type="title"/>
          </p:nvPr>
        </p:nvSpPr>
        <p:spPr>
          <a:xfrm>
            <a:off x="1347900" y="446125"/>
            <a:ext cx="6448200" cy="912300"/>
          </a:xfrm>
          <a:prstGeom prst="rect">
            <a:avLst/>
          </a:prstGeom>
          <a:noFill/>
        </p:spPr>
        <p:txBody>
          <a:bodyPr anchorCtr="0" anchor="ctr" bIns="91425" lIns="91425" spcFirstLastPara="1" rIns="91425" wrap="square" tIns="91425">
            <a:normAutofit/>
          </a:bodyPr>
          <a:lstStyle>
            <a:lvl1pPr lvl="0" rtl="0" algn="l">
              <a:lnSpc>
                <a:spcPct val="100000"/>
              </a:lnSpc>
              <a:spcBef>
                <a:spcPts val="0"/>
              </a:spcBef>
              <a:spcAft>
                <a:spcPts val="0"/>
              </a:spcAft>
              <a:buClr>
                <a:srgbClr val="434343"/>
              </a:buClr>
              <a:buSzPts val="2400"/>
              <a:buNone/>
              <a:defRPr sz="2400">
                <a:solidFill>
                  <a:srgbClr val="434343"/>
                </a:solidFill>
              </a:defRPr>
            </a:lvl1pPr>
            <a:lvl2pPr lvl="1" rtl="0" algn="l">
              <a:lnSpc>
                <a:spcPct val="100000"/>
              </a:lnSpc>
              <a:spcBef>
                <a:spcPts val="0"/>
              </a:spcBef>
              <a:spcAft>
                <a:spcPts val="0"/>
              </a:spcAft>
              <a:buClr>
                <a:srgbClr val="434343"/>
              </a:buClr>
              <a:buSzPts val="2400"/>
              <a:buNone/>
              <a:defRPr sz="2400">
                <a:solidFill>
                  <a:srgbClr val="434343"/>
                </a:solidFill>
              </a:defRPr>
            </a:lvl2pPr>
            <a:lvl3pPr lvl="2" rtl="0" algn="l">
              <a:lnSpc>
                <a:spcPct val="100000"/>
              </a:lnSpc>
              <a:spcBef>
                <a:spcPts val="0"/>
              </a:spcBef>
              <a:spcAft>
                <a:spcPts val="0"/>
              </a:spcAft>
              <a:buClr>
                <a:srgbClr val="434343"/>
              </a:buClr>
              <a:buSzPts val="2400"/>
              <a:buNone/>
              <a:defRPr sz="2400">
                <a:solidFill>
                  <a:srgbClr val="434343"/>
                </a:solidFill>
              </a:defRPr>
            </a:lvl3pPr>
            <a:lvl4pPr lvl="3" rtl="0" algn="l">
              <a:lnSpc>
                <a:spcPct val="100000"/>
              </a:lnSpc>
              <a:spcBef>
                <a:spcPts val="0"/>
              </a:spcBef>
              <a:spcAft>
                <a:spcPts val="0"/>
              </a:spcAft>
              <a:buClr>
                <a:srgbClr val="434343"/>
              </a:buClr>
              <a:buSzPts val="2400"/>
              <a:buNone/>
              <a:defRPr sz="2400">
                <a:solidFill>
                  <a:srgbClr val="434343"/>
                </a:solidFill>
              </a:defRPr>
            </a:lvl4pPr>
            <a:lvl5pPr lvl="4" rtl="0" algn="l">
              <a:lnSpc>
                <a:spcPct val="100000"/>
              </a:lnSpc>
              <a:spcBef>
                <a:spcPts val="0"/>
              </a:spcBef>
              <a:spcAft>
                <a:spcPts val="0"/>
              </a:spcAft>
              <a:buClr>
                <a:srgbClr val="434343"/>
              </a:buClr>
              <a:buSzPts val="2400"/>
              <a:buNone/>
              <a:defRPr sz="2400">
                <a:solidFill>
                  <a:srgbClr val="434343"/>
                </a:solidFill>
              </a:defRPr>
            </a:lvl5pPr>
            <a:lvl6pPr lvl="5" rtl="0" algn="l">
              <a:lnSpc>
                <a:spcPct val="100000"/>
              </a:lnSpc>
              <a:spcBef>
                <a:spcPts val="0"/>
              </a:spcBef>
              <a:spcAft>
                <a:spcPts val="0"/>
              </a:spcAft>
              <a:buClr>
                <a:srgbClr val="434343"/>
              </a:buClr>
              <a:buSzPts val="2400"/>
              <a:buNone/>
              <a:defRPr sz="2400">
                <a:solidFill>
                  <a:srgbClr val="434343"/>
                </a:solidFill>
              </a:defRPr>
            </a:lvl6pPr>
            <a:lvl7pPr lvl="6" rtl="0" algn="l">
              <a:lnSpc>
                <a:spcPct val="100000"/>
              </a:lnSpc>
              <a:spcBef>
                <a:spcPts val="0"/>
              </a:spcBef>
              <a:spcAft>
                <a:spcPts val="0"/>
              </a:spcAft>
              <a:buClr>
                <a:srgbClr val="434343"/>
              </a:buClr>
              <a:buSzPts val="2400"/>
              <a:buNone/>
              <a:defRPr sz="2400">
                <a:solidFill>
                  <a:srgbClr val="434343"/>
                </a:solidFill>
              </a:defRPr>
            </a:lvl7pPr>
            <a:lvl8pPr lvl="7" rtl="0" algn="l">
              <a:lnSpc>
                <a:spcPct val="100000"/>
              </a:lnSpc>
              <a:spcBef>
                <a:spcPts val="0"/>
              </a:spcBef>
              <a:spcAft>
                <a:spcPts val="0"/>
              </a:spcAft>
              <a:buClr>
                <a:srgbClr val="434343"/>
              </a:buClr>
              <a:buSzPts val="2400"/>
              <a:buNone/>
              <a:defRPr sz="2400">
                <a:solidFill>
                  <a:srgbClr val="434343"/>
                </a:solidFill>
              </a:defRPr>
            </a:lvl8pPr>
            <a:lvl9pPr lvl="8" rtl="0" algn="l">
              <a:lnSpc>
                <a:spcPct val="100000"/>
              </a:lnSpc>
              <a:spcBef>
                <a:spcPts val="0"/>
              </a:spcBef>
              <a:spcAft>
                <a:spcPts val="0"/>
              </a:spcAft>
              <a:buClr>
                <a:srgbClr val="434343"/>
              </a:buClr>
              <a:buSzPts val="2400"/>
              <a:buNone/>
              <a:defRPr sz="2400">
                <a:solidFill>
                  <a:srgbClr val="434343"/>
                </a:solidFill>
              </a:defRPr>
            </a:lvl9pPr>
          </a:lstStyle>
          <a:p/>
        </p:txBody>
      </p:sp>
      <p:sp>
        <p:nvSpPr>
          <p:cNvPr id="122" name="Google Shape;122;p24"/>
          <p:cNvSpPr txBox="1"/>
          <p:nvPr>
            <p:ph idx="1" type="body"/>
          </p:nvPr>
        </p:nvSpPr>
        <p:spPr>
          <a:xfrm>
            <a:off x="1347900" y="1876875"/>
            <a:ext cx="2917200" cy="26301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rgbClr val="434343"/>
              </a:buClr>
              <a:buSzPts val="1400"/>
              <a:buChar char="●"/>
              <a:defRPr sz="1400">
                <a:solidFill>
                  <a:srgbClr val="434343"/>
                </a:solidFill>
              </a:defRPr>
            </a:lvl1pPr>
            <a:lvl2pPr indent="-304800" lvl="1" marL="914400" rtl="0" algn="l">
              <a:lnSpc>
                <a:spcPct val="115000"/>
              </a:lnSpc>
              <a:spcBef>
                <a:spcPts val="0"/>
              </a:spcBef>
              <a:spcAft>
                <a:spcPts val="0"/>
              </a:spcAft>
              <a:buClr>
                <a:srgbClr val="434343"/>
              </a:buClr>
              <a:buSzPts val="1200"/>
              <a:buChar char="○"/>
              <a:defRPr sz="1200">
                <a:solidFill>
                  <a:srgbClr val="434343"/>
                </a:solidFill>
              </a:defRPr>
            </a:lvl2pPr>
            <a:lvl3pPr indent="-304800" lvl="2" marL="1371600" rtl="0" algn="l">
              <a:lnSpc>
                <a:spcPct val="115000"/>
              </a:lnSpc>
              <a:spcBef>
                <a:spcPts val="0"/>
              </a:spcBef>
              <a:spcAft>
                <a:spcPts val="0"/>
              </a:spcAft>
              <a:buClr>
                <a:srgbClr val="434343"/>
              </a:buClr>
              <a:buSzPts val="1200"/>
              <a:buChar char="■"/>
              <a:defRPr sz="1200">
                <a:solidFill>
                  <a:srgbClr val="434343"/>
                </a:solidFill>
              </a:defRPr>
            </a:lvl3pPr>
            <a:lvl4pPr indent="-304800" lvl="3" marL="1828800" rtl="0" algn="l">
              <a:lnSpc>
                <a:spcPct val="115000"/>
              </a:lnSpc>
              <a:spcBef>
                <a:spcPts val="0"/>
              </a:spcBef>
              <a:spcAft>
                <a:spcPts val="0"/>
              </a:spcAft>
              <a:buClr>
                <a:srgbClr val="434343"/>
              </a:buClr>
              <a:buSzPts val="1200"/>
              <a:buChar char="●"/>
              <a:defRPr sz="1200">
                <a:solidFill>
                  <a:srgbClr val="434343"/>
                </a:solidFill>
              </a:defRPr>
            </a:lvl4pPr>
            <a:lvl5pPr indent="-304800" lvl="4" marL="2286000" rtl="0" algn="l">
              <a:lnSpc>
                <a:spcPct val="115000"/>
              </a:lnSpc>
              <a:spcBef>
                <a:spcPts val="0"/>
              </a:spcBef>
              <a:spcAft>
                <a:spcPts val="0"/>
              </a:spcAft>
              <a:buClr>
                <a:srgbClr val="434343"/>
              </a:buClr>
              <a:buSzPts val="1200"/>
              <a:buChar char="○"/>
              <a:defRPr sz="1200">
                <a:solidFill>
                  <a:srgbClr val="434343"/>
                </a:solidFill>
              </a:defRPr>
            </a:lvl5pPr>
            <a:lvl6pPr indent="-304800" lvl="5" marL="2743200" rtl="0" algn="l">
              <a:lnSpc>
                <a:spcPct val="115000"/>
              </a:lnSpc>
              <a:spcBef>
                <a:spcPts val="0"/>
              </a:spcBef>
              <a:spcAft>
                <a:spcPts val="0"/>
              </a:spcAft>
              <a:buClr>
                <a:srgbClr val="434343"/>
              </a:buClr>
              <a:buSzPts val="1200"/>
              <a:buChar char="■"/>
              <a:defRPr sz="1200">
                <a:solidFill>
                  <a:srgbClr val="434343"/>
                </a:solidFill>
              </a:defRPr>
            </a:lvl6pPr>
            <a:lvl7pPr indent="-304800" lvl="6" marL="3200400" rtl="0" algn="l">
              <a:lnSpc>
                <a:spcPct val="115000"/>
              </a:lnSpc>
              <a:spcBef>
                <a:spcPts val="0"/>
              </a:spcBef>
              <a:spcAft>
                <a:spcPts val="0"/>
              </a:spcAft>
              <a:buClr>
                <a:srgbClr val="434343"/>
              </a:buClr>
              <a:buSzPts val="1200"/>
              <a:buChar char="●"/>
              <a:defRPr sz="1200">
                <a:solidFill>
                  <a:srgbClr val="434343"/>
                </a:solidFill>
              </a:defRPr>
            </a:lvl7pPr>
            <a:lvl8pPr indent="-304800" lvl="7" marL="3657600" rtl="0" algn="l">
              <a:lnSpc>
                <a:spcPct val="115000"/>
              </a:lnSpc>
              <a:spcBef>
                <a:spcPts val="0"/>
              </a:spcBef>
              <a:spcAft>
                <a:spcPts val="0"/>
              </a:spcAft>
              <a:buClr>
                <a:srgbClr val="434343"/>
              </a:buClr>
              <a:buSzPts val="1200"/>
              <a:buChar char="○"/>
              <a:defRPr sz="1200">
                <a:solidFill>
                  <a:srgbClr val="434343"/>
                </a:solidFill>
              </a:defRPr>
            </a:lvl8pPr>
            <a:lvl9pPr indent="-304800" lvl="8" marL="4114800" rtl="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123" name="Google Shape;123;p24"/>
          <p:cNvSpPr txBox="1"/>
          <p:nvPr>
            <p:ph idx="2" type="body"/>
          </p:nvPr>
        </p:nvSpPr>
        <p:spPr>
          <a:xfrm>
            <a:off x="4878875" y="1876925"/>
            <a:ext cx="2917200" cy="26301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rgbClr val="434343"/>
              </a:buClr>
              <a:buSzPts val="1400"/>
              <a:buChar char="●"/>
              <a:defRPr sz="1400">
                <a:solidFill>
                  <a:srgbClr val="434343"/>
                </a:solidFill>
              </a:defRPr>
            </a:lvl1pPr>
            <a:lvl2pPr indent="-304800" lvl="1" marL="914400" rtl="0" algn="l">
              <a:lnSpc>
                <a:spcPct val="115000"/>
              </a:lnSpc>
              <a:spcBef>
                <a:spcPts val="0"/>
              </a:spcBef>
              <a:spcAft>
                <a:spcPts val="0"/>
              </a:spcAft>
              <a:buClr>
                <a:srgbClr val="434343"/>
              </a:buClr>
              <a:buSzPts val="1200"/>
              <a:buChar char="○"/>
              <a:defRPr sz="1200">
                <a:solidFill>
                  <a:srgbClr val="434343"/>
                </a:solidFill>
              </a:defRPr>
            </a:lvl2pPr>
            <a:lvl3pPr indent="-304800" lvl="2" marL="1371600" rtl="0" algn="l">
              <a:lnSpc>
                <a:spcPct val="115000"/>
              </a:lnSpc>
              <a:spcBef>
                <a:spcPts val="0"/>
              </a:spcBef>
              <a:spcAft>
                <a:spcPts val="0"/>
              </a:spcAft>
              <a:buClr>
                <a:srgbClr val="434343"/>
              </a:buClr>
              <a:buSzPts val="1200"/>
              <a:buChar char="■"/>
              <a:defRPr sz="1200">
                <a:solidFill>
                  <a:srgbClr val="434343"/>
                </a:solidFill>
              </a:defRPr>
            </a:lvl3pPr>
            <a:lvl4pPr indent="-304800" lvl="3" marL="1828800" rtl="0" algn="l">
              <a:lnSpc>
                <a:spcPct val="115000"/>
              </a:lnSpc>
              <a:spcBef>
                <a:spcPts val="0"/>
              </a:spcBef>
              <a:spcAft>
                <a:spcPts val="0"/>
              </a:spcAft>
              <a:buClr>
                <a:srgbClr val="434343"/>
              </a:buClr>
              <a:buSzPts val="1200"/>
              <a:buChar char="●"/>
              <a:defRPr sz="1200">
                <a:solidFill>
                  <a:srgbClr val="434343"/>
                </a:solidFill>
              </a:defRPr>
            </a:lvl4pPr>
            <a:lvl5pPr indent="-304800" lvl="4" marL="2286000" rtl="0" algn="l">
              <a:lnSpc>
                <a:spcPct val="115000"/>
              </a:lnSpc>
              <a:spcBef>
                <a:spcPts val="0"/>
              </a:spcBef>
              <a:spcAft>
                <a:spcPts val="0"/>
              </a:spcAft>
              <a:buClr>
                <a:srgbClr val="434343"/>
              </a:buClr>
              <a:buSzPts val="1200"/>
              <a:buChar char="○"/>
              <a:defRPr sz="1200">
                <a:solidFill>
                  <a:srgbClr val="434343"/>
                </a:solidFill>
              </a:defRPr>
            </a:lvl5pPr>
            <a:lvl6pPr indent="-304800" lvl="5" marL="2743200" rtl="0" algn="l">
              <a:lnSpc>
                <a:spcPct val="115000"/>
              </a:lnSpc>
              <a:spcBef>
                <a:spcPts val="0"/>
              </a:spcBef>
              <a:spcAft>
                <a:spcPts val="0"/>
              </a:spcAft>
              <a:buClr>
                <a:srgbClr val="434343"/>
              </a:buClr>
              <a:buSzPts val="1200"/>
              <a:buChar char="■"/>
              <a:defRPr sz="1200">
                <a:solidFill>
                  <a:srgbClr val="434343"/>
                </a:solidFill>
              </a:defRPr>
            </a:lvl6pPr>
            <a:lvl7pPr indent="-304800" lvl="6" marL="3200400" rtl="0" algn="l">
              <a:lnSpc>
                <a:spcPct val="115000"/>
              </a:lnSpc>
              <a:spcBef>
                <a:spcPts val="0"/>
              </a:spcBef>
              <a:spcAft>
                <a:spcPts val="0"/>
              </a:spcAft>
              <a:buClr>
                <a:srgbClr val="434343"/>
              </a:buClr>
              <a:buSzPts val="1200"/>
              <a:buChar char="●"/>
              <a:defRPr sz="1200">
                <a:solidFill>
                  <a:srgbClr val="434343"/>
                </a:solidFill>
              </a:defRPr>
            </a:lvl7pPr>
            <a:lvl8pPr indent="-304800" lvl="7" marL="3657600" rtl="0" algn="l">
              <a:lnSpc>
                <a:spcPct val="115000"/>
              </a:lnSpc>
              <a:spcBef>
                <a:spcPts val="0"/>
              </a:spcBef>
              <a:spcAft>
                <a:spcPts val="0"/>
              </a:spcAft>
              <a:buClr>
                <a:srgbClr val="434343"/>
              </a:buClr>
              <a:buSzPts val="1200"/>
              <a:buChar char="○"/>
              <a:defRPr sz="1200">
                <a:solidFill>
                  <a:srgbClr val="434343"/>
                </a:solidFill>
              </a:defRPr>
            </a:lvl8pPr>
            <a:lvl9pPr indent="-304800" lvl="8" marL="4114800" rtl="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124" name="Google Shape;124;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rgbClr val="666666"/>
                </a:solidFill>
              </a:defRPr>
            </a:lvl1pPr>
            <a:lvl2pPr lvl="1" rtl="0" algn="r">
              <a:lnSpc>
                <a:spcPct val="100000"/>
              </a:lnSpc>
              <a:spcAft>
                <a:spcPts val="0"/>
              </a:spcAft>
              <a:buNone/>
              <a:defRPr sz="1000">
                <a:solidFill>
                  <a:srgbClr val="666666"/>
                </a:solidFill>
              </a:defRPr>
            </a:lvl2pPr>
            <a:lvl3pPr lvl="2" rtl="0" algn="r">
              <a:lnSpc>
                <a:spcPct val="100000"/>
              </a:lnSpc>
              <a:spcAft>
                <a:spcPts val="0"/>
              </a:spcAft>
              <a:buNone/>
              <a:defRPr sz="1000">
                <a:solidFill>
                  <a:srgbClr val="666666"/>
                </a:solidFill>
              </a:defRPr>
            </a:lvl3pPr>
            <a:lvl4pPr lvl="3" rtl="0" algn="r">
              <a:lnSpc>
                <a:spcPct val="100000"/>
              </a:lnSpc>
              <a:spcAft>
                <a:spcPts val="0"/>
              </a:spcAft>
              <a:buNone/>
              <a:defRPr sz="1000">
                <a:solidFill>
                  <a:srgbClr val="666666"/>
                </a:solidFill>
              </a:defRPr>
            </a:lvl4pPr>
            <a:lvl5pPr lvl="4" rtl="0" algn="r">
              <a:lnSpc>
                <a:spcPct val="100000"/>
              </a:lnSpc>
              <a:spcAft>
                <a:spcPts val="0"/>
              </a:spcAft>
              <a:buNone/>
              <a:defRPr sz="1000">
                <a:solidFill>
                  <a:srgbClr val="666666"/>
                </a:solidFill>
              </a:defRPr>
            </a:lvl5pPr>
            <a:lvl6pPr lvl="5" rtl="0" algn="r">
              <a:lnSpc>
                <a:spcPct val="100000"/>
              </a:lnSpc>
              <a:spcAft>
                <a:spcPts val="0"/>
              </a:spcAft>
              <a:buNone/>
              <a:defRPr sz="1000">
                <a:solidFill>
                  <a:srgbClr val="666666"/>
                </a:solidFill>
              </a:defRPr>
            </a:lvl6pPr>
            <a:lvl7pPr lvl="6" rtl="0" algn="r">
              <a:lnSpc>
                <a:spcPct val="100000"/>
              </a:lnSpc>
              <a:spcAft>
                <a:spcPts val="0"/>
              </a:spcAft>
              <a:buNone/>
              <a:defRPr sz="1000">
                <a:solidFill>
                  <a:srgbClr val="666666"/>
                </a:solidFill>
              </a:defRPr>
            </a:lvl7pPr>
            <a:lvl8pPr lvl="7" rtl="0" algn="r">
              <a:lnSpc>
                <a:spcPct val="100000"/>
              </a:lnSpc>
              <a:spcAft>
                <a:spcPts val="0"/>
              </a:spcAft>
              <a:buNone/>
              <a:defRPr sz="1000">
                <a:solidFill>
                  <a:srgbClr val="666666"/>
                </a:solidFill>
              </a:defRPr>
            </a:lvl8pPr>
            <a:lvl9pPr lvl="8" rtl="0"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AUTOLAYOUT_16">
    <p:bg>
      <p:bgPr>
        <a:solidFill>
          <a:srgbClr val="FFFFFF"/>
        </a:solidFill>
      </p:bgPr>
    </p:bg>
    <p:spTree>
      <p:nvGrpSpPr>
        <p:cNvPr id="125" name="Shape 125"/>
        <p:cNvGrpSpPr/>
        <p:nvPr/>
      </p:nvGrpSpPr>
      <p:grpSpPr>
        <a:xfrm>
          <a:off x="0" y="0"/>
          <a:ext cx="0" cy="0"/>
          <a:chOff x="0" y="0"/>
          <a:chExt cx="0" cy="0"/>
        </a:xfrm>
      </p:grpSpPr>
      <p:sp>
        <p:nvSpPr>
          <p:cNvPr id="126" name="Google Shape;126;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p25"/>
          <p:cNvCxnSpPr/>
          <p:nvPr/>
        </p:nvCxnSpPr>
        <p:spPr>
          <a:xfrm>
            <a:off x="466325" y="353995"/>
            <a:ext cx="660000" cy="0"/>
          </a:xfrm>
          <a:prstGeom prst="straightConnector1">
            <a:avLst/>
          </a:prstGeom>
          <a:noFill/>
          <a:ln cap="flat" cmpd="sng" w="76200">
            <a:solidFill>
              <a:schemeClr val="dk1"/>
            </a:solidFill>
            <a:prstDash val="solid"/>
            <a:round/>
            <a:headEnd len="sm" w="sm" type="none"/>
            <a:tailEnd len="sm" w="sm" type="none"/>
          </a:ln>
        </p:spPr>
      </p:cxnSp>
      <p:sp>
        <p:nvSpPr>
          <p:cNvPr id="128" name="Google Shape;128;p25"/>
          <p:cNvSpPr txBox="1"/>
          <p:nvPr>
            <p:ph type="title"/>
          </p:nvPr>
        </p:nvSpPr>
        <p:spPr>
          <a:xfrm>
            <a:off x="349300" y="450120"/>
            <a:ext cx="3898200" cy="41154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129" name="Google Shape;129;p25"/>
          <p:cNvSpPr txBox="1"/>
          <p:nvPr>
            <p:ph idx="1" type="body"/>
          </p:nvPr>
        </p:nvSpPr>
        <p:spPr>
          <a:xfrm>
            <a:off x="4572000" y="450120"/>
            <a:ext cx="4222800" cy="41154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30" name="Google Shape;130;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AUTOLAYOUT_17">
    <p:bg>
      <p:bgPr>
        <a:solidFill>
          <a:srgbClr val="FFFFFF"/>
        </a:solidFill>
      </p:bgPr>
    </p:bg>
    <p:spTree>
      <p:nvGrpSpPr>
        <p:cNvPr id="131" name="Shape 131"/>
        <p:cNvGrpSpPr/>
        <p:nvPr/>
      </p:nvGrpSpPr>
      <p:grpSpPr>
        <a:xfrm>
          <a:off x="0" y="0"/>
          <a:ext cx="0" cy="0"/>
          <a:chOff x="0" y="0"/>
          <a:chExt cx="0" cy="0"/>
        </a:xfrm>
      </p:grpSpPr>
      <p:sp>
        <p:nvSpPr>
          <p:cNvPr id="132" name="Google Shape;132;p2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txBox="1"/>
          <p:nvPr>
            <p:ph type="title"/>
          </p:nvPr>
        </p:nvSpPr>
        <p:spPr>
          <a:xfrm>
            <a:off x="232878" y="219975"/>
            <a:ext cx="2336400" cy="915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134" name="Google Shape;134;p26"/>
          <p:cNvSpPr txBox="1"/>
          <p:nvPr>
            <p:ph idx="1" type="body"/>
          </p:nvPr>
        </p:nvSpPr>
        <p:spPr>
          <a:xfrm>
            <a:off x="232875" y="1290250"/>
            <a:ext cx="2336400" cy="35229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0"/>
              </a:spcBef>
              <a:spcAft>
                <a:spcPts val="0"/>
              </a:spcAft>
              <a:buClr>
                <a:srgbClr val="000000"/>
              </a:buClr>
              <a:buSzPts val="1200"/>
              <a:buChar char="○"/>
              <a:defRPr sz="1200">
                <a:solidFill>
                  <a:srgbClr val="000000"/>
                </a:solidFill>
              </a:defRPr>
            </a:lvl2pPr>
            <a:lvl3pPr indent="-304800" lvl="2" marL="1371600" algn="l">
              <a:lnSpc>
                <a:spcPct val="115000"/>
              </a:lnSpc>
              <a:spcBef>
                <a:spcPts val="0"/>
              </a:spcBef>
              <a:spcAft>
                <a:spcPts val="0"/>
              </a:spcAft>
              <a:buClr>
                <a:srgbClr val="000000"/>
              </a:buClr>
              <a:buSzPts val="1200"/>
              <a:buChar char="■"/>
              <a:defRPr sz="1200">
                <a:solidFill>
                  <a:srgbClr val="000000"/>
                </a:solidFill>
              </a:defRPr>
            </a:lvl3pPr>
            <a:lvl4pPr indent="-304800" lvl="3" marL="1828800" algn="l">
              <a:lnSpc>
                <a:spcPct val="115000"/>
              </a:lnSpc>
              <a:spcBef>
                <a:spcPts val="0"/>
              </a:spcBef>
              <a:spcAft>
                <a:spcPts val="0"/>
              </a:spcAft>
              <a:buClr>
                <a:srgbClr val="000000"/>
              </a:buClr>
              <a:buSzPts val="1200"/>
              <a:buChar char="●"/>
              <a:defRPr sz="1200">
                <a:solidFill>
                  <a:srgbClr val="000000"/>
                </a:solidFill>
              </a:defRPr>
            </a:lvl4pPr>
            <a:lvl5pPr indent="-304800" lvl="4" marL="2286000" algn="l">
              <a:lnSpc>
                <a:spcPct val="115000"/>
              </a:lnSpc>
              <a:spcBef>
                <a:spcPts val="0"/>
              </a:spcBef>
              <a:spcAft>
                <a:spcPts val="0"/>
              </a:spcAft>
              <a:buClr>
                <a:srgbClr val="000000"/>
              </a:buClr>
              <a:buSzPts val="1200"/>
              <a:buChar char="○"/>
              <a:defRPr sz="1200">
                <a:solidFill>
                  <a:srgbClr val="000000"/>
                </a:solidFill>
              </a:defRPr>
            </a:lvl5pPr>
            <a:lvl6pPr indent="-304800" lvl="5" marL="2743200" algn="l">
              <a:lnSpc>
                <a:spcPct val="115000"/>
              </a:lnSpc>
              <a:spcBef>
                <a:spcPts val="0"/>
              </a:spcBef>
              <a:spcAft>
                <a:spcPts val="0"/>
              </a:spcAft>
              <a:buClr>
                <a:srgbClr val="000000"/>
              </a:buClr>
              <a:buSzPts val="1200"/>
              <a:buChar char="■"/>
              <a:defRPr sz="1200">
                <a:solidFill>
                  <a:srgbClr val="000000"/>
                </a:solidFill>
              </a:defRPr>
            </a:lvl6pPr>
            <a:lvl7pPr indent="-304800" lvl="6" marL="3200400" algn="l">
              <a:lnSpc>
                <a:spcPct val="115000"/>
              </a:lnSpc>
              <a:spcBef>
                <a:spcPts val="0"/>
              </a:spcBef>
              <a:spcAft>
                <a:spcPts val="0"/>
              </a:spcAft>
              <a:buClr>
                <a:srgbClr val="000000"/>
              </a:buClr>
              <a:buSzPts val="1200"/>
              <a:buChar char="●"/>
              <a:defRPr sz="1200">
                <a:solidFill>
                  <a:srgbClr val="000000"/>
                </a:solidFill>
              </a:defRPr>
            </a:lvl7pPr>
            <a:lvl8pPr indent="-304800" lvl="7" marL="3657600" algn="l">
              <a:lnSpc>
                <a:spcPct val="115000"/>
              </a:lnSpc>
              <a:spcBef>
                <a:spcPts val="0"/>
              </a:spcBef>
              <a:spcAft>
                <a:spcPts val="0"/>
              </a:spcAft>
              <a:buClr>
                <a:srgbClr val="000000"/>
              </a:buClr>
              <a:buSzPts val="1200"/>
              <a:buChar char="○"/>
              <a:defRPr sz="1200">
                <a:solidFill>
                  <a:srgbClr val="000000"/>
                </a:solidFill>
              </a:defRPr>
            </a:lvl8pPr>
            <a:lvl9pPr indent="-304800" lvl="8" marL="4114800" algn="l">
              <a:lnSpc>
                <a:spcPct val="115000"/>
              </a:lnSpc>
              <a:spcBef>
                <a:spcPts val="0"/>
              </a:spcBef>
              <a:spcAft>
                <a:spcPts val="0"/>
              </a:spcAft>
              <a:buClr>
                <a:srgbClr val="000000"/>
              </a:buClr>
              <a:buSzPts val="1200"/>
              <a:buChar char="■"/>
              <a:defRPr sz="1200">
                <a:solidFill>
                  <a:srgbClr val="000000"/>
                </a:solidFill>
              </a:defRPr>
            </a:lvl9pPr>
          </a:lstStyle>
          <a:p/>
        </p:txBody>
      </p:sp>
      <p:sp>
        <p:nvSpPr>
          <p:cNvPr id="135" name="Google Shape;135;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AUTOLAYOUT_18">
    <p:bg>
      <p:bgPr>
        <a:solidFill>
          <a:srgbClr val="FFFFFF"/>
        </a:solidFill>
      </p:bgPr>
    </p:bg>
    <p:spTree>
      <p:nvGrpSpPr>
        <p:cNvPr id="136" name="Shape 136"/>
        <p:cNvGrpSpPr/>
        <p:nvPr/>
      </p:nvGrpSpPr>
      <p:grpSpPr>
        <a:xfrm>
          <a:off x="0" y="0"/>
          <a:ext cx="0" cy="0"/>
          <a:chOff x="0" y="0"/>
          <a:chExt cx="0" cy="0"/>
        </a:xfrm>
      </p:grpSpPr>
      <p:sp>
        <p:nvSpPr>
          <p:cNvPr id="137" name="Google Shape;137;p2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7"/>
          <p:cNvSpPr/>
          <p:nvPr/>
        </p:nvSpPr>
        <p:spPr>
          <a:xfrm>
            <a:off x="4844700" y="1040701"/>
            <a:ext cx="4031700" cy="3062100"/>
          </a:xfrm>
          <a:prstGeom prst="rect">
            <a:avLst/>
          </a:prstGeom>
          <a:solidFill>
            <a:schemeClr val="dk1"/>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27"/>
          <p:cNvSpPr txBox="1"/>
          <p:nvPr>
            <p:ph type="title"/>
          </p:nvPr>
        </p:nvSpPr>
        <p:spPr>
          <a:xfrm>
            <a:off x="291875" y="406900"/>
            <a:ext cx="39780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141" name="Google Shape;141;p27"/>
          <p:cNvSpPr txBox="1"/>
          <p:nvPr>
            <p:ph idx="1" type="body"/>
          </p:nvPr>
        </p:nvSpPr>
        <p:spPr>
          <a:xfrm>
            <a:off x="291950" y="1854951"/>
            <a:ext cx="3978000" cy="25770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42" name="Google Shape;142;p2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8">
  <p:cSld name="AUTOLAYOUT_20">
    <p:bg>
      <p:bgPr>
        <a:solidFill>
          <a:srgbClr val="FFFFFF"/>
        </a:solidFill>
      </p:bgPr>
    </p:bg>
    <p:spTree>
      <p:nvGrpSpPr>
        <p:cNvPr id="143" name="Shape 143"/>
        <p:cNvGrpSpPr/>
        <p:nvPr/>
      </p:nvGrpSpPr>
      <p:grpSpPr>
        <a:xfrm>
          <a:off x="0" y="0"/>
          <a:ext cx="0" cy="0"/>
          <a:chOff x="0" y="0"/>
          <a:chExt cx="0" cy="0"/>
        </a:xfrm>
      </p:grpSpPr>
      <p:sp>
        <p:nvSpPr>
          <p:cNvPr id="144" name="Google Shape;144;p2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8"/>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8"/>
          <p:cNvSpPr txBox="1"/>
          <p:nvPr>
            <p:ph type="title"/>
          </p:nvPr>
        </p:nvSpPr>
        <p:spPr>
          <a:xfrm>
            <a:off x="4852825" y="233150"/>
            <a:ext cx="4016400" cy="11814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147" name="Google Shape;147;p28"/>
          <p:cNvSpPr txBox="1"/>
          <p:nvPr>
            <p:ph idx="1" type="body"/>
          </p:nvPr>
        </p:nvSpPr>
        <p:spPr>
          <a:xfrm>
            <a:off x="4852900" y="1672727"/>
            <a:ext cx="4016400" cy="29904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48" name="Google Shape;148;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AUTOLAYOUT_21">
    <p:bg>
      <p:bgPr>
        <a:solidFill>
          <a:srgbClr val="FFFFFF"/>
        </a:solidFill>
      </p:bgPr>
    </p:bg>
    <p:spTree>
      <p:nvGrpSpPr>
        <p:cNvPr id="149" name="Shape 149"/>
        <p:cNvGrpSpPr/>
        <p:nvPr/>
      </p:nvGrpSpPr>
      <p:grpSpPr>
        <a:xfrm>
          <a:off x="0" y="0"/>
          <a:ext cx="0" cy="0"/>
          <a:chOff x="0" y="0"/>
          <a:chExt cx="0" cy="0"/>
        </a:xfrm>
      </p:grpSpPr>
      <p:sp>
        <p:nvSpPr>
          <p:cNvPr id="150" name="Google Shape;150;p2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9"/>
          <p:cNvSpPr txBox="1"/>
          <p:nvPr>
            <p:ph type="title"/>
          </p:nvPr>
        </p:nvSpPr>
        <p:spPr>
          <a:xfrm>
            <a:off x="311700" y="307825"/>
            <a:ext cx="2631900" cy="4316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153" name="Google Shape;153;p29"/>
          <p:cNvSpPr txBox="1"/>
          <p:nvPr>
            <p:ph idx="1" type="body"/>
          </p:nvPr>
        </p:nvSpPr>
        <p:spPr>
          <a:xfrm>
            <a:off x="4011825" y="364950"/>
            <a:ext cx="4850400" cy="42597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54" name="Google Shape;154;p2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9">
  <p:cSld name="AUTOLAYOUT_22">
    <p:bg>
      <p:bgPr>
        <a:solidFill>
          <a:srgbClr val="FFFFFF"/>
        </a:solidFill>
      </p:bgPr>
    </p:bg>
    <p:spTree>
      <p:nvGrpSpPr>
        <p:cNvPr id="155" name="Shape 155"/>
        <p:cNvGrpSpPr/>
        <p:nvPr/>
      </p:nvGrpSpPr>
      <p:grpSpPr>
        <a:xfrm>
          <a:off x="0" y="0"/>
          <a:ext cx="0" cy="0"/>
          <a:chOff x="0" y="0"/>
          <a:chExt cx="0" cy="0"/>
        </a:xfrm>
      </p:grpSpPr>
      <p:sp>
        <p:nvSpPr>
          <p:cNvPr id="156" name="Google Shape;156;p3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0"/>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0"/>
          <p:cNvSpPr txBox="1"/>
          <p:nvPr>
            <p:ph type="title"/>
          </p:nvPr>
        </p:nvSpPr>
        <p:spPr>
          <a:xfrm>
            <a:off x="304800" y="710000"/>
            <a:ext cx="2089800" cy="759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159" name="Google Shape;159;p30"/>
          <p:cNvSpPr txBox="1"/>
          <p:nvPr>
            <p:ph idx="1" type="body"/>
          </p:nvPr>
        </p:nvSpPr>
        <p:spPr>
          <a:xfrm>
            <a:off x="304800" y="1554150"/>
            <a:ext cx="2089800" cy="33105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160" name="Google Shape;160;p3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0">
  <p:cSld name="AUTOLAYOUT_23">
    <p:bg>
      <p:bgPr>
        <a:solidFill>
          <a:srgbClr val="FFFFFF"/>
        </a:solidFill>
      </p:bgPr>
    </p:bg>
    <p:spTree>
      <p:nvGrpSpPr>
        <p:cNvPr id="161" name="Shape 161"/>
        <p:cNvGrpSpPr/>
        <p:nvPr/>
      </p:nvGrpSpPr>
      <p:grpSpPr>
        <a:xfrm>
          <a:off x="0" y="0"/>
          <a:ext cx="0" cy="0"/>
          <a:chOff x="0" y="0"/>
          <a:chExt cx="0" cy="0"/>
        </a:xfrm>
      </p:grpSpPr>
      <p:sp>
        <p:nvSpPr>
          <p:cNvPr id="162" name="Google Shape;162;p3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1"/>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1"/>
          <p:cNvSpPr txBox="1"/>
          <p:nvPr>
            <p:ph type="title"/>
          </p:nvPr>
        </p:nvSpPr>
        <p:spPr>
          <a:xfrm>
            <a:off x="4852825" y="233150"/>
            <a:ext cx="4016400" cy="11814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165" name="Google Shape;165;p31"/>
          <p:cNvSpPr txBox="1"/>
          <p:nvPr>
            <p:ph idx="1" type="body"/>
          </p:nvPr>
        </p:nvSpPr>
        <p:spPr>
          <a:xfrm>
            <a:off x="4852900" y="1672727"/>
            <a:ext cx="4016400" cy="29904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66" name="Google Shape;166;p3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2">
  <p:cSld name="AUTOLAYOUT_25">
    <p:spTree>
      <p:nvGrpSpPr>
        <p:cNvPr id="167" name="Shape 167"/>
        <p:cNvGrpSpPr/>
        <p:nvPr/>
      </p:nvGrpSpPr>
      <p:grpSpPr>
        <a:xfrm>
          <a:off x="0" y="0"/>
          <a:ext cx="0" cy="0"/>
          <a:chOff x="0" y="0"/>
          <a:chExt cx="0" cy="0"/>
        </a:xfrm>
      </p:grpSpPr>
      <p:sp>
        <p:nvSpPr>
          <p:cNvPr id="168" name="Google Shape;168;p32"/>
          <p:cNvSpPr/>
          <p:nvPr/>
        </p:nvSpPr>
        <p:spPr>
          <a:xfrm>
            <a:off x="0" y="0"/>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2"/>
          <p:cNvSpPr txBox="1"/>
          <p:nvPr>
            <p:ph type="title"/>
          </p:nvPr>
        </p:nvSpPr>
        <p:spPr>
          <a:xfrm>
            <a:off x="311700" y="205950"/>
            <a:ext cx="3889500" cy="1833000"/>
          </a:xfrm>
          <a:prstGeom prst="rect">
            <a:avLst/>
          </a:prstGeom>
          <a:noFill/>
        </p:spPr>
        <p:txBody>
          <a:bodyPr anchorCtr="0" anchor="b" bIns="91425" lIns="91425" spcFirstLastPara="1" rIns="91425" wrap="square" tIns="91425">
            <a:normAutofit/>
          </a:bodyPr>
          <a:lstStyle>
            <a:lvl1pPr lvl="0" rtl="0" algn="l">
              <a:lnSpc>
                <a:spcPct val="100000"/>
              </a:lnSpc>
              <a:spcBef>
                <a:spcPts val="0"/>
              </a:spcBef>
              <a:spcAft>
                <a:spcPts val="0"/>
              </a:spcAft>
              <a:buClr>
                <a:srgbClr val="FFFFFF"/>
              </a:buClr>
              <a:buSzPts val="2800"/>
              <a:buNone/>
              <a:defRPr b="1" sz="2800">
                <a:solidFill>
                  <a:srgbClr val="FFFFFF"/>
                </a:solidFill>
              </a:defRPr>
            </a:lvl1pPr>
            <a:lvl2pPr lvl="1" rtl="0" algn="l">
              <a:lnSpc>
                <a:spcPct val="100000"/>
              </a:lnSpc>
              <a:spcBef>
                <a:spcPts val="0"/>
              </a:spcBef>
              <a:spcAft>
                <a:spcPts val="0"/>
              </a:spcAft>
              <a:buClr>
                <a:srgbClr val="FFFFFF"/>
              </a:buClr>
              <a:buSzPts val="2800"/>
              <a:buNone/>
              <a:defRPr b="1" sz="2800">
                <a:solidFill>
                  <a:srgbClr val="FFFFFF"/>
                </a:solidFill>
              </a:defRPr>
            </a:lvl2pPr>
            <a:lvl3pPr lvl="2" rtl="0" algn="l">
              <a:lnSpc>
                <a:spcPct val="100000"/>
              </a:lnSpc>
              <a:spcBef>
                <a:spcPts val="0"/>
              </a:spcBef>
              <a:spcAft>
                <a:spcPts val="0"/>
              </a:spcAft>
              <a:buClr>
                <a:srgbClr val="FFFFFF"/>
              </a:buClr>
              <a:buSzPts val="2800"/>
              <a:buNone/>
              <a:defRPr b="1" sz="2800">
                <a:solidFill>
                  <a:srgbClr val="FFFFFF"/>
                </a:solidFill>
              </a:defRPr>
            </a:lvl3pPr>
            <a:lvl4pPr lvl="3" rtl="0" algn="l">
              <a:lnSpc>
                <a:spcPct val="100000"/>
              </a:lnSpc>
              <a:spcBef>
                <a:spcPts val="0"/>
              </a:spcBef>
              <a:spcAft>
                <a:spcPts val="0"/>
              </a:spcAft>
              <a:buClr>
                <a:srgbClr val="FFFFFF"/>
              </a:buClr>
              <a:buSzPts val="2800"/>
              <a:buNone/>
              <a:defRPr b="1" sz="2800">
                <a:solidFill>
                  <a:srgbClr val="FFFFFF"/>
                </a:solidFill>
              </a:defRPr>
            </a:lvl4pPr>
            <a:lvl5pPr lvl="4" rtl="0" algn="l">
              <a:lnSpc>
                <a:spcPct val="100000"/>
              </a:lnSpc>
              <a:spcBef>
                <a:spcPts val="0"/>
              </a:spcBef>
              <a:spcAft>
                <a:spcPts val="0"/>
              </a:spcAft>
              <a:buClr>
                <a:srgbClr val="FFFFFF"/>
              </a:buClr>
              <a:buSzPts val="2800"/>
              <a:buNone/>
              <a:defRPr b="1" sz="2800">
                <a:solidFill>
                  <a:srgbClr val="FFFFFF"/>
                </a:solidFill>
              </a:defRPr>
            </a:lvl5pPr>
            <a:lvl6pPr lvl="5" rtl="0" algn="l">
              <a:lnSpc>
                <a:spcPct val="100000"/>
              </a:lnSpc>
              <a:spcBef>
                <a:spcPts val="0"/>
              </a:spcBef>
              <a:spcAft>
                <a:spcPts val="0"/>
              </a:spcAft>
              <a:buClr>
                <a:srgbClr val="FFFFFF"/>
              </a:buClr>
              <a:buSzPts val="2800"/>
              <a:buNone/>
              <a:defRPr b="1" sz="2800">
                <a:solidFill>
                  <a:srgbClr val="FFFFFF"/>
                </a:solidFill>
              </a:defRPr>
            </a:lvl6pPr>
            <a:lvl7pPr lvl="6" rtl="0" algn="l">
              <a:lnSpc>
                <a:spcPct val="100000"/>
              </a:lnSpc>
              <a:spcBef>
                <a:spcPts val="0"/>
              </a:spcBef>
              <a:spcAft>
                <a:spcPts val="0"/>
              </a:spcAft>
              <a:buClr>
                <a:srgbClr val="FFFFFF"/>
              </a:buClr>
              <a:buSzPts val="2800"/>
              <a:buNone/>
              <a:defRPr b="1" sz="2800">
                <a:solidFill>
                  <a:srgbClr val="FFFFFF"/>
                </a:solidFill>
              </a:defRPr>
            </a:lvl7pPr>
            <a:lvl8pPr lvl="7" rtl="0" algn="l">
              <a:lnSpc>
                <a:spcPct val="100000"/>
              </a:lnSpc>
              <a:spcBef>
                <a:spcPts val="0"/>
              </a:spcBef>
              <a:spcAft>
                <a:spcPts val="0"/>
              </a:spcAft>
              <a:buClr>
                <a:srgbClr val="FFFFFF"/>
              </a:buClr>
              <a:buSzPts val="2800"/>
              <a:buNone/>
              <a:defRPr b="1" sz="2800">
                <a:solidFill>
                  <a:srgbClr val="FFFFFF"/>
                </a:solidFill>
              </a:defRPr>
            </a:lvl8pPr>
            <a:lvl9pPr lvl="8" rtl="0" algn="l">
              <a:lnSpc>
                <a:spcPct val="100000"/>
              </a:lnSpc>
              <a:spcBef>
                <a:spcPts val="0"/>
              </a:spcBef>
              <a:spcAft>
                <a:spcPts val="0"/>
              </a:spcAft>
              <a:buClr>
                <a:srgbClr val="FFFFFF"/>
              </a:buClr>
              <a:buSzPts val="2800"/>
              <a:buNone/>
              <a:defRPr b="1" sz="2800">
                <a:solidFill>
                  <a:srgbClr val="FFFFFF"/>
                </a:solidFill>
              </a:defRPr>
            </a:lvl9pPr>
          </a:lstStyle>
          <a:p/>
        </p:txBody>
      </p:sp>
      <p:sp>
        <p:nvSpPr>
          <p:cNvPr id="170" name="Google Shape;170;p32"/>
          <p:cNvSpPr txBox="1"/>
          <p:nvPr>
            <p:ph idx="1" type="body"/>
          </p:nvPr>
        </p:nvSpPr>
        <p:spPr>
          <a:xfrm>
            <a:off x="311700" y="2234525"/>
            <a:ext cx="3889500" cy="23343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rgbClr val="FFFFFF"/>
              </a:buClr>
              <a:buSzPts val="1400"/>
              <a:buChar char="●"/>
              <a:defRPr sz="1400">
                <a:solidFill>
                  <a:srgbClr val="FFFFFF"/>
                </a:solidFill>
              </a:defRPr>
            </a:lvl1pPr>
            <a:lvl2pPr indent="-304800" lvl="1" marL="914400" rtl="0" algn="l">
              <a:lnSpc>
                <a:spcPct val="115000"/>
              </a:lnSpc>
              <a:spcBef>
                <a:spcPts val="0"/>
              </a:spcBef>
              <a:spcAft>
                <a:spcPts val="0"/>
              </a:spcAft>
              <a:buClr>
                <a:srgbClr val="FFFFFF"/>
              </a:buClr>
              <a:buSzPts val="1200"/>
              <a:buChar char="○"/>
              <a:defRPr sz="1200">
                <a:solidFill>
                  <a:srgbClr val="FFFFFF"/>
                </a:solidFill>
              </a:defRPr>
            </a:lvl2pPr>
            <a:lvl3pPr indent="-304800" lvl="2" marL="1371600" rtl="0" algn="l">
              <a:lnSpc>
                <a:spcPct val="115000"/>
              </a:lnSpc>
              <a:spcBef>
                <a:spcPts val="0"/>
              </a:spcBef>
              <a:spcAft>
                <a:spcPts val="0"/>
              </a:spcAft>
              <a:buClr>
                <a:srgbClr val="FFFFFF"/>
              </a:buClr>
              <a:buSzPts val="1200"/>
              <a:buChar char="■"/>
              <a:defRPr sz="1200">
                <a:solidFill>
                  <a:srgbClr val="FFFFFF"/>
                </a:solidFill>
              </a:defRPr>
            </a:lvl3pPr>
            <a:lvl4pPr indent="-304800" lvl="3" marL="1828800" rtl="0" algn="l">
              <a:lnSpc>
                <a:spcPct val="115000"/>
              </a:lnSpc>
              <a:spcBef>
                <a:spcPts val="0"/>
              </a:spcBef>
              <a:spcAft>
                <a:spcPts val="0"/>
              </a:spcAft>
              <a:buClr>
                <a:srgbClr val="FFFFFF"/>
              </a:buClr>
              <a:buSzPts val="1200"/>
              <a:buChar char="●"/>
              <a:defRPr sz="1200">
                <a:solidFill>
                  <a:srgbClr val="FFFFFF"/>
                </a:solidFill>
              </a:defRPr>
            </a:lvl4pPr>
            <a:lvl5pPr indent="-304800" lvl="4" marL="2286000" rtl="0" algn="l">
              <a:lnSpc>
                <a:spcPct val="115000"/>
              </a:lnSpc>
              <a:spcBef>
                <a:spcPts val="0"/>
              </a:spcBef>
              <a:spcAft>
                <a:spcPts val="0"/>
              </a:spcAft>
              <a:buClr>
                <a:srgbClr val="FFFFFF"/>
              </a:buClr>
              <a:buSzPts val="1200"/>
              <a:buChar char="○"/>
              <a:defRPr sz="1200">
                <a:solidFill>
                  <a:srgbClr val="FFFFFF"/>
                </a:solidFill>
              </a:defRPr>
            </a:lvl5pPr>
            <a:lvl6pPr indent="-304800" lvl="5" marL="2743200" rtl="0" algn="l">
              <a:lnSpc>
                <a:spcPct val="115000"/>
              </a:lnSpc>
              <a:spcBef>
                <a:spcPts val="0"/>
              </a:spcBef>
              <a:spcAft>
                <a:spcPts val="0"/>
              </a:spcAft>
              <a:buClr>
                <a:srgbClr val="FFFFFF"/>
              </a:buClr>
              <a:buSzPts val="1200"/>
              <a:buChar char="■"/>
              <a:defRPr sz="1200">
                <a:solidFill>
                  <a:srgbClr val="FFFFFF"/>
                </a:solidFill>
              </a:defRPr>
            </a:lvl6pPr>
            <a:lvl7pPr indent="-304800" lvl="6" marL="3200400" rtl="0" algn="l">
              <a:lnSpc>
                <a:spcPct val="115000"/>
              </a:lnSpc>
              <a:spcBef>
                <a:spcPts val="0"/>
              </a:spcBef>
              <a:spcAft>
                <a:spcPts val="0"/>
              </a:spcAft>
              <a:buClr>
                <a:srgbClr val="FFFFFF"/>
              </a:buClr>
              <a:buSzPts val="1200"/>
              <a:buChar char="●"/>
              <a:defRPr sz="1200">
                <a:solidFill>
                  <a:srgbClr val="FFFFFF"/>
                </a:solidFill>
              </a:defRPr>
            </a:lvl7pPr>
            <a:lvl8pPr indent="-304800" lvl="7" marL="3657600" rtl="0" algn="l">
              <a:lnSpc>
                <a:spcPct val="115000"/>
              </a:lnSpc>
              <a:spcBef>
                <a:spcPts val="0"/>
              </a:spcBef>
              <a:spcAft>
                <a:spcPts val="0"/>
              </a:spcAft>
              <a:buClr>
                <a:srgbClr val="FFFFFF"/>
              </a:buClr>
              <a:buSzPts val="1200"/>
              <a:buChar char="○"/>
              <a:defRPr sz="1200">
                <a:solidFill>
                  <a:srgbClr val="FFFFFF"/>
                </a:solidFill>
              </a:defRPr>
            </a:lvl8pPr>
            <a:lvl9pPr indent="-304800" lvl="8" marL="4114800" rtl="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171" name="Google Shape;171;p3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3">
  <p:cSld name="AUTOLAYOUT_29">
    <p:bg>
      <p:bgPr>
        <a:solidFill>
          <a:srgbClr val="FFFFFF"/>
        </a:solidFill>
      </p:bgPr>
    </p:bg>
    <p:spTree>
      <p:nvGrpSpPr>
        <p:cNvPr id="172" name="Shape 172"/>
        <p:cNvGrpSpPr/>
        <p:nvPr/>
      </p:nvGrpSpPr>
      <p:grpSpPr>
        <a:xfrm>
          <a:off x="0" y="0"/>
          <a:ext cx="0" cy="0"/>
          <a:chOff x="0" y="0"/>
          <a:chExt cx="0" cy="0"/>
        </a:xfrm>
      </p:grpSpPr>
      <p:sp>
        <p:nvSpPr>
          <p:cNvPr id="173" name="Google Shape;173;p33"/>
          <p:cNvSpPr/>
          <p:nvPr/>
        </p:nvSpPr>
        <p:spPr>
          <a:xfrm>
            <a:off x="0" y="0"/>
            <a:ext cx="9144000" cy="5143500"/>
          </a:xfrm>
          <a:prstGeom prst="rect">
            <a:avLst/>
          </a:prstGeom>
          <a:solidFill>
            <a:srgbClr val="424E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33"/>
          <p:cNvGrpSpPr/>
          <p:nvPr/>
        </p:nvGrpSpPr>
        <p:grpSpPr>
          <a:xfrm>
            <a:off x="386075" y="403061"/>
            <a:ext cx="1354500" cy="137700"/>
            <a:chOff x="386075" y="419725"/>
            <a:chExt cx="1354500" cy="137700"/>
          </a:xfrm>
        </p:grpSpPr>
        <p:sp>
          <p:nvSpPr>
            <p:cNvPr id="175" name="Google Shape;175;p33"/>
            <p:cNvSpPr/>
            <p:nvPr/>
          </p:nvSpPr>
          <p:spPr>
            <a:xfrm>
              <a:off x="386075" y="4197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3"/>
            <p:cNvSpPr/>
            <p:nvPr/>
          </p:nvSpPr>
          <p:spPr>
            <a:xfrm>
              <a:off x="386075" y="4197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3"/>
            <p:cNvSpPr/>
            <p:nvPr/>
          </p:nvSpPr>
          <p:spPr>
            <a:xfrm>
              <a:off x="687205" y="4197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33"/>
          <p:cNvSpPr txBox="1"/>
          <p:nvPr>
            <p:ph type="title"/>
          </p:nvPr>
        </p:nvSpPr>
        <p:spPr>
          <a:xfrm>
            <a:off x="311700" y="633225"/>
            <a:ext cx="3127500" cy="7923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sz="1800">
                <a:solidFill>
                  <a:srgbClr val="FFFFFF"/>
                </a:solidFill>
              </a:defRPr>
            </a:lvl1pPr>
            <a:lvl2pPr lvl="1" algn="l">
              <a:lnSpc>
                <a:spcPct val="100000"/>
              </a:lnSpc>
              <a:spcBef>
                <a:spcPts val="0"/>
              </a:spcBef>
              <a:spcAft>
                <a:spcPts val="0"/>
              </a:spcAft>
              <a:buNone/>
              <a:defRPr sz="1800">
                <a:solidFill>
                  <a:srgbClr val="FFFFFF"/>
                </a:solidFill>
              </a:defRPr>
            </a:lvl2pPr>
            <a:lvl3pPr lvl="2" algn="l">
              <a:lnSpc>
                <a:spcPct val="100000"/>
              </a:lnSpc>
              <a:spcBef>
                <a:spcPts val="0"/>
              </a:spcBef>
              <a:spcAft>
                <a:spcPts val="0"/>
              </a:spcAft>
              <a:buNone/>
              <a:defRPr sz="1800">
                <a:solidFill>
                  <a:srgbClr val="FFFFFF"/>
                </a:solidFill>
              </a:defRPr>
            </a:lvl3pPr>
            <a:lvl4pPr lvl="3" algn="l">
              <a:lnSpc>
                <a:spcPct val="100000"/>
              </a:lnSpc>
              <a:spcBef>
                <a:spcPts val="0"/>
              </a:spcBef>
              <a:spcAft>
                <a:spcPts val="0"/>
              </a:spcAft>
              <a:buNone/>
              <a:defRPr sz="1800">
                <a:solidFill>
                  <a:srgbClr val="FFFFFF"/>
                </a:solidFill>
              </a:defRPr>
            </a:lvl4pPr>
            <a:lvl5pPr lvl="4" algn="l">
              <a:lnSpc>
                <a:spcPct val="100000"/>
              </a:lnSpc>
              <a:spcBef>
                <a:spcPts val="0"/>
              </a:spcBef>
              <a:spcAft>
                <a:spcPts val="0"/>
              </a:spcAft>
              <a:buNone/>
              <a:defRPr sz="1800">
                <a:solidFill>
                  <a:srgbClr val="FFFFFF"/>
                </a:solidFill>
              </a:defRPr>
            </a:lvl5pPr>
            <a:lvl6pPr lvl="5" algn="l">
              <a:lnSpc>
                <a:spcPct val="100000"/>
              </a:lnSpc>
              <a:spcBef>
                <a:spcPts val="0"/>
              </a:spcBef>
              <a:spcAft>
                <a:spcPts val="0"/>
              </a:spcAft>
              <a:buNone/>
              <a:defRPr sz="1800">
                <a:solidFill>
                  <a:srgbClr val="FFFFFF"/>
                </a:solidFill>
              </a:defRPr>
            </a:lvl6pPr>
            <a:lvl7pPr lvl="6" algn="l">
              <a:lnSpc>
                <a:spcPct val="100000"/>
              </a:lnSpc>
              <a:spcBef>
                <a:spcPts val="0"/>
              </a:spcBef>
              <a:spcAft>
                <a:spcPts val="0"/>
              </a:spcAft>
              <a:buNone/>
              <a:defRPr sz="1800">
                <a:solidFill>
                  <a:srgbClr val="FFFFFF"/>
                </a:solidFill>
              </a:defRPr>
            </a:lvl7pPr>
            <a:lvl8pPr lvl="7" algn="l">
              <a:lnSpc>
                <a:spcPct val="100000"/>
              </a:lnSpc>
              <a:spcBef>
                <a:spcPts val="0"/>
              </a:spcBef>
              <a:spcAft>
                <a:spcPts val="0"/>
              </a:spcAft>
              <a:buNone/>
              <a:defRPr sz="1800">
                <a:solidFill>
                  <a:srgbClr val="FFFFFF"/>
                </a:solidFill>
              </a:defRPr>
            </a:lvl8pPr>
            <a:lvl9pPr lvl="8" algn="l">
              <a:lnSpc>
                <a:spcPct val="100000"/>
              </a:lnSpc>
              <a:spcBef>
                <a:spcPts val="0"/>
              </a:spcBef>
              <a:spcAft>
                <a:spcPts val="0"/>
              </a:spcAft>
              <a:buNone/>
              <a:defRPr sz="1800">
                <a:solidFill>
                  <a:srgbClr val="FFFFFF"/>
                </a:solidFill>
              </a:defRPr>
            </a:lvl9pPr>
          </a:lstStyle>
          <a:p/>
        </p:txBody>
      </p:sp>
      <p:sp>
        <p:nvSpPr>
          <p:cNvPr id="179" name="Google Shape;179;p33"/>
          <p:cNvSpPr txBox="1"/>
          <p:nvPr>
            <p:ph idx="1" type="body"/>
          </p:nvPr>
        </p:nvSpPr>
        <p:spPr>
          <a:xfrm>
            <a:off x="311700" y="1432425"/>
            <a:ext cx="3127500" cy="33657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8FDFE"/>
              </a:buClr>
              <a:buSzPts val="1200"/>
              <a:buChar char="●"/>
              <a:defRPr sz="1200">
                <a:solidFill>
                  <a:srgbClr val="E8FDFE"/>
                </a:solidFill>
              </a:defRPr>
            </a:lvl1pPr>
            <a:lvl2pPr indent="-292100" lvl="1" marL="914400" algn="l">
              <a:lnSpc>
                <a:spcPct val="115000"/>
              </a:lnSpc>
              <a:spcBef>
                <a:spcPts val="0"/>
              </a:spcBef>
              <a:spcAft>
                <a:spcPts val="0"/>
              </a:spcAft>
              <a:buClr>
                <a:srgbClr val="E8FDFE"/>
              </a:buClr>
              <a:buSzPts val="1000"/>
              <a:buChar char="○"/>
              <a:defRPr sz="1000">
                <a:solidFill>
                  <a:srgbClr val="E8FDFE"/>
                </a:solidFill>
              </a:defRPr>
            </a:lvl2pPr>
            <a:lvl3pPr indent="-292100" lvl="2" marL="1371600" algn="l">
              <a:lnSpc>
                <a:spcPct val="115000"/>
              </a:lnSpc>
              <a:spcBef>
                <a:spcPts val="0"/>
              </a:spcBef>
              <a:spcAft>
                <a:spcPts val="0"/>
              </a:spcAft>
              <a:buClr>
                <a:srgbClr val="E8FDFE"/>
              </a:buClr>
              <a:buSzPts val="1000"/>
              <a:buChar char="■"/>
              <a:defRPr sz="1000">
                <a:solidFill>
                  <a:srgbClr val="E8FDFE"/>
                </a:solidFill>
              </a:defRPr>
            </a:lvl3pPr>
            <a:lvl4pPr indent="-292100" lvl="3" marL="1828800" algn="l">
              <a:lnSpc>
                <a:spcPct val="115000"/>
              </a:lnSpc>
              <a:spcBef>
                <a:spcPts val="0"/>
              </a:spcBef>
              <a:spcAft>
                <a:spcPts val="0"/>
              </a:spcAft>
              <a:buClr>
                <a:srgbClr val="E8FDFE"/>
              </a:buClr>
              <a:buSzPts val="1000"/>
              <a:buChar char="●"/>
              <a:defRPr sz="1000">
                <a:solidFill>
                  <a:srgbClr val="E8FDFE"/>
                </a:solidFill>
              </a:defRPr>
            </a:lvl4pPr>
            <a:lvl5pPr indent="-292100" lvl="4" marL="2286000" algn="l">
              <a:lnSpc>
                <a:spcPct val="115000"/>
              </a:lnSpc>
              <a:spcBef>
                <a:spcPts val="0"/>
              </a:spcBef>
              <a:spcAft>
                <a:spcPts val="0"/>
              </a:spcAft>
              <a:buClr>
                <a:srgbClr val="E8FDFE"/>
              </a:buClr>
              <a:buSzPts val="1000"/>
              <a:buChar char="○"/>
              <a:defRPr sz="1000">
                <a:solidFill>
                  <a:srgbClr val="E8FDFE"/>
                </a:solidFill>
              </a:defRPr>
            </a:lvl5pPr>
            <a:lvl6pPr indent="-292100" lvl="5" marL="2743200" algn="l">
              <a:lnSpc>
                <a:spcPct val="115000"/>
              </a:lnSpc>
              <a:spcBef>
                <a:spcPts val="0"/>
              </a:spcBef>
              <a:spcAft>
                <a:spcPts val="0"/>
              </a:spcAft>
              <a:buClr>
                <a:srgbClr val="E8FDFE"/>
              </a:buClr>
              <a:buSzPts val="1000"/>
              <a:buChar char="■"/>
              <a:defRPr sz="1000">
                <a:solidFill>
                  <a:srgbClr val="E8FDFE"/>
                </a:solidFill>
              </a:defRPr>
            </a:lvl6pPr>
            <a:lvl7pPr indent="-292100" lvl="6" marL="3200400" algn="l">
              <a:lnSpc>
                <a:spcPct val="115000"/>
              </a:lnSpc>
              <a:spcBef>
                <a:spcPts val="0"/>
              </a:spcBef>
              <a:spcAft>
                <a:spcPts val="0"/>
              </a:spcAft>
              <a:buClr>
                <a:srgbClr val="E8FDFE"/>
              </a:buClr>
              <a:buSzPts val="1000"/>
              <a:buChar char="●"/>
              <a:defRPr sz="1000">
                <a:solidFill>
                  <a:srgbClr val="E8FDFE"/>
                </a:solidFill>
              </a:defRPr>
            </a:lvl7pPr>
            <a:lvl8pPr indent="-292100" lvl="7" marL="3657600" algn="l">
              <a:lnSpc>
                <a:spcPct val="115000"/>
              </a:lnSpc>
              <a:spcBef>
                <a:spcPts val="0"/>
              </a:spcBef>
              <a:spcAft>
                <a:spcPts val="0"/>
              </a:spcAft>
              <a:buClr>
                <a:srgbClr val="E8FDFE"/>
              </a:buClr>
              <a:buSzPts val="1000"/>
              <a:buChar char="○"/>
              <a:defRPr sz="1000">
                <a:solidFill>
                  <a:srgbClr val="E8FDFE"/>
                </a:solidFill>
              </a:defRPr>
            </a:lvl8pPr>
            <a:lvl9pPr indent="-292100" lvl="8" marL="4114800" algn="l">
              <a:lnSpc>
                <a:spcPct val="115000"/>
              </a:lnSpc>
              <a:spcBef>
                <a:spcPts val="0"/>
              </a:spcBef>
              <a:spcAft>
                <a:spcPts val="0"/>
              </a:spcAft>
              <a:buClr>
                <a:srgbClr val="E8FDFE"/>
              </a:buClr>
              <a:buSzPts val="1000"/>
              <a:buChar char="■"/>
              <a:defRPr sz="1000">
                <a:solidFill>
                  <a:srgbClr val="E8FDFE"/>
                </a:solidFill>
              </a:defRPr>
            </a:lvl9pPr>
          </a:lstStyle>
          <a:p/>
        </p:txBody>
      </p:sp>
      <p:sp>
        <p:nvSpPr>
          <p:cNvPr id="180" name="Google Shape;180;p3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1">
  <p:cSld name="AUTOLAYOUT_30">
    <p:bg>
      <p:bgPr>
        <a:solidFill>
          <a:srgbClr val="FFFFFF"/>
        </a:solidFill>
      </p:bgPr>
    </p:bg>
    <p:spTree>
      <p:nvGrpSpPr>
        <p:cNvPr id="181" name="Shape 181"/>
        <p:cNvGrpSpPr/>
        <p:nvPr/>
      </p:nvGrpSpPr>
      <p:grpSpPr>
        <a:xfrm>
          <a:off x="0" y="0"/>
          <a:ext cx="0" cy="0"/>
          <a:chOff x="0" y="0"/>
          <a:chExt cx="0" cy="0"/>
        </a:xfrm>
      </p:grpSpPr>
      <p:sp>
        <p:nvSpPr>
          <p:cNvPr id="182" name="Google Shape;182;p3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4"/>
          <p:cNvSpPr/>
          <p:nvPr/>
        </p:nvSpPr>
        <p:spPr>
          <a:xfrm>
            <a:off x="-25" y="0"/>
            <a:ext cx="9144000" cy="1741500"/>
          </a:xfrm>
          <a:prstGeom prst="rect">
            <a:avLst/>
          </a:prstGeom>
          <a:solidFill>
            <a:srgbClr val="424E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4"/>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4"/>
          <p:cNvSpPr/>
          <p:nvPr/>
        </p:nvSpPr>
        <p:spPr>
          <a:xfrm rot="10800000">
            <a:off x="3991228" y="0"/>
            <a:ext cx="1727100" cy="1741500"/>
          </a:xfrm>
          <a:prstGeom prst="flowChartDelay">
            <a:avLst/>
          </a:prstGeom>
          <a:solidFill>
            <a:srgbClr val="424E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4"/>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4"/>
          <p:cNvSpPr/>
          <p:nvPr/>
        </p:nvSpPr>
        <p:spPr>
          <a:xfrm rot="10800000">
            <a:off x="4431837" y="0"/>
            <a:ext cx="1727100" cy="1741500"/>
          </a:xfrm>
          <a:prstGeom prst="flowChartDelay">
            <a:avLst/>
          </a:prstGeom>
          <a:solidFill>
            <a:srgbClr val="424E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4"/>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4"/>
          <p:cNvSpPr/>
          <p:nvPr/>
        </p:nvSpPr>
        <p:spPr>
          <a:xfrm rot="10800000">
            <a:off x="4856511" y="0"/>
            <a:ext cx="1727100" cy="1741500"/>
          </a:xfrm>
          <a:prstGeom prst="flowChartDelay">
            <a:avLst/>
          </a:prstGeom>
          <a:solidFill>
            <a:srgbClr val="424E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4"/>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4"/>
          <p:cNvSpPr txBox="1"/>
          <p:nvPr>
            <p:ph type="title"/>
          </p:nvPr>
        </p:nvSpPr>
        <p:spPr>
          <a:xfrm>
            <a:off x="324475" y="148225"/>
            <a:ext cx="3559500" cy="1373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192" name="Google Shape;192;p34"/>
          <p:cNvSpPr txBox="1"/>
          <p:nvPr>
            <p:ph idx="1" type="body"/>
          </p:nvPr>
        </p:nvSpPr>
        <p:spPr>
          <a:xfrm>
            <a:off x="324475" y="1920450"/>
            <a:ext cx="4124100" cy="27042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93" name="Google Shape;193;p34"/>
          <p:cNvSpPr txBox="1"/>
          <p:nvPr>
            <p:ph idx="2" type="body"/>
          </p:nvPr>
        </p:nvSpPr>
        <p:spPr>
          <a:xfrm>
            <a:off x="4668277" y="1920450"/>
            <a:ext cx="4124100" cy="27042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94" name="Google Shape;194;p3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4">
  <p:cSld name="AUTOLAYOUT_31">
    <p:bg>
      <p:bgPr>
        <a:solidFill>
          <a:srgbClr val="FFFFFF"/>
        </a:solidFill>
      </p:bgPr>
    </p:bg>
    <p:spTree>
      <p:nvGrpSpPr>
        <p:cNvPr id="195" name="Shape 195"/>
        <p:cNvGrpSpPr/>
        <p:nvPr/>
      </p:nvGrpSpPr>
      <p:grpSpPr>
        <a:xfrm>
          <a:off x="0" y="0"/>
          <a:ext cx="0" cy="0"/>
          <a:chOff x="0" y="0"/>
          <a:chExt cx="0" cy="0"/>
        </a:xfrm>
      </p:grpSpPr>
      <p:sp>
        <p:nvSpPr>
          <p:cNvPr id="196" name="Google Shape;196;p3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5"/>
          <p:cNvSpPr txBox="1"/>
          <p:nvPr>
            <p:ph type="title"/>
          </p:nvPr>
        </p:nvSpPr>
        <p:spPr>
          <a:xfrm rot="-5400000">
            <a:off x="-620225" y="1797500"/>
            <a:ext cx="4064100" cy="1506900"/>
          </a:xfrm>
          <a:prstGeom prst="rect">
            <a:avLst/>
          </a:prstGeom>
          <a:noFill/>
        </p:spPr>
        <p:txBody>
          <a:bodyPr anchorCtr="0" anchor="b" bIns="91425" lIns="91425" spcFirstLastPara="1" rIns="91425" wrap="square" tIns="91425">
            <a:normAutofit/>
          </a:bodyPr>
          <a:lstStyle>
            <a:lvl1pPr lvl="0" algn="r">
              <a:lnSpc>
                <a:spcPct val="100000"/>
              </a:lnSpc>
              <a:spcBef>
                <a:spcPts val="0"/>
              </a:spcBef>
              <a:spcAft>
                <a:spcPts val="0"/>
              </a:spcAft>
              <a:buClr>
                <a:schemeClr val="dk1"/>
              </a:buClr>
              <a:buSzPts val="4800"/>
              <a:buNone/>
              <a:defRPr b="1" sz="4800">
                <a:solidFill>
                  <a:schemeClr val="dk1"/>
                </a:solidFill>
              </a:defRPr>
            </a:lvl1pPr>
            <a:lvl2pPr lvl="1" algn="r">
              <a:lnSpc>
                <a:spcPct val="100000"/>
              </a:lnSpc>
              <a:spcBef>
                <a:spcPts val="0"/>
              </a:spcBef>
              <a:spcAft>
                <a:spcPts val="0"/>
              </a:spcAft>
              <a:buClr>
                <a:schemeClr val="dk1"/>
              </a:buClr>
              <a:buSzPts val="4800"/>
              <a:buNone/>
              <a:defRPr b="1" sz="4800">
                <a:solidFill>
                  <a:schemeClr val="dk1"/>
                </a:solidFill>
              </a:defRPr>
            </a:lvl2pPr>
            <a:lvl3pPr lvl="2" algn="r">
              <a:lnSpc>
                <a:spcPct val="100000"/>
              </a:lnSpc>
              <a:spcBef>
                <a:spcPts val="0"/>
              </a:spcBef>
              <a:spcAft>
                <a:spcPts val="0"/>
              </a:spcAft>
              <a:buClr>
                <a:schemeClr val="dk1"/>
              </a:buClr>
              <a:buSzPts val="4800"/>
              <a:buNone/>
              <a:defRPr b="1" sz="4800">
                <a:solidFill>
                  <a:schemeClr val="dk1"/>
                </a:solidFill>
              </a:defRPr>
            </a:lvl3pPr>
            <a:lvl4pPr lvl="3" algn="r">
              <a:lnSpc>
                <a:spcPct val="100000"/>
              </a:lnSpc>
              <a:spcBef>
                <a:spcPts val="0"/>
              </a:spcBef>
              <a:spcAft>
                <a:spcPts val="0"/>
              </a:spcAft>
              <a:buClr>
                <a:schemeClr val="dk1"/>
              </a:buClr>
              <a:buSzPts val="4800"/>
              <a:buNone/>
              <a:defRPr b="1" sz="4800">
                <a:solidFill>
                  <a:schemeClr val="dk1"/>
                </a:solidFill>
              </a:defRPr>
            </a:lvl4pPr>
            <a:lvl5pPr lvl="4" algn="r">
              <a:lnSpc>
                <a:spcPct val="100000"/>
              </a:lnSpc>
              <a:spcBef>
                <a:spcPts val="0"/>
              </a:spcBef>
              <a:spcAft>
                <a:spcPts val="0"/>
              </a:spcAft>
              <a:buClr>
                <a:schemeClr val="dk1"/>
              </a:buClr>
              <a:buSzPts val="4800"/>
              <a:buNone/>
              <a:defRPr b="1" sz="4800">
                <a:solidFill>
                  <a:schemeClr val="dk1"/>
                </a:solidFill>
              </a:defRPr>
            </a:lvl5pPr>
            <a:lvl6pPr lvl="5" algn="r">
              <a:lnSpc>
                <a:spcPct val="100000"/>
              </a:lnSpc>
              <a:spcBef>
                <a:spcPts val="0"/>
              </a:spcBef>
              <a:spcAft>
                <a:spcPts val="0"/>
              </a:spcAft>
              <a:buClr>
                <a:schemeClr val="dk1"/>
              </a:buClr>
              <a:buSzPts val="4800"/>
              <a:buNone/>
              <a:defRPr b="1" sz="4800">
                <a:solidFill>
                  <a:schemeClr val="dk1"/>
                </a:solidFill>
              </a:defRPr>
            </a:lvl6pPr>
            <a:lvl7pPr lvl="6" algn="r">
              <a:lnSpc>
                <a:spcPct val="100000"/>
              </a:lnSpc>
              <a:spcBef>
                <a:spcPts val="0"/>
              </a:spcBef>
              <a:spcAft>
                <a:spcPts val="0"/>
              </a:spcAft>
              <a:buClr>
                <a:schemeClr val="dk1"/>
              </a:buClr>
              <a:buSzPts val="4800"/>
              <a:buNone/>
              <a:defRPr b="1" sz="4800">
                <a:solidFill>
                  <a:schemeClr val="dk1"/>
                </a:solidFill>
              </a:defRPr>
            </a:lvl7pPr>
            <a:lvl8pPr lvl="7" algn="r">
              <a:lnSpc>
                <a:spcPct val="100000"/>
              </a:lnSpc>
              <a:spcBef>
                <a:spcPts val="0"/>
              </a:spcBef>
              <a:spcAft>
                <a:spcPts val="0"/>
              </a:spcAft>
              <a:buClr>
                <a:schemeClr val="dk1"/>
              </a:buClr>
              <a:buSzPts val="4800"/>
              <a:buNone/>
              <a:defRPr b="1" sz="4800">
                <a:solidFill>
                  <a:schemeClr val="dk1"/>
                </a:solidFill>
              </a:defRPr>
            </a:lvl8pPr>
            <a:lvl9pPr lvl="8" algn="r">
              <a:lnSpc>
                <a:spcPct val="100000"/>
              </a:lnSpc>
              <a:spcBef>
                <a:spcPts val="0"/>
              </a:spcBef>
              <a:spcAft>
                <a:spcPts val="0"/>
              </a:spcAft>
              <a:buClr>
                <a:schemeClr val="dk1"/>
              </a:buClr>
              <a:buSzPts val="4800"/>
              <a:buNone/>
              <a:defRPr b="1" sz="4800">
                <a:solidFill>
                  <a:schemeClr val="dk1"/>
                </a:solidFill>
              </a:defRPr>
            </a:lvl9pPr>
          </a:lstStyle>
          <a:p/>
        </p:txBody>
      </p:sp>
      <p:sp>
        <p:nvSpPr>
          <p:cNvPr id="198" name="Google Shape;198;p35"/>
          <p:cNvSpPr txBox="1"/>
          <p:nvPr>
            <p:ph idx="1" type="body"/>
          </p:nvPr>
        </p:nvSpPr>
        <p:spPr>
          <a:xfrm>
            <a:off x="2601000" y="518875"/>
            <a:ext cx="5913300" cy="4064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99" name="Google Shape;199;p3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32">
    <p:bg>
      <p:bgPr>
        <a:solidFill>
          <a:srgbClr val="2D3142"/>
        </a:solidFill>
      </p:bgPr>
    </p:bg>
    <p:spTree>
      <p:nvGrpSpPr>
        <p:cNvPr id="200" name="Shape 200"/>
        <p:cNvGrpSpPr/>
        <p:nvPr/>
      </p:nvGrpSpPr>
      <p:grpSpPr>
        <a:xfrm>
          <a:off x="0" y="0"/>
          <a:ext cx="0" cy="0"/>
          <a:chOff x="0" y="0"/>
          <a:chExt cx="0" cy="0"/>
        </a:xfrm>
      </p:grpSpPr>
      <p:sp>
        <p:nvSpPr>
          <p:cNvPr id="201" name="Google Shape;201;p36"/>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6"/>
          <p:cNvSpPr/>
          <p:nvPr/>
        </p:nvSpPr>
        <p:spPr>
          <a:xfrm>
            <a:off x="336579" y="333100"/>
            <a:ext cx="8470800" cy="4505700"/>
          </a:xfrm>
          <a:prstGeom prst="rect">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6"/>
          <p:cNvSpPr/>
          <p:nvPr/>
        </p:nvSpPr>
        <p:spPr>
          <a:xfrm>
            <a:off x="141725" y="656801"/>
            <a:ext cx="8860500" cy="385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6"/>
          <p:cNvSpPr txBox="1"/>
          <p:nvPr>
            <p:ph type="title"/>
          </p:nvPr>
        </p:nvSpPr>
        <p:spPr>
          <a:xfrm>
            <a:off x="813263" y="977425"/>
            <a:ext cx="4252200" cy="15915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2D7EE"/>
              </a:buClr>
              <a:buSzPts val="3000"/>
              <a:buNone/>
              <a:defRPr b="1" sz="3000">
                <a:solidFill>
                  <a:srgbClr val="F2D7EE"/>
                </a:solidFill>
              </a:defRPr>
            </a:lvl1pPr>
            <a:lvl2pPr lvl="1" algn="l">
              <a:lnSpc>
                <a:spcPct val="100000"/>
              </a:lnSpc>
              <a:spcBef>
                <a:spcPts val="0"/>
              </a:spcBef>
              <a:spcAft>
                <a:spcPts val="0"/>
              </a:spcAft>
              <a:buClr>
                <a:srgbClr val="F2D7EE"/>
              </a:buClr>
              <a:buSzPts val="3200"/>
              <a:buNone/>
              <a:defRPr b="1" sz="3200">
                <a:solidFill>
                  <a:srgbClr val="F2D7EE"/>
                </a:solidFill>
              </a:defRPr>
            </a:lvl2pPr>
            <a:lvl3pPr lvl="2" algn="l">
              <a:lnSpc>
                <a:spcPct val="100000"/>
              </a:lnSpc>
              <a:spcBef>
                <a:spcPts val="0"/>
              </a:spcBef>
              <a:spcAft>
                <a:spcPts val="0"/>
              </a:spcAft>
              <a:buClr>
                <a:srgbClr val="F2D7EE"/>
              </a:buClr>
              <a:buSzPts val="3200"/>
              <a:buNone/>
              <a:defRPr b="1" sz="3200">
                <a:solidFill>
                  <a:srgbClr val="F2D7EE"/>
                </a:solidFill>
              </a:defRPr>
            </a:lvl3pPr>
            <a:lvl4pPr lvl="3" algn="l">
              <a:lnSpc>
                <a:spcPct val="100000"/>
              </a:lnSpc>
              <a:spcBef>
                <a:spcPts val="0"/>
              </a:spcBef>
              <a:spcAft>
                <a:spcPts val="0"/>
              </a:spcAft>
              <a:buClr>
                <a:srgbClr val="F2D7EE"/>
              </a:buClr>
              <a:buSzPts val="3200"/>
              <a:buNone/>
              <a:defRPr b="1" sz="3200">
                <a:solidFill>
                  <a:srgbClr val="F2D7EE"/>
                </a:solidFill>
              </a:defRPr>
            </a:lvl4pPr>
            <a:lvl5pPr lvl="4" algn="l">
              <a:lnSpc>
                <a:spcPct val="100000"/>
              </a:lnSpc>
              <a:spcBef>
                <a:spcPts val="0"/>
              </a:spcBef>
              <a:spcAft>
                <a:spcPts val="0"/>
              </a:spcAft>
              <a:buClr>
                <a:srgbClr val="F2D7EE"/>
              </a:buClr>
              <a:buSzPts val="3200"/>
              <a:buNone/>
              <a:defRPr b="1" sz="3200">
                <a:solidFill>
                  <a:srgbClr val="F2D7EE"/>
                </a:solidFill>
              </a:defRPr>
            </a:lvl5pPr>
            <a:lvl6pPr lvl="5" algn="l">
              <a:lnSpc>
                <a:spcPct val="100000"/>
              </a:lnSpc>
              <a:spcBef>
                <a:spcPts val="0"/>
              </a:spcBef>
              <a:spcAft>
                <a:spcPts val="0"/>
              </a:spcAft>
              <a:buClr>
                <a:srgbClr val="F2D7EE"/>
              </a:buClr>
              <a:buSzPts val="3200"/>
              <a:buNone/>
              <a:defRPr b="1" sz="3200">
                <a:solidFill>
                  <a:srgbClr val="F2D7EE"/>
                </a:solidFill>
              </a:defRPr>
            </a:lvl6pPr>
            <a:lvl7pPr lvl="6" algn="l">
              <a:lnSpc>
                <a:spcPct val="100000"/>
              </a:lnSpc>
              <a:spcBef>
                <a:spcPts val="0"/>
              </a:spcBef>
              <a:spcAft>
                <a:spcPts val="0"/>
              </a:spcAft>
              <a:buClr>
                <a:srgbClr val="F2D7EE"/>
              </a:buClr>
              <a:buSzPts val="3200"/>
              <a:buNone/>
              <a:defRPr b="1" sz="3200">
                <a:solidFill>
                  <a:srgbClr val="F2D7EE"/>
                </a:solidFill>
              </a:defRPr>
            </a:lvl7pPr>
            <a:lvl8pPr lvl="7" algn="l">
              <a:lnSpc>
                <a:spcPct val="100000"/>
              </a:lnSpc>
              <a:spcBef>
                <a:spcPts val="0"/>
              </a:spcBef>
              <a:spcAft>
                <a:spcPts val="0"/>
              </a:spcAft>
              <a:buClr>
                <a:srgbClr val="F2D7EE"/>
              </a:buClr>
              <a:buSzPts val="3200"/>
              <a:buNone/>
              <a:defRPr b="1" sz="3200">
                <a:solidFill>
                  <a:srgbClr val="F2D7EE"/>
                </a:solidFill>
              </a:defRPr>
            </a:lvl8pPr>
            <a:lvl9pPr lvl="8" algn="l">
              <a:lnSpc>
                <a:spcPct val="100000"/>
              </a:lnSpc>
              <a:spcBef>
                <a:spcPts val="0"/>
              </a:spcBef>
              <a:spcAft>
                <a:spcPts val="0"/>
              </a:spcAft>
              <a:buClr>
                <a:srgbClr val="F2D7EE"/>
              </a:buClr>
              <a:buSzPts val="3200"/>
              <a:buNone/>
              <a:defRPr b="1" sz="3200">
                <a:solidFill>
                  <a:srgbClr val="F2D7EE"/>
                </a:solidFill>
              </a:defRPr>
            </a:lvl9pPr>
          </a:lstStyle>
          <a:p/>
        </p:txBody>
      </p:sp>
      <p:sp>
        <p:nvSpPr>
          <p:cNvPr id="205" name="Google Shape;205;p36"/>
          <p:cNvSpPr txBox="1"/>
          <p:nvPr>
            <p:ph idx="1" type="body"/>
          </p:nvPr>
        </p:nvSpPr>
        <p:spPr>
          <a:xfrm>
            <a:off x="813263" y="2651475"/>
            <a:ext cx="4252200" cy="15414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2D7EE"/>
              </a:buClr>
              <a:buSzPts val="1400"/>
              <a:buChar char="●"/>
              <a:defRPr sz="1400">
                <a:solidFill>
                  <a:srgbClr val="F2D7EE"/>
                </a:solidFill>
              </a:defRPr>
            </a:lvl1pPr>
            <a:lvl2pPr indent="-304800" lvl="1" marL="914400" algn="l">
              <a:lnSpc>
                <a:spcPct val="115000"/>
              </a:lnSpc>
              <a:spcBef>
                <a:spcPts val="0"/>
              </a:spcBef>
              <a:spcAft>
                <a:spcPts val="0"/>
              </a:spcAft>
              <a:buClr>
                <a:srgbClr val="F2D7EE"/>
              </a:buClr>
              <a:buSzPts val="1200"/>
              <a:buChar char="○"/>
              <a:defRPr sz="1200">
                <a:solidFill>
                  <a:srgbClr val="F2D7EE"/>
                </a:solidFill>
              </a:defRPr>
            </a:lvl2pPr>
            <a:lvl3pPr indent="-304800" lvl="2" marL="1371600" algn="l">
              <a:lnSpc>
                <a:spcPct val="115000"/>
              </a:lnSpc>
              <a:spcBef>
                <a:spcPts val="0"/>
              </a:spcBef>
              <a:spcAft>
                <a:spcPts val="0"/>
              </a:spcAft>
              <a:buClr>
                <a:srgbClr val="F2D7EE"/>
              </a:buClr>
              <a:buSzPts val="1200"/>
              <a:buChar char="■"/>
              <a:defRPr sz="1200">
                <a:solidFill>
                  <a:srgbClr val="F2D7EE"/>
                </a:solidFill>
              </a:defRPr>
            </a:lvl3pPr>
            <a:lvl4pPr indent="-304800" lvl="3" marL="1828800" algn="l">
              <a:lnSpc>
                <a:spcPct val="115000"/>
              </a:lnSpc>
              <a:spcBef>
                <a:spcPts val="0"/>
              </a:spcBef>
              <a:spcAft>
                <a:spcPts val="0"/>
              </a:spcAft>
              <a:buClr>
                <a:srgbClr val="F2D7EE"/>
              </a:buClr>
              <a:buSzPts val="1200"/>
              <a:buChar char="●"/>
              <a:defRPr sz="1200">
                <a:solidFill>
                  <a:srgbClr val="F2D7EE"/>
                </a:solidFill>
              </a:defRPr>
            </a:lvl4pPr>
            <a:lvl5pPr indent="-304800" lvl="4" marL="2286000" algn="l">
              <a:lnSpc>
                <a:spcPct val="115000"/>
              </a:lnSpc>
              <a:spcBef>
                <a:spcPts val="0"/>
              </a:spcBef>
              <a:spcAft>
                <a:spcPts val="0"/>
              </a:spcAft>
              <a:buClr>
                <a:srgbClr val="F2D7EE"/>
              </a:buClr>
              <a:buSzPts val="1200"/>
              <a:buChar char="○"/>
              <a:defRPr sz="1200">
                <a:solidFill>
                  <a:srgbClr val="F2D7EE"/>
                </a:solidFill>
              </a:defRPr>
            </a:lvl5pPr>
            <a:lvl6pPr indent="-304800" lvl="5" marL="2743200" algn="l">
              <a:lnSpc>
                <a:spcPct val="115000"/>
              </a:lnSpc>
              <a:spcBef>
                <a:spcPts val="0"/>
              </a:spcBef>
              <a:spcAft>
                <a:spcPts val="0"/>
              </a:spcAft>
              <a:buClr>
                <a:srgbClr val="F2D7EE"/>
              </a:buClr>
              <a:buSzPts val="1200"/>
              <a:buChar char="■"/>
              <a:defRPr sz="1200">
                <a:solidFill>
                  <a:srgbClr val="F2D7EE"/>
                </a:solidFill>
              </a:defRPr>
            </a:lvl6pPr>
            <a:lvl7pPr indent="-304800" lvl="6" marL="3200400" algn="l">
              <a:lnSpc>
                <a:spcPct val="115000"/>
              </a:lnSpc>
              <a:spcBef>
                <a:spcPts val="0"/>
              </a:spcBef>
              <a:spcAft>
                <a:spcPts val="0"/>
              </a:spcAft>
              <a:buClr>
                <a:srgbClr val="F2D7EE"/>
              </a:buClr>
              <a:buSzPts val="1200"/>
              <a:buChar char="●"/>
              <a:defRPr sz="1200">
                <a:solidFill>
                  <a:srgbClr val="F2D7EE"/>
                </a:solidFill>
              </a:defRPr>
            </a:lvl7pPr>
            <a:lvl8pPr indent="-304800" lvl="7" marL="3657600" algn="l">
              <a:lnSpc>
                <a:spcPct val="115000"/>
              </a:lnSpc>
              <a:spcBef>
                <a:spcPts val="0"/>
              </a:spcBef>
              <a:spcAft>
                <a:spcPts val="0"/>
              </a:spcAft>
              <a:buClr>
                <a:srgbClr val="F2D7EE"/>
              </a:buClr>
              <a:buSzPts val="1200"/>
              <a:buChar char="○"/>
              <a:defRPr sz="1200">
                <a:solidFill>
                  <a:srgbClr val="F2D7EE"/>
                </a:solidFill>
              </a:defRPr>
            </a:lvl8pPr>
            <a:lvl9pPr indent="-304800" lvl="8" marL="4114800" algn="l">
              <a:lnSpc>
                <a:spcPct val="115000"/>
              </a:lnSpc>
              <a:spcBef>
                <a:spcPts val="0"/>
              </a:spcBef>
              <a:spcAft>
                <a:spcPts val="0"/>
              </a:spcAft>
              <a:buClr>
                <a:srgbClr val="F2D7EE"/>
              </a:buClr>
              <a:buSzPts val="1200"/>
              <a:buChar char="■"/>
              <a:defRPr sz="1200">
                <a:solidFill>
                  <a:srgbClr val="F2D7EE"/>
                </a:solidFill>
              </a:defRPr>
            </a:lvl9pPr>
          </a:lstStyle>
          <a:p/>
        </p:txBody>
      </p:sp>
      <p:sp>
        <p:nvSpPr>
          <p:cNvPr id="206" name="Google Shape;206;p36"/>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1.xml"/><Relationship Id="rId3" Type="http://schemas.openxmlformats.org/officeDocument/2006/relationships/image" Target="../media/image19.jp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 Id="rId3" Type="http://schemas.openxmlformats.org/officeDocument/2006/relationships/image" Target="../media/image11.png"/><Relationship Id="rId4" Type="http://schemas.openxmlformats.org/officeDocument/2006/relationships/hyperlink" Target="https://scholarworks.gvsu.edu/library_reports/2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2.png"/><Relationship Id="rId4" Type="http://schemas.openxmlformats.org/officeDocument/2006/relationships/hyperlink" Target="mailto:sbeaubie@uoguelph.ca" TargetMode="External"/><Relationship Id="rId5" Type="http://schemas.openxmlformats.org/officeDocument/2006/relationships/hyperlink" Target="mailto:belange1@gvsu.edu" TargetMode="External"/><Relationship Id="rId6" Type="http://schemas.openxmlformats.org/officeDocument/2006/relationships/hyperlink" Target="mailto:preethi.gorecki@gmail.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scholarworks.gvsu.edu/library_reports/26/" TargetMode="External"/><Relationship Id="rId4" Type="http://schemas.openxmlformats.org/officeDocument/2006/relationships/hyperlink" Target="https://scholarworks.gvsu.edu/library_reports/25" TargetMode="External"/><Relationship Id="rId5" Type="http://schemas.openxmlformats.org/officeDocument/2006/relationships/hyperlink" Target="https://www.indeed.com/hire/c/info/best-practices-for-virtual-interview" TargetMode="External"/><Relationship Id="rId6" Type="http://schemas.openxmlformats.org/officeDocument/2006/relationships/hyperlink" Target="https://www.zeroriskhr.com/learning-center/guides-and-tools/panel-interview-strateg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s://gender-decoder.katmatfield.com/" TargetMode="External"/><Relationship Id="rId5" Type="http://schemas.openxmlformats.org/officeDocument/2006/relationships/hyperlink" Target="https://textanalysis.beapplied.com/" TargetMode="External"/><Relationship Id="rId6" Type="http://schemas.openxmlformats.org/officeDocument/2006/relationships/hyperlink" Target="https://consciousstyleguide.com/" TargetMode="External"/><Relationship Id="rId7" Type="http://schemas.openxmlformats.org/officeDocument/2006/relationships/hyperlink" Target="https://haas.berkeley.edu/equity/industry/efl-knowledge-bank/glossary-of-key-term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7"/>
          <p:cNvPicPr preferRelativeResize="0"/>
          <p:nvPr/>
        </p:nvPicPr>
        <p:blipFill>
          <a:blip r:embed="rId3">
            <a:alphaModFix/>
          </a:blip>
          <a:stretch>
            <a:fillRect/>
          </a:stretch>
        </p:blipFill>
        <p:spPr>
          <a:xfrm>
            <a:off x="0" y="-480300"/>
            <a:ext cx="9144004" cy="5623796"/>
          </a:xfrm>
          <a:prstGeom prst="rect">
            <a:avLst/>
          </a:prstGeom>
          <a:noFill/>
          <a:ln>
            <a:noFill/>
          </a:ln>
        </p:spPr>
      </p:pic>
      <p:sp>
        <p:nvSpPr>
          <p:cNvPr id="212" name="Google Shape;212;p3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880">
                <a:solidFill>
                  <a:schemeClr val="lt1"/>
                </a:solidFill>
              </a:rPr>
              <a:t>Building Inclusive Libraries One Step at a Time: Kindness, Equity, and Candidate Experiences in Hiring</a:t>
            </a:r>
            <a:endParaRPr sz="3880">
              <a:solidFill>
                <a:schemeClr val="lt1"/>
              </a:solidFill>
            </a:endParaRPr>
          </a:p>
        </p:txBody>
      </p:sp>
      <p:sp>
        <p:nvSpPr>
          <p:cNvPr id="213" name="Google Shape;213;p3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solidFill>
                  <a:schemeClr val="lt1"/>
                </a:solidFill>
              </a:rPr>
              <a:t>OLA Superconference 2023</a:t>
            </a:r>
            <a:endParaRPr>
              <a:solidFill>
                <a:schemeClr val="lt1"/>
              </a:solidFill>
            </a:endParaRPr>
          </a:p>
          <a:p>
            <a:pPr indent="0" lvl="0" marL="0" rtl="0" algn="ctr">
              <a:spcBef>
                <a:spcPts val="0"/>
              </a:spcBef>
              <a:spcAft>
                <a:spcPts val="0"/>
              </a:spcAft>
              <a:buNone/>
            </a:pPr>
            <a:r>
              <a:rPr lang="en">
                <a:solidFill>
                  <a:schemeClr val="lt1"/>
                </a:solidFill>
              </a:rPr>
              <a:t>Sarah Beaubien, </a:t>
            </a:r>
            <a:r>
              <a:rPr lang="en">
                <a:solidFill>
                  <a:schemeClr val="lt1"/>
                </a:solidFill>
              </a:rPr>
              <a:t>Annie Bélanger, and Preethi Gorecki</a:t>
            </a:r>
            <a:endParaRPr>
              <a:solidFill>
                <a:schemeClr val="lt1"/>
              </a:solidFill>
            </a:endParaRPr>
          </a:p>
        </p:txBody>
      </p:sp>
      <p:pic>
        <p:nvPicPr>
          <p:cNvPr id="214" name="Google Shape;214;p37"/>
          <p:cNvPicPr preferRelativeResize="0"/>
          <p:nvPr/>
        </p:nvPicPr>
        <p:blipFill>
          <a:blip r:embed="rId4">
            <a:alphaModFix/>
          </a:blip>
          <a:stretch>
            <a:fillRect/>
          </a:stretch>
        </p:blipFill>
        <p:spPr>
          <a:xfrm>
            <a:off x="6708039" y="4217900"/>
            <a:ext cx="2265382"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ph type="title"/>
          </p:nvPr>
        </p:nvSpPr>
        <p:spPr>
          <a:xfrm>
            <a:off x="349300" y="450120"/>
            <a:ext cx="3898200" cy="411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Candidate Centered Ads</a:t>
            </a:r>
            <a:endParaRPr/>
          </a:p>
        </p:txBody>
      </p:sp>
      <p:sp>
        <p:nvSpPr>
          <p:cNvPr id="279" name="Google Shape;279;p46"/>
          <p:cNvSpPr txBox="1"/>
          <p:nvPr>
            <p:ph idx="1" type="body"/>
          </p:nvPr>
        </p:nvSpPr>
        <p:spPr>
          <a:xfrm>
            <a:off x="3676725" y="450125"/>
            <a:ext cx="5118000" cy="4115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Be mindful of bias </a:t>
            </a:r>
            <a:endParaRPr sz="2000"/>
          </a:p>
          <a:p>
            <a:pPr indent="-342900" lvl="1" marL="914400" rtl="0" algn="l">
              <a:spcBef>
                <a:spcPts val="0"/>
              </a:spcBef>
              <a:spcAft>
                <a:spcPts val="0"/>
              </a:spcAft>
              <a:buSzPts val="1800"/>
              <a:buChar char="○"/>
            </a:pPr>
            <a:r>
              <a:rPr lang="en" sz="1800"/>
              <a:t>Examine the language used</a:t>
            </a:r>
            <a:endParaRPr sz="1800"/>
          </a:p>
          <a:p>
            <a:pPr indent="-355600" lvl="0" marL="457200" rtl="0" algn="l">
              <a:spcBef>
                <a:spcPts val="0"/>
              </a:spcBef>
              <a:spcAft>
                <a:spcPts val="0"/>
              </a:spcAft>
              <a:buSzPts val="2000"/>
              <a:buChar char="●"/>
            </a:pPr>
            <a:r>
              <a:rPr lang="en" sz="2000"/>
              <a:t>Keep number of qualifications in check</a:t>
            </a:r>
            <a:endParaRPr sz="2000"/>
          </a:p>
          <a:p>
            <a:pPr indent="-342900" lvl="1" marL="914400" rtl="0" algn="l">
              <a:spcBef>
                <a:spcPts val="0"/>
              </a:spcBef>
              <a:spcAft>
                <a:spcPts val="0"/>
              </a:spcAft>
              <a:buSzPts val="1800"/>
              <a:buChar char="○"/>
            </a:pPr>
            <a:r>
              <a:rPr lang="en" sz="1800"/>
              <a:t>Look for aptitude and quality of experience</a:t>
            </a:r>
            <a:endParaRPr sz="1800"/>
          </a:p>
          <a:p>
            <a:pPr indent="-355600" lvl="0" marL="457200" rtl="0" algn="l">
              <a:spcBef>
                <a:spcPts val="0"/>
              </a:spcBef>
              <a:spcAft>
                <a:spcPts val="0"/>
              </a:spcAft>
              <a:buSzPts val="2000"/>
              <a:buChar char="●"/>
            </a:pPr>
            <a:r>
              <a:rPr lang="en" sz="2000"/>
              <a:t>Be explicit about learning opportunities and benefits</a:t>
            </a:r>
            <a:endParaRPr sz="2000"/>
          </a:p>
          <a:p>
            <a:pPr indent="-355600" lvl="0" marL="457200" rtl="0" algn="l">
              <a:spcBef>
                <a:spcPts val="0"/>
              </a:spcBef>
              <a:spcAft>
                <a:spcPts val="0"/>
              </a:spcAft>
              <a:buSzPts val="2000"/>
              <a:buChar char="●"/>
            </a:pPr>
            <a:r>
              <a:rPr lang="en" sz="2000"/>
              <a:t>State Inclusion, Diversity, Equity and Accessibility commitment</a:t>
            </a:r>
            <a:endParaRPr sz="2000"/>
          </a:p>
          <a:p>
            <a:pPr indent="-355600" lvl="0" marL="457200" rtl="0" algn="l">
              <a:spcBef>
                <a:spcPts val="0"/>
              </a:spcBef>
              <a:spcAft>
                <a:spcPts val="0"/>
              </a:spcAft>
              <a:buSzPts val="2000"/>
              <a:buChar char="●"/>
            </a:pPr>
            <a:r>
              <a:rPr lang="en" sz="2000"/>
              <a:t>Invite dialogue and questions </a:t>
            </a:r>
            <a:endParaRPr sz="2000"/>
          </a:p>
          <a:p>
            <a:pPr indent="-355600" lvl="0" marL="457200" rtl="0" algn="l">
              <a:spcBef>
                <a:spcPts val="0"/>
              </a:spcBef>
              <a:spcAft>
                <a:spcPts val="0"/>
              </a:spcAft>
              <a:buSzPts val="2000"/>
              <a:buChar char="●"/>
            </a:pPr>
            <a:r>
              <a:rPr lang="en" sz="2000"/>
              <a:t>List salary</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7"/>
          <p:cNvPicPr preferRelativeResize="0"/>
          <p:nvPr/>
        </p:nvPicPr>
        <p:blipFill rotWithShape="1">
          <a:blip r:embed="rId3">
            <a:alphaModFix amt="60000"/>
          </a:blip>
          <a:srcRect b="0" l="26585" r="26585" t="0"/>
          <a:stretch/>
        </p:blipFill>
        <p:spPr>
          <a:xfrm>
            <a:off x="0" y="0"/>
            <a:ext cx="3512600" cy="5143496"/>
          </a:xfrm>
          <a:prstGeom prst="rect">
            <a:avLst/>
          </a:prstGeom>
          <a:noFill/>
          <a:ln>
            <a:noFill/>
          </a:ln>
        </p:spPr>
      </p:pic>
      <p:sp>
        <p:nvSpPr>
          <p:cNvPr id="285" name="Google Shape;285;p47"/>
          <p:cNvSpPr txBox="1"/>
          <p:nvPr>
            <p:ph type="title"/>
          </p:nvPr>
        </p:nvSpPr>
        <p:spPr>
          <a:xfrm>
            <a:off x="290550" y="60875"/>
            <a:ext cx="2631900" cy="11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Interactive Moment</a:t>
            </a:r>
            <a:endParaRPr/>
          </a:p>
        </p:txBody>
      </p:sp>
      <p:sp>
        <p:nvSpPr>
          <p:cNvPr id="286" name="Google Shape;286;p47"/>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t>What is problematic here? </a:t>
            </a:r>
            <a:endParaRPr i="1" sz="2000"/>
          </a:p>
          <a:p>
            <a:pPr indent="0" lvl="0" marL="0" rtl="0" algn="l">
              <a:spcBef>
                <a:spcPts val="1600"/>
              </a:spcBef>
              <a:spcAft>
                <a:spcPts val="0"/>
              </a:spcAft>
              <a:buNone/>
            </a:pPr>
            <a:r>
              <a:rPr lang="en" sz="2000"/>
              <a:t>MadeUp Libraries are looking for an energetic, professional, and committed individual for their Cataloguing &amp; Metadata Librarian. </a:t>
            </a:r>
            <a:endParaRPr sz="2000"/>
          </a:p>
          <a:p>
            <a:pPr indent="0" lvl="0" marL="0" rtl="0" algn="l">
              <a:spcBef>
                <a:spcPts val="1600"/>
              </a:spcBef>
              <a:spcAft>
                <a:spcPts val="0"/>
              </a:spcAft>
              <a:buNone/>
            </a:pPr>
            <a:r>
              <a:rPr lang="en" sz="2000"/>
              <a:t>[...]</a:t>
            </a:r>
            <a:endParaRPr sz="2000"/>
          </a:p>
          <a:p>
            <a:pPr indent="-355600" lvl="0" marL="457200" rtl="0" algn="l">
              <a:spcBef>
                <a:spcPts val="1600"/>
              </a:spcBef>
              <a:spcAft>
                <a:spcPts val="0"/>
              </a:spcAft>
              <a:buSzPts val="2000"/>
              <a:buChar char="●"/>
            </a:pPr>
            <a:r>
              <a:rPr lang="en" sz="2000"/>
              <a:t>Strong English language skills, including being clear spoken</a:t>
            </a:r>
            <a:endParaRPr sz="2000"/>
          </a:p>
          <a:p>
            <a:pPr indent="-355600" lvl="0" marL="457200" rtl="0" algn="l">
              <a:spcBef>
                <a:spcPts val="0"/>
              </a:spcBef>
              <a:spcAft>
                <a:spcPts val="0"/>
              </a:spcAft>
              <a:buSzPts val="2000"/>
              <a:buChar char="●"/>
            </a:pPr>
            <a:r>
              <a:rPr lang="en" sz="2000"/>
              <a:t>Ability to lift 50 lbs</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8"/>
          <p:cNvPicPr preferRelativeResize="0"/>
          <p:nvPr/>
        </p:nvPicPr>
        <p:blipFill rotWithShape="1">
          <a:blip r:embed="rId3">
            <a:alphaModFix amt="60000"/>
          </a:blip>
          <a:srcRect b="0" l="26585" r="26585" t="0"/>
          <a:stretch/>
        </p:blipFill>
        <p:spPr>
          <a:xfrm>
            <a:off x="0" y="0"/>
            <a:ext cx="3512600" cy="5143496"/>
          </a:xfrm>
          <a:prstGeom prst="rect">
            <a:avLst/>
          </a:prstGeom>
          <a:noFill/>
          <a:ln>
            <a:noFill/>
          </a:ln>
        </p:spPr>
      </p:pic>
      <p:sp>
        <p:nvSpPr>
          <p:cNvPr id="292" name="Google Shape;292;p48"/>
          <p:cNvSpPr txBox="1"/>
          <p:nvPr>
            <p:ph type="title"/>
          </p:nvPr>
        </p:nvSpPr>
        <p:spPr>
          <a:xfrm>
            <a:off x="290550" y="60875"/>
            <a:ext cx="2631900" cy="11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Interactive Moment</a:t>
            </a:r>
            <a:endParaRPr/>
          </a:p>
        </p:txBody>
      </p:sp>
      <p:sp>
        <p:nvSpPr>
          <p:cNvPr id="293" name="Google Shape;293;p4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t>Answer Key</a:t>
            </a:r>
            <a:endParaRPr i="1" sz="2000"/>
          </a:p>
          <a:p>
            <a:pPr indent="0" lvl="0" marL="0" rtl="0" algn="l">
              <a:spcBef>
                <a:spcPts val="1600"/>
              </a:spcBef>
              <a:spcAft>
                <a:spcPts val="0"/>
              </a:spcAft>
              <a:buNone/>
            </a:pPr>
            <a:r>
              <a:rPr lang="en" sz="2000"/>
              <a:t>MadeUp Libraries are looking for an </a:t>
            </a:r>
            <a:r>
              <a:rPr lang="en" sz="2000">
                <a:highlight>
                  <a:schemeClr val="accent6"/>
                </a:highlight>
              </a:rPr>
              <a:t>energetic</a:t>
            </a:r>
            <a:r>
              <a:rPr lang="en" sz="2000"/>
              <a:t>, </a:t>
            </a:r>
            <a:r>
              <a:rPr lang="en" sz="2000">
                <a:highlight>
                  <a:srgbClr val="FFFF00"/>
                </a:highlight>
              </a:rPr>
              <a:t>professional</a:t>
            </a:r>
            <a:r>
              <a:rPr lang="en" sz="2000"/>
              <a:t>, and committed individual for their Cataloguing &amp; Metadata Librarian. </a:t>
            </a:r>
            <a:endParaRPr sz="2000"/>
          </a:p>
          <a:p>
            <a:pPr indent="0" lvl="0" marL="0" rtl="0" algn="l">
              <a:spcBef>
                <a:spcPts val="1600"/>
              </a:spcBef>
              <a:spcAft>
                <a:spcPts val="0"/>
              </a:spcAft>
              <a:buNone/>
            </a:pPr>
            <a:r>
              <a:rPr lang="en" sz="2000"/>
              <a:t>[...]</a:t>
            </a:r>
            <a:endParaRPr sz="2000"/>
          </a:p>
          <a:p>
            <a:pPr indent="-355600" lvl="0" marL="457200" rtl="0" algn="l">
              <a:spcBef>
                <a:spcPts val="1600"/>
              </a:spcBef>
              <a:spcAft>
                <a:spcPts val="0"/>
              </a:spcAft>
              <a:buSzPts val="2000"/>
              <a:buChar char="●"/>
            </a:pPr>
            <a:r>
              <a:rPr lang="en" sz="2000">
                <a:highlight>
                  <a:schemeClr val="accent6"/>
                </a:highlight>
              </a:rPr>
              <a:t>Strong English language skills, including being clear spoken</a:t>
            </a:r>
            <a:endParaRPr sz="2000">
              <a:highlight>
                <a:schemeClr val="accent6"/>
              </a:highlight>
            </a:endParaRPr>
          </a:p>
          <a:p>
            <a:pPr indent="-355600" lvl="0" marL="457200" rtl="0" algn="l">
              <a:spcBef>
                <a:spcPts val="0"/>
              </a:spcBef>
              <a:spcAft>
                <a:spcPts val="0"/>
              </a:spcAft>
              <a:buSzPts val="2000"/>
              <a:buChar char="●"/>
            </a:pPr>
            <a:r>
              <a:rPr lang="en" sz="2000">
                <a:highlight>
                  <a:schemeClr val="accent6"/>
                </a:highlight>
              </a:rPr>
              <a:t>Ability to lift 50 lbs</a:t>
            </a:r>
            <a:endParaRPr sz="2000">
              <a:highlight>
                <a:schemeClr val="accent6"/>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9"/>
          <p:cNvPicPr preferRelativeResize="0"/>
          <p:nvPr/>
        </p:nvPicPr>
        <p:blipFill rotWithShape="1">
          <a:blip r:embed="rId3">
            <a:alphaModFix/>
          </a:blip>
          <a:srcRect b="0" l="8038" r="8047" t="0"/>
          <a:stretch/>
        </p:blipFill>
        <p:spPr>
          <a:xfrm>
            <a:off x="3389000" y="0"/>
            <a:ext cx="5754900" cy="5143500"/>
          </a:xfrm>
          <a:prstGeom prst="rect">
            <a:avLst/>
          </a:prstGeom>
          <a:noFill/>
          <a:ln>
            <a:noFill/>
          </a:ln>
        </p:spPr>
      </p:pic>
      <p:sp>
        <p:nvSpPr>
          <p:cNvPr id="299" name="Google Shape;299;p49"/>
          <p:cNvSpPr txBox="1"/>
          <p:nvPr>
            <p:ph type="title"/>
          </p:nvPr>
        </p:nvSpPr>
        <p:spPr>
          <a:xfrm>
            <a:off x="321825" y="694100"/>
            <a:ext cx="2651400" cy="178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StoryTime</a:t>
            </a:r>
            <a:endParaRPr/>
          </a:p>
        </p:txBody>
      </p:sp>
      <p:sp>
        <p:nvSpPr>
          <p:cNvPr id="300" name="Google Shape;300;p49"/>
          <p:cNvSpPr txBox="1"/>
          <p:nvPr>
            <p:ph idx="1" type="body"/>
          </p:nvPr>
        </p:nvSpPr>
        <p:spPr>
          <a:xfrm>
            <a:off x="321825" y="1662923"/>
            <a:ext cx="2651400" cy="278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Ads fostering interest and a sense of belonging: </a:t>
            </a:r>
            <a:endParaRPr sz="1900"/>
          </a:p>
          <a:p>
            <a:pPr indent="-349250" lvl="0" marL="457200" rtl="0" algn="l">
              <a:spcBef>
                <a:spcPts val="1600"/>
              </a:spcBef>
              <a:spcAft>
                <a:spcPts val="0"/>
              </a:spcAft>
              <a:buSzPts val="1900"/>
              <a:buChar char="●"/>
            </a:pPr>
            <a:r>
              <a:rPr lang="en" sz="1900"/>
              <a:t>What drew you to apply? </a:t>
            </a:r>
            <a:endParaRPr sz="1900"/>
          </a:p>
          <a:p>
            <a:pPr indent="-349250" lvl="0" marL="457200" rtl="0" algn="l">
              <a:spcBef>
                <a:spcPts val="0"/>
              </a:spcBef>
              <a:spcAft>
                <a:spcPts val="0"/>
              </a:spcAft>
              <a:buSzPts val="1900"/>
              <a:buChar char="●"/>
            </a:pPr>
            <a:r>
              <a:rPr lang="en" sz="1900"/>
              <a:t>Other experiences since?</a:t>
            </a:r>
            <a:endParaRPr sz="1900"/>
          </a:p>
        </p:txBody>
      </p:sp>
      <p:cxnSp>
        <p:nvCxnSpPr>
          <p:cNvPr id="301" name="Google Shape;301;p49"/>
          <p:cNvCxnSpPr/>
          <p:nvPr/>
        </p:nvCxnSpPr>
        <p:spPr>
          <a:xfrm>
            <a:off x="3389100" y="-2"/>
            <a:ext cx="300" cy="514350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50"/>
          <p:cNvPicPr preferRelativeResize="0"/>
          <p:nvPr/>
        </p:nvPicPr>
        <p:blipFill rotWithShape="1">
          <a:blip r:embed="rId3">
            <a:alphaModFix/>
          </a:blip>
          <a:srcRect b="23754" l="0" r="0" t="23749"/>
          <a:stretch/>
        </p:blipFill>
        <p:spPr>
          <a:xfrm>
            <a:off x="25" y="11280"/>
            <a:ext cx="9143982" cy="3201930"/>
          </a:xfrm>
          <a:prstGeom prst="flowChartDocument">
            <a:avLst/>
          </a:prstGeom>
          <a:noFill/>
          <a:ln>
            <a:noFill/>
          </a:ln>
        </p:spPr>
      </p:pic>
      <p:sp>
        <p:nvSpPr>
          <p:cNvPr id="307" name="Google Shape;307;p50"/>
          <p:cNvSpPr txBox="1"/>
          <p:nvPr>
            <p:ph type="ctrTitle"/>
          </p:nvPr>
        </p:nvSpPr>
        <p:spPr>
          <a:xfrm>
            <a:off x="311700" y="3537800"/>
            <a:ext cx="8097600" cy="100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Interview</a:t>
            </a:r>
            <a:r>
              <a:rPr lang="en"/>
              <a:t> Preparation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51"/>
          <p:cNvPicPr preferRelativeResize="0"/>
          <p:nvPr/>
        </p:nvPicPr>
        <p:blipFill rotWithShape="1">
          <a:blip r:embed="rId3">
            <a:alphaModFix/>
          </a:blip>
          <a:srcRect b="0" l="34770" r="34770" t="0"/>
          <a:stretch/>
        </p:blipFill>
        <p:spPr>
          <a:xfrm>
            <a:off x="282600" y="282600"/>
            <a:ext cx="2457874" cy="4578300"/>
          </a:xfrm>
          <a:prstGeom prst="rect">
            <a:avLst/>
          </a:prstGeom>
          <a:noFill/>
          <a:ln>
            <a:noFill/>
          </a:ln>
        </p:spPr>
      </p:pic>
      <p:sp>
        <p:nvSpPr>
          <p:cNvPr id="313" name="Google Shape;313;p51"/>
          <p:cNvSpPr txBox="1"/>
          <p:nvPr>
            <p:ph type="title"/>
          </p:nvPr>
        </p:nvSpPr>
        <p:spPr>
          <a:xfrm>
            <a:off x="3144300" y="716300"/>
            <a:ext cx="4039200" cy="459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Committee Kick-Off Agenda</a:t>
            </a:r>
            <a:endParaRPr/>
          </a:p>
        </p:txBody>
      </p:sp>
      <p:sp>
        <p:nvSpPr>
          <p:cNvPr id="314" name="Google Shape;314;p51"/>
          <p:cNvSpPr txBox="1"/>
          <p:nvPr>
            <p:ph idx="1" type="body"/>
          </p:nvPr>
        </p:nvSpPr>
        <p:spPr>
          <a:xfrm>
            <a:off x="3144300" y="1176200"/>
            <a:ext cx="5297700" cy="33675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Confidentiality </a:t>
            </a:r>
            <a:endParaRPr sz="2000"/>
          </a:p>
          <a:p>
            <a:pPr indent="-355600" lvl="0" marL="457200" rtl="0" algn="l">
              <a:spcBef>
                <a:spcPts val="0"/>
              </a:spcBef>
              <a:spcAft>
                <a:spcPts val="0"/>
              </a:spcAft>
              <a:buSzPts val="2000"/>
              <a:buChar char="●"/>
            </a:pPr>
            <a:r>
              <a:rPr lang="en" sz="2000"/>
              <a:t>Conflicts of interest</a:t>
            </a:r>
            <a:endParaRPr sz="2000"/>
          </a:p>
          <a:p>
            <a:pPr indent="-355600" lvl="0" marL="457200" rtl="0" algn="l">
              <a:spcBef>
                <a:spcPts val="0"/>
              </a:spcBef>
              <a:spcAft>
                <a:spcPts val="0"/>
              </a:spcAft>
              <a:buSzPts val="2000"/>
              <a:buChar char="●"/>
            </a:pPr>
            <a:r>
              <a:rPr lang="en" sz="2000"/>
              <a:t>Position Overview</a:t>
            </a:r>
            <a:endParaRPr sz="2000"/>
          </a:p>
          <a:p>
            <a:pPr indent="-342900" lvl="1" marL="914400" rtl="0" algn="l">
              <a:spcBef>
                <a:spcPts val="0"/>
              </a:spcBef>
              <a:spcAft>
                <a:spcPts val="0"/>
              </a:spcAft>
              <a:buSzPts val="1800"/>
              <a:buChar char="○"/>
            </a:pPr>
            <a:r>
              <a:rPr lang="en" sz="1800"/>
              <a:t>Clarity on </a:t>
            </a:r>
            <a:r>
              <a:rPr lang="en" sz="1800"/>
              <a:t>qualifications &amp; role purpose</a:t>
            </a:r>
            <a:endParaRPr sz="1800"/>
          </a:p>
          <a:p>
            <a:pPr indent="-355600" lvl="0" marL="457200" rtl="0" algn="l">
              <a:spcBef>
                <a:spcPts val="0"/>
              </a:spcBef>
              <a:spcAft>
                <a:spcPts val="0"/>
              </a:spcAft>
              <a:buSzPts val="2000"/>
              <a:buChar char="●"/>
            </a:pPr>
            <a:r>
              <a:rPr lang="en" sz="2000"/>
              <a:t>Questions about ad </a:t>
            </a:r>
            <a:endParaRPr sz="2000"/>
          </a:p>
          <a:p>
            <a:pPr indent="-355600" lvl="0" marL="457200" rtl="0" algn="l">
              <a:spcBef>
                <a:spcPts val="0"/>
              </a:spcBef>
              <a:spcAft>
                <a:spcPts val="0"/>
              </a:spcAft>
              <a:buSzPts val="2000"/>
              <a:buChar char="●"/>
            </a:pPr>
            <a:r>
              <a:rPr lang="en" sz="2000"/>
              <a:t>Process Overview</a:t>
            </a:r>
            <a:endParaRPr sz="2000"/>
          </a:p>
          <a:p>
            <a:pPr indent="-355600" lvl="0" marL="457200" rtl="0" algn="l">
              <a:spcBef>
                <a:spcPts val="0"/>
              </a:spcBef>
              <a:spcAft>
                <a:spcPts val="0"/>
              </a:spcAft>
              <a:buSzPts val="2000"/>
              <a:buChar char="●"/>
            </a:pPr>
            <a:r>
              <a:rPr lang="en" sz="2000"/>
              <a:t>Reviewing &amp; selecting candidates</a:t>
            </a:r>
            <a:endParaRPr sz="2000"/>
          </a:p>
          <a:p>
            <a:pPr indent="-355600" lvl="0" marL="457200" rtl="0" algn="l">
              <a:spcBef>
                <a:spcPts val="0"/>
              </a:spcBef>
              <a:spcAft>
                <a:spcPts val="0"/>
              </a:spcAft>
              <a:buSzPts val="2000"/>
              <a:buChar char="●"/>
            </a:pPr>
            <a:r>
              <a:rPr lang="en" sz="2000"/>
              <a:t>Agenda development approach</a:t>
            </a:r>
            <a:endParaRPr sz="2000"/>
          </a:p>
          <a:p>
            <a:pPr indent="-355600" lvl="0" marL="457200" rtl="0" algn="l">
              <a:spcBef>
                <a:spcPts val="0"/>
              </a:spcBef>
              <a:spcAft>
                <a:spcPts val="0"/>
              </a:spcAft>
              <a:buSzPts val="2000"/>
              <a:buChar char="●"/>
            </a:pPr>
            <a:r>
              <a:rPr lang="en" sz="2000"/>
              <a:t>Question development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52"/>
          <p:cNvPicPr preferRelativeResize="0"/>
          <p:nvPr/>
        </p:nvPicPr>
        <p:blipFill rotWithShape="1">
          <a:blip r:embed="rId3">
            <a:alphaModFix/>
          </a:blip>
          <a:srcRect b="0" l="8256" r="8256" t="0"/>
          <a:stretch/>
        </p:blipFill>
        <p:spPr>
          <a:xfrm>
            <a:off x="2705775" y="-9"/>
            <a:ext cx="6438226" cy="5143501"/>
          </a:xfrm>
          <a:prstGeom prst="rect">
            <a:avLst/>
          </a:prstGeom>
          <a:noFill/>
          <a:ln>
            <a:noFill/>
          </a:ln>
        </p:spPr>
      </p:pic>
      <p:sp>
        <p:nvSpPr>
          <p:cNvPr id="320" name="Google Shape;320;p52"/>
          <p:cNvSpPr txBox="1"/>
          <p:nvPr>
            <p:ph type="title"/>
          </p:nvPr>
        </p:nvSpPr>
        <p:spPr>
          <a:xfrm>
            <a:off x="258750" y="263600"/>
            <a:ext cx="2181900" cy="115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20"/>
              <a:t>Defining a Successful Search</a:t>
            </a:r>
            <a:endParaRPr sz="2020"/>
          </a:p>
        </p:txBody>
      </p:sp>
      <p:sp>
        <p:nvSpPr>
          <p:cNvPr id="321" name="Google Shape;321;p52"/>
          <p:cNvSpPr txBox="1"/>
          <p:nvPr>
            <p:ph idx="1" type="body"/>
          </p:nvPr>
        </p:nvSpPr>
        <p:spPr>
          <a:xfrm>
            <a:off x="304800" y="1416800"/>
            <a:ext cx="2089800" cy="34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Center the </a:t>
            </a:r>
            <a:r>
              <a:rPr lang="en" sz="2000"/>
              <a:t>candidates</a:t>
            </a:r>
            <a:r>
              <a:rPr lang="en" sz="2000"/>
              <a:t>’ ability to succeed</a:t>
            </a:r>
            <a:endParaRPr sz="2000"/>
          </a:p>
          <a:p>
            <a:pPr indent="0" lvl="0" marL="0" rtl="0" algn="l">
              <a:spcBef>
                <a:spcPts val="1600"/>
              </a:spcBef>
              <a:spcAft>
                <a:spcPts val="1600"/>
              </a:spcAft>
              <a:buNone/>
            </a:pPr>
            <a:r>
              <a:rPr lang="en" sz="2000"/>
              <a:t>Every interaction is an opportunity to build an ambassador for your library</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53"/>
          <p:cNvPicPr preferRelativeResize="0"/>
          <p:nvPr/>
        </p:nvPicPr>
        <p:blipFill rotWithShape="1">
          <a:blip r:embed="rId3">
            <a:alphaModFix/>
          </a:blip>
          <a:srcRect b="7755" l="0" r="0" t="7763"/>
          <a:stretch/>
        </p:blipFill>
        <p:spPr>
          <a:xfrm>
            <a:off x="0" y="0"/>
            <a:ext cx="9144003" cy="5143497"/>
          </a:xfrm>
          <a:prstGeom prst="rect">
            <a:avLst/>
          </a:prstGeom>
          <a:noFill/>
          <a:ln>
            <a:noFill/>
          </a:ln>
        </p:spPr>
      </p:pic>
      <p:sp>
        <p:nvSpPr>
          <p:cNvPr id="327" name="Google Shape;327;p53"/>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3"/>
          <p:cNvSpPr txBox="1"/>
          <p:nvPr>
            <p:ph type="title"/>
          </p:nvPr>
        </p:nvSpPr>
        <p:spPr>
          <a:xfrm>
            <a:off x="156675" y="77650"/>
            <a:ext cx="2336400" cy="756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Advertising &amp; Outreach </a:t>
            </a:r>
            <a:endParaRPr/>
          </a:p>
        </p:txBody>
      </p:sp>
      <p:sp>
        <p:nvSpPr>
          <p:cNvPr id="329" name="Google Shape;329;p53"/>
          <p:cNvSpPr txBox="1"/>
          <p:nvPr>
            <p:ph idx="1" type="body"/>
          </p:nvPr>
        </p:nvSpPr>
        <p:spPr>
          <a:xfrm>
            <a:off x="80475" y="834550"/>
            <a:ext cx="2678700" cy="397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t>Advertise broadly </a:t>
            </a:r>
            <a:endParaRPr sz="1900"/>
          </a:p>
          <a:p>
            <a:pPr indent="0" lvl="0" marL="0" rtl="0" algn="l">
              <a:lnSpc>
                <a:spcPct val="100000"/>
              </a:lnSpc>
              <a:spcBef>
                <a:spcPts val="1600"/>
              </a:spcBef>
              <a:spcAft>
                <a:spcPts val="0"/>
              </a:spcAft>
              <a:buNone/>
            </a:pPr>
            <a:r>
              <a:rPr lang="en" sz="1900"/>
              <a:t>Focus on affinity groups advertising platforms </a:t>
            </a:r>
            <a:endParaRPr sz="1900"/>
          </a:p>
          <a:p>
            <a:pPr indent="0" lvl="0" marL="0" rtl="0" algn="l">
              <a:lnSpc>
                <a:spcPct val="100000"/>
              </a:lnSpc>
              <a:spcBef>
                <a:spcPts val="1600"/>
              </a:spcBef>
              <a:spcAft>
                <a:spcPts val="0"/>
              </a:spcAft>
              <a:buNone/>
            </a:pPr>
            <a:r>
              <a:rPr lang="en" sz="1900"/>
              <a:t>Have colleagues share on their listservs and social media</a:t>
            </a:r>
            <a:endParaRPr sz="1900"/>
          </a:p>
          <a:p>
            <a:pPr indent="0" lvl="0" marL="0" rtl="0" algn="l">
              <a:lnSpc>
                <a:spcPct val="100000"/>
              </a:lnSpc>
              <a:spcBef>
                <a:spcPts val="1600"/>
              </a:spcBef>
              <a:spcAft>
                <a:spcPts val="1600"/>
              </a:spcAft>
              <a:buNone/>
            </a:pPr>
            <a:r>
              <a:rPr lang="en" sz="1900"/>
              <a:t>Reach out to possible candidates to invite them to apply or share the posting </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4"/>
          <p:cNvSpPr txBox="1"/>
          <p:nvPr>
            <p:ph type="title"/>
          </p:nvPr>
        </p:nvSpPr>
        <p:spPr>
          <a:xfrm>
            <a:off x="311700" y="138400"/>
            <a:ext cx="4236000" cy="87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Preparing the Interview Structure &amp; Agenda</a:t>
            </a:r>
            <a:endParaRPr/>
          </a:p>
        </p:txBody>
      </p:sp>
      <p:sp>
        <p:nvSpPr>
          <p:cNvPr id="335" name="Google Shape;335;p54"/>
          <p:cNvSpPr txBox="1"/>
          <p:nvPr>
            <p:ph idx="1" type="body"/>
          </p:nvPr>
        </p:nvSpPr>
        <p:spPr>
          <a:xfrm>
            <a:off x="311700" y="1152475"/>
            <a:ext cx="4236000" cy="37386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Char char="●"/>
            </a:pPr>
            <a:r>
              <a:rPr lang="en" sz="2000"/>
              <a:t>Create a purposeful agenda</a:t>
            </a:r>
            <a:endParaRPr sz="2000"/>
          </a:p>
          <a:p>
            <a:pPr indent="-355600" lvl="1" marL="914400" rtl="0" algn="l">
              <a:spcBef>
                <a:spcPts val="0"/>
              </a:spcBef>
              <a:spcAft>
                <a:spcPts val="0"/>
              </a:spcAft>
              <a:buSzPts val="2000"/>
              <a:buChar char="○"/>
            </a:pPr>
            <a:r>
              <a:rPr lang="en" sz="2000"/>
              <a:t>Focus statements</a:t>
            </a:r>
            <a:endParaRPr sz="2000"/>
          </a:p>
          <a:p>
            <a:pPr indent="-355600" lvl="1" marL="914400" rtl="0" algn="l">
              <a:spcBef>
                <a:spcPts val="0"/>
              </a:spcBef>
              <a:spcAft>
                <a:spcPts val="0"/>
              </a:spcAft>
              <a:buSzPts val="2000"/>
              <a:buChar char="○"/>
            </a:pPr>
            <a:r>
              <a:rPr lang="en" sz="2000"/>
              <a:t>Indicate participants</a:t>
            </a:r>
            <a:endParaRPr sz="2000"/>
          </a:p>
          <a:p>
            <a:pPr indent="-355600" lvl="1" marL="914400" rtl="0" algn="l">
              <a:spcBef>
                <a:spcPts val="0"/>
              </a:spcBef>
              <a:spcAft>
                <a:spcPts val="0"/>
              </a:spcAft>
              <a:buSzPts val="2000"/>
              <a:buChar char="○"/>
            </a:pPr>
            <a:r>
              <a:rPr lang="en" sz="2000"/>
              <a:t>Open slot </a:t>
            </a:r>
            <a:endParaRPr sz="2000"/>
          </a:p>
          <a:p>
            <a:pPr indent="-355600" lvl="1" marL="914400" rtl="0" algn="l">
              <a:spcBef>
                <a:spcPts val="0"/>
              </a:spcBef>
              <a:spcAft>
                <a:spcPts val="0"/>
              </a:spcAft>
              <a:buSzPts val="2000"/>
              <a:buChar char="○"/>
            </a:pPr>
            <a:r>
              <a:rPr lang="en" sz="2000"/>
              <a:t>Cover the span of job qualifications</a:t>
            </a:r>
            <a:endParaRPr sz="2000"/>
          </a:p>
          <a:p>
            <a:pPr indent="-355600" lvl="0" marL="457200" rtl="0" algn="l">
              <a:spcBef>
                <a:spcPts val="0"/>
              </a:spcBef>
              <a:spcAft>
                <a:spcPts val="0"/>
              </a:spcAft>
              <a:buSzPts val="2000"/>
              <a:buChar char="●"/>
            </a:pPr>
            <a:r>
              <a:rPr lang="en" sz="2000"/>
              <a:t>Build in breaks</a:t>
            </a:r>
            <a:endParaRPr sz="2000"/>
          </a:p>
          <a:p>
            <a:pPr indent="0" lvl="0" marL="0" rtl="0" algn="l">
              <a:spcBef>
                <a:spcPts val="1200"/>
              </a:spcBef>
              <a:spcAft>
                <a:spcPts val="1200"/>
              </a:spcAft>
              <a:buNone/>
            </a:pPr>
            <a:r>
              <a:rPr i="1" lang="en" sz="2000"/>
              <a:t>Consider physical accessibility and psychological safety throughout the day</a:t>
            </a:r>
            <a:endParaRPr i="1" sz="2000"/>
          </a:p>
        </p:txBody>
      </p:sp>
      <p:pic>
        <p:nvPicPr>
          <p:cNvPr id="336" name="Google Shape;336;p54"/>
          <p:cNvPicPr preferRelativeResize="0"/>
          <p:nvPr/>
        </p:nvPicPr>
        <p:blipFill rotWithShape="1">
          <a:blip r:embed="rId3">
            <a:alphaModFix/>
          </a:blip>
          <a:srcRect b="0" l="0" r="41836" t="0"/>
          <a:stretch/>
        </p:blipFill>
        <p:spPr>
          <a:xfrm>
            <a:off x="4908004" y="0"/>
            <a:ext cx="4236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55"/>
          <p:cNvPicPr preferRelativeResize="0"/>
          <p:nvPr/>
        </p:nvPicPr>
        <p:blipFill rotWithShape="1">
          <a:blip r:embed="rId3">
            <a:alphaModFix/>
          </a:blip>
          <a:srcRect b="0" l="18015" r="18009" t="0"/>
          <a:stretch/>
        </p:blipFill>
        <p:spPr>
          <a:xfrm>
            <a:off x="5244250" y="1386100"/>
            <a:ext cx="3232598" cy="2384202"/>
          </a:xfrm>
          <a:prstGeom prst="rect">
            <a:avLst/>
          </a:prstGeom>
          <a:noFill/>
          <a:ln cap="flat" cmpd="dbl" w="76200">
            <a:solidFill>
              <a:schemeClr val="lt1"/>
            </a:solidFill>
            <a:prstDash val="solid"/>
            <a:miter lim="8000"/>
            <a:headEnd len="sm" w="sm" type="none"/>
            <a:tailEnd len="sm" w="sm" type="none"/>
          </a:ln>
        </p:spPr>
      </p:pic>
      <p:sp>
        <p:nvSpPr>
          <p:cNvPr id="342" name="Google Shape;342;p55"/>
          <p:cNvSpPr txBox="1"/>
          <p:nvPr>
            <p:ph type="title"/>
          </p:nvPr>
        </p:nvSpPr>
        <p:spPr>
          <a:xfrm>
            <a:off x="291875" y="406900"/>
            <a:ext cx="3978000" cy="677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Developing Questions </a:t>
            </a:r>
            <a:endParaRPr/>
          </a:p>
        </p:txBody>
      </p:sp>
      <p:sp>
        <p:nvSpPr>
          <p:cNvPr id="343" name="Google Shape;343;p55"/>
          <p:cNvSpPr txBox="1"/>
          <p:nvPr>
            <p:ph idx="1" type="body"/>
          </p:nvPr>
        </p:nvSpPr>
        <p:spPr>
          <a:xfrm>
            <a:off x="291950" y="1176325"/>
            <a:ext cx="3978000" cy="3675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Anchor and align with job qualifications</a:t>
            </a:r>
            <a:endParaRPr sz="2000"/>
          </a:p>
          <a:p>
            <a:pPr indent="-355600" lvl="0" marL="457200" rtl="0" algn="l">
              <a:spcBef>
                <a:spcPts val="0"/>
              </a:spcBef>
              <a:spcAft>
                <a:spcPts val="0"/>
              </a:spcAft>
              <a:buSzPts val="2000"/>
              <a:buChar char="●"/>
            </a:pPr>
            <a:r>
              <a:rPr lang="en" sz="2000"/>
              <a:t>Simple, open questions </a:t>
            </a:r>
            <a:endParaRPr sz="2000"/>
          </a:p>
          <a:p>
            <a:pPr indent="-355600" lvl="0" marL="457200" rtl="0" algn="l">
              <a:spcBef>
                <a:spcPts val="0"/>
              </a:spcBef>
              <a:spcAft>
                <a:spcPts val="0"/>
              </a:spcAft>
              <a:buSzPts val="2000"/>
              <a:buChar char="●"/>
            </a:pPr>
            <a:r>
              <a:rPr lang="en" sz="2000"/>
              <a:t>Define success criteria for each question </a:t>
            </a:r>
            <a:endParaRPr sz="2000"/>
          </a:p>
          <a:p>
            <a:pPr indent="-355600" lvl="0" marL="457200" rtl="0" algn="l">
              <a:spcBef>
                <a:spcPts val="0"/>
              </a:spcBef>
              <a:spcAft>
                <a:spcPts val="0"/>
              </a:spcAft>
              <a:buSzPts val="2000"/>
              <a:buChar char="●"/>
            </a:pPr>
            <a:r>
              <a:rPr lang="en" sz="2000"/>
              <a:t>Define prompts to support candidates </a:t>
            </a:r>
            <a:endParaRPr sz="2000"/>
          </a:p>
          <a:p>
            <a:pPr indent="0" lvl="0" marL="0" rtl="0" algn="l">
              <a:spcBef>
                <a:spcPts val="1600"/>
              </a:spcBef>
              <a:spcAft>
                <a:spcPts val="1600"/>
              </a:spcAft>
              <a:buNone/>
            </a:pPr>
            <a:r>
              <a:rPr i="1" lang="en" sz="2000"/>
              <a:t>Prepare the team to ask </a:t>
            </a:r>
            <a:r>
              <a:rPr i="1" lang="en" sz="2000"/>
              <a:t>clarifying</a:t>
            </a:r>
            <a:r>
              <a:rPr i="1" lang="en" sz="2000"/>
              <a:t> questions </a:t>
            </a:r>
            <a:r>
              <a:rPr lang="en" sz="2000"/>
              <a:t>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8"/>
          <p:cNvPicPr preferRelativeResize="0"/>
          <p:nvPr/>
        </p:nvPicPr>
        <p:blipFill rotWithShape="1">
          <a:blip r:embed="rId3">
            <a:alphaModFix/>
          </a:blip>
          <a:srcRect b="0" l="6514" r="6514" t="0"/>
          <a:stretch/>
        </p:blipFill>
        <p:spPr>
          <a:xfrm>
            <a:off x="5585238" y="1036200"/>
            <a:ext cx="2745452" cy="3156674"/>
          </a:xfrm>
          <a:prstGeom prst="rect">
            <a:avLst/>
          </a:prstGeom>
          <a:noFill/>
          <a:ln>
            <a:noFill/>
          </a:ln>
        </p:spPr>
      </p:pic>
      <p:sp>
        <p:nvSpPr>
          <p:cNvPr id="220" name="Google Shape;220;p38"/>
          <p:cNvSpPr txBox="1"/>
          <p:nvPr>
            <p:ph type="title"/>
          </p:nvPr>
        </p:nvSpPr>
        <p:spPr>
          <a:xfrm>
            <a:off x="813263" y="977425"/>
            <a:ext cx="4252200" cy="159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Learning Objectives </a:t>
            </a:r>
            <a:endParaRPr/>
          </a:p>
        </p:txBody>
      </p:sp>
      <p:sp>
        <p:nvSpPr>
          <p:cNvPr id="221" name="Google Shape;221;p38"/>
          <p:cNvSpPr txBox="1"/>
          <p:nvPr>
            <p:ph idx="1" type="body"/>
          </p:nvPr>
        </p:nvSpPr>
        <p:spPr>
          <a:xfrm>
            <a:off x="813275" y="1708025"/>
            <a:ext cx="4252200" cy="2969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Foster inclusive hiring practices</a:t>
            </a:r>
            <a:endParaRPr sz="1800"/>
          </a:p>
          <a:p>
            <a:pPr indent="-342900" lvl="0" marL="457200" rtl="0" algn="l">
              <a:spcBef>
                <a:spcPts val="0"/>
              </a:spcBef>
              <a:spcAft>
                <a:spcPts val="0"/>
              </a:spcAft>
              <a:buSzPts val="1800"/>
              <a:buChar char="●"/>
            </a:pPr>
            <a:r>
              <a:rPr lang="en" sz="1800"/>
              <a:t>Develop candidate-centered interview experiences </a:t>
            </a:r>
            <a:endParaRPr sz="1800"/>
          </a:p>
          <a:p>
            <a:pPr indent="-342900" lvl="0" marL="457200" rtl="0" algn="l">
              <a:spcBef>
                <a:spcPts val="0"/>
              </a:spcBef>
              <a:spcAft>
                <a:spcPts val="0"/>
              </a:spcAft>
              <a:buSzPts val="1800"/>
              <a:buChar char="●"/>
            </a:pPr>
            <a:r>
              <a:rPr lang="en" sz="1800"/>
              <a:t>Center equity in processes </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rPr lang="en" sz="1800"/>
              <a:t>Materials in the toolkit </a:t>
            </a:r>
            <a:endParaRPr sz="1800"/>
          </a:p>
        </p:txBody>
      </p:sp>
      <p:pic>
        <p:nvPicPr>
          <p:cNvPr id="222" name="Google Shape;222;p38"/>
          <p:cNvPicPr preferRelativeResize="0"/>
          <p:nvPr/>
        </p:nvPicPr>
        <p:blipFill>
          <a:blip r:embed="rId4">
            <a:alphaModFix/>
          </a:blip>
          <a:stretch>
            <a:fillRect/>
          </a:stretch>
        </p:blipFill>
        <p:spPr>
          <a:xfrm>
            <a:off x="3321255" y="3632274"/>
            <a:ext cx="773745" cy="773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56"/>
          <p:cNvPicPr preferRelativeResize="0"/>
          <p:nvPr/>
        </p:nvPicPr>
        <p:blipFill rotWithShape="1">
          <a:blip r:embed="rId3">
            <a:alphaModFix amt="37000"/>
          </a:blip>
          <a:srcRect b="0" l="0" r="41397" t="0"/>
          <a:stretch/>
        </p:blipFill>
        <p:spPr>
          <a:xfrm>
            <a:off x="0" y="0"/>
            <a:ext cx="3944124" cy="5143500"/>
          </a:xfrm>
          <a:prstGeom prst="rect">
            <a:avLst/>
          </a:prstGeom>
          <a:noFill/>
          <a:ln>
            <a:noFill/>
          </a:ln>
        </p:spPr>
      </p:pic>
      <p:sp>
        <p:nvSpPr>
          <p:cNvPr id="349" name="Google Shape;349;p56"/>
          <p:cNvSpPr txBox="1"/>
          <p:nvPr>
            <p:ph type="title"/>
          </p:nvPr>
        </p:nvSpPr>
        <p:spPr>
          <a:xfrm>
            <a:off x="692700" y="368825"/>
            <a:ext cx="354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520"/>
              <a:t>Candidate Reviews</a:t>
            </a:r>
            <a:endParaRPr b="1" sz="3520"/>
          </a:p>
        </p:txBody>
      </p:sp>
      <p:sp>
        <p:nvSpPr>
          <p:cNvPr id="350" name="Google Shape;350;p56"/>
          <p:cNvSpPr txBox="1"/>
          <p:nvPr>
            <p:ph idx="1" type="body"/>
          </p:nvPr>
        </p:nvSpPr>
        <p:spPr>
          <a:xfrm>
            <a:off x="4572000" y="445025"/>
            <a:ext cx="4260300" cy="412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Prepare all interview materials before the candidate review</a:t>
            </a:r>
            <a:endParaRPr sz="2000"/>
          </a:p>
          <a:p>
            <a:pPr indent="-355600" lvl="0" marL="457200" rtl="0" algn="l">
              <a:spcBef>
                <a:spcPts val="1200"/>
              </a:spcBef>
              <a:spcAft>
                <a:spcPts val="0"/>
              </a:spcAft>
              <a:buSzPts val="2000"/>
              <a:buChar char="●"/>
            </a:pPr>
            <a:r>
              <a:rPr lang="en" sz="2000"/>
              <a:t>Create a rubric</a:t>
            </a:r>
            <a:endParaRPr sz="2000"/>
          </a:p>
          <a:p>
            <a:pPr indent="-355600" lvl="0" marL="457200" rtl="0" algn="l">
              <a:spcBef>
                <a:spcPts val="0"/>
              </a:spcBef>
              <a:spcAft>
                <a:spcPts val="0"/>
              </a:spcAft>
              <a:buSzPts val="2000"/>
              <a:buChar char="●"/>
            </a:pPr>
            <a:r>
              <a:rPr lang="en" sz="2000"/>
              <a:t>Align with job qualifications</a:t>
            </a:r>
            <a:endParaRPr sz="2000"/>
          </a:p>
          <a:p>
            <a:pPr indent="-355600" lvl="0" marL="457200" rtl="0" algn="l">
              <a:spcBef>
                <a:spcPts val="0"/>
              </a:spcBef>
              <a:spcAft>
                <a:spcPts val="0"/>
              </a:spcAft>
              <a:buSzPts val="2000"/>
              <a:buChar char="●"/>
            </a:pPr>
            <a:r>
              <a:rPr lang="en" sz="2000"/>
              <a:t>Consider organizational values </a:t>
            </a:r>
            <a:endParaRPr sz="2000"/>
          </a:p>
          <a:p>
            <a:pPr indent="-355600" lvl="0" marL="457200" rtl="0" algn="l">
              <a:spcBef>
                <a:spcPts val="0"/>
              </a:spcBef>
              <a:spcAft>
                <a:spcPts val="0"/>
              </a:spcAft>
              <a:buSzPts val="2000"/>
              <a:buChar char="●"/>
            </a:pPr>
            <a:r>
              <a:rPr lang="en" sz="2000"/>
              <a:t>Identify </a:t>
            </a:r>
            <a:r>
              <a:rPr lang="en" sz="2000"/>
              <a:t>strengths and areas of growth</a:t>
            </a:r>
            <a:endParaRPr sz="2000"/>
          </a:p>
          <a:p>
            <a:pPr indent="-355600" lvl="0" marL="457200" rtl="0" algn="l">
              <a:spcBef>
                <a:spcPts val="0"/>
              </a:spcBef>
              <a:spcAft>
                <a:spcPts val="0"/>
              </a:spcAft>
              <a:buSzPts val="2000"/>
              <a:buChar char="●"/>
            </a:pPr>
            <a:r>
              <a:rPr lang="en" sz="2000"/>
              <a:t>Fight back on ‘fit’ </a:t>
            </a:r>
            <a:endParaRPr sz="2000"/>
          </a:p>
          <a:p>
            <a:pPr indent="0" lvl="0" marL="0" rtl="0" algn="l">
              <a:spcBef>
                <a:spcPts val="1200"/>
              </a:spcBef>
              <a:spcAft>
                <a:spcPts val="1200"/>
              </a:spcAft>
              <a:buNone/>
            </a:pPr>
            <a:r>
              <a:rPr lang="en" sz="2000"/>
              <a:t>Consider how to engage the whole committee</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57"/>
          <p:cNvPicPr preferRelativeResize="0"/>
          <p:nvPr/>
        </p:nvPicPr>
        <p:blipFill rotWithShape="1">
          <a:blip r:embed="rId3">
            <a:alphaModFix/>
          </a:blip>
          <a:srcRect b="14901" l="0" r="0" t="14908"/>
          <a:stretch/>
        </p:blipFill>
        <p:spPr>
          <a:xfrm>
            <a:off x="25" y="11280"/>
            <a:ext cx="9143982" cy="3201930"/>
          </a:xfrm>
          <a:prstGeom prst="flowChartDocument">
            <a:avLst/>
          </a:prstGeom>
          <a:noFill/>
          <a:ln>
            <a:noFill/>
          </a:ln>
        </p:spPr>
      </p:pic>
      <p:sp>
        <p:nvSpPr>
          <p:cNvPr id="356" name="Google Shape;356;p57"/>
          <p:cNvSpPr txBox="1"/>
          <p:nvPr>
            <p:ph type="ctrTitle"/>
          </p:nvPr>
        </p:nvSpPr>
        <p:spPr>
          <a:xfrm>
            <a:off x="311700" y="3537800"/>
            <a:ext cx="8097600" cy="100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Interacting With Candidates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Preparing Colleagues to Interact with Candidates</a:t>
            </a:r>
            <a:endParaRPr/>
          </a:p>
        </p:txBody>
      </p:sp>
      <p:sp>
        <p:nvSpPr>
          <p:cNvPr id="362" name="Google Shape;362;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Every interaction is helping the candidate decide to join the organization, or not.</a:t>
            </a:r>
            <a:endParaRPr b="1"/>
          </a:p>
          <a:p>
            <a:pPr indent="0" lvl="0" marL="0" rtl="0" algn="l">
              <a:spcBef>
                <a:spcPts val="1200"/>
              </a:spcBef>
              <a:spcAft>
                <a:spcPts val="0"/>
              </a:spcAft>
              <a:buNone/>
            </a:pPr>
            <a:r>
              <a:rPr b="1" lang="en"/>
              <a:t>Best:</a:t>
            </a:r>
            <a:r>
              <a:rPr lang="en"/>
              <a:t> How do you envision providing food bank services from different locations?</a:t>
            </a:r>
            <a:endParaRPr/>
          </a:p>
          <a:p>
            <a:pPr indent="0" lvl="0" marL="0" rtl="0" algn="l">
              <a:spcBef>
                <a:spcPts val="1200"/>
              </a:spcBef>
              <a:spcAft>
                <a:spcPts val="0"/>
              </a:spcAft>
              <a:buNone/>
            </a:pPr>
            <a:r>
              <a:rPr b="1" lang="en"/>
              <a:t>OK: </a:t>
            </a:r>
            <a:r>
              <a:rPr lang="en"/>
              <a:t>How should downtown food banks offer services? [presumes knowledge that downtown tend to be urban and mixed populations]</a:t>
            </a:r>
            <a:endParaRPr/>
          </a:p>
          <a:p>
            <a:pPr indent="0" lvl="0" marL="0" rtl="0" algn="l">
              <a:spcBef>
                <a:spcPts val="1200"/>
              </a:spcBef>
              <a:spcAft>
                <a:spcPts val="1200"/>
              </a:spcAft>
              <a:buNone/>
            </a:pPr>
            <a:r>
              <a:rPr b="1" lang="en"/>
              <a:t>Least: </a:t>
            </a:r>
            <a:r>
              <a:rPr lang="en"/>
              <a:t>How should Replenish change its services in the next 3 years? [presumes knowledge that Replenish is your food bank, the location and environment of the food bank, and of the student population changes]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59"/>
          <p:cNvPicPr preferRelativeResize="0"/>
          <p:nvPr/>
        </p:nvPicPr>
        <p:blipFill rotWithShape="1">
          <a:blip r:embed="rId3">
            <a:alphaModFix/>
          </a:blip>
          <a:srcRect b="0" l="14147" r="14147" t="20420"/>
          <a:stretch/>
        </p:blipFill>
        <p:spPr>
          <a:xfrm>
            <a:off x="3615000" y="0"/>
            <a:ext cx="5529000" cy="5143499"/>
          </a:xfrm>
          <a:prstGeom prst="rect">
            <a:avLst/>
          </a:prstGeom>
          <a:noFill/>
          <a:ln>
            <a:noFill/>
          </a:ln>
        </p:spPr>
      </p:pic>
      <p:sp>
        <p:nvSpPr>
          <p:cNvPr id="368" name="Google Shape;368;p59"/>
          <p:cNvSpPr txBox="1"/>
          <p:nvPr>
            <p:ph type="title"/>
          </p:nvPr>
        </p:nvSpPr>
        <p:spPr>
          <a:xfrm>
            <a:off x="311700" y="633225"/>
            <a:ext cx="3127500" cy="792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Inclusive Virtual Interview Day</a:t>
            </a:r>
            <a:endParaRPr/>
          </a:p>
        </p:txBody>
      </p:sp>
      <p:sp>
        <p:nvSpPr>
          <p:cNvPr id="369" name="Google Shape;369;p59"/>
          <p:cNvSpPr txBox="1"/>
          <p:nvPr>
            <p:ph idx="1" type="body"/>
          </p:nvPr>
        </p:nvSpPr>
        <p:spPr>
          <a:xfrm>
            <a:off x="311700" y="1432425"/>
            <a:ext cx="3127500" cy="3365700"/>
          </a:xfrm>
          <a:prstGeom prst="rect">
            <a:avLst/>
          </a:prstGeom>
        </p:spPr>
        <p:txBody>
          <a:bodyPr anchorCtr="0" anchor="t" bIns="91425" lIns="91425" spcFirstLastPara="1" rIns="91425" wrap="square" tIns="91425">
            <a:noAutofit/>
          </a:bodyPr>
          <a:lstStyle/>
          <a:p>
            <a:pPr indent="-336550" lvl="0" marL="342900" rtl="0" algn="l">
              <a:spcBef>
                <a:spcPts val="0"/>
              </a:spcBef>
              <a:spcAft>
                <a:spcPts val="0"/>
              </a:spcAft>
              <a:buSzPts val="1700"/>
              <a:buChar char="●"/>
            </a:pPr>
            <a:r>
              <a:rPr lang="en" sz="1700"/>
              <a:t>Turn on Closed Captioning </a:t>
            </a:r>
            <a:endParaRPr sz="1700"/>
          </a:p>
          <a:p>
            <a:pPr indent="-336550" lvl="0" marL="342900" rtl="0" algn="l">
              <a:spcBef>
                <a:spcPts val="0"/>
              </a:spcBef>
              <a:spcAft>
                <a:spcPts val="0"/>
              </a:spcAft>
              <a:buSzPts val="1700"/>
              <a:buChar char="●"/>
            </a:pPr>
            <a:r>
              <a:rPr lang="en" sz="1700"/>
              <a:t>Editing your screen name, include pronouns</a:t>
            </a:r>
            <a:endParaRPr sz="1700"/>
          </a:p>
          <a:p>
            <a:pPr indent="-336550" lvl="0" marL="342900" rtl="0" algn="l">
              <a:spcBef>
                <a:spcPts val="0"/>
              </a:spcBef>
              <a:spcAft>
                <a:spcPts val="0"/>
              </a:spcAft>
              <a:buSzPts val="1700"/>
              <a:buChar char="●"/>
            </a:pPr>
            <a:r>
              <a:rPr lang="en" sz="1700"/>
              <a:t>Consider </a:t>
            </a:r>
            <a:r>
              <a:rPr lang="en" sz="1700"/>
              <a:t>candidate</a:t>
            </a:r>
            <a:r>
              <a:rPr lang="en" sz="1700"/>
              <a:t> interactions with camera use - and tell them! </a:t>
            </a:r>
            <a:endParaRPr sz="1700"/>
          </a:p>
          <a:p>
            <a:pPr indent="-336550" lvl="0" marL="342900" rtl="0" algn="l">
              <a:spcBef>
                <a:spcPts val="0"/>
              </a:spcBef>
              <a:spcAft>
                <a:spcPts val="0"/>
              </a:spcAft>
              <a:buSzPts val="1700"/>
              <a:buChar char="●"/>
            </a:pPr>
            <a:r>
              <a:rPr lang="en" sz="1700"/>
              <a:t>Give clear </a:t>
            </a:r>
            <a:r>
              <a:rPr lang="en" sz="1700"/>
              <a:t>guidance</a:t>
            </a:r>
            <a:r>
              <a:rPr lang="en" sz="1700"/>
              <a:t> on how interview will proceed</a:t>
            </a:r>
            <a:endParaRPr sz="1700"/>
          </a:p>
          <a:p>
            <a:pPr indent="-336550" lvl="0" marL="342900" rtl="0" algn="l">
              <a:spcBef>
                <a:spcPts val="0"/>
              </a:spcBef>
              <a:spcAft>
                <a:spcPts val="0"/>
              </a:spcAft>
              <a:buSzPts val="1700"/>
              <a:buChar char="●"/>
            </a:pPr>
            <a:r>
              <a:rPr lang="en" sz="1700"/>
              <a:t>Turn on waiting rooms to prevent accidental entries</a:t>
            </a:r>
            <a:endParaRPr sz="1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0"/>
          <p:cNvSpPr txBox="1"/>
          <p:nvPr>
            <p:ph type="title"/>
          </p:nvPr>
        </p:nvSpPr>
        <p:spPr>
          <a:xfrm>
            <a:off x="324475" y="148225"/>
            <a:ext cx="3559500" cy="1373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Mitigating Bias in Interactions</a:t>
            </a:r>
            <a:endParaRPr/>
          </a:p>
        </p:txBody>
      </p:sp>
      <p:sp>
        <p:nvSpPr>
          <p:cNvPr id="375" name="Google Shape;375;p60"/>
          <p:cNvSpPr txBox="1"/>
          <p:nvPr>
            <p:ph idx="1" type="body"/>
          </p:nvPr>
        </p:nvSpPr>
        <p:spPr>
          <a:xfrm>
            <a:off x="324475" y="1920450"/>
            <a:ext cx="4124100" cy="270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Anchor in the criteria and qualifications</a:t>
            </a:r>
            <a:endParaRPr sz="1800"/>
          </a:p>
          <a:p>
            <a:pPr indent="-342900" lvl="0" marL="457200" rtl="0" algn="l">
              <a:spcBef>
                <a:spcPts val="0"/>
              </a:spcBef>
              <a:spcAft>
                <a:spcPts val="0"/>
              </a:spcAft>
              <a:buSzPts val="1800"/>
              <a:buChar char="●"/>
            </a:pPr>
            <a:r>
              <a:rPr lang="en" sz="1800"/>
              <a:t>Define purpose for each component</a:t>
            </a:r>
            <a:endParaRPr sz="1800"/>
          </a:p>
          <a:p>
            <a:pPr indent="-342900" lvl="0" marL="457200" rtl="0" algn="l">
              <a:spcBef>
                <a:spcPts val="0"/>
              </a:spcBef>
              <a:spcAft>
                <a:spcPts val="0"/>
              </a:spcAft>
              <a:buSzPts val="1800"/>
              <a:buChar char="●"/>
            </a:pPr>
            <a:r>
              <a:rPr lang="en" sz="1800"/>
              <a:t>Articulate what success would be</a:t>
            </a:r>
            <a:endParaRPr sz="1800"/>
          </a:p>
          <a:p>
            <a:pPr indent="-342900" lvl="0" marL="457200" rtl="0" algn="l">
              <a:spcBef>
                <a:spcPts val="0"/>
              </a:spcBef>
              <a:spcAft>
                <a:spcPts val="0"/>
              </a:spcAft>
              <a:buSzPts val="1800"/>
              <a:buChar char="●"/>
            </a:pPr>
            <a:r>
              <a:rPr lang="en" sz="1800"/>
              <a:t>Be self-aware</a:t>
            </a:r>
            <a:endParaRPr sz="1800"/>
          </a:p>
          <a:p>
            <a:pPr indent="-342900" lvl="0" marL="457200" rtl="0" algn="l">
              <a:spcBef>
                <a:spcPts val="0"/>
              </a:spcBef>
              <a:spcAft>
                <a:spcPts val="0"/>
              </a:spcAft>
              <a:buSzPts val="1800"/>
              <a:buChar char="●"/>
            </a:pPr>
            <a:r>
              <a:rPr lang="en" sz="1800"/>
              <a:t>Listen and observe</a:t>
            </a:r>
            <a:endParaRPr sz="1800"/>
          </a:p>
          <a:p>
            <a:pPr indent="-342900" lvl="0" marL="457200" rtl="0" algn="l">
              <a:spcBef>
                <a:spcPts val="0"/>
              </a:spcBef>
              <a:spcAft>
                <a:spcPts val="0"/>
              </a:spcAft>
              <a:buSzPts val="1800"/>
              <a:buChar char="●"/>
            </a:pPr>
            <a:r>
              <a:rPr lang="en" sz="1800"/>
              <a:t>Ask clarifying questions of one another</a:t>
            </a:r>
            <a:endParaRPr sz="1800"/>
          </a:p>
        </p:txBody>
      </p:sp>
      <p:sp>
        <p:nvSpPr>
          <p:cNvPr id="376" name="Google Shape;376;p60"/>
          <p:cNvSpPr txBox="1"/>
          <p:nvPr>
            <p:ph idx="2" type="body"/>
          </p:nvPr>
        </p:nvSpPr>
        <p:spPr>
          <a:xfrm>
            <a:off x="4668275" y="1920450"/>
            <a:ext cx="4380900" cy="32232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en" sz="1800"/>
              <a:t>Positive Bias </a:t>
            </a:r>
            <a:endParaRPr sz="1800"/>
          </a:p>
          <a:p>
            <a:pPr indent="-342900" lvl="0" marL="457200" rtl="0" algn="l">
              <a:lnSpc>
                <a:spcPct val="105000"/>
              </a:lnSpc>
              <a:spcBef>
                <a:spcPts val="0"/>
              </a:spcBef>
              <a:spcAft>
                <a:spcPts val="0"/>
              </a:spcAft>
              <a:buSzPts val="1800"/>
              <a:buChar char="●"/>
            </a:pPr>
            <a:r>
              <a:rPr lang="en" sz="1800"/>
              <a:t>But we like them! </a:t>
            </a:r>
            <a:endParaRPr sz="1800"/>
          </a:p>
          <a:p>
            <a:pPr indent="-342900" lvl="0" marL="457200" rtl="0" algn="l">
              <a:lnSpc>
                <a:spcPct val="105000"/>
              </a:lnSpc>
              <a:spcBef>
                <a:spcPts val="0"/>
              </a:spcBef>
              <a:spcAft>
                <a:spcPts val="0"/>
              </a:spcAft>
              <a:buSzPts val="1800"/>
              <a:buChar char="●"/>
            </a:pPr>
            <a:r>
              <a:rPr lang="en" sz="1800"/>
              <a:t>I love their scholarship! </a:t>
            </a:r>
            <a:endParaRPr sz="1800"/>
          </a:p>
          <a:p>
            <a:pPr indent="-342900" lvl="0" marL="457200" rtl="0" algn="l">
              <a:lnSpc>
                <a:spcPct val="105000"/>
              </a:lnSpc>
              <a:spcBef>
                <a:spcPts val="0"/>
              </a:spcBef>
              <a:spcAft>
                <a:spcPts val="0"/>
              </a:spcAft>
              <a:buSzPts val="1800"/>
              <a:buChar char="●"/>
            </a:pPr>
            <a:r>
              <a:rPr lang="en" sz="1800"/>
              <a:t>That Library is great!</a:t>
            </a:r>
            <a:endParaRPr sz="1800"/>
          </a:p>
          <a:p>
            <a:pPr indent="0" lvl="0" marL="0" rtl="0" algn="l">
              <a:lnSpc>
                <a:spcPct val="105000"/>
              </a:lnSpc>
              <a:spcBef>
                <a:spcPts val="1600"/>
              </a:spcBef>
              <a:spcAft>
                <a:spcPts val="0"/>
              </a:spcAft>
              <a:buNone/>
            </a:pPr>
            <a:r>
              <a:rPr b="1" lang="en" sz="1800"/>
              <a:t>Negative Bias</a:t>
            </a:r>
            <a:endParaRPr sz="1800"/>
          </a:p>
          <a:p>
            <a:pPr indent="-342900" lvl="0" marL="457200" rtl="0" algn="l">
              <a:lnSpc>
                <a:spcPct val="105000"/>
              </a:lnSpc>
              <a:spcBef>
                <a:spcPts val="0"/>
              </a:spcBef>
              <a:spcAft>
                <a:spcPts val="0"/>
              </a:spcAft>
              <a:buSzPts val="1800"/>
              <a:buChar char="●"/>
            </a:pPr>
            <a:r>
              <a:rPr lang="en" sz="1800"/>
              <a:t>They didn’t dress professionally </a:t>
            </a:r>
            <a:endParaRPr sz="1800"/>
          </a:p>
          <a:p>
            <a:pPr indent="-342900" lvl="0" marL="457200" rtl="0" algn="l">
              <a:lnSpc>
                <a:spcPct val="105000"/>
              </a:lnSpc>
              <a:spcBef>
                <a:spcPts val="0"/>
              </a:spcBef>
              <a:spcAft>
                <a:spcPts val="0"/>
              </a:spcAft>
              <a:buSzPts val="1800"/>
              <a:buChar char="●"/>
            </a:pPr>
            <a:r>
              <a:rPr lang="en" sz="1800"/>
              <a:t>They haven’t done this exact job </a:t>
            </a:r>
            <a:r>
              <a:rPr lang="en" sz="1800"/>
              <a:t>before</a:t>
            </a:r>
            <a:endParaRPr sz="1800"/>
          </a:p>
          <a:p>
            <a:pPr indent="-342900" lvl="0" marL="457200" rtl="0" algn="l">
              <a:lnSpc>
                <a:spcPct val="105000"/>
              </a:lnSpc>
              <a:spcBef>
                <a:spcPts val="0"/>
              </a:spcBef>
              <a:spcAft>
                <a:spcPts val="0"/>
              </a:spcAft>
              <a:buSzPts val="1800"/>
              <a:buChar char="●"/>
            </a:pPr>
            <a:r>
              <a:rPr lang="en" sz="1800"/>
              <a:t>That job is not valuable</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Interacting with Candidates</a:t>
            </a:r>
            <a:r>
              <a:rPr lang="en"/>
              <a:t> Equity Lens</a:t>
            </a:r>
            <a:endParaRPr/>
          </a:p>
        </p:txBody>
      </p:sp>
      <p:sp>
        <p:nvSpPr>
          <p:cNvPr id="382" name="Google Shape;382;p61"/>
          <p:cNvSpPr txBox="1"/>
          <p:nvPr>
            <p:ph idx="1" type="body"/>
          </p:nvPr>
        </p:nvSpPr>
        <p:spPr>
          <a:xfrm>
            <a:off x="311700" y="1152475"/>
            <a:ext cx="8520600" cy="3437400"/>
          </a:xfrm>
          <a:prstGeom prst="rect">
            <a:avLst/>
          </a:prstGeom>
        </p:spPr>
        <p:txBody>
          <a:bodyPr anchorCtr="0" anchor="t" bIns="91425" lIns="91425" spcFirstLastPara="1" rIns="91425" wrap="square" tIns="91425">
            <a:normAutofit fontScale="85000" lnSpcReduction="10000"/>
          </a:bodyPr>
          <a:lstStyle/>
          <a:p>
            <a:pPr indent="-341947" lvl="0" marL="457200" rtl="0" algn="l">
              <a:spcBef>
                <a:spcPts val="1200"/>
              </a:spcBef>
              <a:spcAft>
                <a:spcPts val="0"/>
              </a:spcAft>
              <a:buSzPct val="100000"/>
              <a:buChar char="❏"/>
            </a:pPr>
            <a:r>
              <a:rPr lang="en" sz="2100"/>
              <a:t>How are we communicating with all candidates?</a:t>
            </a:r>
            <a:endParaRPr sz="2100"/>
          </a:p>
          <a:p>
            <a:pPr indent="-341947" lvl="0" marL="457200" rtl="0" algn="l">
              <a:spcBef>
                <a:spcPts val="0"/>
              </a:spcBef>
              <a:spcAft>
                <a:spcPts val="0"/>
              </a:spcAft>
              <a:buSzPct val="100000"/>
              <a:buChar char="❏"/>
            </a:pPr>
            <a:r>
              <a:rPr lang="en" sz="2100"/>
              <a:t>Did we provide a list of interview questions to all participants prior to the interview? This will allow for people with various disabilities and neurotypes to be successful in the interview</a:t>
            </a:r>
            <a:endParaRPr sz="2100"/>
          </a:p>
          <a:p>
            <a:pPr indent="-341947" lvl="0" marL="457200" rtl="0" algn="l">
              <a:spcBef>
                <a:spcPts val="0"/>
              </a:spcBef>
              <a:spcAft>
                <a:spcPts val="0"/>
              </a:spcAft>
              <a:buSzPct val="100000"/>
              <a:buChar char="❏"/>
            </a:pPr>
            <a:r>
              <a:rPr lang="en" sz="2100"/>
              <a:t>What are our communication methods and with whom?</a:t>
            </a:r>
            <a:endParaRPr sz="2100"/>
          </a:p>
          <a:p>
            <a:pPr indent="-341947" lvl="0" marL="457200" rtl="0" algn="l">
              <a:spcBef>
                <a:spcPts val="0"/>
              </a:spcBef>
              <a:spcAft>
                <a:spcPts val="0"/>
              </a:spcAft>
              <a:buSzPct val="100000"/>
              <a:buChar char="❏"/>
            </a:pPr>
            <a:r>
              <a:rPr lang="en" sz="2100"/>
              <a:t>What is our process for ensuring we are being timely with our communication?</a:t>
            </a:r>
            <a:endParaRPr sz="2100"/>
          </a:p>
          <a:p>
            <a:pPr indent="-341947" lvl="0" marL="457200" rtl="0" algn="l">
              <a:spcBef>
                <a:spcPts val="0"/>
              </a:spcBef>
              <a:spcAft>
                <a:spcPts val="0"/>
              </a:spcAft>
              <a:buSzPct val="100000"/>
              <a:buChar char="❏"/>
            </a:pPr>
            <a:r>
              <a:rPr lang="en" sz="2100"/>
              <a:t>Have we shared best practices for interacting with candidates with all colleagues that will participate in any component of the interview?</a:t>
            </a:r>
            <a:endParaRPr sz="2100"/>
          </a:p>
          <a:p>
            <a:pPr indent="-341947" lvl="0" marL="457200" rtl="0" algn="l">
              <a:spcBef>
                <a:spcPts val="0"/>
              </a:spcBef>
              <a:spcAft>
                <a:spcPts val="0"/>
              </a:spcAft>
              <a:buSzPct val="100000"/>
              <a:buChar char="❏"/>
            </a:pPr>
            <a:r>
              <a:rPr lang="en" sz="2100"/>
              <a:t>If we are collecting feedback from open components, have we based the feedback form on the required and preferred qualifications being assessed in these components?</a:t>
            </a:r>
            <a:endParaRPr sz="2100"/>
          </a:p>
        </p:txBody>
      </p:sp>
      <p:pic>
        <p:nvPicPr>
          <p:cNvPr id="383" name="Google Shape;383;p61"/>
          <p:cNvPicPr preferRelativeResize="0"/>
          <p:nvPr/>
        </p:nvPicPr>
        <p:blipFill>
          <a:blip r:embed="rId3">
            <a:alphaModFix/>
          </a:blip>
          <a:stretch>
            <a:fillRect/>
          </a:stretch>
        </p:blipFill>
        <p:spPr>
          <a:xfrm>
            <a:off x="7931505" y="99522"/>
            <a:ext cx="994419" cy="994400"/>
          </a:xfrm>
          <a:prstGeom prst="rect">
            <a:avLst/>
          </a:prstGeom>
          <a:noFill/>
          <a:ln>
            <a:noFill/>
          </a:ln>
        </p:spPr>
      </p:pic>
      <p:sp>
        <p:nvSpPr>
          <p:cNvPr id="384" name="Google Shape;384;p61"/>
          <p:cNvSpPr txBox="1"/>
          <p:nvPr/>
        </p:nvSpPr>
        <p:spPr>
          <a:xfrm>
            <a:off x="311700" y="4703625"/>
            <a:ext cx="643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Toolkit icons created by Freepik - Flaticon</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62"/>
          <p:cNvPicPr preferRelativeResize="0"/>
          <p:nvPr/>
        </p:nvPicPr>
        <p:blipFill rotWithShape="1">
          <a:blip r:embed="rId3">
            <a:alphaModFix amt="60000"/>
          </a:blip>
          <a:srcRect b="0" l="26585" r="26585" t="0"/>
          <a:stretch/>
        </p:blipFill>
        <p:spPr>
          <a:xfrm>
            <a:off x="0" y="0"/>
            <a:ext cx="3512600" cy="5143496"/>
          </a:xfrm>
          <a:prstGeom prst="rect">
            <a:avLst/>
          </a:prstGeom>
          <a:noFill/>
          <a:ln>
            <a:noFill/>
          </a:ln>
        </p:spPr>
      </p:pic>
      <p:sp>
        <p:nvSpPr>
          <p:cNvPr id="390" name="Google Shape;390;p62"/>
          <p:cNvSpPr txBox="1"/>
          <p:nvPr>
            <p:ph type="title"/>
          </p:nvPr>
        </p:nvSpPr>
        <p:spPr>
          <a:xfrm>
            <a:off x="290550" y="60875"/>
            <a:ext cx="2631900" cy="11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Interactive Moment</a:t>
            </a:r>
            <a:endParaRPr/>
          </a:p>
        </p:txBody>
      </p:sp>
      <p:sp>
        <p:nvSpPr>
          <p:cNvPr id="391" name="Google Shape;391;p62"/>
          <p:cNvSpPr txBox="1"/>
          <p:nvPr>
            <p:ph idx="1" type="body"/>
          </p:nvPr>
        </p:nvSpPr>
        <p:spPr>
          <a:xfrm>
            <a:off x="4011825" y="196625"/>
            <a:ext cx="4850400" cy="44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t>What is problematic? </a:t>
            </a:r>
            <a:endParaRPr sz="2000"/>
          </a:p>
          <a:p>
            <a:pPr indent="0" lvl="0" marL="0" rtl="0" algn="l">
              <a:spcBef>
                <a:spcPts val="1600"/>
              </a:spcBef>
              <a:spcAft>
                <a:spcPts val="0"/>
              </a:spcAft>
              <a:buNone/>
            </a:pPr>
            <a:r>
              <a:rPr lang="en" sz="2000"/>
              <a:t>Jolene has requested that they be </a:t>
            </a:r>
            <a:r>
              <a:rPr lang="en" sz="2000"/>
              <a:t>provided</a:t>
            </a:r>
            <a:r>
              <a:rPr lang="en" sz="2000"/>
              <a:t> with an allergy-friendly meal and a set of microphones for the presentation. </a:t>
            </a:r>
            <a:endParaRPr sz="2000"/>
          </a:p>
          <a:p>
            <a:pPr indent="0" lvl="0" marL="0" rtl="0" algn="l">
              <a:spcBef>
                <a:spcPts val="1600"/>
              </a:spcBef>
              <a:spcAft>
                <a:spcPts val="1600"/>
              </a:spcAft>
              <a:buNone/>
            </a:pPr>
            <a:r>
              <a:rPr lang="en" sz="2000"/>
              <a:t>When they arrive, the room is not </a:t>
            </a:r>
            <a:r>
              <a:rPr lang="en" sz="2000"/>
              <a:t>accessible and no microphone is provided. Jolene has to self-declare they are hard of hearing. The search chair states they have a teaching voice, it will be ok as they will repeat the questions for her.</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63"/>
          <p:cNvPicPr preferRelativeResize="0"/>
          <p:nvPr/>
        </p:nvPicPr>
        <p:blipFill rotWithShape="1">
          <a:blip r:embed="rId3">
            <a:alphaModFix amt="60000"/>
          </a:blip>
          <a:srcRect b="0" l="26585" r="26585" t="0"/>
          <a:stretch/>
        </p:blipFill>
        <p:spPr>
          <a:xfrm>
            <a:off x="0" y="0"/>
            <a:ext cx="3512600" cy="5143496"/>
          </a:xfrm>
          <a:prstGeom prst="rect">
            <a:avLst/>
          </a:prstGeom>
          <a:noFill/>
          <a:ln>
            <a:noFill/>
          </a:ln>
        </p:spPr>
      </p:pic>
      <p:sp>
        <p:nvSpPr>
          <p:cNvPr id="397" name="Google Shape;397;p63"/>
          <p:cNvSpPr txBox="1"/>
          <p:nvPr>
            <p:ph type="title"/>
          </p:nvPr>
        </p:nvSpPr>
        <p:spPr>
          <a:xfrm>
            <a:off x="290550" y="60875"/>
            <a:ext cx="2631900" cy="11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Interactive Moment</a:t>
            </a:r>
            <a:endParaRPr/>
          </a:p>
        </p:txBody>
      </p:sp>
      <p:sp>
        <p:nvSpPr>
          <p:cNvPr id="398" name="Google Shape;398;p63"/>
          <p:cNvSpPr txBox="1"/>
          <p:nvPr>
            <p:ph idx="1" type="body"/>
          </p:nvPr>
        </p:nvSpPr>
        <p:spPr>
          <a:xfrm>
            <a:off x="4011825" y="227675"/>
            <a:ext cx="4850400" cy="43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t>Answer Key</a:t>
            </a:r>
            <a:endParaRPr sz="2000"/>
          </a:p>
          <a:p>
            <a:pPr indent="0" lvl="0" marL="0" rtl="0" algn="l">
              <a:spcBef>
                <a:spcPts val="1600"/>
              </a:spcBef>
              <a:spcAft>
                <a:spcPts val="0"/>
              </a:spcAft>
              <a:buNone/>
            </a:pPr>
            <a:r>
              <a:rPr lang="en" sz="2000"/>
              <a:t>Jolene has requested that they be provided with an allergy-friendly meal and a set of microphones for the presentation. </a:t>
            </a:r>
            <a:endParaRPr sz="2000"/>
          </a:p>
          <a:p>
            <a:pPr indent="0" lvl="0" marL="0" rtl="0" algn="l">
              <a:spcBef>
                <a:spcPts val="1600"/>
              </a:spcBef>
              <a:spcAft>
                <a:spcPts val="1600"/>
              </a:spcAft>
              <a:buNone/>
            </a:pPr>
            <a:r>
              <a:rPr lang="en" sz="2000"/>
              <a:t>When they arrive, the room is </a:t>
            </a:r>
            <a:r>
              <a:rPr lang="en" sz="2000">
                <a:highlight>
                  <a:schemeClr val="accent6"/>
                </a:highlight>
              </a:rPr>
              <a:t>not accessible and no microphone is provided</a:t>
            </a:r>
            <a:r>
              <a:rPr lang="en" sz="2000"/>
              <a:t>. Jolene has to </a:t>
            </a:r>
            <a:r>
              <a:rPr lang="en" sz="2000">
                <a:highlight>
                  <a:schemeClr val="accent6"/>
                </a:highlight>
              </a:rPr>
              <a:t>self-declare</a:t>
            </a:r>
            <a:r>
              <a:rPr lang="en" sz="2000"/>
              <a:t> they are hard of hearing. The search chair states they have a </a:t>
            </a:r>
            <a:r>
              <a:rPr lang="en" sz="2000">
                <a:highlight>
                  <a:schemeClr val="accent6"/>
                </a:highlight>
              </a:rPr>
              <a:t>teaching voice, it will be ok</a:t>
            </a:r>
            <a:r>
              <a:rPr lang="en" sz="2000"/>
              <a:t> as they will repeat the questions for </a:t>
            </a:r>
            <a:r>
              <a:rPr lang="en" sz="2000">
                <a:highlight>
                  <a:schemeClr val="accent6"/>
                </a:highlight>
              </a:rPr>
              <a:t>her</a:t>
            </a:r>
            <a:r>
              <a:rPr lang="en" sz="2000"/>
              <a:t>.</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64"/>
          <p:cNvPicPr preferRelativeResize="0"/>
          <p:nvPr/>
        </p:nvPicPr>
        <p:blipFill rotWithShape="1">
          <a:blip r:embed="rId3">
            <a:alphaModFix/>
          </a:blip>
          <a:srcRect b="12495" l="0" r="0" t="12502"/>
          <a:stretch/>
        </p:blipFill>
        <p:spPr>
          <a:xfrm>
            <a:off x="0" y="0"/>
            <a:ext cx="9144000" cy="5143498"/>
          </a:xfrm>
          <a:prstGeom prst="rect">
            <a:avLst/>
          </a:prstGeom>
          <a:noFill/>
          <a:ln>
            <a:noFill/>
          </a:ln>
        </p:spPr>
      </p:pic>
      <p:sp>
        <p:nvSpPr>
          <p:cNvPr id="404" name="Google Shape;404;p64"/>
          <p:cNvSpPr/>
          <p:nvPr/>
        </p:nvSpPr>
        <p:spPr>
          <a:xfrm>
            <a:off x="342825" y="1323975"/>
            <a:ext cx="3810300" cy="3467100"/>
          </a:xfrm>
          <a:prstGeom prst="rect">
            <a:avLst/>
          </a:prstGeom>
          <a:solidFill>
            <a:srgbClr val="000000">
              <a:alpha val="81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4"/>
          <p:cNvSpPr txBox="1"/>
          <p:nvPr>
            <p:ph type="title"/>
          </p:nvPr>
        </p:nvSpPr>
        <p:spPr>
          <a:xfrm>
            <a:off x="523250" y="1523725"/>
            <a:ext cx="3477900" cy="1388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StoryTime</a:t>
            </a:r>
            <a:endParaRPr/>
          </a:p>
        </p:txBody>
      </p:sp>
      <p:sp>
        <p:nvSpPr>
          <p:cNvPr id="406" name="Google Shape;406;p64"/>
          <p:cNvSpPr txBox="1"/>
          <p:nvPr>
            <p:ph idx="1" type="body"/>
          </p:nvPr>
        </p:nvSpPr>
        <p:spPr>
          <a:xfrm>
            <a:off x="523325" y="3020275"/>
            <a:ext cx="3477900" cy="15348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sz="2100"/>
              <a:t>Experiences as a candidate </a:t>
            </a:r>
            <a:endParaRPr sz="2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65"/>
          <p:cNvPicPr preferRelativeResize="0"/>
          <p:nvPr/>
        </p:nvPicPr>
        <p:blipFill rotWithShape="1">
          <a:blip r:embed="rId3">
            <a:alphaModFix/>
          </a:blip>
          <a:srcRect b="23574" l="0" r="0" t="23579"/>
          <a:stretch/>
        </p:blipFill>
        <p:spPr>
          <a:xfrm>
            <a:off x="25" y="11280"/>
            <a:ext cx="9143982" cy="3201930"/>
          </a:xfrm>
          <a:prstGeom prst="flowChartDocument">
            <a:avLst/>
          </a:prstGeom>
          <a:noFill/>
          <a:ln>
            <a:noFill/>
          </a:ln>
        </p:spPr>
      </p:pic>
      <p:sp>
        <p:nvSpPr>
          <p:cNvPr id="412" name="Google Shape;412;p65"/>
          <p:cNvSpPr txBox="1"/>
          <p:nvPr>
            <p:ph type="ctrTitle"/>
          </p:nvPr>
        </p:nvSpPr>
        <p:spPr>
          <a:xfrm>
            <a:off x="311700" y="3537800"/>
            <a:ext cx="8097600" cy="100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Closing the Deal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9"/>
          <p:cNvPicPr preferRelativeResize="0"/>
          <p:nvPr/>
        </p:nvPicPr>
        <p:blipFill rotWithShape="1">
          <a:blip r:embed="rId3">
            <a:alphaModFix/>
          </a:blip>
          <a:srcRect b="31224" l="0" r="0" t="31224"/>
          <a:stretch/>
        </p:blipFill>
        <p:spPr>
          <a:xfrm>
            <a:off x="1" y="0"/>
            <a:ext cx="9144000" cy="5143499"/>
          </a:xfrm>
          <a:prstGeom prst="rect">
            <a:avLst/>
          </a:prstGeom>
          <a:noFill/>
          <a:ln>
            <a:noFill/>
          </a:ln>
        </p:spPr>
      </p:pic>
      <p:sp>
        <p:nvSpPr>
          <p:cNvPr id="228" name="Google Shape;228;p39"/>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9"/>
          <p:cNvSpPr txBox="1"/>
          <p:nvPr>
            <p:ph type="title"/>
          </p:nvPr>
        </p:nvSpPr>
        <p:spPr>
          <a:xfrm>
            <a:off x="329350" y="1108375"/>
            <a:ext cx="3997500" cy="601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Our </a:t>
            </a:r>
            <a:r>
              <a:rPr lang="en"/>
              <a:t>Groundwater</a:t>
            </a:r>
            <a:endParaRPr/>
          </a:p>
        </p:txBody>
      </p:sp>
      <p:sp>
        <p:nvSpPr>
          <p:cNvPr id="230" name="Google Shape;230;p39"/>
          <p:cNvSpPr txBox="1"/>
          <p:nvPr>
            <p:ph idx="1" type="body"/>
          </p:nvPr>
        </p:nvSpPr>
        <p:spPr>
          <a:xfrm>
            <a:off x="329350" y="1709875"/>
            <a:ext cx="3997500" cy="232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Live in colonial, genocidal countries</a:t>
            </a:r>
            <a:endParaRPr/>
          </a:p>
          <a:p>
            <a:pPr indent="0" lvl="0" marL="0" rtl="0" algn="l">
              <a:spcBef>
                <a:spcPts val="1600"/>
              </a:spcBef>
              <a:spcAft>
                <a:spcPts val="0"/>
              </a:spcAft>
              <a:buNone/>
            </a:pPr>
            <a:r>
              <a:rPr lang="en"/>
              <a:t>Work in capitalistic, hierarchical organizations </a:t>
            </a:r>
            <a:endParaRPr/>
          </a:p>
          <a:p>
            <a:pPr indent="0" lvl="0" marL="0" rtl="0" algn="l">
              <a:spcBef>
                <a:spcPts val="1600"/>
              </a:spcBef>
              <a:spcAft>
                <a:spcPts val="1600"/>
              </a:spcAft>
              <a:buNone/>
            </a:pPr>
            <a:r>
              <a:rPr lang="en"/>
              <a:t>Situated within fostering inclusion, not decolonization and justice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6"/>
          <p:cNvSpPr txBox="1"/>
          <p:nvPr>
            <p:ph type="title"/>
          </p:nvPr>
        </p:nvSpPr>
        <p:spPr>
          <a:xfrm rot="-5400000">
            <a:off x="-620225" y="1797500"/>
            <a:ext cx="4064100" cy="1506900"/>
          </a:xfrm>
          <a:prstGeom prst="rect">
            <a:avLst/>
          </a:prstGeom>
        </p:spPr>
        <p:txBody>
          <a:bodyPr anchorCtr="0" anchor="b" bIns="91425" lIns="91425" spcFirstLastPara="1" rIns="91425" wrap="square" tIns="91425">
            <a:normAutofit fontScale="90000"/>
          </a:bodyPr>
          <a:lstStyle/>
          <a:p>
            <a:pPr indent="0" lvl="0" marL="0" rtl="0" algn="r">
              <a:spcBef>
                <a:spcPts val="0"/>
              </a:spcBef>
              <a:spcAft>
                <a:spcPts val="0"/>
              </a:spcAft>
              <a:buNone/>
            </a:pPr>
            <a:r>
              <a:rPr lang="en"/>
              <a:t>Making the Offer</a:t>
            </a:r>
            <a:endParaRPr/>
          </a:p>
        </p:txBody>
      </p:sp>
      <p:sp>
        <p:nvSpPr>
          <p:cNvPr id="418" name="Google Shape;418;p66"/>
          <p:cNvSpPr txBox="1"/>
          <p:nvPr>
            <p:ph idx="1" type="body"/>
          </p:nvPr>
        </p:nvSpPr>
        <p:spPr>
          <a:xfrm>
            <a:off x="2601000" y="518875"/>
            <a:ext cx="5378100" cy="40641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AutoNum type="arabicPeriod"/>
            </a:pPr>
            <a:r>
              <a:rPr lang="en" sz="2000"/>
              <a:t>Prepare your best offer</a:t>
            </a:r>
            <a:endParaRPr sz="2000"/>
          </a:p>
          <a:p>
            <a:pPr indent="-355600" lvl="0" marL="457200" rtl="0" algn="l">
              <a:spcBef>
                <a:spcPts val="0"/>
              </a:spcBef>
              <a:spcAft>
                <a:spcPts val="0"/>
              </a:spcAft>
              <a:buSzPts val="2000"/>
              <a:buAutoNum type="arabicPeriod"/>
            </a:pPr>
            <a:r>
              <a:rPr lang="en" sz="2000"/>
              <a:t>Prepare a script of all benefits and details</a:t>
            </a:r>
            <a:endParaRPr sz="2000"/>
          </a:p>
          <a:p>
            <a:pPr indent="-355600" lvl="0" marL="457200" rtl="0" algn="l">
              <a:spcBef>
                <a:spcPts val="0"/>
              </a:spcBef>
              <a:spcAft>
                <a:spcPts val="0"/>
              </a:spcAft>
              <a:buSzPts val="2000"/>
              <a:buAutoNum type="arabicPeriod"/>
            </a:pPr>
            <a:r>
              <a:rPr lang="en" sz="2000"/>
              <a:t>Be aware of what is negotiable </a:t>
            </a:r>
            <a:endParaRPr sz="2000"/>
          </a:p>
          <a:p>
            <a:pPr indent="-355600" lvl="0" marL="457200" rtl="0" algn="l">
              <a:spcBef>
                <a:spcPts val="0"/>
              </a:spcBef>
              <a:spcAft>
                <a:spcPts val="0"/>
              </a:spcAft>
              <a:buSzPts val="2000"/>
              <a:buAutoNum type="arabicPeriod"/>
            </a:pPr>
            <a:r>
              <a:rPr lang="en" sz="2000"/>
              <a:t>Have a transparent phone conversation</a:t>
            </a:r>
            <a:endParaRPr sz="2000"/>
          </a:p>
          <a:p>
            <a:pPr indent="-355600" lvl="0" marL="457200" rtl="0" algn="l">
              <a:spcBef>
                <a:spcPts val="0"/>
              </a:spcBef>
              <a:spcAft>
                <a:spcPts val="0"/>
              </a:spcAft>
              <a:buSzPts val="2000"/>
              <a:buAutoNum type="arabicPeriod"/>
            </a:pPr>
            <a:r>
              <a:rPr lang="en" sz="2000"/>
              <a:t>Follow-up with detailed email</a:t>
            </a:r>
            <a:endParaRPr sz="2000"/>
          </a:p>
          <a:p>
            <a:pPr indent="-355600" lvl="0" marL="457200" rtl="0" algn="l">
              <a:spcBef>
                <a:spcPts val="0"/>
              </a:spcBef>
              <a:spcAft>
                <a:spcPts val="0"/>
              </a:spcAft>
              <a:buSzPts val="2000"/>
              <a:buAutoNum type="arabicPeriod"/>
            </a:pPr>
            <a:r>
              <a:rPr lang="en" sz="2000"/>
              <a:t>Allow time for time for candidate reflection</a:t>
            </a:r>
            <a:endParaRPr sz="2000"/>
          </a:p>
          <a:p>
            <a:pPr indent="-355600" lvl="0" marL="457200" rtl="0" algn="l">
              <a:spcBef>
                <a:spcPts val="0"/>
              </a:spcBef>
              <a:spcAft>
                <a:spcPts val="0"/>
              </a:spcAft>
              <a:buSzPts val="2000"/>
              <a:buAutoNum type="arabicPeriod"/>
            </a:pPr>
            <a:r>
              <a:rPr lang="en" sz="2000"/>
              <a:t>Invite follow-up questions</a:t>
            </a:r>
            <a:endParaRPr sz="2000"/>
          </a:p>
          <a:p>
            <a:pPr indent="-355600" lvl="0" marL="457200" rtl="0" algn="l">
              <a:spcBef>
                <a:spcPts val="0"/>
              </a:spcBef>
              <a:spcAft>
                <a:spcPts val="0"/>
              </a:spcAft>
              <a:buSzPts val="2000"/>
              <a:buAutoNum type="arabicPeriod"/>
            </a:pPr>
            <a:r>
              <a:rPr lang="en" sz="2000"/>
              <a:t>Check-in and finalize the offer </a:t>
            </a:r>
            <a:endParaRPr sz="2000"/>
          </a:p>
        </p:txBody>
      </p:sp>
      <p:pic>
        <p:nvPicPr>
          <p:cNvPr id="419" name="Google Shape;419;p66"/>
          <p:cNvPicPr preferRelativeResize="0"/>
          <p:nvPr/>
        </p:nvPicPr>
        <p:blipFill>
          <a:blip r:embed="rId3">
            <a:alphaModFix/>
          </a:blip>
          <a:stretch>
            <a:fillRect/>
          </a:stretch>
        </p:blipFill>
        <p:spPr>
          <a:xfrm>
            <a:off x="8152180" y="99524"/>
            <a:ext cx="773745" cy="773725"/>
          </a:xfrm>
          <a:prstGeom prst="rect">
            <a:avLst/>
          </a:prstGeom>
          <a:noFill/>
          <a:ln>
            <a:noFill/>
          </a:ln>
        </p:spPr>
      </p:pic>
      <p:sp>
        <p:nvSpPr>
          <p:cNvPr id="420" name="Google Shape;420;p66"/>
          <p:cNvSpPr txBox="1"/>
          <p:nvPr/>
        </p:nvSpPr>
        <p:spPr>
          <a:xfrm>
            <a:off x="6364700" y="4804800"/>
            <a:ext cx="2779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Toolkit icons created by Freepik - Flaticon</a:t>
            </a:r>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67"/>
          <p:cNvPicPr preferRelativeResize="0"/>
          <p:nvPr/>
        </p:nvPicPr>
        <p:blipFill rotWithShape="1">
          <a:blip r:embed="rId3">
            <a:alphaModFix/>
          </a:blip>
          <a:srcRect b="0" l="17230" r="17230" t="0"/>
          <a:stretch/>
        </p:blipFill>
        <p:spPr>
          <a:xfrm>
            <a:off x="0" y="0"/>
            <a:ext cx="4572001" cy="5143500"/>
          </a:xfrm>
          <a:prstGeom prst="rect">
            <a:avLst/>
          </a:prstGeom>
          <a:noFill/>
          <a:ln>
            <a:noFill/>
          </a:ln>
        </p:spPr>
      </p:pic>
      <p:sp>
        <p:nvSpPr>
          <p:cNvPr id="426" name="Google Shape;426;p67"/>
          <p:cNvSpPr txBox="1"/>
          <p:nvPr>
            <p:ph type="title"/>
          </p:nvPr>
        </p:nvSpPr>
        <p:spPr>
          <a:xfrm>
            <a:off x="4716000" y="369575"/>
            <a:ext cx="4428000" cy="11814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Giving Feedback to Non-Selected Candidates</a:t>
            </a:r>
            <a:endParaRPr/>
          </a:p>
        </p:txBody>
      </p:sp>
      <p:sp>
        <p:nvSpPr>
          <p:cNvPr id="427" name="Google Shape;427;p67"/>
          <p:cNvSpPr txBox="1"/>
          <p:nvPr>
            <p:ph idx="1" type="body"/>
          </p:nvPr>
        </p:nvSpPr>
        <p:spPr>
          <a:xfrm>
            <a:off x="4852900" y="1627175"/>
            <a:ext cx="4016400" cy="3177600"/>
          </a:xfrm>
          <a:prstGeom prst="rect">
            <a:avLst/>
          </a:prstGeom>
        </p:spPr>
        <p:txBody>
          <a:bodyPr anchorCtr="0" anchor="t" bIns="91425" lIns="91425" spcFirstLastPara="1" rIns="91425" wrap="square" tIns="91425">
            <a:noAutofit/>
          </a:bodyPr>
          <a:lstStyle/>
          <a:p>
            <a:pPr indent="-333375" lvl="0" marL="457200" rtl="0" algn="l">
              <a:spcBef>
                <a:spcPts val="0"/>
              </a:spcBef>
              <a:spcAft>
                <a:spcPts val="0"/>
              </a:spcAft>
              <a:buSzPts val="1650"/>
              <a:buChar char="●"/>
            </a:pPr>
            <a:r>
              <a:rPr lang="en" sz="1650"/>
              <a:t>Anchor in radical candor and </a:t>
            </a:r>
            <a:r>
              <a:rPr lang="en" sz="1650"/>
              <a:t>empathy</a:t>
            </a:r>
            <a:endParaRPr sz="1650"/>
          </a:p>
          <a:p>
            <a:pPr indent="-333375" lvl="0" marL="457200" rtl="0" algn="l">
              <a:spcBef>
                <a:spcPts val="0"/>
              </a:spcBef>
              <a:spcAft>
                <a:spcPts val="0"/>
              </a:spcAft>
              <a:buSzPts val="1650"/>
              <a:buChar char="●"/>
            </a:pPr>
            <a:r>
              <a:rPr lang="en" sz="1650"/>
              <a:t>Highlight strengths </a:t>
            </a:r>
            <a:endParaRPr sz="1650"/>
          </a:p>
          <a:p>
            <a:pPr indent="-333375" lvl="0" marL="457200" rtl="0" algn="l">
              <a:spcBef>
                <a:spcPts val="0"/>
              </a:spcBef>
              <a:spcAft>
                <a:spcPts val="0"/>
              </a:spcAft>
              <a:buSzPts val="1650"/>
              <a:buChar char="●"/>
            </a:pPr>
            <a:r>
              <a:rPr lang="en" sz="1650"/>
              <a:t>Highlight areas of growth to be more competitive in future searches</a:t>
            </a:r>
            <a:endParaRPr sz="1650"/>
          </a:p>
          <a:p>
            <a:pPr indent="-333375" lvl="0" marL="457200" rtl="0" algn="l">
              <a:spcBef>
                <a:spcPts val="0"/>
              </a:spcBef>
              <a:spcAft>
                <a:spcPts val="0"/>
              </a:spcAft>
              <a:buSzPts val="1650"/>
              <a:buChar char="●"/>
            </a:pPr>
            <a:r>
              <a:rPr lang="en" sz="1650"/>
              <a:t>Give the candidate the right to refuse</a:t>
            </a:r>
            <a:endParaRPr sz="1650"/>
          </a:p>
          <a:p>
            <a:pPr indent="0" lvl="0" marL="0" rtl="0" algn="l">
              <a:spcBef>
                <a:spcPts val="1600"/>
              </a:spcBef>
              <a:spcAft>
                <a:spcPts val="1600"/>
              </a:spcAft>
              <a:buNone/>
            </a:pPr>
            <a:r>
              <a:rPr lang="en" sz="1650"/>
              <a:t>Caution: Never share why someone was not selected</a:t>
            </a:r>
            <a:endParaRPr sz="1650"/>
          </a:p>
        </p:txBody>
      </p:sp>
      <p:sp>
        <p:nvSpPr>
          <p:cNvPr id="428" name="Google Shape;428;p67"/>
          <p:cNvSpPr txBox="1"/>
          <p:nvPr/>
        </p:nvSpPr>
        <p:spPr>
          <a:xfrm>
            <a:off x="6270300" y="4804800"/>
            <a:ext cx="2873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Toolkit icons created by Freepik - Flaticon</a:t>
            </a:r>
            <a:endParaRPr sz="1000"/>
          </a:p>
        </p:txBody>
      </p:sp>
      <p:pic>
        <p:nvPicPr>
          <p:cNvPr id="429" name="Google Shape;429;p67"/>
          <p:cNvPicPr preferRelativeResize="0"/>
          <p:nvPr/>
        </p:nvPicPr>
        <p:blipFill>
          <a:blip r:embed="rId4">
            <a:alphaModFix/>
          </a:blip>
          <a:stretch>
            <a:fillRect/>
          </a:stretch>
        </p:blipFill>
        <p:spPr>
          <a:xfrm>
            <a:off x="8152180" y="99524"/>
            <a:ext cx="773745" cy="773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68"/>
          <p:cNvPicPr preferRelativeResize="0"/>
          <p:nvPr/>
        </p:nvPicPr>
        <p:blipFill rotWithShape="1">
          <a:blip r:embed="rId3">
            <a:alphaModFix/>
          </a:blip>
          <a:srcRect b="0" l="5555" r="5555" t="0"/>
          <a:stretch/>
        </p:blipFill>
        <p:spPr>
          <a:xfrm>
            <a:off x="4572000" y="0"/>
            <a:ext cx="4572000" cy="5143501"/>
          </a:xfrm>
          <a:prstGeom prst="rect">
            <a:avLst/>
          </a:prstGeom>
          <a:noFill/>
          <a:ln>
            <a:noFill/>
          </a:ln>
        </p:spPr>
      </p:pic>
      <p:sp>
        <p:nvSpPr>
          <p:cNvPr id="435" name="Google Shape;435;p68"/>
          <p:cNvSpPr txBox="1"/>
          <p:nvPr>
            <p:ph type="title"/>
          </p:nvPr>
        </p:nvSpPr>
        <p:spPr>
          <a:xfrm>
            <a:off x="311700" y="205950"/>
            <a:ext cx="3889500" cy="1833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Inclusive Hiring &amp; Onboarding Toolkit</a:t>
            </a:r>
            <a:endParaRPr/>
          </a:p>
        </p:txBody>
      </p:sp>
      <p:sp>
        <p:nvSpPr>
          <p:cNvPr id="436" name="Google Shape;436;p68"/>
          <p:cNvSpPr txBox="1"/>
          <p:nvPr>
            <p:ph idx="1" type="body"/>
          </p:nvPr>
        </p:nvSpPr>
        <p:spPr>
          <a:xfrm>
            <a:off x="311700" y="2234525"/>
            <a:ext cx="3889500" cy="233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u="sng">
                <a:solidFill>
                  <a:schemeClr val="lt1"/>
                </a:solidFill>
                <a:hlinkClick r:id="rId4">
                  <a:extLst>
                    <a:ext uri="{A12FA001-AC4F-418D-AE19-62706E023703}">
                      <ahyp:hlinkClr val="tx"/>
                    </a:ext>
                  </a:extLst>
                </a:hlinkClick>
              </a:rPr>
              <a:t>https://scholarworks.gvsu.edu/library_reports/26/</a:t>
            </a:r>
            <a:r>
              <a:rPr lang="en" sz="1800">
                <a:solidFill>
                  <a:schemeClr val="lt1"/>
                </a:solidFill>
              </a:rPr>
              <a:t> </a:t>
            </a:r>
            <a:r>
              <a:rPr lang="en" sz="1800">
                <a:solidFill>
                  <a:schemeClr val="lt1"/>
                </a:solidFill>
              </a:rPr>
              <a:t> </a:t>
            </a:r>
            <a:endParaRPr sz="1800">
              <a:solidFill>
                <a:schemeClr val="lt1"/>
              </a:solidFill>
            </a:endParaRPr>
          </a:p>
          <a:p>
            <a:pPr indent="0" lvl="0" marL="0" rtl="0" algn="l">
              <a:spcBef>
                <a:spcPts val="1600"/>
              </a:spcBef>
              <a:spcAft>
                <a:spcPts val="1600"/>
              </a:spcAft>
              <a:buNone/>
            </a:pPr>
            <a:r>
              <a:rPr lang="en"/>
              <a:t>Created by: </a:t>
            </a:r>
            <a:r>
              <a:rPr lang="en">
                <a:solidFill>
                  <a:schemeClr val="lt1"/>
                </a:solidFill>
              </a:rPr>
              <a:t>Annie Bélanger, </a:t>
            </a:r>
            <a:r>
              <a:rPr lang="en"/>
              <a:t>Sarah Beaubien, Kat Bell, Krista Benson, Takeelia Garrett, </a:t>
            </a:r>
            <a:r>
              <a:rPr lang="en">
                <a:solidFill>
                  <a:schemeClr val="lt1"/>
                </a:solidFill>
              </a:rPr>
              <a:t>Lori Cawthorne, </a:t>
            </a:r>
            <a:r>
              <a:rPr lang="en"/>
              <a:t>E</a:t>
            </a:r>
            <a:r>
              <a:rPr lang="en">
                <a:solidFill>
                  <a:schemeClr val="lt1"/>
                </a:solidFill>
              </a:rPr>
              <a:t>mily Frigo, Sheila Garc</a:t>
            </a:r>
            <a:r>
              <a:rPr lang="en" sz="1100">
                <a:solidFill>
                  <a:schemeClr val="lt1"/>
                </a:solidFill>
              </a:rPr>
              <a:t>Í</a:t>
            </a:r>
            <a:r>
              <a:rPr lang="en">
                <a:solidFill>
                  <a:schemeClr val="lt1"/>
                </a:solidFill>
              </a:rPr>
              <a:t>a Mazari, </a:t>
            </a:r>
            <a:r>
              <a:rPr lang="en"/>
              <a:t>Preethi Gorecki, Kristin Meyer, Jenna Vainner, and </a:t>
            </a:r>
            <a:r>
              <a:rPr lang="en">
                <a:solidFill>
                  <a:schemeClr val="lt1"/>
                </a:solidFill>
              </a:rPr>
              <a:t>Jesus Espinoza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69"/>
          <p:cNvPicPr preferRelativeResize="0"/>
          <p:nvPr/>
        </p:nvPicPr>
        <p:blipFill rotWithShape="1">
          <a:blip r:embed="rId3">
            <a:alphaModFix/>
          </a:blip>
          <a:srcRect b="0" l="6627" r="6627" t="0"/>
          <a:stretch/>
        </p:blipFill>
        <p:spPr>
          <a:xfrm>
            <a:off x="2705775" y="-9"/>
            <a:ext cx="6438224" cy="5143500"/>
          </a:xfrm>
          <a:prstGeom prst="rect">
            <a:avLst/>
          </a:prstGeom>
          <a:noFill/>
          <a:ln>
            <a:noFill/>
          </a:ln>
        </p:spPr>
      </p:pic>
      <p:sp>
        <p:nvSpPr>
          <p:cNvPr id="442" name="Google Shape;442;p69"/>
          <p:cNvSpPr txBox="1"/>
          <p:nvPr>
            <p:ph type="title"/>
          </p:nvPr>
        </p:nvSpPr>
        <p:spPr>
          <a:xfrm>
            <a:off x="304800" y="710000"/>
            <a:ext cx="2089800" cy="759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Questions &amp; Answers</a:t>
            </a:r>
            <a:endParaRPr/>
          </a:p>
        </p:txBody>
      </p:sp>
      <p:sp>
        <p:nvSpPr>
          <p:cNvPr id="443" name="Google Shape;443;p69"/>
          <p:cNvSpPr txBox="1"/>
          <p:nvPr>
            <p:ph idx="1" type="body"/>
          </p:nvPr>
        </p:nvSpPr>
        <p:spPr>
          <a:xfrm>
            <a:off x="304800" y="1554150"/>
            <a:ext cx="2089800" cy="331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Sarah Beaubien</a:t>
            </a:r>
            <a:br>
              <a:rPr lang="en"/>
            </a:br>
            <a:r>
              <a:rPr lang="en" u="sng">
                <a:solidFill>
                  <a:schemeClr val="hlink"/>
                </a:solidFill>
                <a:hlinkClick r:id="rId4"/>
              </a:rPr>
              <a:t>sbeaubie@uoguelph.ca</a:t>
            </a:r>
            <a:r>
              <a:rPr lang="en"/>
              <a:t> </a:t>
            </a:r>
            <a:endParaRPr/>
          </a:p>
          <a:p>
            <a:pPr indent="0" lvl="0" marL="0" rtl="0" algn="l">
              <a:spcBef>
                <a:spcPts val="1600"/>
              </a:spcBef>
              <a:spcAft>
                <a:spcPts val="0"/>
              </a:spcAft>
              <a:buNone/>
            </a:pPr>
            <a:r>
              <a:rPr lang="en"/>
              <a:t>Annie Bélanger</a:t>
            </a:r>
            <a:br>
              <a:rPr lang="en"/>
            </a:br>
            <a:r>
              <a:rPr lang="en" u="sng">
                <a:solidFill>
                  <a:schemeClr val="hlink"/>
                </a:solidFill>
                <a:hlinkClick r:id="rId5"/>
              </a:rPr>
              <a:t>belange1@gvsu.edu</a:t>
            </a:r>
            <a:r>
              <a:rPr lang="en"/>
              <a:t> </a:t>
            </a:r>
            <a:endParaRPr/>
          </a:p>
          <a:p>
            <a:pPr indent="0" lvl="0" marL="0" rtl="0" algn="l">
              <a:spcBef>
                <a:spcPts val="1600"/>
              </a:spcBef>
              <a:spcAft>
                <a:spcPts val="1600"/>
              </a:spcAft>
              <a:buNone/>
            </a:pPr>
            <a:r>
              <a:rPr lang="en"/>
              <a:t>Preethi Gorecki</a:t>
            </a:r>
            <a:br>
              <a:rPr lang="en"/>
            </a:br>
            <a:r>
              <a:rPr lang="en" u="sng">
                <a:solidFill>
                  <a:schemeClr val="hlink"/>
                </a:solidFill>
                <a:hlinkClick r:id="rId6"/>
              </a:rPr>
              <a:t>preethi.gorecki@gmail.com</a:t>
            </a:r>
            <a:r>
              <a:rPr lang="en"/>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449" name="Google Shape;449;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Bélanger, Annie; Beaubien, Sarah; Bell, Kat; Benson, Krista; Cawthorne, Lori; García Mazari, Sheila; Garrett, Takeelia; Gorecki, Preethi; Frigo, Emily; Meyer, Kristin; Vainner, Jenna; and Espinoza, Jesus, "Building Inclusive Libraries: Kindness, Equity, and Candidate Experiences in Hiring &amp; Onboarding Toolkit" (2023). Library Reports and Communication. 26. </a:t>
            </a:r>
            <a:r>
              <a:rPr lang="en" u="sng">
                <a:solidFill>
                  <a:schemeClr val="hlink"/>
                </a:solidFill>
                <a:hlinkClick r:id="rId3"/>
              </a:rPr>
              <a:t>https://scholarworks.gvsu.edu/library_reports/26/</a:t>
            </a:r>
            <a:r>
              <a:rPr lang="en"/>
              <a:t> </a:t>
            </a:r>
            <a:endParaRPr/>
          </a:p>
          <a:p>
            <a:pPr indent="0" lvl="0" marL="0" rtl="0" algn="l">
              <a:spcBef>
                <a:spcPts val="1200"/>
              </a:spcBef>
              <a:spcAft>
                <a:spcPts val="0"/>
              </a:spcAft>
              <a:buNone/>
            </a:pPr>
            <a:r>
              <a:rPr lang="en"/>
              <a:t>Frigo, Emily; Bélanger, Annie; Meyer, Kristin; Durham, Jason; and Merry, Brian, "Inclusive Job Descriptions Toolkit" (2022). Library Reports and Communication. 25. </a:t>
            </a:r>
            <a:r>
              <a:rPr lang="en" u="sng">
                <a:solidFill>
                  <a:schemeClr val="hlink"/>
                </a:solidFill>
                <a:hlinkClick r:id="rId4"/>
              </a:rPr>
              <a:t>https://scholarworks.gvsu.edu/library_reports/25</a:t>
            </a:r>
            <a:r>
              <a:rPr lang="en"/>
              <a:t> </a:t>
            </a:r>
            <a:endParaRPr/>
          </a:p>
          <a:p>
            <a:pPr indent="0" lvl="0" marL="0" rtl="0" algn="l">
              <a:spcBef>
                <a:spcPts val="1200"/>
              </a:spcBef>
              <a:spcAft>
                <a:spcPts val="0"/>
              </a:spcAft>
              <a:buNone/>
            </a:pPr>
            <a:r>
              <a:rPr lang="en"/>
              <a:t>Indeed For Employers. N.d. Best Practices for Virtual Interviews. </a:t>
            </a:r>
            <a:r>
              <a:rPr lang="en" u="sng">
                <a:solidFill>
                  <a:schemeClr val="hlink"/>
                </a:solidFill>
                <a:hlinkClick r:id="rId5"/>
              </a:rPr>
              <a:t>https://www.indeed.com/hire/c/info/best-practices-for-virtual-interview</a:t>
            </a:r>
            <a:r>
              <a:rPr lang="en"/>
              <a:t> </a:t>
            </a:r>
            <a:endParaRPr/>
          </a:p>
          <a:p>
            <a:pPr indent="0" lvl="0" marL="0" rtl="0" algn="l">
              <a:spcBef>
                <a:spcPts val="1200"/>
              </a:spcBef>
              <a:spcAft>
                <a:spcPts val="0"/>
              </a:spcAft>
              <a:buClr>
                <a:schemeClr val="dk1"/>
              </a:buClr>
              <a:buSzPct val="61111"/>
              <a:buFont typeface="Arial"/>
              <a:buNone/>
            </a:pPr>
            <a:r>
              <a:rPr lang="en"/>
              <a:t>Zero Risk HR. May 2017. Panel Interview Strategy: A How​-To Guide </a:t>
            </a:r>
            <a:r>
              <a:rPr lang="en" u="sng">
                <a:solidFill>
                  <a:schemeClr val="accent5"/>
                </a:solidFill>
                <a:hlinkClick r:id="rId6">
                  <a:extLst>
                    <a:ext uri="{A12FA001-AC4F-418D-AE19-62706E023703}">
                      <ahyp:hlinkClr val="tx"/>
                    </a:ext>
                  </a:extLst>
                </a:hlinkClick>
              </a:rPr>
              <a:t>https://www.zeroriskhr.com/learning-center/guides-and-tools/panel-interview-strategy</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40"/>
          <p:cNvPicPr preferRelativeResize="0"/>
          <p:nvPr/>
        </p:nvPicPr>
        <p:blipFill rotWithShape="1">
          <a:blip r:embed="rId3">
            <a:alphaModFix amt="60000"/>
          </a:blip>
          <a:srcRect b="0" l="24390" r="24390" t="0"/>
          <a:stretch/>
        </p:blipFill>
        <p:spPr>
          <a:xfrm>
            <a:off x="0" y="0"/>
            <a:ext cx="3512599" cy="5143498"/>
          </a:xfrm>
          <a:prstGeom prst="rect">
            <a:avLst/>
          </a:prstGeom>
          <a:noFill/>
          <a:ln>
            <a:noFill/>
          </a:ln>
        </p:spPr>
      </p:pic>
      <p:sp>
        <p:nvSpPr>
          <p:cNvPr id="236" name="Google Shape;236;p40"/>
          <p:cNvSpPr txBox="1"/>
          <p:nvPr>
            <p:ph type="title"/>
          </p:nvPr>
        </p:nvSpPr>
        <p:spPr>
          <a:xfrm>
            <a:off x="311700" y="307825"/>
            <a:ext cx="2631900" cy="431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High-Empathy &amp; Kind Hiring: Why?</a:t>
            </a:r>
            <a:endParaRPr/>
          </a:p>
        </p:txBody>
      </p:sp>
      <p:sp>
        <p:nvSpPr>
          <p:cNvPr id="237" name="Google Shape;237;p40"/>
          <p:cNvSpPr txBox="1"/>
          <p:nvPr>
            <p:ph idx="1" type="body"/>
          </p:nvPr>
        </p:nvSpPr>
        <p:spPr>
          <a:xfrm>
            <a:off x="4011825" y="364950"/>
            <a:ext cx="4850400" cy="4259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Social responsibility to profession</a:t>
            </a:r>
            <a:endParaRPr/>
          </a:p>
          <a:p>
            <a:pPr indent="-342900" lvl="0" marL="457200" rtl="0" algn="l">
              <a:spcBef>
                <a:spcPts val="0"/>
              </a:spcBef>
              <a:spcAft>
                <a:spcPts val="0"/>
              </a:spcAft>
              <a:buSzPts val="1800"/>
              <a:buChar char="●"/>
            </a:pPr>
            <a:r>
              <a:rPr lang="en"/>
              <a:t>Develop more diverse candidate and hiring pools </a:t>
            </a:r>
            <a:endParaRPr/>
          </a:p>
          <a:p>
            <a:pPr indent="-342900" lvl="0" marL="457200" rtl="0" algn="l">
              <a:spcBef>
                <a:spcPts val="0"/>
              </a:spcBef>
              <a:spcAft>
                <a:spcPts val="0"/>
              </a:spcAft>
              <a:buSzPts val="1800"/>
              <a:buChar char="●"/>
            </a:pPr>
            <a:r>
              <a:rPr lang="en"/>
              <a:t>Model leading practices</a:t>
            </a:r>
            <a:endParaRPr/>
          </a:p>
          <a:p>
            <a:pPr indent="-342900" lvl="0" marL="457200" rtl="0" algn="l">
              <a:spcBef>
                <a:spcPts val="0"/>
              </a:spcBef>
              <a:spcAft>
                <a:spcPts val="0"/>
              </a:spcAft>
              <a:buSzPts val="1800"/>
              <a:buChar char="●"/>
            </a:pPr>
            <a:r>
              <a:rPr lang="en"/>
              <a:t>Optimize candidate experience</a:t>
            </a:r>
            <a:endParaRPr/>
          </a:p>
          <a:p>
            <a:pPr indent="-342900" lvl="0" marL="457200" rtl="0" algn="l">
              <a:spcBef>
                <a:spcPts val="0"/>
              </a:spcBef>
              <a:spcAft>
                <a:spcPts val="0"/>
              </a:spcAft>
              <a:buSzPts val="1800"/>
              <a:buChar char="●"/>
            </a:pPr>
            <a:r>
              <a:rPr lang="en"/>
              <a:t>Have empathy, kindness, and respect to support success for all</a:t>
            </a:r>
            <a:endParaRPr/>
          </a:p>
          <a:p>
            <a:pPr indent="-342900" lvl="0" marL="457200" rtl="0" algn="l">
              <a:spcBef>
                <a:spcPts val="0"/>
              </a:spcBef>
              <a:spcAft>
                <a:spcPts val="0"/>
              </a:spcAft>
              <a:buSzPts val="1800"/>
              <a:buChar char="●"/>
            </a:pPr>
            <a:r>
              <a:rPr lang="en"/>
              <a:t>Center universal design approach </a:t>
            </a:r>
            <a:endParaRPr/>
          </a:p>
          <a:p>
            <a:pPr indent="-342900" lvl="0" marL="457200" rtl="0" algn="l">
              <a:spcBef>
                <a:spcPts val="0"/>
              </a:spcBef>
              <a:spcAft>
                <a:spcPts val="0"/>
              </a:spcAft>
              <a:buSzPts val="1800"/>
              <a:buChar char="●"/>
            </a:pPr>
            <a:r>
              <a:rPr lang="en"/>
              <a:t>Learning opportunity for candidates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1"/>
          <p:cNvPicPr preferRelativeResize="0"/>
          <p:nvPr/>
        </p:nvPicPr>
        <p:blipFill rotWithShape="1">
          <a:blip r:embed="rId3">
            <a:alphaModFix/>
          </a:blip>
          <a:srcRect b="23754" l="0" r="0" t="23749"/>
          <a:stretch/>
        </p:blipFill>
        <p:spPr>
          <a:xfrm>
            <a:off x="25" y="11280"/>
            <a:ext cx="9143982" cy="3201930"/>
          </a:xfrm>
          <a:prstGeom prst="flowChartDocument">
            <a:avLst/>
          </a:prstGeom>
          <a:noFill/>
          <a:ln>
            <a:noFill/>
          </a:ln>
        </p:spPr>
      </p:pic>
      <p:sp>
        <p:nvSpPr>
          <p:cNvPr id="243" name="Google Shape;243;p41"/>
          <p:cNvSpPr txBox="1"/>
          <p:nvPr>
            <p:ph type="ctrTitle"/>
          </p:nvPr>
        </p:nvSpPr>
        <p:spPr>
          <a:xfrm>
            <a:off x="311700" y="3537800"/>
            <a:ext cx="8097600" cy="100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Preparing To Hire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42"/>
          <p:cNvPicPr preferRelativeResize="0"/>
          <p:nvPr/>
        </p:nvPicPr>
        <p:blipFill rotWithShape="1">
          <a:blip r:embed="rId3">
            <a:alphaModFix/>
          </a:blip>
          <a:srcRect b="0" l="9402" r="9402" t="9869"/>
          <a:stretch/>
        </p:blipFill>
        <p:spPr>
          <a:xfrm>
            <a:off x="0" y="0"/>
            <a:ext cx="4571999" cy="5143500"/>
          </a:xfrm>
          <a:prstGeom prst="rect">
            <a:avLst/>
          </a:prstGeom>
          <a:noFill/>
          <a:ln>
            <a:noFill/>
          </a:ln>
        </p:spPr>
      </p:pic>
      <p:sp>
        <p:nvSpPr>
          <p:cNvPr id="249" name="Google Shape;249;p42"/>
          <p:cNvSpPr txBox="1"/>
          <p:nvPr>
            <p:ph type="title"/>
          </p:nvPr>
        </p:nvSpPr>
        <p:spPr>
          <a:xfrm>
            <a:off x="4852825" y="233150"/>
            <a:ext cx="4016400" cy="943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Prepare Your Organizational Culture</a:t>
            </a:r>
            <a:endParaRPr/>
          </a:p>
        </p:txBody>
      </p:sp>
      <p:sp>
        <p:nvSpPr>
          <p:cNvPr id="250" name="Google Shape;250;p42"/>
          <p:cNvSpPr txBox="1"/>
          <p:nvPr>
            <p:ph idx="1" type="body"/>
          </p:nvPr>
        </p:nvSpPr>
        <p:spPr>
          <a:xfrm>
            <a:off x="4852900" y="1314700"/>
            <a:ext cx="4016400" cy="33483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Be clear on why</a:t>
            </a:r>
            <a:endParaRPr sz="2000"/>
          </a:p>
          <a:p>
            <a:pPr indent="-355600" lvl="0" marL="457200" rtl="0" algn="l">
              <a:spcBef>
                <a:spcPts val="0"/>
              </a:spcBef>
              <a:spcAft>
                <a:spcPts val="0"/>
              </a:spcAft>
              <a:buSzPts val="2000"/>
              <a:buChar char="●"/>
            </a:pPr>
            <a:r>
              <a:rPr lang="en" sz="2000"/>
              <a:t>Anchor in your values</a:t>
            </a:r>
            <a:endParaRPr sz="2000"/>
          </a:p>
          <a:p>
            <a:pPr indent="-355600" lvl="0" marL="457200" rtl="0" algn="l">
              <a:spcBef>
                <a:spcPts val="0"/>
              </a:spcBef>
              <a:spcAft>
                <a:spcPts val="0"/>
              </a:spcAft>
              <a:buSzPts val="2000"/>
              <a:buChar char="●"/>
            </a:pPr>
            <a:r>
              <a:rPr lang="en" sz="2000"/>
              <a:t>Create accountability</a:t>
            </a:r>
            <a:endParaRPr sz="2000"/>
          </a:p>
          <a:p>
            <a:pPr indent="-355600" lvl="0" marL="457200" rtl="0" algn="l">
              <a:spcBef>
                <a:spcPts val="0"/>
              </a:spcBef>
              <a:spcAft>
                <a:spcPts val="0"/>
              </a:spcAft>
              <a:buSzPts val="2000"/>
              <a:buChar char="●"/>
            </a:pPr>
            <a:r>
              <a:rPr lang="en" sz="2000"/>
              <a:t>Don’t focus on diversity first</a:t>
            </a:r>
            <a:endParaRPr sz="2000"/>
          </a:p>
          <a:p>
            <a:pPr indent="-355600" lvl="0" marL="457200" rtl="0" algn="l">
              <a:spcBef>
                <a:spcPts val="0"/>
              </a:spcBef>
              <a:spcAft>
                <a:spcPts val="0"/>
              </a:spcAft>
              <a:buSzPts val="2000"/>
              <a:buChar char="●"/>
            </a:pPr>
            <a:r>
              <a:rPr lang="en" sz="2000"/>
              <a:t>Identify organizational culture areas for change </a:t>
            </a:r>
            <a:endParaRPr sz="2000"/>
          </a:p>
          <a:p>
            <a:pPr indent="-355600" lvl="0" marL="457200" rtl="0" algn="l">
              <a:spcBef>
                <a:spcPts val="0"/>
              </a:spcBef>
              <a:spcAft>
                <a:spcPts val="0"/>
              </a:spcAft>
              <a:buSzPts val="2000"/>
              <a:buChar char="●"/>
            </a:pPr>
            <a:r>
              <a:rPr lang="en" sz="2000"/>
              <a:t>Train your white colleagues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43"/>
          <p:cNvPicPr preferRelativeResize="0"/>
          <p:nvPr/>
        </p:nvPicPr>
        <p:blipFill rotWithShape="1">
          <a:blip r:embed="rId3">
            <a:alphaModFix amt="60000"/>
          </a:blip>
          <a:srcRect b="0" l="27134" r="27138" t="0"/>
          <a:stretch/>
        </p:blipFill>
        <p:spPr>
          <a:xfrm>
            <a:off x="0" y="0"/>
            <a:ext cx="3512599" cy="5143497"/>
          </a:xfrm>
          <a:prstGeom prst="rect">
            <a:avLst/>
          </a:prstGeom>
          <a:noFill/>
          <a:ln>
            <a:noFill/>
          </a:ln>
        </p:spPr>
      </p:pic>
      <p:sp>
        <p:nvSpPr>
          <p:cNvPr id="256" name="Google Shape;256;p43"/>
          <p:cNvSpPr txBox="1"/>
          <p:nvPr>
            <p:ph type="title"/>
          </p:nvPr>
        </p:nvSpPr>
        <p:spPr>
          <a:xfrm>
            <a:off x="311700" y="307825"/>
            <a:ext cx="2631900" cy="431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Writing Your Position Descriptions</a:t>
            </a:r>
            <a:endParaRPr/>
          </a:p>
        </p:txBody>
      </p:sp>
      <p:sp>
        <p:nvSpPr>
          <p:cNvPr id="257" name="Google Shape;257;p43"/>
          <p:cNvSpPr txBox="1"/>
          <p:nvPr>
            <p:ph idx="1" type="body"/>
          </p:nvPr>
        </p:nvSpPr>
        <p:spPr>
          <a:xfrm>
            <a:off x="4011825" y="364950"/>
            <a:ext cx="4850400" cy="42597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Char char="●"/>
            </a:pPr>
            <a:r>
              <a:rPr lang="en" sz="2000"/>
              <a:t>Focus on role purpose</a:t>
            </a:r>
            <a:endParaRPr sz="2000"/>
          </a:p>
          <a:p>
            <a:pPr indent="-355600" lvl="0" marL="457200" rtl="0" algn="l">
              <a:spcBef>
                <a:spcPts val="0"/>
              </a:spcBef>
              <a:spcAft>
                <a:spcPts val="0"/>
              </a:spcAft>
              <a:buSzPts val="2000"/>
              <a:buChar char="●"/>
            </a:pPr>
            <a:r>
              <a:rPr lang="en" sz="2000"/>
              <a:t>Articulate accountabilities clearly</a:t>
            </a:r>
            <a:endParaRPr sz="2000"/>
          </a:p>
          <a:p>
            <a:pPr indent="-355600" lvl="0" marL="457200" rtl="0" algn="l">
              <a:spcBef>
                <a:spcPts val="0"/>
              </a:spcBef>
              <a:spcAft>
                <a:spcPts val="0"/>
              </a:spcAft>
              <a:buSzPts val="2000"/>
              <a:buChar char="●"/>
            </a:pPr>
            <a:r>
              <a:rPr lang="en" sz="2000"/>
              <a:t>State the minimum number of qualifications to be able to succeed </a:t>
            </a:r>
            <a:endParaRPr sz="2000"/>
          </a:p>
          <a:p>
            <a:pPr indent="0" lvl="0" marL="0" rtl="0" algn="l">
              <a:spcBef>
                <a:spcPts val="1600"/>
              </a:spcBef>
              <a:spcAft>
                <a:spcPts val="0"/>
              </a:spcAft>
              <a:buNone/>
            </a:pPr>
            <a:r>
              <a:rPr lang="en" sz="2000"/>
              <a:t>Writing Tips:</a:t>
            </a:r>
            <a:endParaRPr sz="2000"/>
          </a:p>
          <a:p>
            <a:pPr indent="-355600" lvl="0" marL="457200" rtl="0" algn="l">
              <a:spcBef>
                <a:spcPts val="1600"/>
              </a:spcBef>
              <a:spcAft>
                <a:spcPts val="0"/>
              </a:spcAft>
              <a:buSzPts val="2000"/>
              <a:buChar char="●"/>
            </a:pPr>
            <a:r>
              <a:rPr lang="en" sz="2000"/>
              <a:t>Be concise</a:t>
            </a:r>
            <a:endParaRPr sz="2000"/>
          </a:p>
          <a:p>
            <a:pPr indent="-355600" lvl="0" marL="457200" rtl="0" algn="l">
              <a:spcBef>
                <a:spcPts val="0"/>
              </a:spcBef>
              <a:spcAft>
                <a:spcPts val="0"/>
              </a:spcAft>
              <a:buSzPts val="2000"/>
              <a:buChar char="●"/>
            </a:pPr>
            <a:r>
              <a:rPr lang="en" sz="2000"/>
              <a:t>Use inclusive language</a:t>
            </a:r>
            <a:endParaRPr sz="2000"/>
          </a:p>
          <a:p>
            <a:pPr indent="-355600" lvl="0" marL="457200" rtl="0" algn="l">
              <a:spcBef>
                <a:spcPts val="0"/>
              </a:spcBef>
              <a:spcAft>
                <a:spcPts val="0"/>
              </a:spcAft>
              <a:buSzPts val="2000"/>
              <a:buChar char="●"/>
            </a:pPr>
            <a:r>
              <a:rPr lang="en" sz="2000"/>
              <a:t>Using the simplest language possible</a:t>
            </a:r>
            <a:endParaRPr sz="2000"/>
          </a:p>
          <a:p>
            <a:pPr indent="-355600" lvl="0" marL="457200" rtl="0" algn="l">
              <a:spcBef>
                <a:spcPts val="0"/>
              </a:spcBef>
              <a:spcAft>
                <a:spcPts val="0"/>
              </a:spcAft>
              <a:buSzPts val="2000"/>
              <a:buChar char="●"/>
            </a:pPr>
            <a:r>
              <a:rPr lang="en" sz="2000"/>
              <a:t>Use descriptive action verbs, such as support, participate, and collaborate </a:t>
            </a:r>
            <a:endParaRPr sz="2000"/>
          </a:p>
          <a:p>
            <a:pPr indent="-355600" lvl="0" marL="457200" rtl="0" algn="l">
              <a:spcBef>
                <a:spcPts val="0"/>
              </a:spcBef>
              <a:spcAft>
                <a:spcPts val="0"/>
              </a:spcAft>
              <a:buSzPts val="2000"/>
              <a:buChar char="●"/>
            </a:pPr>
            <a:r>
              <a:rPr lang="en" sz="2000"/>
              <a:t>Avoid abbreviations and acronyms</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Inclusive Language </a:t>
            </a:r>
            <a:endParaRPr/>
          </a:p>
        </p:txBody>
      </p:sp>
      <p:sp>
        <p:nvSpPr>
          <p:cNvPr id="263" name="Google Shape;263;p4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Male-coded: </a:t>
            </a:r>
            <a:r>
              <a:rPr lang="en" sz="1500"/>
              <a:t>"who thrive in a competitive atmosphere…" to "who are motivated by goals…"</a:t>
            </a:r>
            <a:endParaRPr sz="1500"/>
          </a:p>
          <a:p>
            <a:pPr indent="-323850" lvl="0" marL="457200" rtl="0" algn="l">
              <a:spcBef>
                <a:spcPts val="0"/>
              </a:spcBef>
              <a:spcAft>
                <a:spcPts val="0"/>
              </a:spcAft>
              <a:buSzPts val="1500"/>
              <a:buChar char="●"/>
            </a:pPr>
            <a:r>
              <a:rPr lang="en" sz="1500"/>
              <a:t>Female</a:t>
            </a:r>
            <a:r>
              <a:rPr lang="en" sz="1500"/>
              <a:t>-coded: "have a polite and pleasant style…" to "are respectful and conscious of diverse needs…"</a:t>
            </a:r>
            <a:endParaRPr sz="1500"/>
          </a:p>
          <a:p>
            <a:pPr indent="-323850" lvl="0" marL="457200" rtl="0" algn="l">
              <a:spcBef>
                <a:spcPts val="0"/>
              </a:spcBef>
              <a:spcAft>
                <a:spcPts val="0"/>
              </a:spcAft>
              <a:buSzPts val="1500"/>
              <a:buChar char="●"/>
            </a:pPr>
            <a:r>
              <a:rPr lang="en" sz="1500"/>
              <a:t>Ableist &amp; ageist: “walks through the building” to “Circulates in the building” or “energetic” to “committed”</a:t>
            </a:r>
            <a:endParaRPr sz="1500"/>
          </a:p>
          <a:p>
            <a:pPr indent="-323850" lvl="0" marL="457200" rtl="0" algn="l">
              <a:spcBef>
                <a:spcPts val="0"/>
              </a:spcBef>
              <a:spcAft>
                <a:spcPts val="0"/>
              </a:spcAft>
              <a:buSzPts val="1500"/>
              <a:buChar char="●"/>
            </a:pPr>
            <a:r>
              <a:rPr lang="en" sz="1500"/>
              <a:t>Racist: “Strong English language skills” to “Ability to communicate effectively” </a:t>
            </a:r>
            <a:endParaRPr sz="1500"/>
          </a:p>
        </p:txBody>
      </p:sp>
      <p:sp>
        <p:nvSpPr>
          <p:cNvPr id="264" name="Google Shape;264;p44"/>
          <p:cNvSpPr txBox="1"/>
          <p:nvPr/>
        </p:nvSpPr>
        <p:spPr>
          <a:xfrm>
            <a:off x="311700" y="4703625"/>
            <a:ext cx="643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Toolkit icons created by Freepik - Flaticon</a:t>
            </a:r>
            <a:endParaRPr sz="1000"/>
          </a:p>
        </p:txBody>
      </p:sp>
      <p:pic>
        <p:nvPicPr>
          <p:cNvPr id="265" name="Google Shape;265;p44"/>
          <p:cNvPicPr preferRelativeResize="0"/>
          <p:nvPr/>
        </p:nvPicPr>
        <p:blipFill>
          <a:blip r:embed="rId3">
            <a:alphaModFix/>
          </a:blip>
          <a:stretch>
            <a:fillRect/>
          </a:stretch>
        </p:blipFill>
        <p:spPr>
          <a:xfrm>
            <a:off x="7931505" y="99522"/>
            <a:ext cx="994419" cy="994400"/>
          </a:xfrm>
          <a:prstGeom prst="rect">
            <a:avLst/>
          </a:prstGeom>
          <a:noFill/>
          <a:ln>
            <a:noFill/>
          </a:ln>
        </p:spPr>
      </p:pic>
      <p:sp>
        <p:nvSpPr>
          <p:cNvPr id="266" name="Google Shape;266;p4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Tools</a:t>
            </a:r>
            <a:endParaRPr b="1"/>
          </a:p>
          <a:p>
            <a:pPr indent="-323850" lvl="0" marL="400050" rtl="0" algn="l">
              <a:spcBef>
                <a:spcPts val="1200"/>
              </a:spcBef>
              <a:spcAft>
                <a:spcPts val="0"/>
              </a:spcAft>
              <a:buSzPts val="1500"/>
              <a:buChar char="●"/>
            </a:pPr>
            <a:r>
              <a:rPr lang="en" sz="1500"/>
              <a:t>Gender Decoder: </a:t>
            </a:r>
            <a:r>
              <a:rPr lang="en" sz="1500" u="sng">
                <a:solidFill>
                  <a:schemeClr val="hlink"/>
                </a:solidFill>
                <a:hlinkClick r:id="rId4"/>
              </a:rPr>
              <a:t>https://gender-decoder.katmatfield.com/</a:t>
            </a:r>
            <a:r>
              <a:rPr lang="en" sz="1500"/>
              <a:t> </a:t>
            </a:r>
            <a:endParaRPr sz="1500"/>
          </a:p>
          <a:p>
            <a:pPr indent="-323850" lvl="0" marL="400050" rtl="0" algn="l">
              <a:spcBef>
                <a:spcPts val="0"/>
              </a:spcBef>
              <a:spcAft>
                <a:spcPts val="0"/>
              </a:spcAft>
              <a:buSzPts val="1500"/>
              <a:buChar char="●"/>
            </a:pPr>
            <a:r>
              <a:rPr lang="en" sz="1500"/>
              <a:t>Applied Text Analysis: </a:t>
            </a:r>
            <a:r>
              <a:rPr lang="en" sz="1500" u="sng">
                <a:solidFill>
                  <a:schemeClr val="hlink"/>
                </a:solidFill>
                <a:hlinkClick r:id="rId5"/>
              </a:rPr>
              <a:t>https://textanalysis.beapplied.com/</a:t>
            </a:r>
            <a:r>
              <a:rPr lang="en" sz="1500"/>
              <a:t> </a:t>
            </a:r>
            <a:endParaRPr sz="1500"/>
          </a:p>
          <a:p>
            <a:pPr indent="-323850" lvl="0" marL="400050" rtl="0" algn="l">
              <a:spcBef>
                <a:spcPts val="0"/>
              </a:spcBef>
              <a:spcAft>
                <a:spcPts val="0"/>
              </a:spcAft>
              <a:buSzPts val="1500"/>
              <a:buChar char="●"/>
            </a:pPr>
            <a:r>
              <a:rPr lang="en" sz="1500"/>
              <a:t>Conscious Style Guide: </a:t>
            </a:r>
            <a:r>
              <a:rPr lang="en" sz="1500" u="sng">
                <a:solidFill>
                  <a:schemeClr val="hlink"/>
                </a:solidFill>
                <a:hlinkClick r:id="rId6"/>
              </a:rPr>
              <a:t>https://consciousstyleguide.com/</a:t>
            </a:r>
            <a:r>
              <a:rPr lang="en" sz="1500"/>
              <a:t> </a:t>
            </a:r>
            <a:endParaRPr sz="1500"/>
          </a:p>
          <a:p>
            <a:pPr indent="-323850" lvl="0" marL="400050" rtl="0" algn="l">
              <a:spcBef>
                <a:spcPts val="0"/>
              </a:spcBef>
              <a:spcAft>
                <a:spcPts val="0"/>
              </a:spcAft>
              <a:buSzPts val="1500"/>
              <a:buChar char="●"/>
            </a:pPr>
            <a:r>
              <a:rPr lang="en" sz="1500"/>
              <a:t>Equity Fluent Leader Glossary of Key Terms from UC Berkeley Haas School of Business: </a:t>
            </a:r>
            <a:r>
              <a:rPr lang="en" sz="1500" u="sng">
                <a:solidFill>
                  <a:schemeClr val="hlink"/>
                </a:solidFill>
                <a:hlinkClick r:id="rId7"/>
              </a:rPr>
              <a:t>https://haas.berkeley.edu/equity/industry/efl-knowledge-bank/glossary-of-key-terms/</a:t>
            </a:r>
            <a:r>
              <a:rPr lang="en" sz="1500"/>
              <a:t>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5"/>
          <p:cNvSpPr txBox="1"/>
          <p:nvPr>
            <p:ph type="title"/>
          </p:nvPr>
        </p:nvSpPr>
        <p:spPr>
          <a:xfrm>
            <a:off x="1102175" y="446125"/>
            <a:ext cx="6693900" cy="912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Position Descriptions 	  Position Ads</a:t>
            </a:r>
            <a:endParaRPr/>
          </a:p>
        </p:txBody>
      </p:sp>
      <p:sp>
        <p:nvSpPr>
          <p:cNvPr id="272" name="Google Shape;272;p45"/>
          <p:cNvSpPr txBox="1"/>
          <p:nvPr>
            <p:ph idx="1" type="body"/>
          </p:nvPr>
        </p:nvSpPr>
        <p:spPr>
          <a:xfrm>
            <a:off x="1251650" y="1701450"/>
            <a:ext cx="3227100" cy="2805600"/>
          </a:xfrm>
          <a:prstGeom prst="rect">
            <a:avLst/>
          </a:prstGeom>
        </p:spPr>
        <p:txBody>
          <a:bodyPr anchorCtr="0" anchor="t" bIns="91425" lIns="91425" spcFirstLastPara="1" rIns="91425" wrap="square" tIns="91425">
            <a:noAutofit/>
          </a:bodyPr>
          <a:lstStyle/>
          <a:p>
            <a:pPr indent="-336550" lvl="0" marL="285750" rtl="0" algn="l">
              <a:spcBef>
                <a:spcPts val="0"/>
              </a:spcBef>
              <a:spcAft>
                <a:spcPts val="0"/>
              </a:spcAft>
              <a:buSzPts val="1700"/>
              <a:buChar char="●"/>
            </a:pPr>
            <a:r>
              <a:rPr lang="en" sz="1800"/>
              <a:t>Describe everything required to be successful in a role</a:t>
            </a:r>
            <a:endParaRPr sz="1800"/>
          </a:p>
          <a:p>
            <a:pPr indent="-342900" lvl="0" marL="285750" rtl="0" algn="l">
              <a:spcBef>
                <a:spcPts val="0"/>
              </a:spcBef>
              <a:spcAft>
                <a:spcPts val="0"/>
              </a:spcAft>
              <a:buSzPts val="1800"/>
              <a:buChar char="●"/>
            </a:pPr>
            <a:r>
              <a:rPr lang="en" sz="1800"/>
              <a:t>Create shared understanding between incumbent and manager</a:t>
            </a:r>
            <a:endParaRPr sz="1800"/>
          </a:p>
          <a:p>
            <a:pPr indent="-342900" lvl="0" marL="285750" rtl="0" algn="l">
              <a:spcBef>
                <a:spcPts val="0"/>
              </a:spcBef>
              <a:spcAft>
                <a:spcPts val="0"/>
              </a:spcAft>
              <a:buSzPts val="1800"/>
              <a:buChar char="●"/>
            </a:pPr>
            <a:r>
              <a:rPr lang="en" sz="1800"/>
              <a:t>Serve as basis for onboarding and review processes</a:t>
            </a:r>
            <a:endParaRPr sz="1800"/>
          </a:p>
        </p:txBody>
      </p:sp>
      <p:sp>
        <p:nvSpPr>
          <p:cNvPr id="273" name="Google Shape;273;p45"/>
          <p:cNvSpPr txBox="1"/>
          <p:nvPr>
            <p:ph idx="2" type="body"/>
          </p:nvPr>
        </p:nvSpPr>
        <p:spPr>
          <a:xfrm>
            <a:off x="4713250" y="1701425"/>
            <a:ext cx="3227100" cy="2805600"/>
          </a:xfrm>
          <a:prstGeom prst="rect">
            <a:avLst/>
          </a:prstGeom>
        </p:spPr>
        <p:txBody>
          <a:bodyPr anchorCtr="0" anchor="t" bIns="91425" lIns="91425" spcFirstLastPara="1" rIns="91425" wrap="square" tIns="91425">
            <a:normAutofit/>
          </a:bodyPr>
          <a:lstStyle/>
          <a:p>
            <a:pPr indent="-342900" lvl="0" marL="228600" rtl="0" algn="l">
              <a:spcBef>
                <a:spcPts val="0"/>
              </a:spcBef>
              <a:spcAft>
                <a:spcPts val="0"/>
              </a:spcAft>
              <a:buSzPts val="1800"/>
              <a:buChar char="●"/>
            </a:pPr>
            <a:r>
              <a:rPr lang="en" sz="1800"/>
              <a:t>Attract a strong, diverse pool of candidates</a:t>
            </a:r>
            <a:endParaRPr sz="1800"/>
          </a:p>
          <a:p>
            <a:pPr indent="-342900" lvl="0" marL="228600" rtl="0" algn="l">
              <a:spcBef>
                <a:spcPts val="0"/>
              </a:spcBef>
              <a:spcAft>
                <a:spcPts val="0"/>
              </a:spcAft>
              <a:buSzPts val="1800"/>
              <a:buChar char="●"/>
            </a:pPr>
            <a:r>
              <a:rPr lang="en" sz="1800"/>
              <a:t>Inform about position and qualifications</a:t>
            </a:r>
            <a:endParaRPr sz="1800"/>
          </a:p>
          <a:p>
            <a:pPr indent="-342900" lvl="0" marL="228600" rtl="0" algn="l">
              <a:spcBef>
                <a:spcPts val="0"/>
              </a:spcBef>
              <a:spcAft>
                <a:spcPts val="0"/>
              </a:spcAft>
              <a:buSzPts val="1800"/>
              <a:buChar char="●"/>
            </a:pPr>
            <a:r>
              <a:rPr lang="en" sz="1800"/>
              <a:t>Showcase the organization</a:t>
            </a:r>
            <a:endParaRPr sz="1800"/>
          </a:p>
          <a:p>
            <a:pPr indent="-342900" lvl="0" marL="228600" rtl="0" algn="l">
              <a:spcBef>
                <a:spcPts val="0"/>
              </a:spcBef>
              <a:spcAft>
                <a:spcPts val="0"/>
              </a:spcAft>
              <a:buSzPts val="1800"/>
              <a:buChar char="●"/>
            </a:pPr>
            <a:r>
              <a:rPr lang="en" sz="1800"/>
              <a:t>Explain the working conditions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