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5143500" type="screen16x9"/>
  <p:notesSz cx="6858000" cy="9144000"/>
  <p:embeddedFontLst>
    <p:embeddedFont>
      <p:font typeface="Roboto" panose="02000000000000000000" pitchFamily="2"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274" y="67"/>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unsplash.com/@urielsc26?utm_source=unsplash&amp;utm_medium=referral&amp;utm_content=creditCopyText"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unsplash.com/s/photos/connection?orientation=landscape&amp;utm_source=unsplash&amp;utm_medium=referral&amp;utm_content=creditCopyText"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asana.com/resources/unconscious-bias-examples"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unsplash.com/@pavement_special?utm_source=unsplash&amp;utm_medium=referral&amp;utm_content=creditCopyText"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unsplash.com/s/photos/lightbulb?orientation=landscape&amp;utm_source=unsplash&amp;utm_medium=referral&amp;utm_content=creditCopyText"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michellemcquaid.libsyn.com/can-you-embrace-the-mess-magic-of-change-podcast-with-dr-michelle-mcquaid"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theparisreview.org/blog/2020/06/08/the-performance-of-white-bodies/"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happiness.com/magazine/relationships/radical-empathy-extreme-what-is-it"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medium.com/@leyla-acaroglu?source=post_page-----379cdac3dc6a--------------------------------"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medium.com/disruptive-design/tools-for-systems-thinkers-the-6-fundamental-concepts-of-systems-thinking-379cdac3dc6a"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apo.ucsc.edu/diversity.html"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psychologytoday.com/us/basics/bias"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asana.com/resources/unconscious-bias-example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217dd486f27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217dd486f2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PREETHI</a:t>
            </a:r>
            <a:endParaRPr/>
          </a:p>
          <a:p>
            <a:pPr marL="0" lvl="0" indent="0" algn="l" rtl="0">
              <a:spcBef>
                <a:spcPts val="0"/>
              </a:spcBef>
              <a:spcAft>
                <a:spcPts val="0"/>
              </a:spcAft>
              <a:buNone/>
            </a:pPr>
            <a:r>
              <a:rPr lang="en">
                <a:solidFill>
                  <a:schemeClr val="dk1"/>
                </a:solidFill>
              </a:rPr>
              <a:t>Photo by</a:t>
            </a:r>
            <a:r>
              <a:rPr lang="en">
                <a:solidFill>
                  <a:schemeClr val="dk1"/>
                </a:solidFill>
                <a:uFill>
                  <a:noFill/>
                </a:uFill>
                <a:hlinkClick r:id="rId3">
                  <a:extLst>
                    <a:ext uri="{A12FA001-AC4F-418D-AE19-62706E023703}">
                      <ahyp:hlinkClr xmlns:ahyp="http://schemas.microsoft.com/office/drawing/2018/hyperlinkcolor" val="tx"/>
                    </a:ext>
                  </a:extLst>
                </a:hlinkClick>
              </a:rPr>
              <a:t> </a:t>
            </a:r>
            <a:r>
              <a:rPr lang="en" u="sng">
                <a:solidFill>
                  <a:schemeClr val="hlink"/>
                </a:solidFill>
                <a:hlinkClick r:id="rId3"/>
              </a:rPr>
              <a:t>Uriel SC</a:t>
            </a:r>
            <a:r>
              <a:rPr lang="en">
                <a:solidFill>
                  <a:schemeClr val="dk1"/>
                </a:solidFill>
              </a:rPr>
              <a:t> on</a:t>
            </a:r>
            <a:r>
              <a:rPr lang="en">
                <a:solidFill>
                  <a:schemeClr val="dk1"/>
                </a:solidFill>
                <a:uFill>
                  <a:noFill/>
                </a:uFill>
                <a:hlinkClick r:id="rId4">
                  <a:extLst>
                    <a:ext uri="{A12FA001-AC4F-418D-AE19-62706E023703}">
                      <ahyp:hlinkClr xmlns:ahyp="http://schemas.microsoft.com/office/drawing/2018/hyperlinkcolor" val="tx"/>
                    </a:ext>
                  </a:extLst>
                </a:hlinkClick>
              </a:rPr>
              <a:t> </a:t>
            </a:r>
            <a:r>
              <a:rPr lang="en" u="sng">
                <a:solidFill>
                  <a:schemeClr val="hlink"/>
                </a:solidFill>
                <a:hlinkClick r:id="rId4"/>
              </a:rPr>
              <a:t>Unsplash</a:t>
            </a:r>
            <a:endParaRPr/>
          </a:p>
          <a:p>
            <a:pPr marL="0" lvl="0" indent="0" algn="l" rtl="0">
              <a:spcBef>
                <a:spcPts val="0"/>
              </a:spcBef>
              <a:spcAft>
                <a:spcPts val="0"/>
              </a:spcAft>
              <a:buNone/>
            </a:pPr>
            <a:endParaRPr/>
          </a:p>
          <a:p>
            <a:pPr marL="0" lvl="0" indent="0" algn="l" rtl="0">
              <a:lnSpc>
                <a:spcPct val="115000"/>
              </a:lnSpc>
              <a:spcBef>
                <a:spcPts val="0"/>
              </a:spcBef>
              <a:spcAft>
                <a:spcPts val="0"/>
              </a:spcAft>
              <a:buClr>
                <a:schemeClr val="dk1"/>
              </a:buClr>
              <a:buSzPts val="1100"/>
              <a:buFont typeface="Arial"/>
              <a:buNone/>
            </a:pPr>
            <a:r>
              <a:rPr lang="en" sz="1050">
                <a:solidFill>
                  <a:schemeClr val="dk1"/>
                </a:solidFill>
                <a:highlight>
                  <a:srgbClr val="FFFFFF"/>
                </a:highlight>
              </a:rPr>
              <a:t>Our professional values and core principles are meant to inform our practice as library professionals. What if we took those values and principles into the realm of recruitment? How might hiring practices change? What if we brought the compassion and empathy reserved for users to candidates? What if we centered learning as part of the recruitment process? What if recruitment processes moved from a grueling challenge where only the worthy may be left standing to a learning opportunity for all?</a:t>
            </a:r>
            <a:endParaRPr sz="1050">
              <a:solidFill>
                <a:schemeClr val="dk1"/>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endParaRPr sz="1050">
              <a:solidFill>
                <a:schemeClr val="dk1"/>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en" sz="1050">
                <a:solidFill>
                  <a:schemeClr val="dk1"/>
                </a:solidFill>
                <a:highlight>
                  <a:srgbClr val="FFFFFF"/>
                </a:highlight>
              </a:rPr>
              <a:t>The library embarked on a review of their recruitment processes to consider the intersection of diversity, lifelong learning, user-centered practice, empathy, and respect. They believed that they had a social responsibility to the profession to help each other learn what kind of librarian and library professional we want to be. They wanted to provide professional modeling of a strong, confident library where informed risk taking occurs and inclusion is woven right into the hiring process. They hypothesized that by centering the needs of the candidates as we prepare the day, they would challenge their habits and biases to ensure they are doing things that will truly inform their decisions and help them provide feedback to the candidates. They thought that by rooting our processes in empathy and respect, they would remember that they are not only interviewing candidates, the candidates are interviewing the library too. Lastly, they wanted to acknowledge that though job searches will always be stressful, it can be a smoother and healthy process. </a:t>
            </a:r>
            <a:endParaRPr sz="1050">
              <a:solidFill>
                <a:schemeClr val="dk1"/>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endParaRPr sz="1050">
              <a:solidFill>
                <a:schemeClr val="dk1"/>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en" sz="1050">
                <a:solidFill>
                  <a:schemeClr val="dk1"/>
                </a:solidFill>
                <a:highlight>
                  <a:srgbClr val="FFFFFF"/>
                </a:highlight>
              </a:rPr>
              <a:t>The library believed that they could support candidates in their retention in the profession by providing constructive, impactful feedback through a dialogue model; providing strengths and areas of growth. They viewed the hiring process as a component of strong retention in the profession. They wanted the hiring process itself to model the profession we wish to have, one imbued with empathy, respect, and kindness as a way to undermine systemic bias.</a:t>
            </a:r>
            <a:endParaRPr sz="1050">
              <a:solidFill>
                <a:schemeClr val="dk1"/>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endParaRPr sz="1050">
              <a:solidFill>
                <a:schemeClr val="dk1"/>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en" sz="1050">
                <a:solidFill>
                  <a:schemeClr val="dk1"/>
                </a:solidFill>
                <a:highlight>
                  <a:srgbClr val="FFFFFF"/>
                </a:highlight>
              </a:rPr>
              <a:t>This presentation will explore perspectives on inclusive hiring practices from both sides of the table - the hiring manager and the interviewees. In 2018, we conducted our first diversity residency search, which integrated recently developed inclusive recruitment and high-empathy hiring practices used for leadership roles. These practices were subsequently integrated into all hiring searches. The original search committee chair, one of the successful residency candidates, and a tenure-track faculty hired under this new approach, will team up to dissect the hiring process from their perspectives. They will discuss the work behind critically examining the existing hiring process, designing an inclusive recruitment plan, and implementing a new structure in order to ensure empathy towards applicants. They will then discuss the impact of inclusive hiring on perceptions of the work environment, satisfaction with the search, and overall experience of the hiring process. They will also provide practical tips and tools to explore your local hiring practices in order to center empathy as a way to advance inclusive and equitable processes.</a:t>
            </a:r>
            <a:endParaRPr sz="1050">
              <a:solidFill>
                <a:schemeClr val="dk1"/>
              </a:solidFill>
              <a:highlight>
                <a:srgbClr val="FFFFFF"/>
              </a:highlight>
            </a:endParaRPr>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1fcebe82bf6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1fcebe82bf6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SHEILA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1c838ced978_0_1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1c838ced978_0_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ANNIE</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1c838ced978_0_26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1c838ced978_0_26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ANNIE</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Active recruitment, engaging with potential candidates, where to advertise </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Think about your ad </a:t>
            </a:r>
            <a:endParaRPr>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21102021420_0_5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21102021420_0_5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ANNIE </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Answer Key </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Energetic is ableist, and unnecessary for this role </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Professional is subjective and white-centered</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Strong English language skills is racist and anti-immigrant</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Ability to lift 50 lbs is ableist and too high of a weight for this role </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21102021420_0_5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21102021420_0_5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Answer Key </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Energetic is ableist, and unnecessary for this role </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Professional is subjective and white-centered</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Strong English language skills is racist and anti-immigrant</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Ability to lift 50 lbs is ableist and too high of a weight for this role </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1c838ced978_0_26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1c838ced978_0_26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ANNIE</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Feelings of belonging that are elicited by a job ad are important in creating job appeal; language that appears catered to one identity creates a barrier for applicants of other identities. Here are some common ism-coded words used in job descriptions that should be avoided:</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Female-Coded Words: Agreeable, empathetic, sensitive, affectionate, feel, support, collaborate, honest, trust, commit, interpersonal, understanding, compassion, nurture, and share</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Male-Coded Words: Aggressive, confident, fearless, ambitious, decisive, headstrong, assertive, defend, independent, battle, dominant, outspoken, challenge, driven and superior</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Racially-Coded Words: excellent English-language skills, cultural fit, clear spoken, native English speaker, polite, professional, nice </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Ableist-Coded Words: Energetic, athletic, able-bodied individual, talking with students, walking through the building</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Tools</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Gender Decoder: https://gender-decoder.katmatfield.com/</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Applied Text Analysis: https://textanalysis.beapplied.com/</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Conscious Style Guide: https://consciousstyleguide.com/</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Equity Fluent Leader Glossary of Key Terms from UC Berkeley Haas School of Business</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i="1">
                <a:solidFill>
                  <a:schemeClr val="dk1"/>
                </a:solidFill>
              </a:rPr>
              <a:t>Making the Change</a:t>
            </a:r>
            <a:endParaRPr i="1">
              <a:solidFill>
                <a:schemeClr val="dk1"/>
              </a:solidFill>
            </a:endParaRPr>
          </a:p>
          <a:p>
            <a:pPr marL="457200" lvl="0" indent="-298450" algn="l" rtl="0">
              <a:lnSpc>
                <a:spcPct val="115000"/>
              </a:lnSpc>
              <a:spcBef>
                <a:spcPts val="1200"/>
              </a:spcBef>
              <a:spcAft>
                <a:spcPts val="0"/>
              </a:spcAft>
              <a:buClr>
                <a:schemeClr val="dk1"/>
              </a:buClr>
              <a:buSzPts val="1100"/>
              <a:buChar char="●"/>
            </a:pPr>
            <a:r>
              <a:rPr lang="en">
                <a:solidFill>
                  <a:schemeClr val="dk1"/>
                </a:solidFill>
              </a:rPr>
              <a:t>Away from male-biased phrasing:</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Change "we're looking for strong…" to "we're looking for exceptional…"</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Change "who thrive in a competitive atmosphere…" to "who are motivated by goals…"</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Change "candidates who are assertive…" to "candidates who are go-getters…"</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Away from female-biased phrasing:</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Change "we are a community of concerned…" to "we are a team focused on…"</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Change "have a polite and pleasant style…" to "are respectful and conscious of diverse needs…"</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Change "nurture and connect with customers" to "provide great customer service"</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Away from age-biased and ability-biased phrasing:</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Change “walks through the building” to “circulates in the building”</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Change “energetic” to “committed”</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Change “lifts 50 lbs” to “lifts 30 lbs” or better to “can use equipment to move 50 lbs”</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Change “speaks with users” to “communicates with users”</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Change “young professionals” to “entry level role” </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Away from racially-biased language:</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Change “we invite Latino/Hispanic” to “we invite Latinx”</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Change “excellent English-language skills, including being clear spoken” to “demonstrated ability to communicate effectively in written and verbal form” </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Change “nice, polite demeanor” to “ability to interact with respect and empathy” </a:t>
            </a:r>
            <a:endParaRPr>
              <a:solidFill>
                <a:schemeClr val="dk1"/>
              </a:solidFill>
            </a:endParaRPr>
          </a:p>
          <a:p>
            <a:pPr marL="0" lvl="0" indent="0" algn="l" rtl="0">
              <a:spcBef>
                <a:spcPts val="120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21102021420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21102021420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ANNIE </a:t>
            </a:r>
            <a:endParaRPr sz="1700" b="1">
              <a:solidFill>
                <a:schemeClr val="dk1"/>
              </a:solidFill>
            </a:endParaRPr>
          </a:p>
          <a:p>
            <a:pPr marL="0" lvl="0" indent="0" algn="l" rtl="0">
              <a:lnSpc>
                <a:spcPct val="115000"/>
              </a:lnSpc>
              <a:spcBef>
                <a:spcPts val="1800"/>
              </a:spcBef>
              <a:spcAft>
                <a:spcPts val="0"/>
              </a:spcAft>
              <a:buClr>
                <a:schemeClr val="dk1"/>
              </a:buClr>
              <a:buSzPts val="1100"/>
              <a:buFont typeface="Arial"/>
              <a:buNone/>
            </a:pPr>
            <a:r>
              <a:rPr lang="en" sz="1700" b="1">
                <a:solidFill>
                  <a:schemeClr val="dk1"/>
                </a:solidFill>
              </a:rPr>
              <a:t>To inform your and the candidates’ decisions:</a:t>
            </a:r>
            <a:endParaRPr sz="1700" b="1">
              <a:solidFill>
                <a:schemeClr val="dk1"/>
              </a:solidFill>
            </a:endParaRPr>
          </a:p>
          <a:p>
            <a:pPr marL="0" lvl="0" indent="0" algn="l" rtl="0">
              <a:lnSpc>
                <a:spcPct val="115000"/>
              </a:lnSpc>
              <a:spcBef>
                <a:spcPts val="1800"/>
              </a:spcBef>
              <a:spcAft>
                <a:spcPts val="0"/>
              </a:spcAft>
              <a:buClr>
                <a:schemeClr val="dk1"/>
              </a:buClr>
              <a:buSzPts val="1100"/>
              <a:buFont typeface="Arial"/>
              <a:buNone/>
            </a:pPr>
            <a:r>
              <a:rPr lang="en" sz="1700" b="1">
                <a:solidFill>
                  <a:schemeClr val="dk1"/>
                </a:solidFill>
              </a:rPr>
              <a:t>Agenda Creation</a:t>
            </a:r>
            <a:endParaRPr sz="1700" b="1">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a:solidFill>
                  <a:schemeClr val="dk1"/>
                </a:solidFill>
              </a:rPr>
              <a:t>Many interview include a dinner the night before. The best practice is to have the IA at the dinner if feasible. The dinner is meant for the candidate to ask questions about the next day, get to know the search chair(s). It is not part of the hiring assessment.</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a:solidFill>
                  <a:schemeClr val="dk1"/>
                </a:solidFill>
              </a:rPr>
              <a:t>Each part of the daylong agenda needs to have a clear purpose as related to the job or the search. We articulate a focus statement that clarifies for the candidate why this meeting is on the agenda and who they’ll be meeting with.</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a:solidFill>
                  <a:schemeClr val="dk1"/>
                </a:solidFill>
              </a:rPr>
              <a:t>We have adopted the leading practice of having an open slot for the candidate to select from a list or a meet and greet. Examples range from: Tour of building, tour of campus, meeting with HR for benefits discussion, meeting with any of our social justice centers, meeting with Inclusion and Equity, meeting with IDEA, meeting digital scholarship campus lead, etc.</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a:solidFill>
                  <a:schemeClr val="dk1"/>
                </a:solidFill>
              </a:rPr>
              <a:t>We also will include many mini-breaks.</a:t>
            </a:r>
            <a:endParaRPr>
              <a:solidFill>
                <a:schemeClr val="dk1"/>
              </a:solidFill>
            </a:endParaRPr>
          </a:p>
          <a:p>
            <a:pPr marL="0" lvl="0" indent="0" algn="l" rtl="0">
              <a:spcBef>
                <a:spcPts val="1200"/>
              </a:spcBef>
              <a:spcAft>
                <a:spcPts val="0"/>
              </a:spcAft>
              <a:buClr>
                <a:schemeClr val="dk1"/>
              </a:buClr>
              <a:buSzPts val="1100"/>
              <a:buFont typeface="Arial"/>
              <a:buNone/>
            </a:pPr>
            <a:r>
              <a:rPr lang="en">
                <a:solidFill>
                  <a:schemeClr val="dk1"/>
                </a:solidFill>
              </a:rPr>
              <a:t>ANNIE</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It is a leading practice for the search committee to collaboratively develop and implement a recruitment plan, write the job ad, create interview questions for a phone screening and in-person visits, and finalize an agenda for the interview day </a:t>
            </a:r>
            <a:r>
              <a:rPr lang="en" i="1">
                <a:solidFill>
                  <a:schemeClr val="dk1"/>
                </a:solidFill>
              </a:rPr>
              <a:t>ahead</a:t>
            </a:r>
            <a:r>
              <a:rPr lang="en">
                <a:solidFill>
                  <a:schemeClr val="dk1"/>
                </a:solidFill>
              </a:rPr>
              <a:t> of starting to review candidate materials.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The approach of developing the interview questions and agenda prior to reviewing applicant materials achieves several goals:</a:t>
            </a:r>
            <a:endParaRPr>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
                <a:solidFill>
                  <a:schemeClr val="dk1"/>
                </a:solidFill>
              </a:rPr>
              <a:t>Helps the committee stay focused on the position qualifications and minimize the chances of introducing bias into interview questions based on applicant materials.</a:t>
            </a:r>
            <a:endParaRPr>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
                <a:solidFill>
                  <a:schemeClr val="dk1"/>
                </a:solidFill>
              </a:rPr>
              <a:t>While it is more work at the outset of a search, it enables the committee to provide more dedicated focus during each stage of the search process. </a:t>
            </a:r>
            <a:endParaRPr>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
                <a:solidFill>
                  <a:schemeClr val="dk1"/>
                </a:solidFill>
              </a:rPr>
              <a:t>Keeps the search moving as efficiently as possible, which ultimately is a more empathetic, candidate-focused process.</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400">
                <a:solidFill>
                  <a:srgbClr val="434343"/>
                </a:solidFill>
              </a:rPr>
              <a:t>Developing the Search Agenda</a:t>
            </a:r>
            <a:endParaRPr sz="1400">
              <a:solidFill>
                <a:srgbClr val="434343"/>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It is also important to challenge interviewing habits by being able to articulate why each portion of the interview exists and how it is supporting the decision-making process of the search committee and the candidates. A focus statement should be developed for each component of the agenda, which helps candidates understand what is expected of them during each interview component.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In higher education presentation components are often the norm. Before deciding to have a presentation, ask whether:</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Every librarian position requires a presentation? </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What components will help you decide on core skills (qualifications)?</a:t>
            </a:r>
            <a:endParaRPr>
              <a:solidFill>
                <a:schemeClr val="dk1"/>
              </a:solidFill>
            </a:endParaRPr>
          </a:p>
          <a:p>
            <a:pPr marL="45720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If the search committee decides on a presentation, it is important to ask if the presentation is:</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Asking for free labor?</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Asking someone to know more about the organization than is reasonable? </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If a presentation or portfolio is required - will you retain the materials? </a:t>
            </a:r>
            <a:endParaRPr>
              <a:solidFill>
                <a:schemeClr val="dk1"/>
              </a:solidFill>
            </a:endParaRPr>
          </a:p>
          <a:p>
            <a:pPr marL="0" lvl="0" indent="0" algn="l" rtl="0">
              <a:lnSpc>
                <a:spcPct val="115000"/>
              </a:lnSpc>
              <a:spcBef>
                <a:spcPts val="1600"/>
              </a:spcBef>
              <a:spcAft>
                <a:spcPts val="0"/>
              </a:spcAft>
              <a:buClr>
                <a:schemeClr val="dk1"/>
              </a:buClr>
              <a:buSzPts val="1100"/>
              <a:buFont typeface="Arial"/>
              <a:buNone/>
            </a:pPr>
            <a:r>
              <a:rPr lang="en" sz="1400">
                <a:solidFill>
                  <a:srgbClr val="434343"/>
                </a:solidFill>
              </a:rPr>
              <a:t>Interview Questions</a:t>
            </a:r>
            <a:endParaRPr sz="1400">
              <a:solidFill>
                <a:srgbClr val="434343"/>
              </a:solidFill>
            </a:endParaRPr>
          </a:p>
          <a:p>
            <a:pPr marL="0" lvl="0" indent="0" algn="l" rtl="0">
              <a:lnSpc>
                <a:spcPct val="115000"/>
              </a:lnSpc>
              <a:spcBef>
                <a:spcPts val="400"/>
              </a:spcBef>
              <a:spcAft>
                <a:spcPts val="0"/>
              </a:spcAft>
              <a:buClr>
                <a:schemeClr val="dk1"/>
              </a:buClr>
              <a:buSzPts val="1100"/>
              <a:buFont typeface="Arial"/>
              <a:buNone/>
            </a:pPr>
            <a:r>
              <a:rPr lang="en">
                <a:solidFill>
                  <a:schemeClr val="dk1"/>
                </a:solidFill>
              </a:rPr>
              <a:t>Leading practices suggest that questions need to support hiring decisions by:</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Eliciting the candidates experiences and background that enhances what is provided in the application materials</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Providing a sense of how the candidates align with the position qualifications and related aptitudes</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Only asking for information that will be used for the hiring decision </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Covering the major responsibilities and accountabilities of the role </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Connecting to how the information will be used in the hiring process </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Eliciting thoughtful, nuanced answers - not yes/no</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Preparing prompts or follow-up questions that could be asked to elicit a fuller answer in order to support candidates in the interview process to share their full abilities regardless of interviewing skills </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Using a mix of question types </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Avoiding using leading terminology</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1c838ced978_0_2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1c838ced978_0_2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PREETHI</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a:solidFill>
                  <a:schemeClr val="dk1"/>
                </a:solidFill>
              </a:rPr>
              <a:t>When a candidate interviews with us, they get a glimpse into our workplace culture. It’s important that the candidate feels as comfortable as possible when interacting with us. If we put effort into making candidates feel comfortable before we hire them, they will trust us to continue that effort once they are hired.</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21102021420_0_3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21102021420_0_3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500"/>
              <a:t>PREETHI</a:t>
            </a:r>
            <a:endParaRPr sz="500"/>
          </a:p>
          <a:p>
            <a:pPr marL="457200" lvl="0" indent="-304800" algn="l" rtl="0">
              <a:lnSpc>
                <a:spcPct val="115000"/>
              </a:lnSpc>
              <a:spcBef>
                <a:spcPts val="0"/>
              </a:spcBef>
              <a:spcAft>
                <a:spcPts val="0"/>
              </a:spcAft>
              <a:buClr>
                <a:srgbClr val="595959"/>
              </a:buClr>
              <a:buSzPts val="1200"/>
              <a:buChar char="●"/>
            </a:pPr>
            <a:r>
              <a:rPr lang="en" sz="1200">
                <a:solidFill>
                  <a:srgbClr val="595959"/>
                </a:solidFill>
              </a:rPr>
              <a:t>Connect with the candidates as early as possible</a:t>
            </a:r>
            <a:endParaRPr sz="1200">
              <a:solidFill>
                <a:srgbClr val="595959"/>
              </a:solidFill>
            </a:endParaRPr>
          </a:p>
          <a:p>
            <a:pPr marL="457200" lvl="0" indent="-304800" algn="l" rtl="0">
              <a:lnSpc>
                <a:spcPct val="115000"/>
              </a:lnSpc>
              <a:spcBef>
                <a:spcPts val="0"/>
              </a:spcBef>
              <a:spcAft>
                <a:spcPts val="0"/>
              </a:spcAft>
              <a:buClr>
                <a:srgbClr val="595959"/>
              </a:buClr>
              <a:buSzPts val="1200"/>
              <a:buChar char="●"/>
            </a:pPr>
            <a:r>
              <a:rPr lang="en" sz="1200">
                <a:solidFill>
                  <a:srgbClr val="595959"/>
                </a:solidFill>
              </a:rPr>
              <a:t>Provide candidates with frequent updates</a:t>
            </a:r>
            <a:endParaRPr sz="1200">
              <a:solidFill>
                <a:srgbClr val="595959"/>
              </a:solidFill>
            </a:endParaRPr>
          </a:p>
          <a:p>
            <a:pPr marL="457200" lvl="0" indent="-304800" algn="l" rtl="0">
              <a:lnSpc>
                <a:spcPct val="115000"/>
              </a:lnSpc>
              <a:spcBef>
                <a:spcPts val="0"/>
              </a:spcBef>
              <a:spcAft>
                <a:spcPts val="0"/>
              </a:spcAft>
              <a:buClr>
                <a:srgbClr val="595959"/>
              </a:buClr>
              <a:buSzPts val="1200"/>
              <a:buChar char="●"/>
            </a:pPr>
            <a:r>
              <a:rPr lang="en" sz="1200">
                <a:solidFill>
                  <a:srgbClr val="595959"/>
                </a:solidFill>
              </a:rPr>
              <a:t>Be transparent about timelines and communicate any delays quickly</a:t>
            </a:r>
            <a:endParaRPr sz="1200">
              <a:solidFill>
                <a:srgbClr val="595959"/>
              </a:solidFill>
            </a:endParaRPr>
          </a:p>
          <a:p>
            <a:pPr marL="457200" lvl="0" indent="-304800" algn="l" rtl="0">
              <a:lnSpc>
                <a:spcPct val="115000"/>
              </a:lnSpc>
              <a:spcBef>
                <a:spcPts val="0"/>
              </a:spcBef>
              <a:spcAft>
                <a:spcPts val="0"/>
              </a:spcAft>
              <a:buClr>
                <a:srgbClr val="595959"/>
              </a:buClr>
              <a:buSzPts val="1200"/>
              <a:buChar char="●"/>
            </a:pPr>
            <a:r>
              <a:rPr lang="en" sz="1200">
                <a:solidFill>
                  <a:srgbClr val="595959"/>
                </a:solidFill>
              </a:rPr>
              <a:t>Give the candidate all the information they need to be successful upfront</a:t>
            </a:r>
            <a:endParaRPr sz="1200">
              <a:solidFill>
                <a:srgbClr val="595959"/>
              </a:solidFill>
            </a:endParaRPr>
          </a:p>
          <a:p>
            <a:pPr marL="457200" lvl="0" indent="-304800" algn="l" rtl="0">
              <a:lnSpc>
                <a:spcPct val="115000"/>
              </a:lnSpc>
              <a:spcBef>
                <a:spcPts val="0"/>
              </a:spcBef>
              <a:spcAft>
                <a:spcPts val="0"/>
              </a:spcAft>
              <a:buClr>
                <a:srgbClr val="595959"/>
              </a:buClr>
              <a:buSzPts val="1200"/>
              <a:buChar char="●"/>
            </a:pPr>
            <a:r>
              <a:rPr lang="en" sz="1200">
                <a:solidFill>
                  <a:srgbClr val="595959"/>
                </a:solidFill>
              </a:rPr>
              <a:t>Personalize emails to candidates and avoid generic HR email blasts</a:t>
            </a:r>
            <a:endParaRPr sz="5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1c838ced978_0_27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1c838ced978_0_27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PREETHI</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One way to make sure candidates have a good experience is to coach colleagues on how best to interact with candidates. This means avoiding questions of a personal nature, questions that assume institutional knowledge, and leading questions.</a:t>
            </a:r>
            <a:endParaRPr>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1c838ced978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1c838ced978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PREETHI</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21102021420_0_2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21102021420_0_2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PREETHI</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If the interview is virtual, turn on closed captioning and edit your screen name, including pronouns. Ask about bandwidth to decide on camera use. Offer cameras off for the presentation and cameras on for the conversational components. Give clear guidance on how interview will proceed. Turn on waiting rooms to prevent accidental entries.</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21102021420_0_2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21102021420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PREETHI</a:t>
            </a:r>
            <a:endParaRPr/>
          </a:p>
          <a:p>
            <a:pPr marL="0" lvl="0" indent="0" algn="l" rtl="0">
              <a:spcBef>
                <a:spcPts val="0"/>
              </a:spcBef>
              <a:spcAft>
                <a:spcPts val="0"/>
              </a:spcAft>
              <a:buNone/>
            </a:pPr>
            <a:endParaRPr/>
          </a:p>
          <a:p>
            <a:pPr marL="0" lvl="0" indent="0" algn="l" rtl="0">
              <a:spcBef>
                <a:spcPts val="0"/>
              </a:spcBef>
              <a:spcAft>
                <a:spcPts val="0"/>
              </a:spcAft>
              <a:buNone/>
            </a:pPr>
            <a:r>
              <a:rPr lang="en">
                <a:solidFill>
                  <a:schemeClr val="dk1"/>
                </a:solidFill>
              </a:rPr>
              <a:t>If the interview is in-person, provide a private room/office for candidate to leave personal items and retreat to.  Provide sufficient breaks between interview components to ensure the least stressful interview day possible. If candidates are being picked up or dropped off by members of the search committee, ensure that the candidate knows who will be picking them up, what they look like and what their car looks like–including license plate information. Ensure candidate knows what they are being evaluated for during each interview portion. For instance, be clear that the interview dinner is just to welcome the candidate and the only circumstance where it might bear weight on a hiring decision would be verbally harassing the waitstaff for instance.</a:t>
            </a:r>
            <a:r>
              <a:rPr lang="en"/>
              <a:t>.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1c838ced978_0_27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1c838ced978_0_27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PREETHI</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Prepare your best offer</a:t>
            </a:r>
            <a:endParaRPr>
              <a:solidFill>
                <a:schemeClr val="dk1"/>
              </a:solidFill>
            </a:endParaRPr>
          </a:p>
          <a:p>
            <a:pPr marL="914400" lvl="1" indent="-298450" algn="l" rtl="0">
              <a:spcBef>
                <a:spcPts val="0"/>
              </a:spcBef>
              <a:spcAft>
                <a:spcPts val="0"/>
              </a:spcAft>
              <a:buClr>
                <a:schemeClr val="dk1"/>
              </a:buClr>
              <a:buSzPts val="1100"/>
              <a:buAutoNum type="alphaLcPeriod"/>
            </a:pPr>
            <a:r>
              <a:rPr lang="en">
                <a:solidFill>
                  <a:schemeClr val="dk1"/>
                </a:solidFill>
              </a:rPr>
              <a:t>What are the criteria used to negotiate in ways that allow equity between candidates and current employees?</a:t>
            </a:r>
            <a:endParaRPr>
              <a:solidFill>
                <a:schemeClr val="dk1"/>
              </a:solidFill>
            </a:endParaRPr>
          </a:p>
          <a:p>
            <a:pPr marL="914400" lvl="1" indent="-298450" algn="l" rtl="0">
              <a:spcBef>
                <a:spcPts val="0"/>
              </a:spcBef>
              <a:spcAft>
                <a:spcPts val="0"/>
              </a:spcAft>
              <a:buClr>
                <a:schemeClr val="dk1"/>
              </a:buClr>
              <a:buSzPts val="1100"/>
              <a:buAutoNum type="alphaLcPeriod"/>
            </a:pPr>
            <a:r>
              <a:rPr lang="en">
                <a:solidFill>
                  <a:schemeClr val="dk1"/>
                </a:solidFill>
              </a:rPr>
              <a:t>Are the same practices and/or people involved in all negotiations, ensuring consistency from one to the next?</a:t>
            </a:r>
            <a:endParaRPr>
              <a:solidFill>
                <a:schemeClr val="dk1"/>
              </a:solidFill>
            </a:endParaRPr>
          </a:p>
          <a:p>
            <a:pPr marL="914400" lvl="1" indent="-298450" algn="l" rtl="0">
              <a:spcBef>
                <a:spcPts val="0"/>
              </a:spcBef>
              <a:spcAft>
                <a:spcPts val="0"/>
              </a:spcAft>
              <a:buClr>
                <a:schemeClr val="dk1"/>
              </a:buClr>
              <a:buSzPts val="1100"/>
              <a:buAutoNum type="alphaLcPeriod"/>
            </a:pPr>
            <a:r>
              <a:rPr lang="en">
                <a:solidFill>
                  <a:schemeClr val="dk1"/>
                </a:solidFill>
              </a:rPr>
              <a:t>Have we shared how we set compensation with the candidate?</a:t>
            </a:r>
            <a:endParaRPr>
              <a:solidFill>
                <a:schemeClr val="dk1"/>
              </a:solidFill>
            </a:endParaRPr>
          </a:p>
          <a:p>
            <a:pPr marL="914400" lvl="1" indent="-298450" algn="l" rtl="0">
              <a:spcBef>
                <a:spcPts val="0"/>
              </a:spcBef>
              <a:spcAft>
                <a:spcPts val="0"/>
              </a:spcAft>
              <a:buClr>
                <a:schemeClr val="dk1"/>
              </a:buClr>
              <a:buSzPts val="1100"/>
              <a:buAutoNum type="alphaLcPeriod"/>
            </a:pPr>
            <a:r>
              <a:rPr lang="en" i="1">
                <a:solidFill>
                  <a:schemeClr val="dk1"/>
                </a:solidFill>
              </a:rPr>
              <a:t>Negative impact of negotiation on structurally excluded candidates</a:t>
            </a:r>
            <a:endParaRPr i="1">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Prepare a script of all benefits and details</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Have a phone conversation</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Follow-up with email </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Allow time for time for reflection</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Invite follow-up questions</a:t>
            </a:r>
            <a:endParaRPr>
              <a:solidFill>
                <a:schemeClr val="dk1"/>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1c838ced978_0_27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1c838ced978_0_27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PREETHI</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Candidates invest a lot of time in search processes. By giving them feedback, we are honoring their commitment and giving back. The search committee should draft a list of strengths they saw as well as opportunities for growth for future interview. Give them the right to refuse. Once you share, be ready for a dialogue. </a:t>
            </a:r>
            <a:endParaRPr>
              <a:solidFill>
                <a:schemeClr val="dk1"/>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1fcebe82bf6_0_3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1fcebe82bf6_0_3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Preethi- positive and negative for interviewing</a:t>
            </a:r>
            <a:endParaRPr/>
          </a:p>
          <a:p>
            <a:pPr marL="0" lvl="0" indent="0" algn="l" rtl="0">
              <a:spcBef>
                <a:spcPts val="0"/>
              </a:spcBef>
              <a:spcAft>
                <a:spcPts val="0"/>
              </a:spcAft>
              <a:buNone/>
            </a:pPr>
            <a:r>
              <a:rPr lang="en"/>
              <a:t>Sheila - positive and negative for receiving feedback </a:t>
            </a:r>
            <a:endParaRPr/>
          </a:p>
          <a:p>
            <a:pPr marL="0" lvl="0" indent="0" algn="l" rtl="0">
              <a:spcBef>
                <a:spcPts val="0"/>
              </a:spcBef>
              <a:spcAft>
                <a:spcPts val="0"/>
              </a:spcAft>
              <a:buNone/>
            </a:pPr>
            <a:endParaRPr/>
          </a:p>
          <a:p>
            <a:pPr marL="0" lvl="0" indent="0" algn="l" rtl="0">
              <a:spcBef>
                <a:spcPts val="0"/>
              </a:spcBef>
              <a:spcAft>
                <a:spcPts val="0"/>
              </a:spcAft>
              <a:buNone/>
            </a:pPr>
            <a:r>
              <a:rPr lang="en"/>
              <a:t>Encourage folks to share their positive and negative experiences as well if they would like (can take one or two people’s experiences)</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1c838ced978_0_2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1c838ced978_0_2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SHEILA </a:t>
            </a:r>
            <a:endParaRPr/>
          </a:p>
          <a:p>
            <a:pPr marL="0" lvl="0" indent="0" algn="l" rtl="0">
              <a:spcBef>
                <a:spcPts val="0"/>
              </a:spcBef>
              <a:spcAft>
                <a:spcPts val="0"/>
              </a:spcAft>
              <a:buNone/>
            </a:pPr>
            <a:endParaRPr/>
          </a:p>
          <a:p>
            <a:pPr marL="0" lvl="0" indent="0" algn="l" rtl="0">
              <a:spcBef>
                <a:spcPts val="0"/>
              </a:spcBef>
              <a:spcAft>
                <a:spcPts val="0"/>
              </a:spcAft>
              <a:buNone/>
            </a:pPr>
            <a:r>
              <a:rPr lang="en"/>
              <a:t>Photo by Christina @ wocintechchat.com</a:t>
            </a:r>
            <a:endParaRPr/>
          </a:p>
          <a:p>
            <a:pPr marL="0" lvl="0" indent="0" algn="l" rtl="0">
              <a:spcBef>
                <a:spcPts val="0"/>
              </a:spcBef>
              <a:spcAft>
                <a:spcPts val="0"/>
              </a:spcAft>
              <a:buNone/>
            </a:pPr>
            <a:r>
              <a:rPr lang="en"/>
              <a:t>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1c838ced978_0_4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1c838ced978_0_4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a:solidFill>
                  <a:schemeClr val="dk1"/>
                </a:solidFill>
              </a:rPr>
              <a:t>SHEILA</a:t>
            </a:r>
            <a:endParaRPr>
              <a:solidFill>
                <a:schemeClr val="dk1"/>
              </a:solidFill>
            </a:endParaRPr>
          </a:p>
          <a:p>
            <a:pPr marL="0" lvl="0" indent="0" algn="l" rtl="0">
              <a:lnSpc>
                <a:spcPct val="115000"/>
              </a:lnSpc>
              <a:spcBef>
                <a:spcPts val="1200"/>
              </a:spcBef>
              <a:spcAft>
                <a:spcPts val="1200"/>
              </a:spcAft>
              <a:buClr>
                <a:schemeClr val="dk1"/>
              </a:buClr>
              <a:buSzPts val="1100"/>
              <a:buFont typeface="Arial"/>
              <a:buNone/>
            </a:pPr>
            <a:r>
              <a:rPr lang="en">
                <a:solidFill>
                  <a:schemeClr val="dk1"/>
                </a:solidFill>
              </a:rPr>
              <a:t>Grounded in an understanding of leading recruitment practices as well as an understanding of the profession’s opportunities and challenges, the toolkit offers pragmatic approaches to move from the theory of inclusive hiring and onboarding to implementation. At each stage of the hiring lifecycle, tips and questions to consider are provided, from mitigating language bias in position announcements to methods for developing interview questions and to onboarding approaches. Supervisors, employees, and any key decision maker involved in the job description writing process could find this toolkit beneficial to their own hiring and onboarding processes.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1fcebe82bf6_0_3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1fcebe82bf6_0_3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SHEILA </a:t>
            </a:r>
            <a:endParaRPr/>
          </a:p>
          <a:p>
            <a:pPr marL="0" lvl="0" indent="0" algn="l" rtl="0">
              <a:spcBef>
                <a:spcPts val="0"/>
              </a:spcBef>
              <a:spcAft>
                <a:spcPts val="0"/>
              </a:spcAft>
              <a:buNone/>
            </a:pPr>
            <a:r>
              <a:rPr lang="en"/>
              <a:t>Mitigating Bias</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sz="1000">
                <a:solidFill>
                  <a:schemeClr val="dk1"/>
                </a:solidFill>
              </a:rPr>
              <a:t>Asana. May 2022.19 unconscious biases to overcome and help promote inclusivity.   </a:t>
            </a:r>
            <a:r>
              <a:rPr lang="en" sz="1000" u="sng">
                <a:solidFill>
                  <a:srgbClr val="1155CC"/>
                </a:solidFill>
                <a:hlinkClick r:id="rId3">
                  <a:extLst>
                    <a:ext uri="{A12FA001-AC4F-418D-AE19-62706E023703}">
                      <ahyp:hlinkClr xmlns:ahyp="http://schemas.microsoft.com/office/drawing/2018/hyperlinkcolor" val="tx"/>
                    </a:ext>
                  </a:extLst>
                </a:hlinkClick>
              </a:rPr>
              <a:t>https://asana.com/resources/unconscious-bias-examples</a:t>
            </a:r>
            <a:r>
              <a:rPr lang="en" sz="1000">
                <a:solidFill>
                  <a:schemeClr val="dk1"/>
                </a:solidFill>
              </a:rPr>
              <a:t> </a:t>
            </a:r>
            <a:endParaRPr sz="1000">
              <a:solidFill>
                <a:schemeClr val="dk1"/>
              </a:solidFill>
            </a:endParaRPr>
          </a:p>
          <a:p>
            <a:pPr marL="0" lvl="0" indent="0" algn="l" rtl="0">
              <a:spcBef>
                <a:spcPts val="0"/>
              </a:spcBef>
              <a:spcAft>
                <a:spcPts val="0"/>
              </a:spcAft>
              <a:buClr>
                <a:schemeClr val="dk1"/>
              </a:buClr>
              <a:buSzPts val="1100"/>
              <a:buFont typeface="Arial"/>
              <a:buNone/>
            </a:pPr>
            <a:endParaRPr sz="1000">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When interacting with candidates, be aware of any biases that may be impacting your assessment of them. To help mitigate bias, be sure to focus on the assessment criteria and qualifications. </a:t>
            </a:r>
            <a:r>
              <a:rPr lang="en" sz="1050">
                <a:solidFill>
                  <a:schemeClr val="dk1"/>
                </a:solidFill>
                <a:highlight>
                  <a:schemeClr val="lt1"/>
                </a:highlight>
                <a:latin typeface="Roboto"/>
                <a:ea typeface="Roboto"/>
                <a:cs typeface="Roboto"/>
                <a:sym typeface="Roboto"/>
              </a:rPr>
              <a:t>Committees sometimes expect applicants to have already done the job rather than evaluating for their ability to succeed (and possibly discounting transferable or similar experience). </a:t>
            </a:r>
            <a:r>
              <a:rPr lang="en">
                <a:solidFill>
                  <a:schemeClr val="dk1"/>
                </a:solidFill>
              </a:rPr>
              <a:t>Each component of the interview should have a stated purpose- for instance, “the presentation portion of the interview is to assess the candidate’s ability to research and present information in an engaging and instructional format”. Have a clear understanding of what success would be ahead of the interview. Try to be self-aware and hold one another accountable by asking clarifying questions if bias is suspected. Are you basing your evaluation on the ability to succeed? Or on who you would like to be friends with?</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Be aware that bias can be positive or negative. Some examples of positive bias include wanting to hire someone based on their personality, the reputation of their current employer, or simply because you have heard of them before. Negative bias is probably more familiar to you and includes instances such as discounting a candidate because of how they appear or dress, assuming that they cannot do the job well because they haven’t done that exact role before, and ignoring transferable skills and knowledge from a previous job because its a lower rank.</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sz="100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sz="1400">
                <a:solidFill>
                  <a:srgbClr val="434343"/>
                </a:solidFill>
              </a:rPr>
              <a:t>Mitigating Bias</a:t>
            </a:r>
            <a:endParaRPr sz="1400">
              <a:solidFill>
                <a:srgbClr val="434343"/>
              </a:solidFill>
            </a:endParaRPr>
          </a:p>
          <a:p>
            <a:pPr marL="0" lvl="0" indent="0" algn="l" rtl="0">
              <a:lnSpc>
                <a:spcPct val="115000"/>
              </a:lnSpc>
              <a:spcBef>
                <a:spcPts val="1200"/>
              </a:spcBef>
              <a:spcAft>
                <a:spcPts val="0"/>
              </a:spcAft>
              <a:buClr>
                <a:schemeClr val="dk1"/>
              </a:buClr>
              <a:buSzPts val="1100"/>
              <a:buFont typeface="Arial"/>
              <a:buNone/>
            </a:pPr>
            <a:r>
              <a:rPr lang="en">
                <a:solidFill>
                  <a:schemeClr val="dk1"/>
                </a:solidFill>
              </a:rPr>
              <a:t>Bias is always present because our world view is influenced by our beliefs, values, and experiences. Therefore, building safeguards to mitigate bias and its impact on our processes and decision-making is really important. Below are approaches that can be implemented systematically to mitigate different forms of bias.</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Stereotyping</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Set ‘neutral’ standards by defining ability to succeed in the role and strong candidate profile ahead of time and use it as an evaluation rubric</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Ask clarifying questions and model calling in when stereotyping appears in discussions  </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Inconsistency in approach / Confirmation bias / Negative emphasis</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Standardize interview process across all candidates</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Complete all interview materials, including interview questions, before beginning to review candidates’ materials</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Use a rubric for evaluation </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Halo effect / Horn effect / First impression / Anchor bias </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Engage a wider group in interviews </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Challenge first impressions by asking questions of what the person observed that led them to the conclusion </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Use evidenced-based decision making </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Nonverbal bias </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Ask how the observation relates to the qualifications and ability to do the role</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Contrast effect / Recency bias </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Take notes during each interview</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Debrief about a candidate, and only that candidate, at the end of each interview</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Compare interview responses and observations against the evaluation rubric </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Conformity bias </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Leverage surveys to gather feedback from individuals </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Ask for opinions in advance of a debrief </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Utilize rubrics as a way to provide a consistent and objective measure for decision making in evaluating applicants</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Start candidate reviews with an anonymous straw poll to identify what search committee members are thinking about candidates’ ability to succeed before dialogue starts. This helps to undermine group think.</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Affinity bias </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Create a diverse search committee</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Ensure that hiring for fit is not part of the process</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Use specific language to review candidates</a:t>
            </a:r>
            <a:endParaRPr>
              <a:solidFill>
                <a:schemeClr val="dk1"/>
              </a:solidFill>
            </a:endParaRPr>
          </a:p>
          <a:p>
            <a:pPr marL="0" lvl="0" indent="0" algn="l" rtl="0">
              <a:spcBef>
                <a:spcPts val="0"/>
              </a:spcBef>
              <a:spcAft>
                <a:spcPts val="0"/>
              </a:spcAft>
              <a:buClr>
                <a:schemeClr val="dk1"/>
              </a:buClr>
              <a:buSzPts val="1100"/>
              <a:buFont typeface="Arial"/>
              <a:buNone/>
            </a:pPr>
            <a:endParaRPr sz="1000">
              <a:solidFill>
                <a:schemeClr val="dk1"/>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1c838ced978_0_10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1c838ced978_0_10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a:solidFill>
                  <a:schemeClr val="dk1"/>
                </a:solidFill>
              </a:rPr>
              <a:t>SHEILA</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a:solidFill>
                  <a:schemeClr val="dk1"/>
                </a:solidFill>
              </a:rPr>
              <a:t>The purpose of an equity lens is to be deliberately inclusive as an organization makes decisions. It introduces a set of questions that help the decision makers focus on equity in both their process and outcomes. It is explicit in drawing attention to the inclusion of marginalized populations, typically communities of color and Indigenous communities, and can be adapted to focus on other communities. An equity lens will not tell you what action to take. Rather, the lens helps you discuss and reflect on the equitableness of the action and decision-making process.</a:t>
            </a:r>
            <a:endParaRPr>
              <a:solidFill>
                <a:schemeClr val="dk1"/>
              </a:solidFill>
            </a:endParaRPr>
          </a:p>
          <a:p>
            <a:pPr marL="0" lvl="0" indent="0" algn="l" rtl="0">
              <a:lnSpc>
                <a:spcPct val="115000"/>
              </a:lnSpc>
              <a:spcBef>
                <a:spcPts val="1200"/>
              </a:spcBef>
              <a:spcAft>
                <a:spcPts val="1200"/>
              </a:spcAft>
              <a:buNone/>
            </a:pPr>
            <a:r>
              <a:rPr lang="en">
                <a:solidFill>
                  <a:schemeClr val="dk1"/>
                </a:solidFill>
              </a:rPr>
              <a:t>For each stage of the process, answer the following questions before and after to ensure that you are centering inclusion, equity, accessibility.</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1c838ced978_0_13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1c838ced978_0_13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ANNIE</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1c838ced978_0_24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1c838ced978_0_24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SHEILA </a:t>
            </a:r>
            <a:endParaRPr>
              <a:solidFill>
                <a:schemeClr val="dk1"/>
              </a:solidFill>
            </a:endParaRPr>
          </a:p>
          <a:p>
            <a:pPr marL="0" lvl="0" indent="0" algn="l" rtl="0">
              <a:spcBef>
                <a:spcPts val="0"/>
              </a:spcBef>
              <a:spcAft>
                <a:spcPts val="0"/>
              </a:spcAft>
              <a:buNone/>
            </a:pPr>
            <a:r>
              <a:rPr lang="en">
                <a:solidFill>
                  <a:schemeClr val="dk1"/>
                </a:solidFill>
              </a:rPr>
              <a:t>Photo by</a:t>
            </a:r>
            <a:r>
              <a:rPr lang="en">
                <a:solidFill>
                  <a:schemeClr val="dk1"/>
                </a:solidFill>
                <a:uFill>
                  <a:noFill/>
                </a:uFill>
                <a:hlinkClick r:id="rId3">
                  <a:extLst>
                    <a:ext uri="{A12FA001-AC4F-418D-AE19-62706E023703}">
                      <ahyp:hlinkClr xmlns:ahyp="http://schemas.microsoft.com/office/drawing/2018/hyperlinkcolor" val="tx"/>
                    </a:ext>
                  </a:extLst>
                </a:hlinkClick>
              </a:rPr>
              <a:t> </a:t>
            </a:r>
            <a:r>
              <a:rPr lang="en" u="sng">
                <a:solidFill>
                  <a:schemeClr val="hlink"/>
                </a:solidFill>
                <a:hlinkClick r:id="rId3"/>
              </a:rPr>
              <a:t>Riccardo Annandale</a:t>
            </a:r>
            <a:r>
              <a:rPr lang="en">
                <a:solidFill>
                  <a:schemeClr val="dk1"/>
                </a:solidFill>
              </a:rPr>
              <a:t> on</a:t>
            </a:r>
            <a:r>
              <a:rPr lang="en">
                <a:solidFill>
                  <a:schemeClr val="dk1"/>
                </a:solidFill>
                <a:uFill>
                  <a:noFill/>
                </a:uFill>
                <a:hlinkClick r:id="rId4">
                  <a:extLst>
                    <a:ext uri="{A12FA001-AC4F-418D-AE19-62706E023703}">
                      <ahyp:hlinkClr xmlns:ahyp="http://schemas.microsoft.com/office/drawing/2018/hyperlinkcolor" val="tx"/>
                    </a:ext>
                  </a:extLst>
                </a:hlinkClick>
              </a:rPr>
              <a:t> </a:t>
            </a:r>
            <a:r>
              <a:rPr lang="en" u="sng">
                <a:solidFill>
                  <a:schemeClr val="hlink"/>
                </a:solidFill>
                <a:hlinkClick r:id="rId4"/>
              </a:rPr>
              <a:t>Unsplash</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1c838ced978_0_13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 name="Google Shape;399;g1c838ced978_0_1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ANNIE</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21102021420_0_11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 name="Google Shape;406;g21102021420_0_1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(3 mins) </a:t>
            </a:r>
            <a:endParaRPr/>
          </a:p>
          <a:p>
            <a:pPr marL="0" lvl="0" indent="0" algn="l" rtl="0">
              <a:spcBef>
                <a:spcPts val="0"/>
              </a:spcBef>
              <a:spcAft>
                <a:spcPts val="0"/>
              </a:spcAft>
              <a:buNone/>
            </a:pPr>
            <a:endParaRPr/>
          </a:p>
          <a:p>
            <a:pPr marL="0" lvl="0" indent="0" algn="l" rtl="0">
              <a:spcBef>
                <a:spcPts val="0"/>
              </a:spcBef>
              <a:spcAft>
                <a:spcPts val="0"/>
              </a:spcAft>
              <a:buNone/>
            </a:pPr>
            <a:r>
              <a:rPr lang="en" u="sng">
                <a:solidFill>
                  <a:schemeClr val="hlink"/>
                </a:solidFill>
                <a:hlinkClick r:id="rId3"/>
              </a:rPr>
              <a:t>https://michellemcquaid.libsyn.com/can-you-embrace-the-mess-magic-of-change-podcast-with-dr-michelle-mcquaid</a:t>
            </a:r>
            <a:r>
              <a:rPr lang="en"/>
              <a:t>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1c838ced978_0_2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3" name="Google Shape;413;g1c838ced978_0_2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1c838ced978_0_24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1c838ced978_0_24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SHEILA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r>
              <a:rPr lang="en"/>
              <a:t>Crenshaw, in </a:t>
            </a:r>
            <a:r>
              <a:rPr lang="en" i="1"/>
              <a:t>Demarginalizing the Intersection</a:t>
            </a:r>
            <a:r>
              <a:rPr lang="en"/>
              <a:t>, articulates whiteness as the privilege conferred by whiteness and maleness, which is implicit and generally not perceived. </a:t>
            </a:r>
            <a:endParaRPr/>
          </a:p>
          <a:p>
            <a:pPr marL="0" lvl="0" indent="0" algn="l" rtl="0">
              <a:spcBef>
                <a:spcPts val="0"/>
              </a:spcBef>
              <a:spcAft>
                <a:spcPts val="0"/>
              </a:spcAft>
              <a:buNone/>
            </a:pPr>
            <a:endParaRPr/>
          </a:p>
          <a:p>
            <a:pPr marL="0" lvl="0" indent="0" algn="l" rtl="0">
              <a:spcBef>
                <a:spcPts val="0"/>
              </a:spcBef>
              <a:spcAft>
                <a:spcPts val="0"/>
              </a:spcAft>
              <a:buNone/>
            </a:pPr>
            <a:r>
              <a:rPr lang="en"/>
              <a:t>“our bodies are raised into a history so rife with violence that more than half of us won’t look at it, don’t really know it. This is history buried in our flesh, in our ancestry, in our shared nationhood. It works differently on Black people, Indigenous people, and people of color than it does on white folks, but we are all disciplined by it, made smaller by it.” ~ Sarah Bellamy </a:t>
            </a:r>
            <a:endParaRPr/>
          </a:p>
          <a:p>
            <a:pPr marL="0" lvl="0" indent="0" algn="l" rtl="0">
              <a:spcBef>
                <a:spcPts val="0"/>
              </a:spcBef>
              <a:spcAft>
                <a:spcPts val="0"/>
              </a:spcAft>
              <a:buNone/>
            </a:pPr>
            <a:endParaRPr/>
          </a:p>
          <a:p>
            <a:pPr marL="0" lvl="0" indent="0" algn="l" rtl="0">
              <a:spcBef>
                <a:spcPts val="0"/>
              </a:spcBef>
              <a:spcAft>
                <a:spcPts val="0"/>
              </a:spcAft>
              <a:buNone/>
            </a:pPr>
            <a:r>
              <a:rPr lang="en"/>
              <a:t>James Baldwin mused that “one of the reasons people cling to their hates so stubbornly is because they sense, once hate is gone, they will be forced to deal with pain.”</a:t>
            </a:r>
            <a:endParaRPr/>
          </a:p>
          <a:p>
            <a:pPr marL="0" lvl="0" indent="0" algn="l" rtl="0">
              <a:spcBef>
                <a:spcPts val="0"/>
              </a:spcBef>
              <a:spcAft>
                <a:spcPts val="0"/>
              </a:spcAft>
              <a:buNone/>
            </a:pPr>
            <a:endParaRPr/>
          </a:p>
          <a:p>
            <a:pPr marL="0" lvl="0" indent="0" algn="l" rtl="0">
              <a:spcBef>
                <a:spcPts val="0"/>
              </a:spcBef>
              <a:spcAft>
                <a:spcPts val="0"/>
              </a:spcAft>
              <a:buNone/>
            </a:pPr>
            <a:r>
              <a:rPr lang="en"/>
              <a:t>Bellamy, Sarah. June 2020. Performing Whiteness. The Paris Review. </a:t>
            </a:r>
            <a:r>
              <a:rPr lang="en" u="sng">
                <a:solidFill>
                  <a:schemeClr val="hlink"/>
                </a:solidFill>
                <a:hlinkClick r:id="rId3"/>
              </a:rPr>
              <a:t>https://www.theparisreview.org/blog/2020/06/08/the-performance-of-white-bodies/</a:t>
            </a:r>
            <a:r>
              <a:rPr lang="en"/>
              <a:t>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1c838ced978_0_24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1c838ced978_0_24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SHEILA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Empathy is the ability to understand and share the feelings of another. Empathy includes both cognitive (aka intellectually) and emotional (aka shared emotions). “Radical empathy is a concept that does exactly that – it encourages people to actively consider another person's point of view in order to connect more deeply with them.” Today, this trait enables us to see and understand another person's point of view.</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lnSpc>
                <a:spcPct val="115000"/>
              </a:lnSpc>
              <a:spcBef>
                <a:spcPts val="0"/>
              </a:spcBef>
              <a:spcAft>
                <a:spcPts val="1200"/>
              </a:spcAft>
              <a:buClr>
                <a:schemeClr val="dk1"/>
              </a:buClr>
              <a:buSzPts val="1100"/>
              <a:buFont typeface="Arial"/>
              <a:buNone/>
            </a:pPr>
            <a:r>
              <a:rPr lang="en" sz="1800">
                <a:solidFill>
                  <a:srgbClr val="595959"/>
                </a:solidFill>
              </a:rPr>
              <a:t>Paterson, Jacqui. N.d. Radical empathy: what is it and what are the benefits? </a:t>
            </a:r>
            <a:r>
              <a:rPr lang="en" sz="1800" u="sng">
                <a:solidFill>
                  <a:srgbClr val="0000FF"/>
                </a:solidFill>
                <a:hlinkClick r:id="rId3">
                  <a:extLst>
                    <a:ext uri="{A12FA001-AC4F-418D-AE19-62706E023703}">
                      <ahyp:hlinkClr xmlns:ahyp="http://schemas.microsoft.com/office/drawing/2018/hyperlinkcolor" val="tx"/>
                    </a:ext>
                  </a:extLst>
                </a:hlinkClick>
              </a:rPr>
              <a:t>https://www.happiness.com/magazine/relationships/radical-empathy-extreme-what-is-it</a:t>
            </a:r>
            <a:endParaRPr>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1c838ced978_0_24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1c838ced978_0_24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SHEILA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Systems thinking is the ability to identify underlying patterns and relationships that exists within our environments. Acknowledging that we also are part of this system, systems thinking allows us to take a holistic view of events take place to understand how they form wider systems and structures. No one event exists in isolation, and seeing them in such a manner can cause more harm. Just how in libraries, siloes often prevent us from understanding what is happening in other areas of a library or lend to the replication of work, by taking a systems approach and viewing events through a circular rather than a linear lens, we’re able to determine our own role in the system and how we may work with the system to effect change.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rgbClr val="191919"/>
                </a:solidFill>
                <a:highlight>
                  <a:srgbClr val="FFFFFF"/>
                </a:highlight>
                <a:uFill>
                  <a:noFill/>
                </a:uFill>
                <a:hlinkClick r:id="rId3">
                  <a:extLst>
                    <a:ext uri="{A12FA001-AC4F-418D-AE19-62706E023703}">
                      <ahyp:hlinkClr xmlns:ahyp="http://schemas.microsoft.com/office/drawing/2018/hyperlinkcolor" val="tx"/>
                    </a:ext>
                  </a:extLst>
                </a:hlinkClick>
              </a:rPr>
              <a:t>Acaroglu</a:t>
            </a:r>
            <a:r>
              <a:rPr lang="en"/>
              <a:t>, L. (2017, September 7). </a:t>
            </a:r>
            <a:r>
              <a:rPr lang="en" i="1"/>
              <a:t>Tools for systems thinkers: The 6 fundamental concepts of systems thinking. </a:t>
            </a:r>
            <a:r>
              <a:rPr lang="en"/>
              <a:t>Medium. </a:t>
            </a:r>
            <a:r>
              <a:rPr lang="en" u="sng">
                <a:solidFill>
                  <a:schemeClr val="hlink"/>
                </a:solidFill>
                <a:hlinkClick r:id="rId4"/>
              </a:rPr>
              <a:t>https://medium.com/disruptive-design/tools-for-systems-thinkers-the-6-fundamental-concepts-of-systems-thinking-379cdac3dc6a</a:t>
            </a:r>
            <a:r>
              <a:rPr lang="en">
                <a:solidFill>
                  <a:schemeClr val="dk1"/>
                </a:solidFill>
              </a:rPr>
              <a:t> </a:t>
            </a:r>
            <a:endParaRPr>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1c838ced978_0_13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1c838ced978_0_13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Sheila</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1f6f5e17f0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1f6f5e17f0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SHEILA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Inclusion is the proactive effort through personal actions, programs, and policies to ensure that all individuals feel welcome, respected, supported, and valued. Inclusion should always integrate equity, which recognizes </a:t>
            </a:r>
            <a:r>
              <a:rPr lang="en" sz="1200">
                <a:solidFill>
                  <a:srgbClr val="222222"/>
                </a:solidFill>
                <a:highlight>
                  <a:srgbClr val="FFFFFF"/>
                </a:highlight>
                <a:latin typeface="Roboto"/>
                <a:ea typeface="Roboto"/>
                <a:cs typeface="Roboto"/>
                <a:sym typeface="Roboto"/>
              </a:rPr>
              <a:t>structural issues and barriers that have prevented the full participation of individuals from marginalized groups. Inclusion itself actively seeks to create more equitable structures and by extension, uplift voices that have been historically excluded. </a:t>
            </a:r>
            <a:endParaRPr sz="1200">
              <a:solidFill>
                <a:srgbClr val="222222"/>
              </a:solidFill>
              <a:highlight>
                <a:srgbClr val="FFFFFF"/>
              </a:highlight>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sz="1200">
              <a:solidFill>
                <a:srgbClr val="222222"/>
              </a:solidFill>
              <a:highlight>
                <a:srgbClr val="FFFFFF"/>
              </a:highlight>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200">
                <a:solidFill>
                  <a:srgbClr val="222222"/>
                </a:solidFill>
                <a:highlight>
                  <a:srgbClr val="FFFFFF"/>
                </a:highlight>
                <a:latin typeface="Roboto"/>
                <a:ea typeface="Roboto"/>
                <a:cs typeface="Roboto"/>
                <a:sym typeface="Roboto"/>
              </a:rPr>
              <a:t>University of California Santa Cruz. (30, August 2022). </a:t>
            </a:r>
            <a:r>
              <a:rPr lang="en" i="1">
                <a:solidFill>
                  <a:schemeClr val="dk1"/>
                </a:solidFill>
              </a:rPr>
              <a:t>What is meant by diversity, equity, and inclusion?</a:t>
            </a:r>
            <a:r>
              <a:rPr lang="en">
                <a:solidFill>
                  <a:schemeClr val="dk1"/>
                </a:solidFill>
              </a:rPr>
              <a:t> </a:t>
            </a:r>
            <a:r>
              <a:rPr lang="en" u="sng">
                <a:solidFill>
                  <a:schemeClr val="hlink"/>
                </a:solidFill>
                <a:hlinkClick r:id="rId3"/>
              </a:rPr>
              <a:t>https://apo.ucsc.edu/diversity.html</a:t>
            </a:r>
            <a:endParaRPr sz="1200">
              <a:solidFill>
                <a:srgbClr val="222222"/>
              </a:solidFill>
              <a:highlight>
                <a:srgbClr val="FFFFFF"/>
              </a:highlight>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1fcebe82bf6_0_1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1fcebe82bf6_0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SHEILA </a:t>
            </a:r>
            <a:endParaRPr/>
          </a:p>
          <a:p>
            <a:pPr marL="0" lvl="0" indent="0" algn="l" rtl="0">
              <a:spcBef>
                <a:spcPts val="0"/>
              </a:spcBef>
              <a:spcAft>
                <a:spcPts val="0"/>
              </a:spcAft>
              <a:buNone/>
            </a:pPr>
            <a:endParaRPr/>
          </a:p>
          <a:p>
            <a:pPr marL="0" lvl="0" indent="0" algn="l" rtl="0">
              <a:spcBef>
                <a:spcPts val="0"/>
              </a:spcBef>
              <a:spcAft>
                <a:spcPts val="0"/>
              </a:spcAft>
              <a:buNone/>
            </a:pPr>
            <a:r>
              <a:rPr lang="en" sz="1350">
                <a:solidFill>
                  <a:srgbClr val="2C2D30"/>
                </a:solidFill>
              </a:rPr>
              <a:t>Bias is a tendency, inclination, or prejudice toward or against something or someone. Bias can be negative or positive, it is not an inherently negative phenomenon. For example, you may have a bias for walking instead of driving or you may have a bias for waking up early because you concentrate better or staying up late because that works better for your system. </a:t>
            </a:r>
            <a:endParaRPr sz="1350">
              <a:solidFill>
                <a:srgbClr val="2C2D30"/>
              </a:solidFill>
            </a:endParaRPr>
          </a:p>
          <a:p>
            <a:pPr marL="0" lvl="0" indent="0" algn="l" rtl="0">
              <a:spcBef>
                <a:spcPts val="0"/>
              </a:spcBef>
              <a:spcAft>
                <a:spcPts val="0"/>
              </a:spcAft>
              <a:buNone/>
            </a:pPr>
            <a:endParaRPr sz="1350">
              <a:solidFill>
                <a:srgbClr val="2C2D30"/>
              </a:solidFill>
            </a:endParaRPr>
          </a:p>
          <a:p>
            <a:pPr marL="0" lvl="0" indent="0" algn="l" rtl="0">
              <a:spcBef>
                <a:spcPts val="0"/>
              </a:spcBef>
              <a:spcAft>
                <a:spcPts val="0"/>
              </a:spcAft>
              <a:buNone/>
            </a:pPr>
            <a:r>
              <a:rPr lang="en" sz="1350">
                <a:solidFill>
                  <a:srgbClr val="2C2D30"/>
                </a:solidFill>
              </a:rPr>
              <a:t>Bias however can quickly becomes problematic in the hiring process because the biases we hold in regards to other individuals can be based on stereotypes about an individual's race, gender, background, etc. When clear expectations are not communicated in terms of the skills and experience a candidate may need to be successful in a role to both search committee members and to candidates as well, bias can negatively influence the hiring process. </a:t>
            </a:r>
            <a:endParaRPr sz="1350">
              <a:solidFill>
                <a:srgbClr val="2C2D30"/>
              </a:solidFill>
            </a:endParaRPr>
          </a:p>
          <a:p>
            <a:pPr marL="0" lvl="0" indent="0" algn="l" rtl="0">
              <a:spcBef>
                <a:spcPts val="0"/>
              </a:spcBef>
              <a:spcAft>
                <a:spcPts val="0"/>
              </a:spcAft>
              <a:buNone/>
            </a:pPr>
            <a:endParaRPr sz="1350">
              <a:solidFill>
                <a:srgbClr val="2C2D30"/>
              </a:solidFill>
            </a:endParaRPr>
          </a:p>
          <a:p>
            <a:pPr marL="0" lvl="0" indent="0" algn="l" rtl="0">
              <a:spcBef>
                <a:spcPts val="0"/>
              </a:spcBef>
              <a:spcAft>
                <a:spcPts val="0"/>
              </a:spcAft>
              <a:buNone/>
            </a:pPr>
            <a:r>
              <a:rPr lang="en" sz="1350" u="sng">
                <a:solidFill>
                  <a:schemeClr val="hlink"/>
                </a:solidFill>
                <a:hlinkClick r:id="rId3"/>
              </a:rPr>
              <a:t>https://www.psychologytoday.com/us/basics/bias</a:t>
            </a:r>
            <a:r>
              <a:rPr lang="en" sz="1350">
                <a:solidFill>
                  <a:srgbClr val="2C2D30"/>
                </a:solidFill>
              </a:rPr>
              <a:t> </a:t>
            </a:r>
            <a:endParaRPr sz="1350">
              <a:solidFill>
                <a:srgbClr val="2C2D30"/>
              </a:solidFill>
            </a:endParaRPr>
          </a:p>
          <a:p>
            <a:pPr marL="0" lvl="0" indent="0" algn="l" rtl="0">
              <a:spcBef>
                <a:spcPts val="0"/>
              </a:spcBef>
              <a:spcAft>
                <a:spcPts val="0"/>
              </a:spcAft>
              <a:buNone/>
            </a:pPr>
            <a:r>
              <a:rPr lang="en" sz="1350">
                <a:solidFill>
                  <a:srgbClr val="2C2D30"/>
                </a:solidFill>
              </a:rPr>
              <a:t>Asana. May 2022.19 unconscious biases to overcome and help promote inclusivity. </a:t>
            </a:r>
            <a:r>
              <a:rPr lang="en" sz="1350" u="sng">
                <a:solidFill>
                  <a:schemeClr val="hlink"/>
                </a:solidFill>
                <a:hlinkClick r:id="rId4"/>
              </a:rPr>
              <a:t>https://asana.com/resources/unconscious-bias-examples</a:t>
            </a:r>
            <a:r>
              <a:rPr lang="en" sz="1350">
                <a:solidFill>
                  <a:srgbClr val="2C2D30"/>
                </a:solidFill>
              </a:rPr>
              <a:t> </a:t>
            </a:r>
            <a:endParaRPr sz="1350">
              <a:solidFill>
                <a:srgbClr val="2C2D3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p:cSld name="AUTOLAYOUT">
    <p:bg>
      <p:bgPr>
        <a:solidFill>
          <a:srgbClr val="FFFFFF"/>
        </a:solidFill>
        <a:effectLst/>
      </p:bgPr>
    </p:bg>
    <p:spTree>
      <p:nvGrpSpPr>
        <p:cNvPr id="1" name="Shape 50"/>
        <p:cNvGrpSpPr/>
        <p:nvPr/>
      </p:nvGrpSpPr>
      <p:grpSpPr>
        <a:xfrm>
          <a:off x="0" y="0"/>
          <a:ext cx="0" cy="0"/>
          <a:chOff x="0" y="0"/>
          <a:chExt cx="0" cy="0"/>
        </a:xfrm>
      </p:grpSpPr>
      <p:sp>
        <p:nvSpPr>
          <p:cNvPr id="51" name="Google Shape;51;p13"/>
          <p:cNvSpPr/>
          <p:nvPr/>
        </p:nvSpPr>
        <p:spPr>
          <a:xfrm>
            <a:off x="0" y="0"/>
            <a:ext cx="9144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3"/>
          <p:cNvSpPr/>
          <p:nvPr/>
        </p:nvSpPr>
        <p:spPr>
          <a:xfrm rot="5400000">
            <a:off x="-47550" y="1761940"/>
            <a:ext cx="857100" cy="762000"/>
          </a:xfrm>
          <a:prstGeom prst="triangle">
            <a:avLst>
              <a:gd name="adj" fmla="val 50000"/>
            </a:avLst>
          </a:pr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13"/>
          <p:cNvSpPr/>
          <p:nvPr/>
        </p:nvSpPr>
        <p:spPr>
          <a:xfrm rot="5400000">
            <a:off x="-47550" y="47550"/>
            <a:ext cx="857100" cy="762000"/>
          </a:xfrm>
          <a:prstGeom prst="triangle">
            <a:avLst>
              <a:gd name="adj" fmla="val 50000"/>
            </a:avLst>
          </a:pr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3"/>
          <p:cNvSpPr/>
          <p:nvPr/>
        </p:nvSpPr>
        <p:spPr>
          <a:xfrm rot="-5400000">
            <a:off x="-47416" y="476280"/>
            <a:ext cx="857100" cy="7620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3"/>
          <p:cNvSpPr/>
          <p:nvPr/>
        </p:nvSpPr>
        <p:spPr>
          <a:xfrm rot="5400000">
            <a:off x="1476378" y="1761940"/>
            <a:ext cx="857100" cy="762000"/>
          </a:xfrm>
          <a:prstGeom prst="triangle">
            <a:avLst>
              <a:gd name="adj" fmla="val 50000"/>
            </a:avLst>
          </a:pr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3"/>
          <p:cNvSpPr/>
          <p:nvPr/>
        </p:nvSpPr>
        <p:spPr>
          <a:xfrm rot="-5400000">
            <a:off x="1690750" y="4548000"/>
            <a:ext cx="428700" cy="762000"/>
          </a:xfrm>
          <a:prstGeom prst="rtTriangle">
            <a:avLst/>
          </a:pr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3"/>
          <p:cNvSpPr/>
          <p:nvPr/>
        </p:nvSpPr>
        <p:spPr>
          <a:xfrm rot="-5400000">
            <a:off x="1476512" y="476280"/>
            <a:ext cx="857100" cy="762000"/>
          </a:xfrm>
          <a:prstGeom prst="triangle">
            <a:avLst>
              <a:gd name="adj" fmla="val 50000"/>
            </a:avLst>
          </a:pr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3"/>
          <p:cNvSpPr/>
          <p:nvPr/>
        </p:nvSpPr>
        <p:spPr>
          <a:xfrm rot="-5400000" flipH="1">
            <a:off x="714548" y="1761940"/>
            <a:ext cx="857100" cy="7620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3"/>
          <p:cNvSpPr/>
          <p:nvPr/>
        </p:nvSpPr>
        <p:spPr>
          <a:xfrm rot="5400000">
            <a:off x="-47550" y="904795"/>
            <a:ext cx="857100" cy="762000"/>
          </a:xfrm>
          <a:prstGeom prst="triangle">
            <a:avLst>
              <a:gd name="adj" fmla="val 50000"/>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3"/>
          <p:cNvSpPr/>
          <p:nvPr/>
        </p:nvSpPr>
        <p:spPr>
          <a:xfrm rot="-5400000">
            <a:off x="1476512" y="1333525"/>
            <a:ext cx="857100" cy="762000"/>
          </a:xfrm>
          <a:prstGeom prst="triangle">
            <a:avLst>
              <a:gd name="adj" fmla="val 50000"/>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3"/>
          <p:cNvSpPr/>
          <p:nvPr/>
        </p:nvSpPr>
        <p:spPr>
          <a:xfrm rot="-5400000" flipH="1">
            <a:off x="714548" y="47550"/>
            <a:ext cx="857100" cy="762000"/>
          </a:xfrm>
          <a:prstGeom prst="triangle">
            <a:avLst>
              <a:gd name="adj" fmla="val 50000"/>
            </a:avLst>
          </a:pr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3"/>
          <p:cNvSpPr/>
          <p:nvPr/>
        </p:nvSpPr>
        <p:spPr>
          <a:xfrm rot="-5400000" flipH="1">
            <a:off x="714548" y="904795"/>
            <a:ext cx="857100" cy="762000"/>
          </a:xfrm>
          <a:prstGeom prst="triangle">
            <a:avLst>
              <a:gd name="adj" fmla="val 50000"/>
            </a:avLst>
          </a:pr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3"/>
          <p:cNvSpPr/>
          <p:nvPr/>
        </p:nvSpPr>
        <p:spPr>
          <a:xfrm rot="-5400000">
            <a:off x="166784" y="4548000"/>
            <a:ext cx="428700" cy="762000"/>
          </a:xfrm>
          <a:prstGeom prst="rtTriangle">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3"/>
          <p:cNvSpPr/>
          <p:nvPr/>
        </p:nvSpPr>
        <p:spPr>
          <a:xfrm rot="-5400000" flipH="1">
            <a:off x="166707" y="-166445"/>
            <a:ext cx="428700" cy="762000"/>
          </a:xfrm>
          <a:prstGeom prst="rtTriangle">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3"/>
          <p:cNvSpPr/>
          <p:nvPr/>
        </p:nvSpPr>
        <p:spPr>
          <a:xfrm rot="-5400000" flipH="1">
            <a:off x="1690635" y="-166445"/>
            <a:ext cx="428700" cy="762000"/>
          </a:xfrm>
          <a:prstGeom prst="rtTriangle">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3"/>
          <p:cNvSpPr/>
          <p:nvPr/>
        </p:nvSpPr>
        <p:spPr>
          <a:xfrm rot="5400000" flipH="1">
            <a:off x="714337" y="476280"/>
            <a:ext cx="857100" cy="762000"/>
          </a:xfrm>
          <a:prstGeom prst="triangle">
            <a:avLst>
              <a:gd name="adj" fmla="val 50000"/>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3"/>
          <p:cNvSpPr/>
          <p:nvPr/>
        </p:nvSpPr>
        <p:spPr>
          <a:xfrm rot="5400000" flipH="1">
            <a:off x="714337" y="1333525"/>
            <a:ext cx="857100" cy="762000"/>
          </a:xfrm>
          <a:prstGeom prst="triangle">
            <a:avLst>
              <a:gd name="adj" fmla="val 50000"/>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3"/>
          <p:cNvSpPr/>
          <p:nvPr/>
        </p:nvSpPr>
        <p:spPr>
          <a:xfrm rot="-5400000">
            <a:off x="-47416" y="1333525"/>
            <a:ext cx="857100" cy="762000"/>
          </a:xfrm>
          <a:prstGeom prst="triangle">
            <a:avLst>
              <a:gd name="adj" fmla="val 50000"/>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3"/>
          <p:cNvSpPr/>
          <p:nvPr/>
        </p:nvSpPr>
        <p:spPr>
          <a:xfrm rot="5400000">
            <a:off x="1476378" y="47550"/>
            <a:ext cx="857100" cy="762000"/>
          </a:xfrm>
          <a:prstGeom prst="triangle">
            <a:avLst>
              <a:gd name="adj" fmla="val 50000"/>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3"/>
          <p:cNvSpPr/>
          <p:nvPr/>
        </p:nvSpPr>
        <p:spPr>
          <a:xfrm rot="5400000">
            <a:off x="1476378" y="904795"/>
            <a:ext cx="857100" cy="762000"/>
          </a:xfrm>
          <a:prstGeom prst="triangle">
            <a:avLst>
              <a:gd name="adj" fmla="val 50000"/>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3"/>
          <p:cNvSpPr/>
          <p:nvPr/>
        </p:nvSpPr>
        <p:spPr>
          <a:xfrm rot="5400000" flipH="1">
            <a:off x="928614" y="4548000"/>
            <a:ext cx="428700" cy="762000"/>
          </a:xfrm>
          <a:prstGeom prst="rtTriangle">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3"/>
          <p:cNvSpPr/>
          <p:nvPr/>
        </p:nvSpPr>
        <p:spPr>
          <a:xfrm rot="5400000">
            <a:off x="928614" y="-166445"/>
            <a:ext cx="428700" cy="762000"/>
          </a:xfrm>
          <a:prstGeom prst="rtTriangle">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3"/>
          <p:cNvSpPr/>
          <p:nvPr/>
        </p:nvSpPr>
        <p:spPr>
          <a:xfrm rot="5400000">
            <a:off x="-47550" y="3476366"/>
            <a:ext cx="857100" cy="762000"/>
          </a:xfrm>
          <a:prstGeom prst="triangle">
            <a:avLst>
              <a:gd name="adj" fmla="val 50000"/>
            </a:avLst>
          </a:pr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3"/>
          <p:cNvSpPr/>
          <p:nvPr/>
        </p:nvSpPr>
        <p:spPr>
          <a:xfrm rot="-5400000">
            <a:off x="-47416" y="2190706"/>
            <a:ext cx="857100" cy="7620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3"/>
          <p:cNvSpPr/>
          <p:nvPr/>
        </p:nvSpPr>
        <p:spPr>
          <a:xfrm rot="5400000">
            <a:off x="1476378" y="3476366"/>
            <a:ext cx="857100" cy="762000"/>
          </a:xfrm>
          <a:prstGeom prst="triangle">
            <a:avLst>
              <a:gd name="adj" fmla="val 50000"/>
            </a:avLst>
          </a:pr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3"/>
          <p:cNvSpPr/>
          <p:nvPr/>
        </p:nvSpPr>
        <p:spPr>
          <a:xfrm rot="-5400000">
            <a:off x="1476512" y="2190706"/>
            <a:ext cx="857100" cy="762000"/>
          </a:xfrm>
          <a:prstGeom prst="triangle">
            <a:avLst>
              <a:gd name="adj" fmla="val 50000"/>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3"/>
          <p:cNvSpPr/>
          <p:nvPr/>
        </p:nvSpPr>
        <p:spPr>
          <a:xfrm rot="-5400000" flipH="1">
            <a:off x="714548" y="3476366"/>
            <a:ext cx="857100" cy="7620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3"/>
          <p:cNvSpPr/>
          <p:nvPr/>
        </p:nvSpPr>
        <p:spPr>
          <a:xfrm rot="5400000">
            <a:off x="-47550" y="2619221"/>
            <a:ext cx="857100" cy="762000"/>
          </a:xfrm>
          <a:prstGeom prst="triangle">
            <a:avLst>
              <a:gd name="adj" fmla="val 50000"/>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3"/>
          <p:cNvSpPr/>
          <p:nvPr/>
        </p:nvSpPr>
        <p:spPr>
          <a:xfrm rot="-5400000">
            <a:off x="1476512" y="3047950"/>
            <a:ext cx="857100" cy="762000"/>
          </a:xfrm>
          <a:prstGeom prst="triangle">
            <a:avLst>
              <a:gd name="adj" fmla="val 50000"/>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3"/>
          <p:cNvSpPr/>
          <p:nvPr/>
        </p:nvSpPr>
        <p:spPr>
          <a:xfrm rot="-5400000" flipH="1">
            <a:off x="714548" y="2619221"/>
            <a:ext cx="857100" cy="762000"/>
          </a:xfrm>
          <a:prstGeom prst="triangle">
            <a:avLst>
              <a:gd name="adj" fmla="val 50000"/>
            </a:avLst>
          </a:pr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3"/>
          <p:cNvSpPr/>
          <p:nvPr/>
        </p:nvSpPr>
        <p:spPr>
          <a:xfrm rot="5400000" flipH="1">
            <a:off x="714337" y="2190706"/>
            <a:ext cx="857100" cy="762000"/>
          </a:xfrm>
          <a:prstGeom prst="triangle">
            <a:avLst>
              <a:gd name="adj" fmla="val 50000"/>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3"/>
          <p:cNvSpPr/>
          <p:nvPr/>
        </p:nvSpPr>
        <p:spPr>
          <a:xfrm rot="5400000" flipH="1">
            <a:off x="714337" y="3047950"/>
            <a:ext cx="857100" cy="762000"/>
          </a:xfrm>
          <a:prstGeom prst="triangle">
            <a:avLst>
              <a:gd name="adj" fmla="val 50000"/>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3"/>
          <p:cNvSpPr/>
          <p:nvPr/>
        </p:nvSpPr>
        <p:spPr>
          <a:xfrm rot="-5400000">
            <a:off x="-47416" y="3047950"/>
            <a:ext cx="857100" cy="762000"/>
          </a:xfrm>
          <a:prstGeom prst="triangle">
            <a:avLst>
              <a:gd name="adj" fmla="val 50000"/>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3"/>
          <p:cNvSpPr/>
          <p:nvPr/>
        </p:nvSpPr>
        <p:spPr>
          <a:xfrm rot="5400000">
            <a:off x="1476378" y="2619221"/>
            <a:ext cx="857100" cy="762000"/>
          </a:xfrm>
          <a:prstGeom prst="triangle">
            <a:avLst>
              <a:gd name="adj" fmla="val 50000"/>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3"/>
          <p:cNvSpPr/>
          <p:nvPr/>
        </p:nvSpPr>
        <p:spPr>
          <a:xfrm rot="-5400000">
            <a:off x="-47416" y="3905326"/>
            <a:ext cx="857100" cy="7620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3"/>
          <p:cNvSpPr/>
          <p:nvPr/>
        </p:nvSpPr>
        <p:spPr>
          <a:xfrm rot="-5400000">
            <a:off x="1476512" y="3905326"/>
            <a:ext cx="857100" cy="762000"/>
          </a:xfrm>
          <a:prstGeom prst="triangle">
            <a:avLst>
              <a:gd name="adj" fmla="val 50000"/>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3"/>
          <p:cNvSpPr/>
          <p:nvPr/>
        </p:nvSpPr>
        <p:spPr>
          <a:xfrm rot="5400000">
            <a:off x="-47550" y="4333841"/>
            <a:ext cx="857100" cy="762000"/>
          </a:xfrm>
          <a:prstGeom prst="triangle">
            <a:avLst>
              <a:gd name="adj" fmla="val 50000"/>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3"/>
          <p:cNvSpPr/>
          <p:nvPr/>
        </p:nvSpPr>
        <p:spPr>
          <a:xfrm rot="-5400000" flipH="1">
            <a:off x="714548" y="4333841"/>
            <a:ext cx="857100" cy="762000"/>
          </a:xfrm>
          <a:prstGeom prst="triangle">
            <a:avLst>
              <a:gd name="adj" fmla="val 50000"/>
            </a:avLst>
          </a:pr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3"/>
          <p:cNvSpPr/>
          <p:nvPr/>
        </p:nvSpPr>
        <p:spPr>
          <a:xfrm rot="5400000" flipH="1">
            <a:off x="714337" y="3905326"/>
            <a:ext cx="857100" cy="762000"/>
          </a:xfrm>
          <a:prstGeom prst="triangle">
            <a:avLst>
              <a:gd name="adj" fmla="val 50000"/>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3"/>
          <p:cNvSpPr/>
          <p:nvPr/>
        </p:nvSpPr>
        <p:spPr>
          <a:xfrm rot="5400000">
            <a:off x="1476416" y="4333549"/>
            <a:ext cx="857100" cy="762000"/>
          </a:xfrm>
          <a:prstGeom prst="triangle">
            <a:avLst>
              <a:gd name="adj" fmla="val 50000"/>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3"/>
          <p:cNvSpPr txBox="1">
            <a:spLocks noGrp="1"/>
          </p:cNvSpPr>
          <p:nvPr>
            <p:ph type="title"/>
          </p:nvPr>
        </p:nvSpPr>
        <p:spPr>
          <a:xfrm>
            <a:off x="2894475" y="450971"/>
            <a:ext cx="5740800" cy="1442700"/>
          </a:xfrm>
          <a:prstGeom prst="rect">
            <a:avLst/>
          </a:prstGeom>
          <a:noFill/>
        </p:spPr>
        <p:txBody>
          <a:bodyPr spcFirstLastPara="1" wrap="square" lIns="91425" tIns="91425" rIns="91425" bIns="91425" anchor="b" anchorCtr="0">
            <a:normAutofit/>
          </a:bodyPr>
          <a:lstStyle>
            <a:lvl1pPr lvl="0" algn="l">
              <a:lnSpc>
                <a:spcPct val="100000"/>
              </a:lnSpc>
              <a:spcBef>
                <a:spcPts val="0"/>
              </a:spcBef>
              <a:spcAft>
                <a:spcPts val="0"/>
              </a:spcAft>
              <a:buNone/>
              <a:defRPr sz="3600" b="1">
                <a:solidFill>
                  <a:srgbClr val="212121"/>
                </a:solidFill>
              </a:defRPr>
            </a:lvl1pPr>
            <a:lvl2pPr lvl="1" algn="l">
              <a:lnSpc>
                <a:spcPct val="100000"/>
              </a:lnSpc>
              <a:spcBef>
                <a:spcPts val="0"/>
              </a:spcBef>
              <a:spcAft>
                <a:spcPts val="0"/>
              </a:spcAft>
              <a:buNone/>
              <a:defRPr sz="3600" b="1">
                <a:solidFill>
                  <a:srgbClr val="212121"/>
                </a:solidFill>
              </a:defRPr>
            </a:lvl2pPr>
            <a:lvl3pPr lvl="2" algn="l">
              <a:lnSpc>
                <a:spcPct val="100000"/>
              </a:lnSpc>
              <a:spcBef>
                <a:spcPts val="0"/>
              </a:spcBef>
              <a:spcAft>
                <a:spcPts val="0"/>
              </a:spcAft>
              <a:buNone/>
              <a:defRPr sz="3600" b="1">
                <a:solidFill>
                  <a:srgbClr val="212121"/>
                </a:solidFill>
              </a:defRPr>
            </a:lvl3pPr>
            <a:lvl4pPr lvl="3" algn="l">
              <a:lnSpc>
                <a:spcPct val="100000"/>
              </a:lnSpc>
              <a:spcBef>
                <a:spcPts val="0"/>
              </a:spcBef>
              <a:spcAft>
                <a:spcPts val="0"/>
              </a:spcAft>
              <a:buNone/>
              <a:defRPr sz="3600" b="1">
                <a:solidFill>
                  <a:srgbClr val="212121"/>
                </a:solidFill>
              </a:defRPr>
            </a:lvl4pPr>
            <a:lvl5pPr lvl="4" algn="l">
              <a:lnSpc>
                <a:spcPct val="100000"/>
              </a:lnSpc>
              <a:spcBef>
                <a:spcPts val="0"/>
              </a:spcBef>
              <a:spcAft>
                <a:spcPts val="0"/>
              </a:spcAft>
              <a:buNone/>
              <a:defRPr sz="3600" b="1">
                <a:solidFill>
                  <a:srgbClr val="212121"/>
                </a:solidFill>
              </a:defRPr>
            </a:lvl5pPr>
            <a:lvl6pPr lvl="5" algn="l">
              <a:lnSpc>
                <a:spcPct val="100000"/>
              </a:lnSpc>
              <a:spcBef>
                <a:spcPts val="0"/>
              </a:spcBef>
              <a:spcAft>
                <a:spcPts val="0"/>
              </a:spcAft>
              <a:buNone/>
              <a:defRPr sz="3600" b="1">
                <a:solidFill>
                  <a:srgbClr val="212121"/>
                </a:solidFill>
              </a:defRPr>
            </a:lvl6pPr>
            <a:lvl7pPr lvl="6" algn="l">
              <a:lnSpc>
                <a:spcPct val="100000"/>
              </a:lnSpc>
              <a:spcBef>
                <a:spcPts val="0"/>
              </a:spcBef>
              <a:spcAft>
                <a:spcPts val="0"/>
              </a:spcAft>
              <a:buNone/>
              <a:defRPr sz="3600" b="1">
                <a:solidFill>
                  <a:srgbClr val="212121"/>
                </a:solidFill>
              </a:defRPr>
            </a:lvl7pPr>
            <a:lvl8pPr lvl="7" algn="l">
              <a:lnSpc>
                <a:spcPct val="100000"/>
              </a:lnSpc>
              <a:spcBef>
                <a:spcPts val="0"/>
              </a:spcBef>
              <a:spcAft>
                <a:spcPts val="0"/>
              </a:spcAft>
              <a:buNone/>
              <a:defRPr sz="3600" b="1">
                <a:solidFill>
                  <a:srgbClr val="212121"/>
                </a:solidFill>
              </a:defRPr>
            </a:lvl8pPr>
            <a:lvl9pPr lvl="8" algn="l">
              <a:lnSpc>
                <a:spcPct val="100000"/>
              </a:lnSpc>
              <a:spcBef>
                <a:spcPts val="0"/>
              </a:spcBef>
              <a:spcAft>
                <a:spcPts val="0"/>
              </a:spcAft>
              <a:buNone/>
              <a:defRPr sz="3600" b="1">
                <a:solidFill>
                  <a:srgbClr val="212121"/>
                </a:solidFill>
              </a:defRPr>
            </a:lvl9pPr>
          </a:lstStyle>
          <a:p>
            <a:endParaRPr/>
          </a:p>
        </p:txBody>
      </p:sp>
      <p:sp>
        <p:nvSpPr>
          <p:cNvPr id="92" name="Google Shape;92;p13"/>
          <p:cNvSpPr txBox="1">
            <a:spLocks noGrp="1"/>
          </p:cNvSpPr>
          <p:nvPr>
            <p:ph type="body" idx="1"/>
          </p:nvPr>
        </p:nvSpPr>
        <p:spPr>
          <a:xfrm>
            <a:off x="2894475" y="1938950"/>
            <a:ext cx="5740800" cy="2649000"/>
          </a:xfrm>
          <a:prstGeom prst="rect">
            <a:avLst/>
          </a:prstGeom>
          <a:noFill/>
        </p:spPr>
        <p:txBody>
          <a:bodyPr spcFirstLastPara="1" wrap="square" lIns="91425" tIns="91425" rIns="91425" bIns="91425" anchor="t" anchorCtr="0">
            <a:normAutofit/>
          </a:bodyPr>
          <a:lstStyle>
            <a:lvl1pPr marL="457200" lvl="0" indent="-355600" algn="l">
              <a:lnSpc>
                <a:spcPct val="115000"/>
              </a:lnSpc>
              <a:spcBef>
                <a:spcPts val="0"/>
              </a:spcBef>
              <a:spcAft>
                <a:spcPts val="0"/>
              </a:spcAft>
              <a:buClr>
                <a:srgbClr val="616161"/>
              </a:buClr>
              <a:buSzPts val="2000"/>
              <a:buChar char="●"/>
              <a:defRPr sz="2000">
                <a:solidFill>
                  <a:srgbClr val="616161"/>
                </a:solidFill>
              </a:defRPr>
            </a:lvl1pPr>
            <a:lvl2pPr marL="914400" lvl="1" indent="-330200" algn="l">
              <a:lnSpc>
                <a:spcPct val="115000"/>
              </a:lnSpc>
              <a:spcBef>
                <a:spcPts val="0"/>
              </a:spcBef>
              <a:spcAft>
                <a:spcPts val="0"/>
              </a:spcAft>
              <a:buClr>
                <a:srgbClr val="616161"/>
              </a:buClr>
              <a:buSzPts val="1600"/>
              <a:buChar char="○"/>
              <a:defRPr sz="1600">
                <a:solidFill>
                  <a:srgbClr val="616161"/>
                </a:solidFill>
              </a:defRPr>
            </a:lvl2pPr>
            <a:lvl3pPr marL="1371600" lvl="2" indent="-330200" algn="l">
              <a:lnSpc>
                <a:spcPct val="115000"/>
              </a:lnSpc>
              <a:spcBef>
                <a:spcPts val="0"/>
              </a:spcBef>
              <a:spcAft>
                <a:spcPts val="0"/>
              </a:spcAft>
              <a:buClr>
                <a:srgbClr val="616161"/>
              </a:buClr>
              <a:buSzPts val="1600"/>
              <a:buChar char="■"/>
              <a:defRPr sz="1600">
                <a:solidFill>
                  <a:srgbClr val="616161"/>
                </a:solidFill>
              </a:defRPr>
            </a:lvl3pPr>
            <a:lvl4pPr marL="1828800" lvl="3" indent="-330200" algn="l">
              <a:lnSpc>
                <a:spcPct val="115000"/>
              </a:lnSpc>
              <a:spcBef>
                <a:spcPts val="0"/>
              </a:spcBef>
              <a:spcAft>
                <a:spcPts val="0"/>
              </a:spcAft>
              <a:buClr>
                <a:srgbClr val="616161"/>
              </a:buClr>
              <a:buSzPts val="1600"/>
              <a:buChar char="●"/>
              <a:defRPr sz="1600">
                <a:solidFill>
                  <a:srgbClr val="616161"/>
                </a:solidFill>
              </a:defRPr>
            </a:lvl4pPr>
            <a:lvl5pPr marL="2286000" lvl="4" indent="-330200" algn="l">
              <a:lnSpc>
                <a:spcPct val="115000"/>
              </a:lnSpc>
              <a:spcBef>
                <a:spcPts val="0"/>
              </a:spcBef>
              <a:spcAft>
                <a:spcPts val="0"/>
              </a:spcAft>
              <a:buClr>
                <a:srgbClr val="616161"/>
              </a:buClr>
              <a:buSzPts val="1600"/>
              <a:buChar char="○"/>
              <a:defRPr sz="1600">
                <a:solidFill>
                  <a:srgbClr val="616161"/>
                </a:solidFill>
              </a:defRPr>
            </a:lvl5pPr>
            <a:lvl6pPr marL="2743200" lvl="5" indent="-330200" algn="l">
              <a:lnSpc>
                <a:spcPct val="115000"/>
              </a:lnSpc>
              <a:spcBef>
                <a:spcPts val="0"/>
              </a:spcBef>
              <a:spcAft>
                <a:spcPts val="0"/>
              </a:spcAft>
              <a:buClr>
                <a:srgbClr val="616161"/>
              </a:buClr>
              <a:buSzPts val="1600"/>
              <a:buChar char="■"/>
              <a:defRPr sz="1600">
                <a:solidFill>
                  <a:srgbClr val="616161"/>
                </a:solidFill>
              </a:defRPr>
            </a:lvl6pPr>
            <a:lvl7pPr marL="3200400" lvl="6" indent="-330200" algn="l">
              <a:lnSpc>
                <a:spcPct val="115000"/>
              </a:lnSpc>
              <a:spcBef>
                <a:spcPts val="0"/>
              </a:spcBef>
              <a:spcAft>
                <a:spcPts val="0"/>
              </a:spcAft>
              <a:buClr>
                <a:srgbClr val="616161"/>
              </a:buClr>
              <a:buSzPts val="1600"/>
              <a:buChar char="●"/>
              <a:defRPr sz="1600">
                <a:solidFill>
                  <a:srgbClr val="616161"/>
                </a:solidFill>
              </a:defRPr>
            </a:lvl7pPr>
            <a:lvl8pPr marL="3657600" lvl="7" indent="-330200" algn="l">
              <a:lnSpc>
                <a:spcPct val="115000"/>
              </a:lnSpc>
              <a:spcBef>
                <a:spcPts val="0"/>
              </a:spcBef>
              <a:spcAft>
                <a:spcPts val="0"/>
              </a:spcAft>
              <a:buClr>
                <a:srgbClr val="616161"/>
              </a:buClr>
              <a:buSzPts val="1600"/>
              <a:buChar char="○"/>
              <a:defRPr sz="1600">
                <a:solidFill>
                  <a:srgbClr val="616161"/>
                </a:solidFill>
              </a:defRPr>
            </a:lvl8pPr>
            <a:lvl9pPr marL="4114800" lvl="8" indent="-330200" algn="l">
              <a:lnSpc>
                <a:spcPct val="115000"/>
              </a:lnSpc>
              <a:spcBef>
                <a:spcPts val="0"/>
              </a:spcBef>
              <a:spcAft>
                <a:spcPts val="0"/>
              </a:spcAft>
              <a:buClr>
                <a:srgbClr val="616161"/>
              </a:buClr>
              <a:buSzPts val="1600"/>
              <a:buChar char="■"/>
              <a:defRPr sz="1600">
                <a:solidFill>
                  <a:srgbClr val="616161"/>
                </a:solidFill>
              </a:defRPr>
            </a:lvl9pPr>
          </a:lstStyle>
          <a:p>
            <a:endParaRPr/>
          </a:p>
        </p:txBody>
      </p:sp>
      <p:sp>
        <p:nvSpPr>
          <p:cNvPr id="93" name="Google Shape;93;p13"/>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rmAutofit/>
          </a:bodyPr>
          <a:lstStyle>
            <a:lvl1pPr lvl="0" algn="r">
              <a:lnSpc>
                <a:spcPct val="100000"/>
              </a:lnSpc>
              <a:spcAft>
                <a:spcPts val="0"/>
              </a:spcAft>
              <a:buNone/>
              <a:defRPr sz="1000">
                <a:solidFill>
                  <a:srgbClr val="616161"/>
                </a:solidFill>
              </a:defRPr>
            </a:lvl1pPr>
            <a:lvl2pPr lvl="1" algn="r">
              <a:lnSpc>
                <a:spcPct val="100000"/>
              </a:lnSpc>
              <a:spcAft>
                <a:spcPts val="0"/>
              </a:spcAft>
              <a:buNone/>
              <a:defRPr sz="1000">
                <a:solidFill>
                  <a:srgbClr val="616161"/>
                </a:solidFill>
              </a:defRPr>
            </a:lvl2pPr>
            <a:lvl3pPr lvl="2" algn="r">
              <a:lnSpc>
                <a:spcPct val="100000"/>
              </a:lnSpc>
              <a:spcAft>
                <a:spcPts val="0"/>
              </a:spcAft>
              <a:buNone/>
              <a:defRPr sz="1000">
                <a:solidFill>
                  <a:srgbClr val="616161"/>
                </a:solidFill>
              </a:defRPr>
            </a:lvl3pPr>
            <a:lvl4pPr lvl="3" algn="r">
              <a:lnSpc>
                <a:spcPct val="100000"/>
              </a:lnSpc>
              <a:spcAft>
                <a:spcPts val="0"/>
              </a:spcAft>
              <a:buNone/>
              <a:defRPr sz="1000">
                <a:solidFill>
                  <a:srgbClr val="616161"/>
                </a:solidFill>
              </a:defRPr>
            </a:lvl4pPr>
            <a:lvl5pPr lvl="4" algn="r">
              <a:lnSpc>
                <a:spcPct val="100000"/>
              </a:lnSpc>
              <a:spcAft>
                <a:spcPts val="0"/>
              </a:spcAft>
              <a:buNone/>
              <a:defRPr sz="1000">
                <a:solidFill>
                  <a:srgbClr val="616161"/>
                </a:solidFill>
              </a:defRPr>
            </a:lvl5pPr>
            <a:lvl6pPr lvl="5" algn="r">
              <a:lnSpc>
                <a:spcPct val="100000"/>
              </a:lnSpc>
              <a:spcAft>
                <a:spcPts val="0"/>
              </a:spcAft>
              <a:buNone/>
              <a:defRPr sz="1000">
                <a:solidFill>
                  <a:srgbClr val="616161"/>
                </a:solidFill>
              </a:defRPr>
            </a:lvl6pPr>
            <a:lvl7pPr lvl="6" algn="r">
              <a:lnSpc>
                <a:spcPct val="100000"/>
              </a:lnSpc>
              <a:spcAft>
                <a:spcPts val="0"/>
              </a:spcAft>
              <a:buNone/>
              <a:defRPr sz="1000">
                <a:solidFill>
                  <a:srgbClr val="616161"/>
                </a:solidFill>
              </a:defRPr>
            </a:lvl7pPr>
            <a:lvl8pPr lvl="7" algn="r">
              <a:lnSpc>
                <a:spcPct val="100000"/>
              </a:lnSpc>
              <a:spcAft>
                <a:spcPts val="0"/>
              </a:spcAft>
              <a:buNone/>
              <a:defRPr sz="1000">
                <a:solidFill>
                  <a:srgbClr val="616161"/>
                </a:solidFill>
              </a:defRPr>
            </a:lvl8pPr>
            <a:lvl9pPr lvl="8" algn="r">
              <a:lnSpc>
                <a:spcPct val="100000"/>
              </a:lnSpc>
              <a:spcAft>
                <a:spcPts val="0"/>
              </a:spcAft>
              <a:buNone/>
              <a:defRPr sz="1000">
                <a:solidFill>
                  <a:srgbClr val="61616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ustom layout 1">
  <p:cSld name="AUTOLAYOUT_1">
    <p:bg>
      <p:bgPr>
        <a:solidFill>
          <a:srgbClr val="FFFFFF"/>
        </a:solidFill>
        <a:effectLst/>
      </p:bgPr>
    </p:bg>
    <p:spTree>
      <p:nvGrpSpPr>
        <p:cNvPr id="1" name="Shape 94"/>
        <p:cNvGrpSpPr/>
        <p:nvPr/>
      </p:nvGrpSpPr>
      <p:grpSpPr>
        <a:xfrm>
          <a:off x="0" y="0"/>
          <a:ext cx="0" cy="0"/>
          <a:chOff x="0" y="0"/>
          <a:chExt cx="0" cy="0"/>
        </a:xfrm>
      </p:grpSpPr>
      <p:sp>
        <p:nvSpPr>
          <p:cNvPr id="95" name="Google Shape;95;p14"/>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4"/>
          <p:cNvSpPr txBox="1">
            <a:spLocks noGrp="1"/>
          </p:cNvSpPr>
          <p:nvPr>
            <p:ph type="title"/>
          </p:nvPr>
        </p:nvSpPr>
        <p:spPr>
          <a:xfrm>
            <a:off x="291875" y="406900"/>
            <a:ext cx="3039600" cy="1388700"/>
          </a:xfrm>
          <a:prstGeom prst="rect">
            <a:avLst/>
          </a:prstGeom>
          <a:noFill/>
        </p:spPr>
        <p:txBody>
          <a:bodyPr spcFirstLastPara="1" wrap="square" lIns="91425" tIns="91425" rIns="91425" bIns="91425" anchor="b" anchorCtr="0">
            <a:normAutofit/>
          </a:bodyPr>
          <a:lstStyle>
            <a:lvl1pPr lvl="0" algn="l">
              <a:lnSpc>
                <a:spcPct val="100000"/>
              </a:lnSpc>
              <a:spcBef>
                <a:spcPts val="0"/>
              </a:spcBef>
              <a:spcAft>
                <a:spcPts val="0"/>
              </a:spcAft>
              <a:buClr>
                <a:schemeClr val="dk1"/>
              </a:buClr>
              <a:buSzPts val="3000"/>
              <a:buNone/>
              <a:defRPr sz="3000" b="1">
                <a:solidFill>
                  <a:schemeClr val="dk1"/>
                </a:solidFill>
              </a:defRPr>
            </a:lvl1pPr>
            <a:lvl2pPr lvl="1" algn="l">
              <a:lnSpc>
                <a:spcPct val="100000"/>
              </a:lnSpc>
              <a:spcBef>
                <a:spcPts val="0"/>
              </a:spcBef>
              <a:spcAft>
                <a:spcPts val="0"/>
              </a:spcAft>
              <a:buClr>
                <a:schemeClr val="dk1"/>
              </a:buClr>
              <a:buSzPts val="3000"/>
              <a:buNone/>
              <a:defRPr sz="3000" b="1">
                <a:solidFill>
                  <a:schemeClr val="dk1"/>
                </a:solidFill>
              </a:defRPr>
            </a:lvl2pPr>
            <a:lvl3pPr lvl="2" algn="l">
              <a:lnSpc>
                <a:spcPct val="100000"/>
              </a:lnSpc>
              <a:spcBef>
                <a:spcPts val="0"/>
              </a:spcBef>
              <a:spcAft>
                <a:spcPts val="0"/>
              </a:spcAft>
              <a:buClr>
                <a:schemeClr val="dk1"/>
              </a:buClr>
              <a:buSzPts val="3000"/>
              <a:buNone/>
              <a:defRPr sz="3000" b="1">
                <a:solidFill>
                  <a:schemeClr val="dk1"/>
                </a:solidFill>
              </a:defRPr>
            </a:lvl3pPr>
            <a:lvl4pPr lvl="3" algn="l">
              <a:lnSpc>
                <a:spcPct val="100000"/>
              </a:lnSpc>
              <a:spcBef>
                <a:spcPts val="0"/>
              </a:spcBef>
              <a:spcAft>
                <a:spcPts val="0"/>
              </a:spcAft>
              <a:buClr>
                <a:schemeClr val="dk1"/>
              </a:buClr>
              <a:buSzPts val="3000"/>
              <a:buNone/>
              <a:defRPr sz="3000" b="1">
                <a:solidFill>
                  <a:schemeClr val="dk1"/>
                </a:solidFill>
              </a:defRPr>
            </a:lvl4pPr>
            <a:lvl5pPr lvl="4" algn="l">
              <a:lnSpc>
                <a:spcPct val="100000"/>
              </a:lnSpc>
              <a:spcBef>
                <a:spcPts val="0"/>
              </a:spcBef>
              <a:spcAft>
                <a:spcPts val="0"/>
              </a:spcAft>
              <a:buClr>
                <a:schemeClr val="dk1"/>
              </a:buClr>
              <a:buSzPts val="3000"/>
              <a:buNone/>
              <a:defRPr sz="3000" b="1">
                <a:solidFill>
                  <a:schemeClr val="dk1"/>
                </a:solidFill>
              </a:defRPr>
            </a:lvl5pPr>
            <a:lvl6pPr lvl="5" algn="l">
              <a:lnSpc>
                <a:spcPct val="100000"/>
              </a:lnSpc>
              <a:spcBef>
                <a:spcPts val="0"/>
              </a:spcBef>
              <a:spcAft>
                <a:spcPts val="0"/>
              </a:spcAft>
              <a:buClr>
                <a:schemeClr val="dk1"/>
              </a:buClr>
              <a:buSzPts val="3000"/>
              <a:buNone/>
              <a:defRPr sz="3000" b="1">
                <a:solidFill>
                  <a:schemeClr val="dk1"/>
                </a:solidFill>
              </a:defRPr>
            </a:lvl6pPr>
            <a:lvl7pPr lvl="6" algn="l">
              <a:lnSpc>
                <a:spcPct val="100000"/>
              </a:lnSpc>
              <a:spcBef>
                <a:spcPts val="0"/>
              </a:spcBef>
              <a:spcAft>
                <a:spcPts val="0"/>
              </a:spcAft>
              <a:buClr>
                <a:schemeClr val="dk1"/>
              </a:buClr>
              <a:buSzPts val="3000"/>
              <a:buNone/>
              <a:defRPr sz="3000" b="1">
                <a:solidFill>
                  <a:schemeClr val="dk1"/>
                </a:solidFill>
              </a:defRPr>
            </a:lvl7pPr>
            <a:lvl8pPr lvl="7" algn="l">
              <a:lnSpc>
                <a:spcPct val="100000"/>
              </a:lnSpc>
              <a:spcBef>
                <a:spcPts val="0"/>
              </a:spcBef>
              <a:spcAft>
                <a:spcPts val="0"/>
              </a:spcAft>
              <a:buClr>
                <a:schemeClr val="dk1"/>
              </a:buClr>
              <a:buSzPts val="3000"/>
              <a:buNone/>
              <a:defRPr sz="3000" b="1">
                <a:solidFill>
                  <a:schemeClr val="dk1"/>
                </a:solidFill>
              </a:defRPr>
            </a:lvl8pPr>
            <a:lvl9pPr lvl="8" algn="l">
              <a:lnSpc>
                <a:spcPct val="100000"/>
              </a:lnSpc>
              <a:spcBef>
                <a:spcPts val="0"/>
              </a:spcBef>
              <a:spcAft>
                <a:spcPts val="0"/>
              </a:spcAft>
              <a:buClr>
                <a:schemeClr val="dk1"/>
              </a:buClr>
              <a:buSzPts val="3000"/>
              <a:buNone/>
              <a:defRPr sz="3000" b="1">
                <a:solidFill>
                  <a:schemeClr val="dk1"/>
                </a:solidFill>
              </a:defRPr>
            </a:lvl9pPr>
          </a:lstStyle>
          <a:p>
            <a:endParaRPr/>
          </a:p>
        </p:txBody>
      </p:sp>
      <p:sp>
        <p:nvSpPr>
          <p:cNvPr id="97" name="Google Shape;97;p14"/>
          <p:cNvSpPr txBox="1">
            <a:spLocks noGrp="1"/>
          </p:cNvSpPr>
          <p:nvPr>
            <p:ph type="body" idx="1"/>
          </p:nvPr>
        </p:nvSpPr>
        <p:spPr>
          <a:xfrm>
            <a:off x="291938" y="2053718"/>
            <a:ext cx="3039600" cy="2378100"/>
          </a:xfrm>
          <a:prstGeom prst="rect">
            <a:avLst/>
          </a:prstGeom>
          <a:noFill/>
        </p:spPr>
        <p:txBody>
          <a:bodyPr spcFirstLastPara="1" wrap="square" lIns="91425" tIns="91425" rIns="91425" bIns="91425" anchor="t" anchorCtr="0">
            <a:normAutofit/>
          </a:bodyPr>
          <a:lstStyle>
            <a:lvl1pPr marL="457200" lvl="0" indent="-330200" algn="l">
              <a:lnSpc>
                <a:spcPct val="115000"/>
              </a:lnSpc>
              <a:spcBef>
                <a:spcPts val="0"/>
              </a:spcBef>
              <a:spcAft>
                <a:spcPts val="0"/>
              </a:spcAft>
              <a:buClr>
                <a:schemeClr val="dk2"/>
              </a:buClr>
              <a:buSzPts val="1600"/>
              <a:buChar char="●"/>
              <a:defRPr sz="1600">
                <a:solidFill>
                  <a:schemeClr val="dk2"/>
                </a:solidFill>
              </a:defRPr>
            </a:lvl1pPr>
            <a:lvl2pPr marL="914400" lvl="1" indent="-317500" algn="l">
              <a:lnSpc>
                <a:spcPct val="115000"/>
              </a:lnSpc>
              <a:spcBef>
                <a:spcPts val="0"/>
              </a:spcBef>
              <a:spcAft>
                <a:spcPts val="0"/>
              </a:spcAft>
              <a:buClr>
                <a:schemeClr val="dk2"/>
              </a:buClr>
              <a:buSzPts val="1400"/>
              <a:buChar char="○"/>
              <a:defRPr sz="1400">
                <a:solidFill>
                  <a:schemeClr val="dk2"/>
                </a:solidFill>
              </a:defRPr>
            </a:lvl2pPr>
            <a:lvl3pPr marL="1371600" lvl="2" indent="-317500" algn="l">
              <a:lnSpc>
                <a:spcPct val="115000"/>
              </a:lnSpc>
              <a:spcBef>
                <a:spcPts val="0"/>
              </a:spcBef>
              <a:spcAft>
                <a:spcPts val="0"/>
              </a:spcAft>
              <a:buClr>
                <a:schemeClr val="dk2"/>
              </a:buClr>
              <a:buSzPts val="1400"/>
              <a:buChar char="■"/>
              <a:defRPr sz="1400">
                <a:solidFill>
                  <a:schemeClr val="dk2"/>
                </a:solidFill>
              </a:defRPr>
            </a:lvl3pPr>
            <a:lvl4pPr marL="1828800" lvl="3" indent="-317500" algn="l">
              <a:lnSpc>
                <a:spcPct val="115000"/>
              </a:lnSpc>
              <a:spcBef>
                <a:spcPts val="0"/>
              </a:spcBef>
              <a:spcAft>
                <a:spcPts val="0"/>
              </a:spcAft>
              <a:buClr>
                <a:schemeClr val="dk2"/>
              </a:buClr>
              <a:buSzPts val="1400"/>
              <a:buChar char="●"/>
              <a:defRPr sz="1400">
                <a:solidFill>
                  <a:schemeClr val="dk2"/>
                </a:solidFill>
              </a:defRPr>
            </a:lvl4pPr>
            <a:lvl5pPr marL="2286000" lvl="4" indent="-317500" algn="l">
              <a:lnSpc>
                <a:spcPct val="115000"/>
              </a:lnSpc>
              <a:spcBef>
                <a:spcPts val="0"/>
              </a:spcBef>
              <a:spcAft>
                <a:spcPts val="0"/>
              </a:spcAft>
              <a:buClr>
                <a:schemeClr val="dk2"/>
              </a:buClr>
              <a:buSzPts val="1400"/>
              <a:buChar char="○"/>
              <a:defRPr sz="1400">
                <a:solidFill>
                  <a:schemeClr val="dk2"/>
                </a:solidFill>
              </a:defRPr>
            </a:lvl5pPr>
            <a:lvl6pPr marL="2743200" lvl="5" indent="-317500" algn="l">
              <a:lnSpc>
                <a:spcPct val="115000"/>
              </a:lnSpc>
              <a:spcBef>
                <a:spcPts val="0"/>
              </a:spcBef>
              <a:spcAft>
                <a:spcPts val="0"/>
              </a:spcAft>
              <a:buClr>
                <a:schemeClr val="dk2"/>
              </a:buClr>
              <a:buSzPts val="1400"/>
              <a:buChar char="■"/>
              <a:defRPr sz="1400">
                <a:solidFill>
                  <a:schemeClr val="dk2"/>
                </a:solidFill>
              </a:defRPr>
            </a:lvl6pPr>
            <a:lvl7pPr marL="3200400" lvl="6" indent="-317500" algn="l">
              <a:lnSpc>
                <a:spcPct val="115000"/>
              </a:lnSpc>
              <a:spcBef>
                <a:spcPts val="0"/>
              </a:spcBef>
              <a:spcAft>
                <a:spcPts val="0"/>
              </a:spcAft>
              <a:buClr>
                <a:schemeClr val="dk2"/>
              </a:buClr>
              <a:buSzPts val="1400"/>
              <a:buChar char="●"/>
              <a:defRPr sz="1400">
                <a:solidFill>
                  <a:schemeClr val="dk2"/>
                </a:solidFill>
              </a:defRPr>
            </a:lvl7pPr>
            <a:lvl8pPr marL="3657600" lvl="7" indent="-317500" algn="l">
              <a:lnSpc>
                <a:spcPct val="115000"/>
              </a:lnSpc>
              <a:spcBef>
                <a:spcPts val="0"/>
              </a:spcBef>
              <a:spcAft>
                <a:spcPts val="0"/>
              </a:spcAft>
              <a:buClr>
                <a:schemeClr val="dk2"/>
              </a:buClr>
              <a:buSzPts val="1400"/>
              <a:buChar char="○"/>
              <a:defRPr sz="1400">
                <a:solidFill>
                  <a:schemeClr val="dk2"/>
                </a:solidFill>
              </a:defRPr>
            </a:lvl8pPr>
            <a:lvl9pPr marL="4114800" lvl="8" indent="-317500" algn="l">
              <a:lnSpc>
                <a:spcPct val="115000"/>
              </a:lnSpc>
              <a:spcBef>
                <a:spcPts val="0"/>
              </a:spcBef>
              <a:spcAft>
                <a:spcPts val="0"/>
              </a:spcAft>
              <a:buClr>
                <a:schemeClr val="dk2"/>
              </a:buClr>
              <a:buSzPts val="1400"/>
              <a:buChar char="■"/>
              <a:defRPr sz="1400">
                <a:solidFill>
                  <a:schemeClr val="dk2"/>
                </a:solidFill>
              </a:defRPr>
            </a:lvl9pPr>
          </a:lstStyle>
          <a:p>
            <a:endParaRPr/>
          </a:p>
        </p:txBody>
      </p:sp>
      <p:sp>
        <p:nvSpPr>
          <p:cNvPr id="98" name="Google Shape;98;p14"/>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rm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ustom layout 2">
  <p:cSld name="AUTOLAYOUT_2">
    <p:bg>
      <p:bgPr>
        <a:solidFill>
          <a:srgbClr val="FFFFFF"/>
        </a:solidFill>
        <a:effectLst/>
      </p:bgPr>
    </p:bg>
    <p:spTree>
      <p:nvGrpSpPr>
        <p:cNvPr id="1" name="Shape 99"/>
        <p:cNvGrpSpPr/>
        <p:nvPr/>
      </p:nvGrpSpPr>
      <p:grpSpPr>
        <a:xfrm>
          <a:off x="0" y="0"/>
          <a:ext cx="0" cy="0"/>
          <a:chOff x="0" y="0"/>
          <a:chExt cx="0" cy="0"/>
        </a:xfrm>
      </p:grpSpPr>
      <p:sp>
        <p:nvSpPr>
          <p:cNvPr id="100" name="Google Shape;100;p15"/>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5"/>
          <p:cNvSpPr txBox="1">
            <a:spLocks noGrp="1"/>
          </p:cNvSpPr>
          <p:nvPr>
            <p:ph type="title"/>
          </p:nvPr>
        </p:nvSpPr>
        <p:spPr>
          <a:xfrm>
            <a:off x="351600" y="2736850"/>
            <a:ext cx="3997500" cy="1389600"/>
          </a:xfrm>
          <a:prstGeom prst="rect">
            <a:avLst/>
          </a:prstGeom>
          <a:noFill/>
        </p:spPr>
        <p:txBody>
          <a:bodyPr spcFirstLastPara="1" wrap="square" lIns="91425" tIns="91425" rIns="91425" bIns="91425" anchor="ctr" anchorCtr="0">
            <a:normAutofit/>
          </a:bodyPr>
          <a:lstStyle>
            <a:lvl1pPr lvl="0" algn="l">
              <a:lnSpc>
                <a:spcPct val="100000"/>
              </a:lnSpc>
              <a:spcBef>
                <a:spcPts val="0"/>
              </a:spcBef>
              <a:spcAft>
                <a:spcPts val="0"/>
              </a:spcAft>
              <a:buNone/>
              <a:defRPr sz="2800" b="1">
                <a:solidFill>
                  <a:srgbClr val="212121"/>
                </a:solidFill>
              </a:defRPr>
            </a:lvl1pPr>
            <a:lvl2pPr lvl="1" algn="l">
              <a:lnSpc>
                <a:spcPct val="100000"/>
              </a:lnSpc>
              <a:spcBef>
                <a:spcPts val="0"/>
              </a:spcBef>
              <a:spcAft>
                <a:spcPts val="0"/>
              </a:spcAft>
              <a:buNone/>
              <a:defRPr sz="2800" b="1">
                <a:solidFill>
                  <a:srgbClr val="212121"/>
                </a:solidFill>
              </a:defRPr>
            </a:lvl2pPr>
            <a:lvl3pPr lvl="2" algn="l">
              <a:lnSpc>
                <a:spcPct val="100000"/>
              </a:lnSpc>
              <a:spcBef>
                <a:spcPts val="0"/>
              </a:spcBef>
              <a:spcAft>
                <a:spcPts val="0"/>
              </a:spcAft>
              <a:buNone/>
              <a:defRPr sz="2800" b="1">
                <a:solidFill>
                  <a:srgbClr val="212121"/>
                </a:solidFill>
              </a:defRPr>
            </a:lvl3pPr>
            <a:lvl4pPr lvl="3" algn="l">
              <a:lnSpc>
                <a:spcPct val="100000"/>
              </a:lnSpc>
              <a:spcBef>
                <a:spcPts val="0"/>
              </a:spcBef>
              <a:spcAft>
                <a:spcPts val="0"/>
              </a:spcAft>
              <a:buNone/>
              <a:defRPr sz="2800" b="1">
                <a:solidFill>
                  <a:srgbClr val="212121"/>
                </a:solidFill>
              </a:defRPr>
            </a:lvl4pPr>
            <a:lvl5pPr lvl="4" algn="l">
              <a:lnSpc>
                <a:spcPct val="100000"/>
              </a:lnSpc>
              <a:spcBef>
                <a:spcPts val="0"/>
              </a:spcBef>
              <a:spcAft>
                <a:spcPts val="0"/>
              </a:spcAft>
              <a:buNone/>
              <a:defRPr sz="2800" b="1">
                <a:solidFill>
                  <a:srgbClr val="212121"/>
                </a:solidFill>
              </a:defRPr>
            </a:lvl5pPr>
            <a:lvl6pPr lvl="5" algn="l">
              <a:lnSpc>
                <a:spcPct val="100000"/>
              </a:lnSpc>
              <a:spcBef>
                <a:spcPts val="0"/>
              </a:spcBef>
              <a:spcAft>
                <a:spcPts val="0"/>
              </a:spcAft>
              <a:buNone/>
              <a:defRPr sz="2800" b="1">
                <a:solidFill>
                  <a:srgbClr val="212121"/>
                </a:solidFill>
              </a:defRPr>
            </a:lvl6pPr>
            <a:lvl7pPr lvl="6" algn="l">
              <a:lnSpc>
                <a:spcPct val="100000"/>
              </a:lnSpc>
              <a:spcBef>
                <a:spcPts val="0"/>
              </a:spcBef>
              <a:spcAft>
                <a:spcPts val="0"/>
              </a:spcAft>
              <a:buNone/>
              <a:defRPr sz="2800" b="1">
                <a:solidFill>
                  <a:srgbClr val="212121"/>
                </a:solidFill>
              </a:defRPr>
            </a:lvl7pPr>
            <a:lvl8pPr lvl="7" algn="l">
              <a:lnSpc>
                <a:spcPct val="100000"/>
              </a:lnSpc>
              <a:spcBef>
                <a:spcPts val="0"/>
              </a:spcBef>
              <a:spcAft>
                <a:spcPts val="0"/>
              </a:spcAft>
              <a:buNone/>
              <a:defRPr sz="2800" b="1">
                <a:solidFill>
                  <a:srgbClr val="212121"/>
                </a:solidFill>
              </a:defRPr>
            </a:lvl8pPr>
            <a:lvl9pPr lvl="8" algn="l">
              <a:lnSpc>
                <a:spcPct val="100000"/>
              </a:lnSpc>
              <a:spcBef>
                <a:spcPts val="0"/>
              </a:spcBef>
              <a:spcAft>
                <a:spcPts val="0"/>
              </a:spcAft>
              <a:buNone/>
              <a:defRPr sz="2800" b="1">
                <a:solidFill>
                  <a:srgbClr val="212121"/>
                </a:solidFill>
              </a:defRPr>
            </a:lvl9pPr>
          </a:lstStyle>
          <a:p>
            <a:endParaRPr/>
          </a:p>
        </p:txBody>
      </p:sp>
      <p:sp>
        <p:nvSpPr>
          <p:cNvPr id="102" name="Google Shape;102;p15"/>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rm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3">
  <p:cSld name="AUTOLAYOUT_3">
    <p:bg>
      <p:bgPr>
        <a:solidFill>
          <a:srgbClr val="FFFFFF"/>
        </a:solidFill>
        <a:effectLst/>
      </p:bgPr>
    </p:bg>
    <p:spTree>
      <p:nvGrpSpPr>
        <p:cNvPr id="1" name="Shape 103"/>
        <p:cNvGrpSpPr/>
        <p:nvPr/>
      </p:nvGrpSpPr>
      <p:grpSpPr>
        <a:xfrm>
          <a:off x="0" y="0"/>
          <a:ext cx="0" cy="0"/>
          <a:chOff x="0" y="0"/>
          <a:chExt cx="0" cy="0"/>
        </a:xfrm>
      </p:grpSpPr>
      <p:sp>
        <p:nvSpPr>
          <p:cNvPr id="104" name="Google Shape;104;p16"/>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6"/>
          <p:cNvSpPr txBox="1">
            <a:spLocks noGrp="1"/>
          </p:cNvSpPr>
          <p:nvPr>
            <p:ph type="title"/>
          </p:nvPr>
        </p:nvSpPr>
        <p:spPr>
          <a:xfrm>
            <a:off x="351600" y="2736850"/>
            <a:ext cx="3997500" cy="1389600"/>
          </a:xfrm>
          <a:prstGeom prst="rect">
            <a:avLst/>
          </a:prstGeom>
          <a:noFill/>
        </p:spPr>
        <p:txBody>
          <a:bodyPr spcFirstLastPara="1" wrap="square" lIns="91425" tIns="91425" rIns="91425" bIns="91425" anchor="ctr" anchorCtr="0">
            <a:normAutofit/>
          </a:bodyPr>
          <a:lstStyle>
            <a:lvl1pPr lvl="0" algn="l">
              <a:lnSpc>
                <a:spcPct val="100000"/>
              </a:lnSpc>
              <a:spcBef>
                <a:spcPts val="0"/>
              </a:spcBef>
              <a:spcAft>
                <a:spcPts val="0"/>
              </a:spcAft>
              <a:buNone/>
              <a:defRPr sz="2800" b="1">
                <a:solidFill>
                  <a:srgbClr val="212121"/>
                </a:solidFill>
              </a:defRPr>
            </a:lvl1pPr>
            <a:lvl2pPr lvl="1" algn="l">
              <a:lnSpc>
                <a:spcPct val="100000"/>
              </a:lnSpc>
              <a:spcBef>
                <a:spcPts val="0"/>
              </a:spcBef>
              <a:spcAft>
                <a:spcPts val="0"/>
              </a:spcAft>
              <a:buNone/>
              <a:defRPr sz="2800" b="1">
                <a:solidFill>
                  <a:srgbClr val="212121"/>
                </a:solidFill>
              </a:defRPr>
            </a:lvl2pPr>
            <a:lvl3pPr lvl="2" algn="l">
              <a:lnSpc>
                <a:spcPct val="100000"/>
              </a:lnSpc>
              <a:spcBef>
                <a:spcPts val="0"/>
              </a:spcBef>
              <a:spcAft>
                <a:spcPts val="0"/>
              </a:spcAft>
              <a:buNone/>
              <a:defRPr sz="2800" b="1">
                <a:solidFill>
                  <a:srgbClr val="212121"/>
                </a:solidFill>
              </a:defRPr>
            </a:lvl3pPr>
            <a:lvl4pPr lvl="3" algn="l">
              <a:lnSpc>
                <a:spcPct val="100000"/>
              </a:lnSpc>
              <a:spcBef>
                <a:spcPts val="0"/>
              </a:spcBef>
              <a:spcAft>
                <a:spcPts val="0"/>
              </a:spcAft>
              <a:buNone/>
              <a:defRPr sz="2800" b="1">
                <a:solidFill>
                  <a:srgbClr val="212121"/>
                </a:solidFill>
              </a:defRPr>
            </a:lvl4pPr>
            <a:lvl5pPr lvl="4" algn="l">
              <a:lnSpc>
                <a:spcPct val="100000"/>
              </a:lnSpc>
              <a:spcBef>
                <a:spcPts val="0"/>
              </a:spcBef>
              <a:spcAft>
                <a:spcPts val="0"/>
              </a:spcAft>
              <a:buNone/>
              <a:defRPr sz="2800" b="1">
                <a:solidFill>
                  <a:srgbClr val="212121"/>
                </a:solidFill>
              </a:defRPr>
            </a:lvl5pPr>
            <a:lvl6pPr lvl="5" algn="l">
              <a:lnSpc>
                <a:spcPct val="100000"/>
              </a:lnSpc>
              <a:spcBef>
                <a:spcPts val="0"/>
              </a:spcBef>
              <a:spcAft>
                <a:spcPts val="0"/>
              </a:spcAft>
              <a:buNone/>
              <a:defRPr sz="2800" b="1">
                <a:solidFill>
                  <a:srgbClr val="212121"/>
                </a:solidFill>
              </a:defRPr>
            </a:lvl6pPr>
            <a:lvl7pPr lvl="6" algn="l">
              <a:lnSpc>
                <a:spcPct val="100000"/>
              </a:lnSpc>
              <a:spcBef>
                <a:spcPts val="0"/>
              </a:spcBef>
              <a:spcAft>
                <a:spcPts val="0"/>
              </a:spcAft>
              <a:buNone/>
              <a:defRPr sz="2800" b="1">
                <a:solidFill>
                  <a:srgbClr val="212121"/>
                </a:solidFill>
              </a:defRPr>
            </a:lvl7pPr>
            <a:lvl8pPr lvl="7" algn="l">
              <a:lnSpc>
                <a:spcPct val="100000"/>
              </a:lnSpc>
              <a:spcBef>
                <a:spcPts val="0"/>
              </a:spcBef>
              <a:spcAft>
                <a:spcPts val="0"/>
              </a:spcAft>
              <a:buNone/>
              <a:defRPr sz="2800" b="1">
                <a:solidFill>
                  <a:srgbClr val="212121"/>
                </a:solidFill>
              </a:defRPr>
            </a:lvl8pPr>
            <a:lvl9pPr lvl="8" algn="l">
              <a:lnSpc>
                <a:spcPct val="100000"/>
              </a:lnSpc>
              <a:spcBef>
                <a:spcPts val="0"/>
              </a:spcBef>
              <a:spcAft>
                <a:spcPts val="0"/>
              </a:spcAft>
              <a:buNone/>
              <a:defRPr sz="2800" b="1">
                <a:solidFill>
                  <a:srgbClr val="212121"/>
                </a:solidFill>
              </a:defRPr>
            </a:lvl9pPr>
          </a:lstStyle>
          <a:p>
            <a:endParaRPr/>
          </a:p>
        </p:txBody>
      </p:sp>
      <p:sp>
        <p:nvSpPr>
          <p:cNvPr id="106" name="Google Shape;106;p16"/>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rm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ustom layout 4">
  <p:cSld name="AUTOLAYOUT_4">
    <p:bg>
      <p:bgPr>
        <a:solidFill>
          <a:srgbClr val="FFFFFF"/>
        </a:solidFill>
        <a:effectLst/>
      </p:bgPr>
    </p:bg>
    <p:spTree>
      <p:nvGrpSpPr>
        <p:cNvPr id="1" name="Shape 107"/>
        <p:cNvGrpSpPr/>
        <p:nvPr/>
      </p:nvGrpSpPr>
      <p:grpSpPr>
        <a:xfrm>
          <a:off x="0" y="0"/>
          <a:ext cx="0" cy="0"/>
          <a:chOff x="0" y="0"/>
          <a:chExt cx="0" cy="0"/>
        </a:xfrm>
      </p:grpSpPr>
      <p:sp>
        <p:nvSpPr>
          <p:cNvPr id="108" name="Google Shape;108;p17"/>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7"/>
          <p:cNvSpPr txBox="1">
            <a:spLocks noGrp="1"/>
          </p:cNvSpPr>
          <p:nvPr>
            <p:ph type="title"/>
          </p:nvPr>
        </p:nvSpPr>
        <p:spPr>
          <a:xfrm>
            <a:off x="351600" y="2736850"/>
            <a:ext cx="3997500" cy="1389600"/>
          </a:xfrm>
          <a:prstGeom prst="rect">
            <a:avLst/>
          </a:prstGeom>
          <a:noFill/>
        </p:spPr>
        <p:txBody>
          <a:bodyPr spcFirstLastPara="1" wrap="square" lIns="91425" tIns="91425" rIns="91425" bIns="91425" anchor="ctr" anchorCtr="0">
            <a:normAutofit/>
          </a:bodyPr>
          <a:lstStyle>
            <a:lvl1pPr lvl="0" algn="l">
              <a:lnSpc>
                <a:spcPct val="100000"/>
              </a:lnSpc>
              <a:spcBef>
                <a:spcPts val="0"/>
              </a:spcBef>
              <a:spcAft>
                <a:spcPts val="0"/>
              </a:spcAft>
              <a:buNone/>
              <a:defRPr sz="2800" b="1">
                <a:solidFill>
                  <a:srgbClr val="212121"/>
                </a:solidFill>
              </a:defRPr>
            </a:lvl1pPr>
            <a:lvl2pPr lvl="1" algn="l">
              <a:lnSpc>
                <a:spcPct val="100000"/>
              </a:lnSpc>
              <a:spcBef>
                <a:spcPts val="0"/>
              </a:spcBef>
              <a:spcAft>
                <a:spcPts val="0"/>
              </a:spcAft>
              <a:buNone/>
              <a:defRPr sz="2800" b="1">
                <a:solidFill>
                  <a:srgbClr val="212121"/>
                </a:solidFill>
              </a:defRPr>
            </a:lvl2pPr>
            <a:lvl3pPr lvl="2" algn="l">
              <a:lnSpc>
                <a:spcPct val="100000"/>
              </a:lnSpc>
              <a:spcBef>
                <a:spcPts val="0"/>
              </a:spcBef>
              <a:spcAft>
                <a:spcPts val="0"/>
              </a:spcAft>
              <a:buNone/>
              <a:defRPr sz="2800" b="1">
                <a:solidFill>
                  <a:srgbClr val="212121"/>
                </a:solidFill>
              </a:defRPr>
            </a:lvl3pPr>
            <a:lvl4pPr lvl="3" algn="l">
              <a:lnSpc>
                <a:spcPct val="100000"/>
              </a:lnSpc>
              <a:spcBef>
                <a:spcPts val="0"/>
              </a:spcBef>
              <a:spcAft>
                <a:spcPts val="0"/>
              </a:spcAft>
              <a:buNone/>
              <a:defRPr sz="2800" b="1">
                <a:solidFill>
                  <a:srgbClr val="212121"/>
                </a:solidFill>
              </a:defRPr>
            </a:lvl4pPr>
            <a:lvl5pPr lvl="4" algn="l">
              <a:lnSpc>
                <a:spcPct val="100000"/>
              </a:lnSpc>
              <a:spcBef>
                <a:spcPts val="0"/>
              </a:spcBef>
              <a:spcAft>
                <a:spcPts val="0"/>
              </a:spcAft>
              <a:buNone/>
              <a:defRPr sz="2800" b="1">
                <a:solidFill>
                  <a:srgbClr val="212121"/>
                </a:solidFill>
              </a:defRPr>
            </a:lvl5pPr>
            <a:lvl6pPr lvl="5" algn="l">
              <a:lnSpc>
                <a:spcPct val="100000"/>
              </a:lnSpc>
              <a:spcBef>
                <a:spcPts val="0"/>
              </a:spcBef>
              <a:spcAft>
                <a:spcPts val="0"/>
              </a:spcAft>
              <a:buNone/>
              <a:defRPr sz="2800" b="1">
                <a:solidFill>
                  <a:srgbClr val="212121"/>
                </a:solidFill>
              </a:defRPr>
            </a:lvl6pPr>
            <a:lvl7pPr lvl="6" algn="l">
              <a:lnSpc>
                <a:spcPct val="100000"/>
              </a:lnSpc>
              <a:spcBef>
                <a:spcPts val="0"/>
              </a:spcBef>
              <a:spcAft>
                <a:spcPts val="0"/>
              </a:spcAft>
              <a:buNone/>
              <a:defRPr sz="2800" b="1">
                <a:solidFill>
                  <a:srgbClr val="212121"/>
                </a:solidFill>
              </a:defRPr>
            </a:lvl7pPr>
            <a:lvl8pPr lvl="7" algn="l">
              <a:lnSpc>
                <a:spcPct val="100000"/>
              </a:lnSpc>
              <a:spcBef>
                <a:spcPts val="0"/>
              </a:spcBef>
              <a:spcAft>
                <a:spcPts val="0"/>
              </a:spcAft>
              <a:buNone/>
              <a:defRPr sz="2800" b="1">
                <a:solidFill>
                  <a:srgbClr val="212121"/>
                </a:solidFill>
              </a:defRPr>
            </a:lvl8pPr>
            <a:lvl9pPr lvl="8" algn="l">
              <a:lnSpc>
                <a:spcPct val="100000"/>
              </a:lnSpc>
              <a:spcBef>
                <a:spcPts val="0"/>
              </a:spcBef>
              <a:spcAft>
                <a:spcPts val="0"/>
              </a:spcAft>
              <a:buNone/>
              <a:defRPr sz="2800" b="1">
                <a:solidFill>
                  <a:srgbClr val="212121"/>
                </a:solidFill>
              </a:defRPr>
            </a:lvl9pPr>
          </a:lstStyle>
          <a:p>
            <a:endParaRPr/>
          </a:p>
        </p:txBody>
      </p:sp>
      <p:sp>
        <p:nvSpPr>
          <p:cNvPr id="110" name="Google Shape;110;p17"/>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rm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ustom layout 5">
  <p:cSld name="AUTOLAYOUT_5">
    <p:bg>
      <p:bgPr>
        <a:solidFill>
          <a:srgbClr val="FFFFFF"/>
        </a:solidFill>
        <a:effectLst/>
      </p:bgPr>
    </p:bg>
    <p:spTree>
      <p:nvGrpSpPr>
        <p:cNvPr id="1" name="Shape 111"/>
        <p:cNvGrpSpPr/>
        <p:nvPr/>
      </p:nvGrpSpPr>
      <p:grpSpPr>
        <a:xfrm>
          <a:off x="0" y="0"/>
          <a:ext cx="0" cy="0"/>
          <a:chOff x="0" y="0"/>
          <a:chExt cx="0" cy="0"/>
        </a:xfrm>
      </p:grpSpPr>
      <p:sp>
        <p:nvSpPr>
          <p:cNvPr id="112" name="Google Shape;112;p18"/>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8"/>
          <p:cNvSpPr txBox="1">
            <a:spLocks noGrp="1"/>
          </p:cNvSpPr>
          <p:nvPr>
            <p:ph type="title"/>
          </p:nvPr>
        </p:nvSpPr>
        <p:spPr>
          <a:xfrm>
            <a:off x="351600" y="2736850"/>
            <a:ext cx="3997500" cy="1389600"/>
          </a:xfrm>
          <a:prstGeom prst="rect">
            <a:avLst/>
          </a:prstGeom>
          <a:noFill/>
        </p:spPr>
        <p:txBody>
          <a:bodyPr spcFirstLastPara="1" wrap="square" lIns="91425" tIns="91425" rIns="91425" bIns="91425" anchor="ctr" anchorCtr="0">
            <a:normAutofit/>
          </a:bodyPr>
          <a:lstStyle>
            <a:lvl1pPr lvl="0" algn="l">
              <a:lnSpc>
                <a:spcPct val="100000"/>
              </a:lnSpc>
              <a:spcBef>
                <a:spcPts val="0"/>
              </a:spcBef>
              <a:spcAft>
                <a:spcPts val="0"/>
              </a:spcAft>
              <a:buNone/>
              <a:defRPr sz="2800" b="1">
                <a:solidFill>
                  <a:srgbClr val="212121"/>
                </a:solidFill>
              </a:defRPr>
            </a:lvl1pPr>
            <a:lvl2pPr lvl="1" algn="l">
              <a:lnSpc>
                <a:spcPct val="100000"/>
              </a:lnSpc>
              <a:spcBef>
                <a:spcPts val="0"/>
              </a:spcBef>
              <a:spcAft>
                <a:spcPts val="0"/>
              </a:spcAft>
              <a:buNone/>
              <a:defRPr sz="2800" b="1">
                <a:solidFill>
                  <a:srgbClr val="212121"/>
                </a:solidFill>
              </a:defRPr>
            </a:lvl2pPr>
            <a:lvl3pPr lvl="2" algn="l">
              <a:lnSpc>
                <a:spcPct val="100000"/>
              </a:lnSpc>
              <a:spcBef>
                <a:spcPts val="0"/>
              </a:spcBef>
              <a:spcAft>
                <a:spcPts val="0"/>
              </a:spcAft>
              <a:buNone/>
              <a:defRPr sz="2800" b="1">
                <a:solidFill>
                  <a:srgbClr val="212121"/>
                </a:solidFill>
              </a:defRPr>
            </a:lvl3pPr>
            <a:lvl4pPr lvl="3" algn="l">
              <a:lnSpc>
                <a:spcPct val="100000"/>
              </a:lnSpc>
              <a:spcBef>
                <a:spcPts val="0"/>
              </a:spcBef>
              <a:spcAft>
                <a:spcPts val="0"/>
              </a:spcAft>
              <a:buNone/>
              <a:defRPr sz="2800" b="1">
                <a:solidFill>
                  <a:srgbClr val="212121"/>
                </a:solidFill>
              </a:defRPr>
            </a:lvl4pPr>
            <a:lvl5pPr lvl="4" algn="l">
              <a:lnSpc>
                <a:spcPct val="100000"/>
              </a:lnSpc>
              <a:spcBef>
                <a:spcPts val="0"/>
              </a:spcBef>
              <a:spcAft>
                <a:spcPts val="0"/>
              </a:spcAft>
              <a:buNone/>
              <a:defRPr sz="2800" b="1">
                <a:solidFill>
                  <a:srgbClr val="212121"/>
                </a:solidFill>
              </a:defRPr>
            </a:lvl5pPr>
            <a:lvl6pPr lvl="5" algn="l">
              <a:lnSpc>
                <a:spcPct val="100000"/>
              </a:lnSpc>
              <a:spcBef>
                <a:spcPts val="0"/>
              </a:spcBef>
              <a:spcAft>
                <a:spcPts val="0"/>
              </a:spcAft>
              <a:buNone/>
              <a:defRPr sz="2800" b="1">
                <a:solidFill>
                  <a:srgbClr val="212121"/>
                </a:solidFill>
              </a:defRPr>
            </a:lvl6pPr>
            <a:lvl7pPr lvl="6" algn="l">
              <a:lnSpc>
                <a:spcPct val="100000"/>
              </a:lnSpc>
              <a:spcBef>
                <a:spcPts val="0"/>
              </a:spcBef>
              <a:spcAft>
                <a:spcPts val="0"/>
              </a:spcAft>
              <a:buNone/>
              <a:defRPr sz="2800" b="1">
                <a:solidFill>
                  <a:srgbClr val="212121"/>
                </a:solidFill>
              </a:defRPr>
            </a:lvl7pPr>
            <a:lvl8pPr lvl="7" algn="l">
              <a:lnSpc>
                <a:spcPct val="100000"/>
              </a:lnSpc>
              <a:spcBef>
                <a:spcPts val="0"/>
              </a:spcBef>
              <a:spcAft>
                <a:spcPts val="0"/>
              </a:spcAft>
              <a:buNone/>
              <a:defRPr sz="2800" b="1">
                <a:solidFill>
                  <a:srgbClr val="212121"/>
                </a:solidFill>
              </a:defRPr>
            </a:lvl8pPr>
            <a:lvl9pPr lvl="8" algn="l">
              <a:lnSpc>
                <a:spcPct val="100000"/>
              </a:lnSpc>
              <a:spcBef>
                <a:spcPts val="0"/>
              </a:spcBef>
              <a:spcAft>
                <a:spcPts val="0"/>
              </a:spcAft>
              <a:buNone/>
              <a:defRPr sz="2800" b="1">
                <a:solidFill>
                  <a:srgbClr val="212121"/>
                </a:solidFill>
              </a:defRPr>
            </a:lvl9pPr>
          </a:lstStyle>
          <a:p>
            <a:endParaRPr/>
          </a:p>
        </p:txBody>
      </p:sp>
      <p:sp>
        <p:nvSpPr>
          <p:cNvPr id="114" name="Google Shape;114;p18"/>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rm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ustom layout 6">
  <p:cSld name="AUTOLAYOUT_6">
    <p:bg>
      <p:bgPr>
        <a:solidFill>
          <a:srgbClr val="FFFFFF"/>
        </a:solidFill>
        <a:effectLst/>
      </p:bgPr>
    </p:bg>
    <p:spTree>
      <p:nvGrpSpPr>
        <p:cNvPr id="1" name="Shape 115"/>
        <p:cNvGrpSpPr/>
        <p:nvPr/>
      </p:nvGrpSpPr>
      <p:grpSpPr>
        <a:xfrm>
          <a:off x="0" y="0"/>
          <a:ext cx="0" cy="0"/>
          <a:chOff x="0" y="0"/>
          <a:chExt cx="0" cy="0"/>
        </a:xfrm>
      </p:grpSpPr>
      <p:sp>
        <p:nvSpPr>
          <p:cNvPr id="116" name="Google Shape;116;p19"/>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9"/>
          <p:cNvSpPr/>
          <p:nvPr/>
        </p:nvSpPr>
        <p:spPr>
          <a:xfrm>
            <a:off x="2705800" y="0"/>
            <a:ext cx="64383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9"/>
          <p:cNvSpPr txBox="1">
            <a:spLocks noGrp="1"/>
          </p:cNvSpPr>
          <p:nvPr>
            <p:ph type="title"/>
          </p:nvPr>
        </p:nvSpPr>
        <p:spPr>
          <a:xfrm>
            <a:off x="304800" y="710000"/>
            <a:ext cx="2089800" cy="759000"/>
          </a:xfrm>
          <a:prstGeom prst="rect">
            <a:avLst/>
          </a:prstGeom>
          <a:noFill/>
        </p:spPr>
        <p:txBody>
          <a:bodyPr spcFirstLastPara="1" wrap="square" lIns="91425" tIns="91425" rIns="91425" bIns="91425" anchor="b" anchorCtr="0">
            <a:normAutofit/>
          </a:bodyPr>
          <a:lstStyle>
            <a:lvl1pPr lvl="0" algn="l">
              <a:lnSpc>
                <a:spcPct val="100000"/>
              </a:lnSpc>
              <a:spcBef>
                <a:spcPts val="0"/>
              </a:spcBef>
              <a:spcAft>
                <a:spcPts val="0"/>
              </a:spcAft>
              <a:buClr>
                <a:schemeClr val="dk1"/>
              </a:buClr>
              <a:buSzPts val="1800"/>
              <a:buNone/>
              <a:defRPr sz="1800" b="1">
                <a:solidFill>
                  <a:schemeClr val="dk1"/>
                </a:solidFill>
              </a:defRPr>
            </a:lvl1pPr>
            <a:lvl2pPr lvl="1" algn="l">
              <a:lnSpc>
                <a:spcPct val="100000"/>
              </a:lnSpc>
              <a:spcBef>
                <a:spcPts val="0"/>
              </a:spcBef>
              <a:spcAft>
                <a:spcPts val="0"/>
              </a:spcAft>
              <a:buClr>
                <a:schemeClr val="dk1"/>
              </a:buClr>
              <a:buSzPts val="1800"/>
              <a:buNone/>
              <a:defRPr sz="1800" b="1">
                <a:solidFill>
                  <a:schemeClr val="dk1"/>
                </a:solidFill>
              </a:defRPr>
            </a:lvl2pPr>
            <a:lvl3pPr lvl="2" algn="l">
              <a:lnSpc>
                <a:spcPct val="100000"/>
              </a:lnSpc>
              <a:spcBef>
                <a:spcPts val="0"/>
              </a:spcBef>
              <a:spcAft>
                <a:spcPts val="0"/>
              </a:spcAft>
              <a:buClr>
                <a:schemeClr val="dk1"/>
              </a:buClr>
              <a:buSzPts val="1800"/>
              <a:buNone/>
              <a:defRPr sz="1800" b="1">
                <a:solidFill>
                  <a:schemeClr val="dk1"/>
                </a:solidFill>
              </a:defRPr>
            </a:lvl3pPr>
            <a:lvl4pPr lvl="3" algn="l">
              <a:lnSpc>
                <a:spcPct val="100000"/>
              </a:lnSpc>
              <a:spcBef>
                <a:spcPts val="0"/>
              </a:spcBef>
              <a:spcAft>
                <a:spcPts val="0"/>
              </a:spcAft>
              <a:buClr>
                <a:schemeClr val="dk1"/>
              </a:buClr>
              <a:buSzPts val="1800"/>
              <a:buNone/>
              <a:defRPr sz="1800" b="1">
                <a:solidFill>
                  <a:schemeClr val="dk1"/>
                </a:solidFill>
              </a:defRPr>
            </a:lvl4pPr>
            <a:lvl5pPr lvl="4" algn="l">
              <a:lnSpc>
                <a:spcPct val="100000"/>
              </a:lnSpc>
              <a:spcBef>
                <a:spcPts val="0"/>
              </a:spcBef>
              <a:spcAft>
                <a:spcPts val="0"/>
              </a:spcAft>
              <a:buClr>
                <a:schemeClr val="dk1"/>
              </a:buClr>
              <a:buSzPts val="1800"/>
              <a:buNone/>
              <a:defRPr sz="1800" b="1">
                <a:solidFill>
                  <a:schemeClr val="dk1"/>
                </a:solidFill>
              </a:defRPr>
            </a:lvl5pPr>
            <a:lvl6pPr lvl="5" algn="l">
              <a:lnSpc>
                <a:spcPct val="100000"/>
              </a:lnSpc>
              <a:spcBef>
                <a:spcPts val="0"/>
              </a:spcBef>
              <a:spcAft>
                <a:spcPts val="0"/>
              </a:spcAft>
              <a:buClr>
                <a:schemeClr val="dk1"/>
              </a:buClr>
              <a:buSzPts val="1800"/>
              <a:buNone/>
              <a:defRPr sz="1800" b="1">
                <a:solidFill>
                  <a:schemeClr val="dk1"/>
                </a:solidFill>
              </a:defRPr>
            </a:lvl6pPr>
            <a:lvl7pPr lvl="6" algn="l">
              <a:lnSpc>
                <a:spcPct val="100000"/>
              </a:lnSpc>
              <a:spcBef>
                <a:spcPts val="0"/>
              </a:spcBef>
              <a:spcAft>
                <a:spcPts val="0"/>
              </a:spcAft>
              <a:buClr>
                <a:schemeClr val="dk1"/>
              </a:buClr>
              <a:buSzPts val="1800"/>
              <a:buNone/>
              <a:defRPr sz="1800" b="1">
                <a:solidFill>
                  <a:schemeClr val="dk1"/>
                </a:solidFill>
              </a:defRPr>
            </a:lvl7pPr>
            <a:lvl8pPr lvl="7" algn="l">
              <a:lnSpc>
                <a:spcPct val="100000"/>
              </a:lnSpc>
              <a:spcBef>
                <a:spcPts val="0"/>
              </a:spcBef>
              <a:spcAft>
                <a:spcPts val="0"/>
              </a:spcAft>
              <a:buClr>
                <a:schemeClr val="dk1"/>
              </a:buClr>
              <a:buSzPts val="1800"/>
              <a:buNone/>
              <a:defRPr sz="1800" b="1">
                <a:solidFill>
                  <a:schemeClr val="dk1"/>
                </a:solidFill>
              </a:defRPr>
            </a:lvl8pPr>
            <a:lvl9pPr lvl="8" algn="l">
              <a:lnSpc>
                <a:spcPct val="100000"/>
              </a:lnSpc>
              <a:spcBef>
                <a:spcPts val="0"/>
              </a:spcBef>
              <a:spcAft>
                <a:spcPts val="0"/>
              </a:spcAft>
              <a:buClr>
                <a:schemeClr val="dk1"/>
              </a:buClr>
              <a:buSzPts val="1800"/>
              <a:buNone/>
              <a:defRPr sz="1800" b="1">
                <a:solidFill>
                  <a:schemeClr val="dk1"/>
                </a:solidFill>
              </a:defRPr>
            </a:lvl9pPr>
          </a:lstStyle>
          <a:p>
            <a:endParaRPr/>
          </a:p>
        </p:txBody>
      </p:sp>
      <p:sp>
        <p:nvSpPr>
          <p:cNvPr id="119" name="Google Shape;119;p19"/>
          <p:cNvSpPr txBox="1">
            <a:spLocks noGrp="1"/>
          </p:cNvSpPr>
          <p:nvPr>
            <p:ph type="body" idx="1"/>
          </p:nvPr>
        </p:nvSpPr>
        <p:spPr>
          <a:xfrm>
            <a:off x="304800" y="1554150"/>
            <a:ext cx="2089800" cy="3310500"/>
          </a:xfrm>
          <a:prstGeom prst="rect">
            <a:avLst/>
          </a:prstGeom>
          <a:noFill/>
        </p:spPr>
        <p:txBody>
          <a:bodyPr spcFirstLastPara="1" wrap="square" lIns="91425" tIns="91425" rIns="91425" bIns="91425" anchor="t" anchorCtr="0">
            <a:normAutofit/>
          </a:bodyPr>
          <a:lstStyle>
            <a:lvl1pPr marL="457200" lvl="0" indent="-368300" algn="l">
              <a:lnSpc>
                <a:spcPct val="115000"/>
              </a:lnSpc>
              <a:spcBef>
                <a:spcPts val="0"/>
              </a:spcBef>
              <a:spcAft>
                <a:spcPts val="0"/>
              </a:spcAft>
              <a:buClr>
                <a:schemeClr val="dk2"/>
              </a:buClr>
              <a:buSzPts val="2200"/>
              <a:buChar char="●"/>
              <a:defRPr sz="2200">
                <a:solidFill>
                  <a:schemeClr val="dk2"/>
                </a:solidFill>
              </a:defRPr>
            </a:lvl1pPr>
            <a:lvl2pPr marL="914400" lvl="1" indent="-342900" algn="l">
              <a:lnSpc>
                <a:spcPct val="115000"/>
              </a:lnSpc>
              <a:spcBef>
                <a:spcPts val="0"/>
              </a:spcBef>
              <a:spcAft>
                <a:spcPts val="0"/>
              </a:spcAft>
              <a:buClr>
                <a:schemeClr val="dk2"/>
              </a:buClr>
              <a:buSzPts val="1800"/>
              <a:buChar char="○"/>
              <a:defRPr sz="1800">
                <a:solidFill>
                  <a:schemeClr val="dk2"/>
                </a:solidFill>
              </a:defRPr>
            </a:lvl2pPr>
            <a:lvl3pPr marL="1371600" lvl="2" indent="-304800" algn="l">
              <a:lnSpc>
                <a:spcPct val="115000"/>
              </a:lnSpc>
              <a:spcBef>
                <a:spcPts val="0"/>
              </a:spcBef>
              <a:spcAft>
                <a:spcPts val="0"/>
              </a:spcAft>
              <a:buClr>
                <a:schemeClr val="dk2"/>
              </a:buClr>
              <a:buSzPts val="1200"/>
              <a:buChar char="■"/>
              <a:defRPr sz="1200">
                <a:solidFill>
                  <a:schemeClr val="dk2"/>
                </a:solidFill>
              </a:defRPr>
            </a:lvl3pPr>
            <a:lvl4pPr marL="1828800" lvl="3" indent="-304800" algn="l">
              <a:lnSpc>
                <a:spcPct val="115000"/>
              </a:lnSpc>
              <a:spcBef>
                <a:spcPts val="0"/>
              </a:spcBef>
              <a:spcAft>
                <a:spcPts val="0"/>
              </a:spcAft>
              <a:buClr>
                <a:schemeClr val="dk2"/>
              </a:buClr>
              <a:buSzPts val="1200"/>
              <a:buChar char="●"/>
              <a:defRPr sz="1200">
                <a:solidFill>
                  <a:schemeClr val="dk2"/>
                </a:solidFill>
              </a:defRPr>
            </a:lvl4pPr>
            <a:lvl5pPr marL="2286000" lvl="4" indent="-304800" algn="l">
              <a:lnSpc>
                <a:spcPct val="115000"/>
              </a:lnSpc>
              <a:spcBef>
                <a:spcPts val="0"/>
              </a:spcBef>
              <a:spcAft>
                <a:spcPts val="0"/>
              </a:spcAft>
              <a:buClr>
                <a:schemeClr val="dk2"/>
              </a:buClr>
              <a:buSzPts val="1200"/>
              <a:buChar char="○"/>
              <a:defRPr sz="1200">
                <a:solidFill>
                  <a:schemeClr val="dk2"/>
                </a:solidFill>
              </a:defRPr>
            </a:lvl5pPr>
            <a:lvl6pPr marL="2743200" lvl="5" indent="-304800" algn="l">
              <a:lnSpc>
                <a:spcPct val="115000"/>
              </a:lnSpc>
              <a:spcBef>
                <a:spcPts val="0"/>
              </a:spcBef>
              <a:spcAft>
                <a:spcPts val="0"/>
              </a:spcAft>
              <a:buClr>
                <a:schemeClr val="dk2"/>
              </a:buClr>
              <a:buSzPts val="1200"/>
              <a:buChar char="■"/>
              <a:defRPr sz="1200">
                <a:solidFill>
                  <a:schemeClr val="dk2"/>
                </a:solidFill>
              </a:defRPr>
            </a:lvl6pPr>
            <a:lvl7pPr marL="3200400" lvl="6" indent="-304800" algn="l">
              <a:lnSpc>
                <a:spcPct val="115000"/>
              </a:lnSpc>
              <a:spcBef>
                <a:spcPts val="0"/>
              </a:spcBef>
              <a:spcAft>
                <a:spcPts val="0"/>
              </a:spcAft>
              <a:buClr>
                <a:schemeClr val="dk2"/>
              </a:buClr>
              <a:buSzPts val="1200"/>
              <a:buChar char="●"/>
              <a:defRPr sz="1200">
                <a:solidFill>
                  <a:schemeClr val="dk2"/>
                </a:solidFill>
              </a:defRPr>
            </a:lvl7pPr>
            <a:lvl8pPr marL="3657600" lvl="7" indent="-304800" algn="l">
              <a:lnSpc>
                <a:spcPct val="115000"/>
              </a:lnSpc>
              <a:spcBef>
                <a:spcPts val="0"/>
              </a:spcBef>
              <a:spcAft>
                <a:spcPts val="0"/>
              </a:spcAft>
              <a:buClr>
                <a:schemeClr val="dk2"/>
              </a:buClr>
              <a:buSzPts val="1200"/>
              <a:buChar char="○"/>
              <a:defRPr sz="1200">
                <a:solidFill>
                  <a:schemeClr val="dk2"/>
                </a:solidFill>
              </a:defRPr>
            </a:lvl8pPr>
            <a:lvl9pPr marL="4114800" lvl="8" indent="-304800" algn="l">
              <a:lnSpc>
                <a:spcPct val="115000"/>
              </a:lnSpc>
              <a:spcBef>
                <a:spcPts val="0"/>
              </a:spcBef>
              <a:spcAft>
                <a:spcPts val="0"/>
              </a:spcAft>
              <a:buClr>
                <a:schemeClr val="dk2"/>
              </a:buClr>
              <a:buSzPts val="1200"/>
              <a:buChar char="■"/>
              <a:defRPr sz="1200">
                <a:solidFill>
                  <a:schemeClr val="dk2"/>
                </a:solidFill>
              </a:defRPr>
            </a:lvl9pPr>
          </a:lstStyle>
          <a:p>
            <a:endParaRPr/>
          </a:p>
        </p:txBody>
      </p:sp>
      <p:sp>
        <p:nvSpPr>
          <p:cNvPr id="120" name="Google Shape;120;p19"/>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rm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ustom layout 8">
  <p:cSld name="AUTOLAYOUT_8">
    <p:bg>
      <p:bgPr>
        <a:solidFill>
          <a:srgbClr val="FFFFFF"/>
        </a:solidFill>
        <a:effectLst/>
      </p:bgPr>
    </p:bg>
    <p:spTree>
      <p:nvGrpSpPr>
        <p:cNvPr id="1" name="Shape 121"/>
        <p:cNvGrpSpPr/>
        <p:nvPr/>
      </p:nvGrpSpPr>
      <p:grpSpPr>
        <a:xfrm>
          <a:off x="0" y="0"/>
          <a:ext cx="0" cy="0"/>
          <a:chOff x="0" y="0"/>
          <a:chExt cx="0" cy="0"/>
        </a:xfrm>
      </p:grpSpPr>
      <p:sp>
        <p:nvSpPr>
          <p:cNvPr id="122" name="Google Shape;122;p20"/>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0"/>
          <p:cNvSpPr txBox="1">
            <a:spLocks noGrp="1"/>
          </p:cNvSpPr>
          <p:nvPr>
            <p:ph type="title"/>
          </p:nvPr>
        </p:nvSpPr>
        <p:spPr>
          <a:xfrm>
            <a:off x="311700" y="2540450"/>
            <a:ext cx="3119700" cy="2036400"/>
          </a:xfrm>
          <a:prstGeom prst="rect">
            <a:avLst/>
          </a:prstGeom>
          <a:noFill/>
        </p:spPr>
        <p:txBody>
          <a:bodyPr spcFirstLastPara="1" wrap="square" lIns="91425" tIns="91425" rIns="91425" bIns="91425" anchor="t" anchorCtr="0">
            <a:normAutofit/>
          </a:bodyPr>
          <a:lstStyle>
            <a:lvl1pPr lvl="0" algn="l">
              <a:lnSpc>
                <a:spcPct val="100000"/>
              </a:lnSpc>
              <a:spcBef>
                <a:spcPts val="0"/>
              </a:spcBef>
              <a:spcAft>
                <a:spcPts val="0"/>
              </a:spcAft>
              <a:buClr>
                <a:schemeClr val="dk1"/>
              </a:buClr>
              <a:buSzPts val="2800"/>
              <a:buNone/>
              <a:defRPr sz="2800">
                <a:solidFill>
                  <a:schemeClr val="dk1"/>
                </a:solidFill>
              </a:defRPr>
            </a:lvl1pPr>
            <a:lvl2pPr lvl="1" algn="l">
              <a:lnSpc>
                <a:spcPct val="100000"/>
              </a:lnSpc>
              <a:spcBef>
                <a:spcPts val="0"/>
              </a:spcBef>
              <a:spcAft>
                <a:spcPts val="0"/>
              </a:spcAft>
              <a:buClr>
                <a:schemeClr val="dk1"/>
              </a:buClr>
              <a:buSzPts val="2800"/>
              <a:buNone/>
              <a:defRPr sz="2800">
                <a:solidFill>
                  <a:schemeClr val="dk1"/>
                </a:solidFill>
              </a:defRPr>
            </a:lvl2pPr>
            <a:lvl3pPr lvl="2" algn="l">
              <a:lnSpc>
                <a:spcPct val="100000"/>
              </a:lnSpc>
              <a:spcBef>
                <a:spcPts val="0"/>
              </a:spcBef>
              <a:spcAft>
                <a:spcPts val="0"/>
              </a:spcAft>
              <a:buClr>
                <a:schemeClr val="dk1"/>
              </a:buClr>
              <a:buSzPts val="2800"/>
              <a:buNone/>
              <a:defRPr sz="2800">
                <a:solidFill>
                  <a:schemeClr val="dk1"/>
                </a:solidFill>
              </a:defRPr>
            </a:lvl3pPr>
            <a:lvl4pPr lvl="3" algn="l">
              <a:lnSpc>
                <a:spcPct val="100000"/>
              </a:lnSpc>
              <a:spcBef>
                <a:spcPts val="0"/>
              </a:spcBef>
              <a:spcAft>
                <a:spcPts val="0"/>
              </a:spcAft>
              <a:buClr>
                <a:schemeClr val="dk1"/>
              </a:buClr>
              <a:buSzPts val="2800"/>
              <a:buNone/>
              <a:defRPr sz="2800">
                <a:solidFill>
                  <a:schemeClr val="dk1"/>
                </a:solidFill>
              </a:defRPr>
            </a:lvl4pPr>
            <a:lvl5pPr lvl="4" algn="l">
              <a:lnSpc>
                <a:spcPct val="100000"/>
              </a:lnSpc>
              <a:spcBef>
                <a:spcPts val="0"/>
              </a:spcBef>
              <a:spcAft>
                <a:spcPts val="0"/>
              </a:spcAft>
              <a:buClr>
                <a:schemeClr val="dk1"/>
              </a:buClr>
              <a:buSzPts val="2800"/>
              <a:buNone/>
              <a:defRPr sz="2800">
                <a:solidFill>
                  <a:schemeClr val="dk1"/>
                </a:solidFill>
              </a:defRPr>
            </a:lvl5pPr>
            <a:lvl6pPr lvl="5" algn="l">
              <a:lnSpc>
                <a:spcPct val="100000"/>
              </a:lnSpc>
              <a:spcBef>
                <a:spcPts val="0"/>
              </a:spcBef>
              <a:spcAft>
                <a:spcPts val="0"/>
              </a:spcAft>
              <a:buClr>
                <a:schemeClr val="dk1"/>
              </a:buClr>
              <a:buSzPts val="2800"/>
              <a:buNone/>
              <a:defRPr sz="2800">
                <a:solidFill>
                  <a:schemeClr val="dk1"/>
                </a:solidFill>
              </a:defRPr>
            </a:lvl6pPr>
            <a:lvl7pPr lvl="6" algn="l">
              <a:lnSpc>
                <a:spcPct val="100000"/>
              </a:lnSpc>
              <a:spcBef>
                <a:spcPts val="0"/>
              </a:spcBef>
              <a:spcAft>
                <a:spcPts val="0"/>
              </a:spcAft>
              <a:buClr>
                <a:schemeClr val="dk1"/>
              </a:buClr>
              <a:buSzPts val="2800"/>
              <a:buNone/>
              <a:defRPr sz="2800">
                <a:solidFill>
                  <a:schemeClr val="dk1"/>
                </a:solidFill>
              </a:defRPr>
            </a:lvl7pPr>
            <a:lvl8pPr lvl="7" algn="l">
              <a:lnSpc>
                <a:spcPct val="100000"/>
              </a:lnSpc>
              <a:spcBef>
                <a:spcPts val="0"/>
              </a:spcBef>
              <a:spcAft>
                <a:spcPts val="0"/>
              </a:spcAft>
              <a:buClr>
                <a:schemeClr val="dk1"/>
              </a:buClr>
              <a:buSzPts val="2800"/>
              <a:buNone/>
              <a:defRPr sz="2800">
                <a:solidFill>
                  <a:schemeClr val="dk1"/>
                </a:solidFill>
              </a:defRPr>
            </a:lvl8pPr>
            <a:lvl9pPr lvl="8" algn="l">
              <a:lnSpc>
                <a:spcPct val="100000"/>
              </a:lnSpc>
              <a:spcBef>
                <a:spcPts val="0"/>
              </a:spcBef>
              <a:spcAft>
                <a:spcPts val="0"/>
              </a:spcAft>
              <a:buClr>
                <a:schemeClr val="dk1"/>
              </a:buClr>
              <a:buSzPts val="2800"/>
              <a:buNone/>
              <a:defRPr sz="2800">
                <a:solidFill>
                  <a:schemeClr val="dk1"/>
                </a:solidFill>
              </a:defRPr>
            </a:lvl9pPr>
          </a:lstStyle>
          <a:p>
            <a:endParaRPr/>
          </a:p>
        </p:txBody>
      </p:sp>
      <p:sp>
        <p:nvSpPr>
          <p:cNvPr id="124" name="Google Shape;124;p20"/>
          <p:cNvSpPr txBox="1">
            <a:spLocks noGrp="1"/>
          </p:cNvSpPr>
          <p:nvPr>
            <p:ph type="body" idx="1"/>
          </p:nvPr>
        </p:nvSpPr>
        <p:spPr>
          <a:xfrm>
            <a:off x="3529200" y="2540450"/>
            <a:ext cx="5295300" cy="2036400"/>
          </a:xfrm>
          <a:prstGeom prst="rect">
            <a:avLst/>
          </a:prstGeom>
          <a:noFill/>
        </p:spPr>
        <p:txBody>
          <a:bodyPr spcFirstLastPara="1" wrap="square" lIns="91425" tIns="91425" rIns="91425" bIns="91425" anchor="t" anchorCtr="0">
            <a:normAutofit/>
          </a:bodyPr>
          <a:lstStyle>
            <a:lvl1pPr marL="457200" lvl="0" indent="-368300" algn="l">
              <a:lnSpc>
                <a:spcPct val="115000"/>
              </a:lnSpc>
              <a:spcBef>
                <a:spcPts val="0"/>
              </a:spcBef>
              <a:spcAft>
                <a:spcPts val="0"/>
              </a:spcAft>
              <a:buClr>
                <a:schemeClr val="dk2"/>
              </a:buClr>
              <a:buSzPts val="2200"/>
              <a:buChar char="●"/>
              <a:defRPr sz="2200">
                <a:solidFill>
                  <a:schemeClr val="dk2"/>
                </a:solidFill>
              </a:defRPr>
            </a:lvl1pPr>
            <a:lvl2pPr marL="914400" lvl="1" indent="-342900" algn="l">
              <a:lnSpc>
                <a:spcPct val="115000"/>
              </a:lnSpc>
              <a:spcBef>
                <a:spcPts val="0"/>
              </a:spcBef>
              <a:spcAft>
                <a:spcPts val="0"/>
              </a:spcAft>
              <a:buClr>
                <a:schemeClr val="dk2"/>
              </a:buClr>
              <a:buSzPts val="1800"/>
              <a:buChar char="○"/>
              <a:defRPr sz="1800">
                <a:solidFill>
                  <a:schemeClr val="dk2"/>
                </a:solidFill>
              </a:defRPr>
            </a:lvl2pPr>
            <a:lvl3pPr marL="1371600" lvl="2" indent="-317500" algn="l">
              <a:lnSpc>
                <a:spcPct val="115000"/>
              </a:lnSpc>
              <a:spcBef>
                <a:spcPts val="0"/>
              </a:spcBef>
              <a:spcAft>
                <a:spcPts val="0"/>
              </a:spcAft>
              <a:buClr>
                <a:schemeClr val="dk2"/>
              </a:buClr>
              <a:buSzPts val="1400"/>
              <a:buChar char="■"/>
              <a:defRPr sz="1400">
                <a:solidFill>
                  <a:schemeClr val="dk2"/>
                </a:solidFill>
              </a:defRPr>
            </a:lvl3pPr>
            <a:lvl4pPr marL="1828800" lvl="3" indent="-317500" algn="l">
              <a:lnSpc>
                <a:spcPct val="115000"/>
              </a:lnSpc>
              <a:spcBef>
                <a:spcPts val="0"/>
              </a:spcBef>
              <a:spcAft>
                <a:spcPts val="0"/>
              </a:spcAft>
              <a:buClr>
                <a:schemeClr val="dk2"/>
              </a:buClr>
              <a:buSzPts val="1400"/>
              <a:buChar char="●"/>
              <a:defRPr sz="1400">
                <a:solidFill>
                  <a:schemeClr val="dk2"/>
                </a:solidFill>
              </a:defRPr>
            </a:lvl4pPr>
            <a:lvl5pPr marL="2286000" lvl="4" indent="-317500" algn="l">
              <a:lnSpc>
                <a:spcPct val="115000"/>
              </a:lnSpc>
              <a:spcBef>
                <a:spcPts val="0"/>
              </a:spcBef>
              <a:spcAft>
                <a:spcPts val="0"/>
              </a:spcAft>
              <a:buClr>
                <a:schemeClr val="dk2"/>
              </a:buClr>
              <a:buSzPts val="1400"/>
              <a:buChar char="○"/>
              <a:defRPr sz="1400">
                <a:solidFill>
                  <a:schemeClr val="dk2"/>
                </a:solidFill>
              </a:defRPr>
            </a:lvl5pPr>
            <a:lvl6pPr marL="2743200" lvl="5" indent="-317500" algn="l">
              <a:lnSpc>
                <a:spcPct val="115000"/>
              </a:lnSpc>
              <a:spcBef>
                <a:spcPts val="0"/>
              </a:spcBef>
              <a:spcAft>
                <a:spcPts val="0"/>
              </a:spcAft>
              <a:buClr>
                <a:schemeClr val="dk2"/>
              </a:buClr>
              <a:buSzPts val="1400"/>
              <a:buChar char="■"/>
              <a:defRPr sz="1400">
                <a:solidFill>
                  <a:schemeClr val="dk2"/>
                </a:solidFill>
              </a:defRPr>
            </a:lvl6pPr>
            <a:lvl7pPr marL="3200400" lvl="6" indent="-317500" algn="l">
              <a:lnSpc>
                <a:spcPct val="115000"/>
              </a:lnSpc>
              <a:spcBef>
                <a:spcPts val="0"/>
              </a:spcBef>
              <a:spcAft>
                <a:spcPts val="0"/>
              </a:spcAft>
              <a:buClr>
                <a:schemeClr val="dk2"/>
              </a:buClr>
              <a:buSzPts val="1400"/>
              <a:buChar char="●"/>
              <a:defRPr sz="1400">
                <a:solidFill>
                  <a:schemeClr val="dk2"/>
                </a:solidFill>
              </a:defRPr>
            </a:lvl7pPr>
            <a:lvl8pPr marL="3657600" lvl="7" indent="-317500" algn="l">
              <a:lnSpc>
                <a:spcPct val="115000"/>
              </a:lnSpc>
              <a:spcBef>
                <a:spcPts val="0"/>
              </a:spcBef>
              <a:spcAft>
                <a:spcPts val="0"/>
              </a:spcAft>
              <a:buClr>
                <a:schemeClr val="dk2"/>
              </a:buClr>
              <a:buSzPts val="1400"/>
              <a:buChar char="○"/>
              <a:defRPr sz="1400">
                <a:solidFill>
                  <a:schemeClr val="dk2"/>
                </a:solidFill>
              </a:defRPr>
            </a:lvl8pPr>
            <a:lvl9pPr marL="4114800" lvl="8" indent="-317500" algn="l">
              <a:lnSpc>
                <a:spcPct val="115000"/>
              </a:lnSpc>
              <a:spcBef>
                <a:spcPts val="0"/>
              </a:spcBef>
              <a:spcAft>
                <a:spcPts val="0"/>
              </a:spcAft>
              <a:buClr>
                <a:schemeClr val="dk2"/>
              </a:buClr>
              <a:buSzPts val="1400"/>
              <a:buChar char="■"/>
              <a:defRPr sz="1400">
                <a:solidFill>
                  <a:schemeClr val="dk2"/>
                </a:solidFill>
              </a:defRPr>
            </a:lvl9pPr>
          </a:lstStyle>
          <a:p>
            <a:endParaRPr/>
          </a:p>
        </p:txBody>
      </p:sp>
      <p:sp>
        <p:nvSpPr>
          <p:cNvPr id="125" name="Google Shape;125;p20"/>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rm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ustom layout 10">
  <p:cSld name="AUTOLAYOUT_13">
    <p:bg>
      <p:bgPr>
        <a:solidFill>
          <a:srgbClr val="FFFFFF"/>
        </a:solidFill>
        <a:effectLst/>
      </p:bgPr>
    </p:bg>
    <p:spTree>
      <p:nvGrpSpPr>
        <p:cNvPr id="1" name="Shape 126"/>
        <p:cNvGrpSpPr/>
        <p:nvPr/>
      </p:nvGrpSpPr>
      <p:grpSpPr>
        <a:xfrm>
          <a:off x="0" y="0"/>
          <a:ext cx="0" cy="0"/>
          <a:chOff x="0" y="0"/>
          <a:chExt cx="0" cy="0"/>
        </a:xfrm>
      </p:grpSpPr>
      <p:sp>
        <p:nvSpPr>
          <p:cNvPr id="127" name="Google Shape;127;p21"/>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1"/>
          <p:cNvSpPr/>
          <p:nvPr/>
        </p:nvSpPr>
        <p:spPr>
          <a:xfrm>
            <a:off x="0" y="0"/>
            <a:ext cx="3512700" cy="5143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1"/>
          <p:cNvSpPr txBox="1">
            <a:spLocks noGrp="1"/>
          </p:cNvSpPr>
          <p:nvPr>
            <p:ph type="title"/>
          </p:nvPr>
        </p:nvSpPr>
        <p:spPr>
          <a:xfrm>
            <a:off x="311700" y="307825"/>
            <a:ext cx="2631900" cy="4316700"/>
          </a:xfrm>
          <a:prstGeom prst="rect">
            <a:avLst/>
          </a:prstGeom>
          <a:noFill/>
        </p:spPr>
        <p:txBody>
          <a:bodyPr spcFirstLastPara="1" wrap="square" lIns="91425" tIns="91425" rIns="91425" bIns="91425" anchor="t" anchorCtr="0">
            <a:normAutofit/>
          </a:bodyPr>
          <a:lstStyle>
            <a:lvl1pPr lvl="0" algn="l" rtl="0">
              <a:lnSpc>
                <a:spcPct val="100000"/>
              </a:lnSpc>
              <a:spcBef>
                <a:spcPts val="0"/>
              </a:spcBef>
              <a:spcAft>
                <a:spcPts val="0"/>
              </a:spcAft>
              <a:buClr>
                <a:srgbClr val="FFFFFF"/>
              </a:buClr>
              <a:buSzPts val="3000"/>
              <a:buNone/>
              <a:defRPr sz="3000">
                <a:solidFill>
                  <a:srgbClr val="FFFFFF"/>
                </a:solidFill>
              </a:defRPr>
            </a:lvl1pPr>
            <a:lvl2pPr lvl="1" algn="l" rtl="0">
              <a:lnSpc>
                <a:spcPct val="100000"/>
              </a:lnSpc>
              <a:spcBef>
                <a:spcPts val="0"/>
              </a:spcBef>
              <a:spcAft>
                <a:spcPts val="0"/>
              </a:spcAft>
              <a:buClr>
                <a:srgbClr val="FFFFFF"/>
              </a:buClr>
              <a:buSzPts val="3000"/>
              <a:buNone/>
              <a:defRPr sz="3000">
                <a:solidFill>
                  <a:srgbClr val="FFFFFF"/>
                </a:solidFill>
              </a:defRPr>
            </a:lvl2pPr>
            <a:lvl3pPr lvl="2" algn="l" rtl="0">
              <a:lnSpc>
                <a:spcPct val="100000"/>
              </a:lnSpc>
              <a:spcBef>
                <a:spcPts val="0"/>
              </a:spcBef>
              <a:spcAft>
                <a:spcPts val="0"/>
              </a:spcAft>
              <a:buClr>
                <a:srgbClr val="FFFFFF"/>
              </a:buClr>
              <a:buSzPts val="3000"/>
              <a:buNone/>
              <a:defRPr sz="3000">
                <a:solidFill>
                  <a:srgbClr val="FFFFFF"/>
                </a:solidFill>
              </a:defRPr>
            </a:lvl3pPr>
            <a:lvl4pPr lvl="3" algn="l" rtl="0">
              <a:lnSpc>
                <a:spcPct val="100000"/>
              </a:lnSpc>
              <a:spcBef>
                <a:spcPts val="0"/>
              </a:spcBef>
              <a:spcAft>
                <a:spcPts val="0"/>
              </a:spcAft>
              <a:buClr>
                <a:srgbClr val="FFFFFF"/>
              </a:buClr>
              <a:buSzPts val="3000"/>
              <a:buNone/>
              <a:defRPr sz="3000">
                <a:solidFill>
                  <a:srgbClr val="FFFFFF"/>
                </a:solidFill>
              </a:defRPr>
            </a:lvl4pPr>
            <a:lvl5pPr lvl="4" algn="l" rtl="0">
              <a:lnSpc>
                <a:spcPct val="100000"/>
              </a:lnSpc>
              <a:spcBef>
                <a:spcPts val="0"/>
              </a:spcBef>
              <a:spcAft>
                <a:spcPts val="0"/>
              </a:spcAft>
              <a:buClr>
                <a:srgbClr val="FFFFFF"/>
              </a:buClr>
              <a:buSzPts val="3000"/>
              <a:buNone/>
              <a:defRPr sz="3000">
                <a:solidFill>
                  <a:srgbClr val="FFFFFF"/>
                </a:solidFill>
              </a:defRPr>
            </a:lvl5pPr>
            <a:lvl6pPr lvl="5" algn="l" rtl="0">
              <a:lnSpc>
                <a:spcPct val="100000"/>
              </a:lnSpc>
              <a:spcBef>
                <a:spcPts val="0"/>
              </a:spcBef>
              <a:spcAft>
                <a:spcPts val="0"/>
              </a:spcAft>
              <a:buClr>
                <a:srgbClr val="FFFFFF"/>
              </a:buClr>
              <a:buSzPts val="3000"/>
              <a:buNone/>
              <a:defRPr sz="3000">
                <a:solidFill>
                  <a:srgbClr val="FFFFFF"/>
                </a:solidFill>
              </a:defRPr>
            </a:lvl6pPr>
            <a:lvl7pPr lvl="6" algn="l" rtl="0">
              <a:lnSpc>
                <a:spcPct val="100000"/>
              </a:lnSpc>
              <a:spcBef>
                <a:spcPts val="0"/>
              </a:spcBef>
              <a:spcAft>
                <a:spcPts val="0"/>
              </a:spcAft>
              <a:buClr>
                <a:srgbClr val="FFFFFF"/>
              </a:buClr>
              <a:buSzPts val="3000"/>
              <a:buNone/>
              <a:defRPr sz="3000">
                <a:solidFill>
                  <a:srgbClr val="FFFFFF"/>
                </a:solidFill>
              </a:defRPr>
            </a:lvl7pPr>
            <a:lvl8pPr lvl="7" algn="l" rtl="0">
              <a:lnSpc>
                <a:spcPct val="100000"/>
              </a:lnSpc>
              <a:spcBef>
                <a:spcPts val="0"/>
              </a:spcBef>
              <a:spcAft>
                <a:spcPts val="0"/>
              </a:spcAft>
              <a:buClr>
                <a:srgbClr val="FFFFFF"/>
              </a:buClr>
              <a:buSzPts val="3000"/>
              <a:buNone/>
              <a:defRPr sz="3000">
                <a:solidFill>
                  <a:srgbClr val="FFFFFF"/>
                </a:solidFill>
              </a:defRPr>
            </a:lvl8pPr>
            <a:lvl9pPr lvl="8" algn="l" rtl="0">
              <a:lnSpc>
                <a:spcPct val="100000"/>
              </a:lnSpc>
              <a:spcBef>
                <a:spcPts val="0"/>
              </a:spcBef>
              <a:spcAft>
                <a:spcPts val="0"/>
              </a:spcAft>
              <a:buClr>
                <a:srgbClr val="FFFFFF"/>
              </a:buClr>
              <a:buSzPts val="3000"/>
              <a:buNone/>
              <a:defRPr sz="3000">
                <a:solidFill>
                  <a:srgbClr val="FFFFFF"/>
                </a:solidFill>
              </a:defRPr>
            </a:lvl9pPr>
          </a:lstStyle>
          <a:p>
            <a:endParaRPr/>
          </a:p>
        </p:txBody>
      </p:sp>
      <p:sp>
        <p:nvSpPr>
          <p:cNvPr id="130" name="Google Shape;130;p21"/>
          <p:cNvSpPr txBox="1">
            <a:spLocks noGrp="1"/>
          </p:cNvSpPr>
          <p:nvPr>
            <p:ph type="body" idx="1"/>
          </p:nvPr>
        </p:nvSpPr>
        <p:spPr>
          <a:xfrm>
            <a:off x="4011825" y="364950"/>
            <a:ext cx="4850400" cy="4259700"/>
          </a:xfrm>
          <a:prstGeom prst="rect">
            <a:avLst/>
          </a:prstGeom>
          <a:noFill/>
        </p:spPr>
        <p:txBody>
          <a:bodyPr spcFirstLastPara="1" wrap="square" lIns="91425" tIns="91425" rIns="91425" bIns="91425" anchor="t" anchorCtr="0">
            <a:normAutofit/>
          </a:bodyPr>
          <a:lstStyle>
            <a:lvl1pPr marL="457200" lvl="0" indent="-368300" algn="l" rtl="0">
              <a:lnSpc>
                <a:spcPct val="115000"/>
              </a:lnSpc>
              <a:spcBef>
                <a:spcPts val="0"/>
              </a:spcBef>
              <a:spcAft>
                <a:spcPts val="0"/>
              </a:spcAft>
              <a:buClr>
                <a:schemeClr val="dk2"/>
              </a:buClr>
              <a:buSzPts val="2200"/>
              <a:buChar char="●"/>
              <a:defRPr sz="2200">
                <a:solidFill>
                  <a:schemeClr val="dk2"/>
                </a:solidFill>
              </a:defRPr>
            </a:lvl1pPr>
            <a:lvl2pPr marL="914400" lvl="1" indent="-342900" algn="l" rtl="0">
              <a:lnSpc>
                <a:spcPct val="115000"/>
              </a:lnSpc>
              <a:spcBef>
                <a:spcPts val="0"/>
              </a:spcBef>
              <a:spcAft>
                <a:spcPts val="0"/>
              </a:spcAft>
              <a:buClr>
                <a:schemeClr val="dk2"/>
              </a:buClr>
              <a:buSzPts val="1800"/>
              <a:buChar char="○"/>
              <a:defRPr sz="1800">
                <a:solidFill>
                  <a:schemeClr val="dk2"/>
                </a:solidFill>
              </a:defRPr>
            </a:lvl2pPr>
            <a:lvl3pPr marL="1371600" lvl="2" indent="-317500" algn="l" rtl="0">
              <a:lnSpc>
                <a:spcPct val="115000"/>
              </a:lnSpc>
              <a:spcBef>
                <a:spcPts val="0"/>
              </a:spcBef>
              <a:spcAft>
                <a:spcPts val="0"/>
              </a:spcAft>
              <a:buClr>
                <a:schemeClr val="dk2"/>
              </a:buClr>
              <a:buSzPts val="1400"/>
              <a:buChar char="■"/>
              <a:defRPr sz="1400">
                <a:solidFill>
                  <a:schemeClr val="dk2"/>
                </a:solidFill>
              </a:defRPr>
            </a:lvl3pPr>
            <a:lvl4pPr marL="1828800" lvl="3" indent="-317500" algn="l" rtl="0">
              <a:lnSpc>
                <a:spcPct val="115000"/>
              </a:lnSpc>
              <a:spcBef>
                <a:spcPts val="0"/>
              </a:spcBef>
              <a:spcAft>
                <a:spcPts val="0"/>
              </a:spcAft>
              <a:buClr>
                <a:schemeClr val="dk2"/>
              </a:buClr>
              <a:buSzPts val="1400"/>
              <a:buChar char="●"/>
              <a:defRPr sz="1400">
                <a:solidFill>
                  <a:schemeClr val="dk2"/>
                </a:solidFill>
              </a:defRPr>
            </a:lvl4pPr>
            <a:lvl5pPr marL="2286000" lvl="4" indent="-317500" algn="l" rtl="0">
              <a:lnSpc>
                <a:spcPct val="115000"/>
              </a:lnSpc>
              <a:spcBef>
                <a:spcPts val="0"/>
              </a:spcBef>
              <a:spcAft>
                <a:spcPts val="0"/>
              </a:spcAft>
              <a:buClr>
                <a:schemeClr val="dk2"/>
              </a:buClr>
              <a:buSzPts val="1400"/>
              <a:buChar char="○"/>
              <a:defRPr sz="1400">
                <a:solidFill>
                  <a:schemeClr val="dk2"/>
                </a:solidFill>
              </a:defRPr>
            </a:lvl5pPr>
            <a:lvl6pPr marL="2743200" lvl="5" indent="-317500" algn="l" rtl="0">
              <a:lnSpc>
                <a:spcPct val="115000"/>
              </a:lnSpc>
              <a:spcBef>
                <a:spcPts val="0"/>
              </a:spcBef>
              <a:spcAft>
                <a:spcPts val="0"/>
              </a:spcAft>
              <a:buClr>
                <a:schemeClr val="dk2"/>
              </a:buClr>
              <a:buSzPts val="1400"/>
              <a:buChar char="■"/>
              <a:defRPr sz="1400">
                <a:solidFill>
                  <a:schemeClr val="dk2"/>
                </a:solidFill>
              </a:defRPr>
            </a:lvl6pPr>
            <a:lvl7pPr marL="3200400" lvl="6" indent="-317500" algn="l" rtl="0">
              <a:lnSpc>
                <a:spcPct val="115000"/>
              </a:lnSpc>
              <a:spcBef>
                <a:spcPts val="0"/>
              </a:spcBef>
              <a:spcAft>
                <a:spcPts val="0"/>
              </a:spcAft>
              <a:buClr>
                <a:schemeClr val="dk2"/>
              </a:buClr>
              <a:buSzPts val="1400"/>
              <a:buChar char="●"/>
              <a:defRPr sz="1400">
                <a:solidFill>
                  <a:schemeClr val="dk2"/>
                </a:solidFill>
              </a:defRPr>
            </a:lvl7pPr>
            <a:lvl8pPr marL="3657600" lvl="7" indent="-317500" algn="l" rtl="0">
              <a:lnSpc>
                <a:spcPct val="115000"/>
              </a:lnSpc>
              <a:spcBef>
                <a:spcPts val="0"/>
              </a:spcBef>
              <a:spcAft>
                <a:spcPts val="0"/>
              </a:spcAft>
              <a:buClr>
                <a:schemeClr val="dk2"/>
              </a:buClr>
              <a:buSzPts val="1400"/>
              <a:buChar char="○"/>
              <a:defRPr sz="1400">
                <a:solidFill>
                  <a:schemeClr val="dk2"/>
                </a:solidFill>
              </a:defRPr>
            </a:lvl8pPr>
            <a:lvl9pPr marL="4114800" lvl="8" indent="-317500" algn="l" rtl="0">
              <a:lnSpc>
                <a:spcPct val="115000"/>
              </a:lnSpc>
              <a:spcBef>
                <a:spcPts val="0"/>
              </a:spcBef>
              <a:spcAft>
                <a:spcPts val="0"/>
              </a:spcAft>
              <a:buClr>
                <a:schemeClr val="dk2"/>
              </a:buClr>
              <a:buSzPts val="1400"/>
              <a:buChar char="■"/>
              <a:defRPr sz="1400">
                <a:solidFill>
                  <a:schemeClr val="dk2"/>
                </a:solidFill>
              </a:defRPr>
            </a:lvl9pPr>
          </a:lstStyle>
          <a:p>
            <a:endParaRPr/>
          </a:p>
        </p:txBody>
      </p:sp>
      <p:sp>
        <p:nvSpPr>
          <p:cNvPr id="131" name="Google Shape;131;p21"/>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rmAutofit/>
          </a:bodyPr>
          <a:lstStyle>
            <a:lvl1pPr lvl="0" algn="r" rtl="0">
              <a:lnSpc>
                <a:spcPct val="100000"/>
              </a:lnSpc>
              <a:spcAft>
                <a:spcPts val="0"/>
              </a:spcAft>
              <a:buNone/>
              <a:defRPr sz="1000">
                <a:solidFill>
                  <a:schemeClr val="dk2"/>
                </a:solidFill>
              </a:defRPr>
            </a:lvl1pPr>
            <a:lvl2pPr lvl="1" algn="r" rtl="0">
              <a:lnSpc>
                <a:spcPct val="100000"/>
              </a:lnSpc>
              <a:spcAft>
                <a:spcPts val="0"/>
              </a:spcAft>
              <a:buNone/>
              <a:defRPr sz="1000">
                <a:solidFill>
                  <a:schemeClr val="dk2"/>
                </a:solidFill>
              </a:defRPr>
            </a:lvl2pPr>
            <a:lvl3pPr lvl="2" algn="r" rtl="0">
              <a:lnSpc>
                <a:spcPct val="100000"/>
              </a:lnSpc>
              <a:spcAft>
                <a:spcPts val="0"/>
              </a:spcAft>
              <a:buNone/>
              <a:defRPr sz="1000">
                <a:solidFill>
                  <a:schemeClr val="dk2"/>
                </a:solidFill>
              </a:defRPr>
            </a:lvl3pPr>
            <a:lvl4pPr lvl="3" algn="r" rtl="0">
              <a:lnSpc>
                <a:spcPct val="100000"/>
              </a:lnSpc>
              <a:spcAft>
                <a:spcPts val="0"/>
              </a:spcAft>
              <a:buNone/>
              <a:defRPr sz="1000">
                <a:solidFill>
                  <a:schemeClr val="dk2"/>
                </a:solidFill>
              </a:defRPr>
            </a:lvl4pPr>
            <a:lvl5pPr lvl="4" algn="r" rtl="0">
              <a:lnSpc>
                <a:spcPct val="100000"/>
              </a:lnSpc>
              <a:spcAft>
                <a:spcPts val="0"/>
              </a:spcAft>
              <a:buNone/>
              <a:defRPr sz="1000">
                <a:solidFill>
                  <a:schemeClr val="dk2"/>
                </a:solidFill>
              </a:defRPr>
            </a:lvl5pPr>
            <a:lvl6pPr lvl="5" algn="r" rtl="0">
              <a:lnSpc>
                <a:spcPct val="100000"/>
              </a:lnSpc>
              <a:spcAft>
                <a:spcPts val="0"/>
              </a:spcAft>
              <a:buNone/>
              <a:defRPr sz="1000">
                <a:solidFill>
                  <a:schemeClr val="dk2"/>
                </a:solidFill>
              </a:defRPr>
            </a:lvl6pPr>
            <a:lvl7pPr lvl="6" algn="r" rtl="0">
              <a:lnSpc>
                <a:spcPct val="100000"/>
              </a:lnSpc>
              <a:spcAft>
                <a:spcPts val="0"/>
              </a:spcAft>
              <a:buNone/>
              <a:defRPr sz="1000">
                <a:solidFill>
                  <a:schemeClr val="dk2"/>
                </a:solidFill>
              </a:defRPr>
            </a:lvl7pPr>
            <a:lvl8pPr lvl="7" algn="r" rtl="0">
              <a:lnSpc>
                <a:spcPct val="100000"/>
              </a:lnSpc>
              <a:spcAft>
                <a:spcPts val="0"/>
              </a:spcAft>
              <a:buNone/>
              <a:defRPr sz="1000">
                <a:solidFill>
                  <a:schemeClr val="dk2"/>
                </a:solidFill>
              </a:defRPr>
            </a:lvl8pPr>
            <a:lvl9pPr lvl="8" algn="r" rtl="0">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ustom layout 7">
  <p:cSld name="AUTOLAYOUT_14">
    <p:bg>
      <p:bgPr>
        <a:solidFill>
          <a:srgbClr val="FFFFFF"/>
        </a:solidFill>
        <a:effectLst/>
      </p:bgPr>
    </p:bg>
    <p:spTree>
      <p:nvGrpSpPr>
        <p:cNvPr id="1" name="Shape 132"/>
        <p:cNvGrpSpPr/>
        <p:nvPr/>
      </p:nvGrpSpPr>
      <p:grpSpPr>
        <a:xfrm>
          <a:off x="0" y="0"/>
          <a:ext cx="0" cy="0"/>
          <a:chOff x="0" y="0"/>
          <a:chExt cx="0" cy="0"/>
        </a:xfrm>
      </p:grpSpPr>
      <p:sp>
        <p:nvSpPr>
          <p:cNvPr id="133" name="Google Shape;133;p22"/>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2"/>
          <p:cNvSpPr/>
          <p:nvPr/>
        </p:nvSpPr>
        <p:spPr>
          <a:xfrm>
            <a:off x="0" y="0"/>
            <a:ext cx="3512700" cy="5143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2"/>
          <p:cNvSpPr txBox="1">
            <a:spLocks noGrp="1"/>
          </p:cNvSpPr>
          <p:nvPr>
            <p:ph type="title"/>
          </p:nvPr>
        </p:nvSpPr>
        <p:spPr>
          <a:xfrm>
            <a:off x="311700" y="307825"/>
            <a:ext cx="2631900" cy="4316700"/>
          </a:xfrm>
          <a:prstGeom prst="rect">
            <a:avLst/>
          </a:prstGeom>
          <a:noFill/>
        </p:spPr>
        <p:txBody>
          <a:bodyPr spcFirstLastPara="1" wrap="square" lIns="91425" tIns="91425" rIns="91425" bIns="91425" anchor="t" anchorCtr="0">
            <a:normAutofit/>
          </a:bodyPr>
          <a:lstStyle>
            <a:lvl1pPr lvl="0" algn="l">
              <a:lnSpc>
                <a:spcPct val="100000"/>
              </a:lnSpc>
              <a:spcBef>
                <a:spcPts val="0"/>
              </a:spcBef>
              <a:spcAft>
                <a:spcPts val="0"/>
              </a:spcAft>
              <a:buClr>
                <a:srgbClr val="FFFFFF"/>
              </a:buClr>
              <a:buSzPts val="3000"/>
              <a:buNone/>
              <a:defRPr sz="3000">
                <a:solidFill>
                  <a:srgbClr val="FFFFFF"/>
                </a:solidFill>
              </a:defRPr>
            </a:lvl1pPr>
            <a:lvl2pPr lvl="1" algn="l">
              <a:lnSpc>
                <a:spcPct val="100000"/>
              </a:lnSpc>
              <a:spcBef>
                <a:spcPts val="0"/>
              </a:spcBef>
              <a:spcAft>
                <a:spcPts val="0"/>
              </a:spcAft>
              <a:buClr>
                <a:srgbClr val="FFFFFF"/>
              </a:buClr>
              <a:buSzPts val="3000"/>
              <a:buNone/>
              <a:defRPr sz="3000">
                <a:solidFill>
                  <a:srgbClr val="FFFFFF"/>
                </a:solidFill>
              </a:defRPr>
            </a:lvl2pPr>
            <a:lvl3pPr lvl="2" algn="l">
              <a:lnSpc>
                <a:spcPct val="100000"/>
              </a:lnSpc>
              <a:spcBef>
                <a:spcPts val="0"/>
              </a:spcBef>
              <a:spcAft>
                <a:spcPts val="0"/>
              </a:spcAft>
              <a:buClr>
                <a:srgbClr val="FFFFFF"/>
              </a:buClr>
              <a:buSzPts val="3000"/>
              <a:buNone/>
              <a:defRPr sz="3000">
                <a:solidFill>
                  <a:srgbClr val="FFFFFF"/>
                </a:solidFill>
              </a:defRPr>
            </a:lvl3pPr>
            <a:lvl4pPr lvl="3" algn="l">
              <a:lnSpc>
                <a:spcPct val="100000"/>
              </a:lnSpc>
              <a:spcBef>
                <a:spcPts val="0"/>
              </a:spcBef>
              <a:spcAft>
                <a:spcPts val="0"/>
              </a:spcAft>
              <a:buClr>
                <a:srgbClr val="FFFFFF"/>
              </a:buClr>
              <a:buSzPts val="3000"/>
              <a:buNone/>
              <a:defRPr sz="3000">
                <a:solidFill>
                  <a:srgbClr val="FFFFFF"/>
                </a:solidFill>
              </a:defRPr>
            </a:lvl4pPr>
            <a:lvl5pPr lvl="4" algn="l">
              <a:lnSpc>
                <a:spcPct val="100000"/>
              </a:lnSpc>
              <a:spcBef>
                <a:spcPts val="0"/>
              </a:spcBef>
              <a:spcAft>
                <a:spcPts val="0"/>
              </a:spcAft>
              <a:buClr>
                <a:srgbClr val="FFFFFF"/>
              </a:buClr>
              <a:buSzPts val="3000"/>
              <a:buNone/>
              <a:defRPr sz="3000">
                <a:solidFill>
                  <a:srgbClr val="FFFFFF"/>
                </a:solidFill>
              </a:defRPr>
            </a:lvl5pPr>
            <a:lvl6pPr lvl="5" algn="l">
              <a:lnSpc>
                <a:spcPct val="100000"/>
              </a:lnSpc>
              <a:spcBef>
                <a:spcPts val="0"/>
              </a:spcBef>
              <a:spcAft>
                <a:spcPts val="0"/>
              </a:spcAft>
              <a:buClr>
                <a:srgbClr val="FFFFFF"/>
              </a:buClr>
              <a:buSzPts val="3000"/>
              <a:buNone/>
              <a:defRPr sz="3000">
                <a:solidFill>
                  <a:srgbClr val="FFFFFF"/>
                </a:solidFill>
              </a:defRPr>
            </a:lvl6pPr>
            <a:lvl7pPr lvl="6" algn="l">
              <a:lnSpc>
                <a:spcPct val="100000"/>
              </a:lnSpc>
              <a:spcBef>
                <a:spcPts val="0"/>
              </a:spcBef>
              <a:spcAft>
                <a:spcPts val="0"/>
              </a:spcAft>
              <a:buClr>
                <a:srgbClr val="FFFFFF"/>
              </a:buClr>
              <a:buSzPts val="3000"/>
              <a:buNone/>
              <a:defRPr sz="3000">
                <a:solidFill>
                  <a:srgbClr val="FFFFFF"/>
                </a:solidFill>
              </a:defRPr>
            </a:lvl7pPr>
            <a:lvl8pPr lvl="7" algn="l">
              <a:lnSpc>
                <a:spcPct val="100000"/>
              </a:lnSpc>
              <a:spcBef>
                <a:spcPts val="0"/>
              </a:spcBef>
              <a:spcAft>
                <a:spcPts val="0"/>
              </a:spcAft>
              <a:buClr>
                <a:srgbClr val="FFFFFF"/>
              </a:buClr>
              <a:buSzPts val="3000"/>
              <a:buNone/>
              <a:defRPr sz="3000">
                <a:solidFill>
                  <a:srgbClr val="FFFFFF"/>
                </a:solidFill>
              </a:defRPr>
            </a:lvl8pPr>
            <a:lvl9pPr lvl="8" algn="l">
              <a:lnSpc>
                <a:spcPct val="100000"/>
              </a:lnSpc>
              <a:spcBef>
                <a:spcPts val="0"/>
              </a:spcBef>
              <a:spcAft>
                <a:spcPts val="0"/>
              </a:spcAft>
              <a:buClr>
                <a:srgbClr val="FFFFFF"/>
              </a:buClr>
              <a:buSzPts val="3000"/>
              <a:buNone/>
              <a:defRPr sz="3000">
                <a:solidFill>
                  <a:srgbClr val="FFFFFF"/>
                </a:solidFill>
              </a:defRPr>
            </a:lvl9pPr>
          </a:lstStyle>
          <a:p>
            <a:endParaRPr/>
          </a:p>
        </p:txBody>
      </p:sp>
      <p:sp>
        <p:nvSpPr>
          <p:cNvPr id="136" name="Google Shape;136;p22"/>
          <p:cNvSpPr txBox="1">
            <a:spLocks noGrp="1"/>
          </p:cNvSpPr>
          <p:nvPr>
            <p:ph type="body" idx="1"/>
          </p:nvPr>
        </p:nvSpPr>
        <p:spPr>
          <a:xfrm>
            <a:off x="4011825" y="364950"/>
            <a:ext cx="4850400" cy="4259700"/>
          </a:xfrm>
          <a:prstGeom prst="rect">
            <a:avLst/>
          </a:prstGeom>
          <a:noFill/>
        </p:spPr>
        <p:txBody>
          <a:bodyPr spcFirstLastPara="1" wrap="square" lIns="91425" tIns="91425" rIns="91425" bIns="91425" anchor="t" anchorCtr="0">
            <a:normAutofit/>
          </a:bodyPr>
          <a:lstStyle>
            <a:lvl1pPr marL="457200" lvl="0" indent="-368300" algn="l">
              <a:lnSpc>
                <a:spcPct val="115000"/>
              </a:lnSpc>
              <a:spcBef>
                <a:spcPts val="0"/>
              </a:spcBef>
              <a:spcAft>
                <a:spcPts val="0"/>
              </a:spcAft>
              <a:buClr>
                <a:schemeClr val="dk2"/>
              </a:buClr>
              <a:buSzPts val="2200"/>
              <a:buChar char="●"/>
              <a:defRPr sz="2200">
                <a:solidFill>
                  <a:schemeClr val="dk2"/>
                </a:solidFill>
              </a:defRPr>
            </a:lvl1pPr>
            <a:lvl2pPr marL="914400" lvl="1" indent="-342900" algn="l">
              <a:lnSpc>
                <a:spcPct val="115000"/>
              </a:lnSpc>
              <a:spcBef>
                <a:spcPts val="0"/>
              </a:spcBef>
              <a:spcAft>
                <a:spcPts val="0"/>
              </a:spcAft>
              <a:buClr>
                <a:schemeClr val="dk2"/>
              </a:buClr>
              <a:buSzPts val="1800"/>
              <a:buChar char="○"/>
              <a:defRPr sz="1800">
                <a:solidFill>
                  <a:schemeClr val="dk2"/>
                </a:solidFill>
              </a:defRPr>
            </a:lvl2pPr>
            <a:lvl3pPr marL="1371600" lvl="2" indent="-317500" algn="l">
              <a:lnSpc>
                <a:spcPct val="115000"/>
              </a:lnSpc>
              <a:spcBef>
                <a:spcPts val="0"/>
              </a:spcBef>
              <a:spcAft>
                <a:spcPts val="0"/>
              </a:spcAft>
              <a:buClr>
                <a:schemeClr val="dk2"/>
              </a:buClr>
              <a:buSzPts val="1400"/>
              <a:buChar char="■"/>
              <a:defRPr sz="1400">
                <a:solidFill>
                  <a:schemeClr val="dk2"/>
                </a:solidFill>
              </a:defRPr>
            </a:lvl3pPr>
            <a:lvl4pPr marL="1828800" lvl="3" indent="-317500" algn="l">
              <a:lnSpc>
                <a:spcPct val="115000"/>
              </a:lnSpc>
              <a:spcBef>
                <a:spcPts val="0"/>
              </a:spcBef>
              <a:spcAft>
                <a:spcPts val="0"/>
              </a:spcAft>
              <a:buClr>
                <a:schemeClr val="dk2"/>
              </a:buClr>
              <a:buSzPts val="1400"/>
              <a:buChar char="●"/>
              <a:defRPr sz="1400">
                <a:solidFill>
                  <a:schemeClr val="dk2"/>
                </a:solidFill>
              </a:defRPr>
            </a:lvl4pPr>
            <a:lvl5pPr marL="2286000" lvl="4" indent="-317500" algn="l">
              <a:lnSpc>
                <a:spcPct val="115000"/>
              </a:lnSpc>
              <a:spcBef>
                <a:spcPts val="0"/>
              </a:spcBef>
              <a:spcAft>
                <a:spcPts val="0"/>
              </a:spcAft>
              <a:buClr>
                <a:schemeClr val="dk2"/>
              </a:buClr>
              <a:buSzPts val="1400"/>
              <a:buChar char="○"/>
              <a:defRPr sz="1400">
                <a:solidFill>
                  <a:schemeClr val="dk2"/>
                </a:solidFill>
              </a:defRPr>
            </a:lvl5pPr>
            <a:lvl6pPr marL="2743200" lvl="5" indent="-317500" algn="l">
              <a:lnSpc>
                <a:spcPct val="115000"/>
              </a:lnSpc>
              <a:spcBef>
                <a:spcPts val="0"/>
              </a:spcBef>
              <a:spcAft>
                <a:spcPts val="0"/>
              </a:spcAft>
              <a:buClr>
                <a:schemeClr val="dk2"/>
              </a:buClr>
              <a:buSzPts val="1400"/>
              <a:buChar char="■"/>
              <a:defRPr sz="1400">
                <a:solidFill>
                  <a:schemeClr val="dk2"/>
                </a:solidFill>
              </a:defRPr>
            </a:lvl6pPr>
            <a:lvl7pPr marL="3200400" lvl="6" indent="-317500" algn="l">
              <a:lnSpc>
                <a:spcPct val="115000"/>
              </a:lnSpc>
              <a:spcBef>
                <a:spcPts val="0"/>
              </a:spcBef>
              <a:spcAft>
                <a:spcPts val="0"/>
              </a:spcAft>
              <a:buClr>
                <a:schemeClr val="dk2"/>
              </a:buClr>
              <a:buSzPts val="1400"/>
              <a:buChar char="●"/>
              <a:defRPr sz="1400">
                <a:solidFill>
                  <a:schemeClr val="dk2"/>
                </a:solidFill>
              </a:defRPr>
            </a:lvl7pPr>
            <a:lvl8pPr marL="3657600" lvl="7" indent="-317500" algn="l">
              <a:lnSpc>
                <a:spcPct val="115000"/>
              </a:lnSpc>
              <a:spcBef>
                <a:spcPts val="0"/>
              </a:spcBef>
              <a:spcAft>
                <a:spcPts val="0"/>
              </a:spcAft>
              <a:buClr>
                <a:schemeClr val="dk2"/>
              </a:buClr>
              <a:buSzPts val="1400"/>
              <a:buChar char="○"/>
              <a:defRPr sz="1400">
                <a:solidFill>
                  <a:schemeClr val="dk2"/>
                </a:solidFill>
              </a:defRPr>
            </a:lvl8pPr>
            <a:lvl9pPr marL="4114800" lvl="8" indent="-317500" algn="l">
              <a:lnSpc>
                <a:spcPct val="115000"/>
              </a:lnSpc>
              <a:spcBef>
                <a:spcPts val="0"/>
              </a:spcBef>
              <a:spcAft>
                <a:spcPts val="0"/>
              </a:spcAft>
              <a:buClr>
                <a:schemeClr val="dk2"/>
              </a:buClr>
              <a:buSzPts val="1400"/>
              <a:buChar char="■"/>
              <a:defRPr sz="1400">
                <a:solidFill>
                  <a:schemeClr val="dk2"/>
                </a:solidFill>
              </a:defRPr>
            </a:lvl9pPr>
          </a:lstStyle>
          <a:p>
            <a:endParaRPr/>
          </a:p>
        </p:txBody>
      </p:sp>
      <p:sp>
        <p:nvSpPr>
          <p:cNvPr id="137" name="Google Shape;137;p22"/>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rm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ustom layout 9">
  <p:cSld name="AUTOLAYOUT_15">
    <p:bg>
      <p:bgPr>
        <a:solidFill>
          <a:srgbClr val="FFFFFF"/>
        </a:solidFill>
        <a:effectLst/>
      </p:bgPr>
    </p:bg>
    <p:spTree>
      <p:nvGrpSpPr>
        <p:cNvPr id="1" name="Shape 138"/>
        <p:cNvGrpSpPr/>
        <p:nvPr/>
      </p:nvGrpSpPr>
      <p:grpSpPr>
        <a:xfrm>
          <a:off x="0" y="0"/>
          <a:ext cx="0" cy="0"/>
          <a:chOff x="0" y="0"/>
          <a:chExt cx="0" cy="0"/>
        </a:xfrm>
      </p:grpSpPr>
      <p:sp>
        <p:nvSpPr>
          <p:cNvPr id="139" name="Google Shape;139;p23"/>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3"/>
          <p:cNvSpPr/>
          <p:nvPr/>
        </p:nvSpPr>
        <p:spPr>
          <a:xfrm>
            <a:off x="0" y="0"/>
            <a:ext cx="3512700" cy="5143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3"/>
          <p:cNvSpPr txBox="1">
            <a:spLocks noGrp="1"/>
          </p:cNvSpPr>
          <p:nvPr>
            <p:ph type="title"/>
          </p:nvPr>
        </p:nvSpPr>
        <p:spPr>
          <a:xfrm>
            <a:off x="311700" y="307825"/>
            <a:ext cx="2631900" cy="4316700"/>
          </a:xfrm>
          <a:prstGeom prst="rect">
            <a:avLst/>
          </a:prstGeom>
          <a:noFill/>
        </p:spPr>
        <p:txBody>
          <a:bodyPr spcFirstLastPara="1" wrap="square" lIns="91425" tIns="91425" rIns="91425" bIns="91425" anchor="t" anchorCtr="0">
            <a:normAutofit/>
          </a:bodyPr>
          <a:lstStyle>
            <a:lvl1pPr lvl="0" algn="l">
              <a:lnSpc>
                <a:spcPct val="100000"/>
              </a:lnSpc>
              <a:spcBef>
                <a:spcPts val="0"/>
              </a:spcBef>
              <a:spcAft>
                <a:spcPts val="0"/>
              </a:spcAft>
              <a:buClr>
                <a:srgbClr val="FFFFFF"/>
              </a:buClr>
              <a:buSzPts val="3000"/>
              <a:buNone/>
              <a:defRPr sz="3000">
                <a:solidFill>
                  <a:srgbClr val="FFFFFF"/>
                </a:solidFill>
              </a:defRPr>
            </a:lvl1pPr>
            <a:lvl2pPr lvl="1" algn="l">
              <a:lnSpc>
                <a:spcPct val="100000"/>
              </a:lnSpc>
              <a:spcBef>
                <a:spcPts val="0"/>
              </a:spcBef>
              <a:spcAft>
                <a:spcPts val="0"/>
              </a:spcAft>
              <a:buClr>
                <a:srgbClr val="FFFFFF"/>
              </a:buClr>
              <a:buSzPts val="3000"/>
              <a:buNone/>
              <a:defRPr sz="3000">
                <a:solidFill>
                  <a:srgbClr val="FFFFFF"/>
                </a:solidFill>
              </a:defRPr>
            </a:lvl2pPr>
            <a:lvl3pPr lvl="2" algn="l">
              <a:lnSpc>
                <a:spcPct val="100000"/>
              </a:lnSpc>
              <a:spcBef>
                <a:spcPts val="0"/>
              </a:spcBef>
              <a:spcAft>
                <a:spcPts val="0"/>
              </a:spcAft>
              <a:buClr>
                <a:srgbClr val="FFFFFF"/>
              </a:buClr>
              <a:buSzPts val="3000"/>
              <a:buNone/>
              <a:defRPr sz="3000">
                <a:solidFill>
                  <a:srgbClr val="FFFFFF"/>
                </a:solidFill>
              </a:defRPr>
            </a:lvl3pPr>
            <a:lvl4pPr lvl="3" algn="l">
              <a:lnSpc>
                <a:spcPct val="100000"/>
              </a:lnSpc>
              <a:spcBef>
                <a:spcPts val="0"/>
              </a:spcBef>
              <a:spcAft>
                <a:spcPts val="0"/>
              </a:spcAft>
              <a:buClr>
                <a:srgbClr val="FFFFFF"/>
              </a:buClr>
              <a:buSzPts val="3000"/>
              <a:buNone/>
              <a:defRPr sz="3000">
                <a:solidFill>
                  <a:srgbClr val="FFFFFF"/>
                </a:solidFill>
              </a:defRPr>
            </a:lvl4pPr>
            <a:lvl5pPr lvl="4" algn="l">
              <a:lnSpc>
                <a:spcPct val="100000"/>
              </a:lnSpc>
              <a:spcBef>
                <a:spcPts val="0"/>
              </a:spcBef>
              <a:spcAft>
                <a:spcPts val="0"/>
              </a:spcAft>
              <a:buClr>
                <a:srgbClr val="FFFFFF"/>
              </a:buClr>
              <a:buSzPts val="3000"/>
              <a:buNone/>
              <a:defRPr sz="3000">
                <a:solidFill>
                  <a:srgbClr val="FFFFFF"/>
                </a:solidFill>
              </a:defRPr>
            </a:lvl5pPr>
            <a:lvl6pPr lvl="5" algn="l">
              <a:lnSpc>
                <a:spcPct val="100000"/>
              </a:lnSpc>
              <a:spcBef>
                <a:spcPts val="0"/>
              </a:spcBef>
              <a:spcAft>
                <a:spcPts val="0"/>
              </a:spcAft>
              <a:buClr>
                <a:srgbClr val="FFFFFF"/>
              </a:buClr>
              <a:buSzPts val="3000"/>
              <a:buNone/>
              <a:defRPr sz="3000">
                <a:solidFill>
                  <a:srgbClr val="FFFFFF"/>
                </a:solidFill>
              </a:defRPr>
            </a:lvl6pPr>
            <a:lvl7pPr lvl="6" algn="l">
              <a:lnSpc>
                <a:spcPct val="100000"/>
              </a:lnSpc>
              <a:spcBef>
                <a:spcPts val="0"/>
              </a:spcBef>
              <a:spcAft>
                <a:spcPts val="0"/>
              </a:spcAft>
              <a:buClr>
                <a:srgbClr val="FFFFFF"/>
              </a:buClr>
              <a:buSzPts val="3000"/>
              <a:buNone/>
              <a:defRPr sz="3000">
                <a:solidFill>
                  <a:srgbClr val="FFFFFF"/>
                </a:solidFill>
              </a:defRPr>
            </a:lvl7pPr>
            <a:lvl8pPr lvl="7" algn="l">
              <a:lnSpc>
                <a:spcPct val="100000"/>
              </a:lnSpc>
              <a:spcBef>
                <a:spcPts val="0"/>
              </a:spcBef>
              <a:spcAft>
                <a:spcPts val="0"/>
              </a:spcAft>
              <a:buClr>
                <a:srgbClr val="FFFFFF"/>
              </a:buClr>
              <a:buSzPts val="3000"/>
              <a:buNone/>
              <a:defRPr sz="3000">
                <a:solidFill>
                  <a:srgbClr val="FFFFFF"/>
                </a:solidFill>
              </a:defRPr>
            </a:lvl8pPr>
            <a:lvl9pPr lvl="8" algn="l">
              <a:lnSpc>
                <a:spcPct val="100000"/>
              </a:lnSpc>
              <a:spcBef>
                <a:spcPts val="0"/>
              </a:spcBef>
              <a:spcAft>
                <a:spcPts val="0"/>
              </a:spcAft>
              <a:buClr>
                <a:srgbClr val="FFFFFF"/>
              </a:buClr>
              <a:buSzPts val="3000"/>
              <a:buNone/>
              <a:defRPr sz="3000">
                <a:solidFill>
                  <a:srgbClr val="FFFFFF"/>
                </a:solidFill>
              </a:defRPr>
            </a:lvl9pPr>
          </a:lstStyle>
          <a:p>
            <a:endParaRPr/>
          </a:p>
        </p:txBody>
      </p:sp>
      <p:sp>
        <p:nvSpPr>
          <p:cNvPr id="142" name="Google Shape;142;p23"/>
          <p:cNvSpPr txBox="1">
            <a:spLocks noGrp="1"/>
          </p:cNvSpPr>
          <p:nvPr>
            <p:ph type="body" idx="1"/>
          </p:nvPr>
        </p:nvSpPr>
        <p:spPr>
          <a:xfrm>
            <a:off x="4011825" y="364950"/>
            <a:ext cx="4850400" cy="4259700"/>
          </a:xfrm>
          <a:prstGeom prst="rect">
            <a:avLst/>
          </a:prstGeom>
          <a:noFill/>
        </p:spPr>
        <p:txBody>
          <a:bodyPr spcFirstLastPara="1" wrap="square" lIns="91425" tIns="91425" rIns="91425" bIns="91425" anchor="t" anchorCtr="0">
            <a:normAutofit/>
          </a:bodyPr>
          <a:lstStyle>
            <a:lvl1pPr marL="457200" lvl="0" indent="-368300" algn="l">
              <a:lnSpc>
                <a:spcPct val="115000"/>
              </a:lnSpc>
              <a:spcBef>
                <a:spcPts val="0"/>
              </a:spcBef>
              <a:spcAft>
                <a:spcPts val="0"/>
              </a:spcAft>
              <a:buClr>
                <a:schemeClr val="dk2"/>
              </a:buClr>
              <a:buSzPts val="2200"/>
              <a:buChar char="●"/>
              <a:defRPr sz="2200">
                <a:solidFill>
                  <a:schemeClr val="dk2"/>
                </a:solidFill>
              </a:defRPr>
            </a:lvl1pPr>
            <a:lvl2pPr marL="914400" lvl="1" indent="-342900" algn="l">
              <a:lnSpc>
                <a:spcPct val="115000"/>
              </a:lnSpc>
              <a:spcBef>
                <a:spcPts val="0"/>
              </a:spcBef>
              <a:spcAft>
                <a:spcPts val="0"/>
              </a:spcAft>
              <a:buClr>
                <a:schemeClr val="dk2"/>
              </a:buClr>
              <a:buSzPts val="1800"/>
              <a:buChar char="○"/>
              <a:defRPr sz="1800">
                <a:solidFill>
                  <a:schemeClr val="dk2"/>
                </a:solidFill>
              </a:defRPr>
            </a:lvl2pPr>
            <a:lvl3pPr marL="1371600" lvl="2" indent="-317500" algn="l">
              <a:lnSpc>
                <a:spcPct val="115000"/>
              </a:lnSpc>
              <a:spcBef>
                <a:spcPts val="0"/>
              </a:spcBef>
              <a:spcAft>
                <a:spcPts val="0"/>
              </a:spcAft>
              <a:buClr>
                <a:schemeClr val="dk2"/>
              </a:buClr>
              <a:buSzPts val="1400"/>
              <a:buChar char="■"/>
              <a:defRPr sz="1400">
                <a:solidFill>
                  <a:schemeClr val="dk2"/>
                </a:solidFill>
              </a:defRPr>
            </a:lvl3pPr>
            <a:lvl4pPr marL="1828800" lvl="3" indent="-317500" algn="l">
              <a:lnSpc>
                <a:spcPct val="115000"/>
              </a:lnSpc>
              <a:spcBef>
                <a:spcPts val="0"/>
              </a:spcBef>
              <a:spcAft>
                <a:spcPts val="0"/>
              </a:spcAft>
              <a:buClr>
                <a:schemeClr val="dk2"/>
              </a:buClr>
              <a:buSzPts val="1400"/>
              <a:buChar char="●"/>
              <a:defRPr sz="1400">
                <a:solidFill>
                  <a:schemeClr val="dk2"/>
                </a:solidFill>
              </a:defRPr>
            </a:lvl4pPr>
            <a:lvl5pPr marL="2286000" lvl="4" indent="-317500" algn="l">
              <a:lnSpc>
                <a:spcPct val="115000"/>
              </a:lnSpc>
              <a:spcBef>
                <a:spcPts val="0"/>
              </a:spcBef>
              <a:spcAft>
                <a:spcPts val="0"/>
              </a:spcAft>
              <a:buClr>
                <a:schemeClr val="dk2"/>
              </a:buClr>
              <a:buSzPts val="1400"/>
              <a:buChar char="○"/>
              <a:defRPr sz="1400">
                <a:solidFill>
                  <a:schemeClr val="dk2"/>
                </a:solidFill>
              </a:defRPr>
            </a:lvl5pPr>
            <a:lvl6pPr marL="2743200" lvl="5" indent="-317500" algn="l">
              <a:lnSpc>
                <a:spcPct val="115000"/>
              </a:lnSpc>
              <a:spcBef>
                <a:spcPts val="0"/>
              </a:spcBef>
              <a:spcAft>
                <a:spcPts val="0"/>
              </a:spcAft>
              <a:buClr>
                <a:schemeClr val="dk2"/>
              </a:buClr>
              <a:buSzPts val="1400"/>
              <a:buChar char="■"/>
              <a:defRPr sz="1400">
                <a:solidFill>
                  <a:schemeClr val="dk2"/>
                </a:solidFill>
              </a:defRPr>
            </a:lvl6pPr>
            <a:lvl7pPr marL="3200400" lvl="6" indent="-317500" algn="l">
              <a:lnSpc>
                <a:spcPct val="115000"/>
              </a:lnSpc>
              <a:spcBef>
                <a:spcPts val="0"/>
              </a:spcBef>
              <a:spcAft>
                <a:spcPts val="0"/>
              </a:spcAft>
              <a:buClr>
                <a:schemeClr val="dk2"/>
              </a:buClr>
              <a:buSzPts val="1400"/>
              <a:buChar char="●"/>
              <a:defRPr sz="1400">
                <a:solidFill>
                  <a:schemeClr val="dk2"/>
                </a:solidFill>
              </a:defRPr>
            </a:lvl7pPr>
            <a:lvl8pPr marL="3657600" lvl="7" indent="-317500" algn="l">
              <a:lnSpc>
                <a:spcPct val="115000"/>
              </a:lnSpc>
              <a:spcBef>
                <a:spcPts val="0"/>
              </a:spcBef>
              <a:spcAft>
                <a:spcPts val="0"/>
              </a:spcAft>
              <a:buClr>
                <a:schemeClr val="dk2"/>
              </a:buClr>
              <a:buSzPts val="1400"/>
              <a:buChar char="○"/>
              <a:defRPr sz="1400">
                <a:solidFill>
                  <a:schemeClr val="dk2"/>
                </a:solidFill>
              </a:defRPr>
            </a:lvl8pPr>
            <a:lvl9pPr marL="4114800" lvl="8" indent="-317500" algn="l">
              <a:lnSpc>
                <a:spcPct val="115000"/>
              </a:lnSpc>
              <a:spcBef>
                <a:spcPts val="0"/>
              </a:spcBef>
              <a:spcAft>
                <a:spcPts val="0"/>
              </a:spcAft>
              <a:buClr>
                <a:schemeClr val="dk2"/>
              </a:buClr>
              <a:buSzPts val="1400"/>
              <a:buChar char="■"/>
              <a:defRPr sz="1400">
                <a:solidFill>
                  <a:schemeClr val="dk2"/>
                </a:solidFill>
              </a:defRPr>
            </a:lvl9pPr>
          </a:lstStyle>
          <a:p>
            <a:endParaRPr/>
          </a:p>
        </p:txBody>
      </p:sp>
      <p:sp>
        <p:nvSpPr>
          <p:cNvPr id="143" name="Google Shape;143;p23"/>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rm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ustom layout 11">
  <p:cSld name="AUTOLAYOUT_16">
    <p:bg>
      <p:bgPr>
        <a:solidFill>
          <a:srgbClr val="FFFFFF"/>
        </a:solidFill>
        <a:effectLst/>
      </p:bgPr>
    </p:bg>
    <p:spTree>
      <p:nvGrpSpPr>
        <p:cNvPr id="1" name="Shape 144"/>
        <p:cNvGrpSpPr/>
        <p:nvPr/>
      </p:nvGrpSpPr>
      <p:grpSpPr>
        <a:xfrm>
          <a:off x="0" y="0"/>
          <a:ext cx="0" cy="0"/>
          <a:chOff x="0" y="0"/>
          <a:chExt cx="0" cy="0"/>
        </a:xfrm>
      </p:grpSpPr>
      <p:sp>
        <p:nvSpPr>
          <p:cNvPr id="145" name="Google Shape;145;p24"/>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4"/>
          <p:cNvSpPr txBox="1">
            <a:spLocks noGrp="1"/>
          </p:cNvSpPr>
          <p:nvPr>
            <p:ph type="title"/>
          </p:nvPr>
        </p:nvSpPr>
        <p:spPr>
          <a:xfrm>
            <a:off x="311700" y="2540450"/>
            <a:ext cx="3119700" cy="2036400"/>
          </a:xfrm>
          <a:prstGeom prst="rect">
            <a:avLst/>
          </a:prstGeom>
          <a:noFill/>
        </p:spPr>
        <p:txBody>
          <a:bodyPr spcFirstLastPara="1" wrap="square" lIns="91425" tIns="91425" rIns="91425" bIns="91425" anchor="t" anchorCtr="0">
            <a:normAutofit/>
          </a:bodyPr>
          <a:lstStyle>
            <a:lvl1pPr lvl="0" algn="l">
              <a:lnSpc>
                <a:spcPct val="100000"/>
              </a:lnSpc>
              <a:spcBef>
                <a:spcPts val="0"/>
              </a:spcBef>
              <a:spcAft>
                <a:spcPts val="0"/>
              </a:spcAft>
              <a:buClr>
                <a:schemeClr val="dk1"/>
              </a:buClr>
              <a:buSzPts val="2800"/>
              <a:buNone/>
              <a:defRPr sz="2800">
                <a:solidFill>
                  <a:schemeClr val="dk1"/>
                </a:solidFill>
              </a:defRPr>
            </a:lvl1pPr>
            <a:lvl2pPr lvl="1" algn="l">
              <a:lnSpc>
                <a:spcPct val="100000"/>
              </a:lnSpc>
              <a:spcBef>
                <a:spcPts val="0"/>
              </a:spcBef>
              <a:spcAft>
                <a:spcPts val="0"/>
              </a:spcAft>
              <a:buClr>
                <a:schemeClr val="dk1"/>
              </a:buClr>
              <a:buSzPts val="2800"/>
              <a:buNone/>
              <a:defRPr sz="2800">
                <a:solidFill>
                  <a:schemeClr val="dk1"/>
                </a:solidFill>
              </a:defRPr>
            </a:lvl2pPr>
            <a:lvl3pPr lvl="2" algn="l">
              <a:lnSpc>
                <a:spcPct val="100000"/>
              </a:lnSpc>
              <a:spcBef>
                <a:spcPts val="0"/>
              </a:spcBef>
              <a:spcAft>
                <a:spcPts val="0"/>
              </a:spcAft>
              <a:buClr>
                <a:schemeClr val="dk1"/>
              </a:buClr>
              <a:buSzPts val="2800"/>
              <a:buNone/>
              <a:defRPr sz="2800">
                <a:solidFill>
                  <a:schemeClr val="dk1"/>
                </a:solidFill>
              </a:defRPr>
            </a:lvl3pPr>
            <a:lvl4pPr lvl="3" algn="l">
              <a:lnSpc>
                <a:spcPct val="100000"/>
              </a:lnSpc>
              <a:spcBef>
                <a:spcPts val="0"/>
              </a:spcBef>
              <a:spcAft>
                <a:spcPts val="0"/>
              </a:spcAft>
              <a:buClr>
                <a:schemeClr val="dk1"/>
              </a:buClr>
              <a:buSzPts val="2800"/>
              <a:buNone/>
              <a:defRPr sz="2800">
                <a:solidFill>
                  <a:schemeClr val="dk1"/>
                </a:solidFill>
              </a:defRPr>
            </a:lvl4pPr>
            <a:lvl5pPr lvl="4" algn="l">
              <a:lnSpc>
                <a:spcPct val="100000"/>
              </a:lnSpc>
              <a:spcBef>
                <a:spcPts val="0"/>
              </a:spcBef>
              <a:spcAft>
                <a:spcPts val="0"/>
              </a:spcAft>
              <a:buClr>
                <a:schemeClr val="dk1"/>
              </a:buClr>
              <a:buSzPts val="2800"/>
              <a:buNone/>
              <a:defRPr sz="2800">
                <a:solidFill>
                  <a:schemeClr val="dk1"/>
                </a:solidFill>
              </a:defRPr>
            </a:lvl5pPr>
            <a:lvl6pPr lvl="5" algn="l">
              <a:lnSpc>
                <a:spcPct val="100000"/>
              </a:lnSpc>
              <a:spcBef>
                <a:spcPts val="0"/>
              </a:spcBef>
              <a:spcAft>
                <a:spcPts val="0"/>
              </a:spcAft>
              <a:buClr>
                <a:schemeClr val="dk1"/>
              </a:buClr>
              <a:buSzPts val="2800"/>
              <a:buNone/>
              <a:defRPr sz="2800">
                <a:solidFill>
                  <a:schemeClr val="dk1"/>
                </a:solidFill>
              </a:defRPr>
            </a:lvl6pPr>
            <a:lvl7pPr lvl="6" algn="l">
              <a:lnSpc>
                <a:spcPct val="100000"/>
              </a:lnSpc>
              <a:spcBef>
                <a:spcPts val="0"/>
              </a:spcBef>
              <a:spcAft>
                <a:spcPts val="0"/>
              </a:spcAft>
              <a:buClr>
                <a:schemeClr val="dk1"/>
              </a:buClr>
              <a:buSzPts val="2800"/>
              <a:buNone/>
              <a:defRPr sz="2800">
                <a:solidFill>
                  <a:schemeClr val="dk1"/>
                </a:solidFill>
              </a:defRPr>
            </a:lvl7pPr>
            <a:lvl8pPr lvl="7" algn="l">
              <a:lnSpc>
                <a:spcPct val="100000"/>
              </a:lnSpc>
              <a:spcBef>
                <a:spcPts val="0"/>
              </a:spcBef>
              <a:spcAft>
                <a:spcPts val="0"/>
              </a:spcAft>
              <a:buClr>
                <a:schemeClr val="dk1"/>
              </a:buClr>
              <a:buSzPts val="2800"/>
              <a:buNone/>
              <a:defRPr sz="2800">
                <a:solidFill>
                  <a:schemeClr val="dk1"/>
                </a:solidFill>
              </a:defRPr>
            </a:lvl8pPr>
            <a:lvl9pPr lvl="8" algn="l">
              <a:lnSpc>
                <a:spcPct val="100000"/>
              </a:lnSpc>
              <a:spcBef>
                <a:spcPts val="0"/>
              </a:spcBef>
              <a:spcAft>
                <a:spcPts val="0"/>
              </a:spcAft>
              <a:buClr>
                <a:schemeClr val="dk1"/>
              </a:buClr>
              <a:buSzPts val="2800"/>
              <a:buNone/>
              <a:defRPr sz="2800">
                <a:solidFill>
                  <a:schemeClr val="dk1"/>
                </a:solidFill>
              </a:defRPr>
            </a:lvl9pPr>
          </a:lstStyle>
          <a:p>
            <a:endParaRPr/>
          </a:p>
        </p:txBody>
      </p:sp>
      <p:sp>
        <p:nvSpPr>
          <p:cNvPr id="147" name="Google Shape;147;p24"/>
          <p:cNvSpPr txBox="1">
            <a:spLocks noGrp="1"/>
          </p:cNvSpPr>
          <p:nvPr>
            <p:ph type="body" idx="1"/>
          </p:nvPr>
        </p:nvSpPr>
        <p:spPr>
          <a:xfrm>
            <a:off x="3529200" y="2540450"/>
            <a:ext cx="5295300" cy="2036400"/>
          </a:xfrm>
          <a:prstGeom prst="rect">
            <a:avLst/>
          </a:prstGeom>
          <a:noFill/>
        </p:spPr>
        <p:txBody>
          <a:bodyPr spcFirstLastPara="1" wrap="square" lIns="91425" tIns="91425" rIns="91425" bIns="91425" anchor="t" anchorCtr="0">
            <a:normAutofit/>
          </a:bodyPr>
          <a:lstStyle>
            <a:lvl1pPr marL="457200" lvl="0" indent="-330200" algn="l">
              <a:lnSpc>
                <a:spcPct val="115000"/>
              </a:lnSpc>
              <a:spcBef>
                <a:spcPts val="0"/>
              </a:spcBef>
              <a:spcAft>
                <a:spcPts val="0"/>
              </a:spcAft>
              <a:buClr>
                <a:schemeClr val="dk2"/>
              </a:buClr>
              <a:buSzPts val="1600"/>
              <a:buChar char="●"/>
              <a:defRPr sz="1600">
                <a:solidFill>
                  <a:schemeClr val="dk2"/>
                </a:solidFill>
              </a:defRPr>
            </a:lvl1pPr>
            <a:lvl2pPr marL="914400" lvl="1" indent="-317500" algn="l">
              <a:lnSpc>
                <a:spcPct val="115000"/>
              </a:lnSpc>
              <a:spcBef>
                <a:spcPts val="0"/>
              </a:spcBef>
              <a:spcAft>
                <a:spcPts val="0"/>
              </a:spcAft>
              <a:buClr>
                <a:schemeClr val="dk2"/>
              </a:buClr>
              <a:buSzPts val="1400"/>
              <a:buChar char="○"/>
              <a:defRPr sz="1400">
                <a:solidFill>
                  <a:schemeClr val="dk2"/>
                </a:solidFill>
              </a:defRPr>
            </a:lvl2pPr>
            <a:lvl3pPr marL="1371600" lvl="2" indent="-317500" algn="l">
              <a:lnSpc>
                <a:spcPct val="115000"/>
              </a:lnSpc>
              <a:spcBef>
                <a:spcPts val="0"/>
              </a:spcBef>
              <a:spcAft>
                <a:spcPts val="0"/>
              </a:spcAft>
              <a:buClr>
                <a:schemeClr val="dk2"/>
              </a:buClr>
              <a:buSzPts val="1400"/>
              <a:buChar char="■"/>
              <a:defRPr sz="1400">
                <a:solidFill>
                  <a:schemeClr val="dk2"/>
                </a:solidFill>
              </a:defRPr>
            </a:lvl3pPr>
            <a:lvl4pPr marL="1828800" lvl="3" indent="-317500" algn="l">
              <a:lnSpc>
                <a:spcPct val="115000"/>
              </a:lnSpc>
              <a:spcBef>
                <a:spcPts val="0"/>
              </a:spcBef>
              <a:spcAft>
                <a:spcPts val="0"/>
              </a:spcAft>
              <a:buClr>
                <a:schemeClr val="dk2"/>
              </a:buClr>
              <a:buSzPts val="1400"/>
              <a:buChar char="●"/>
              <a:defRPr sz="1400">
                <a:solidFill>
                  <a:schemeClr val="dk2"/>
                </a:solidFill>
              </a:defRPr>
            </a:lvl4pPr>
            <a:lvl5pPr marL="2286000" lvl="4" indent="-317500" algn="l">
              <a:lnSpc>
                <a:spcPct val="115000"/>
              </a:lnSpc>
              <a:spcBef>
                <a:spcPts val="0"/>
              </a:spcBef>
              <a:spcAft>
                <a:spcPts val="0"/>
              </a:spcAft>
              <a:buClr>
                <a:schemeClr val="dk2"/>
              </a:buClr>
              <a:buSzPts val="1400"/>
              <a:buChar char="○"/>
              <a:defRPr sz="1400">
                <a:solidFill>
                  <a:schemeClr val="dk2"/>
                </a:solidFill>
              </a:defRPr>
            </a:lvl5pPr>
            <a:lvl6pPr marL="2743200" lvl="5" indent="-317500" algn="l">
              <a:lnSpc>
                <a:spcPct val="115000"/>
              </a:lnSpc>
              <a:spcBef>
                <a:spcPts val="0"/>
              </a:spcBef>
              <a:spcAft>
                <a:spcPts val="0"/>
              </a:spcAft>
              <a:buClr>
                <a:schemeClr val="dk2"/>
              </a:buClr>
              <a:buSzPts val="1400"/>
              <a:buChar char="■"/>
              <a:defRPr sz="1400">
                <a:solidFill>
                  <a:schemeClr val="dk2"/>
                </a:solidFill>
              </a:defRPr>
            </a:lvl6pPr>
            <a:lvl7pPr marL="3200400" lvl="6" indent="-317500" algn="l">
              <a:lnSpc>
                <a:spcPct val="115000"/>
              </a:lnSpc>
              <a:spcBef>
                <a:spcPts val="0"/>
              </a:spcBef>
              <a:spcAft>
                <a:spcPts val="0"/>
              </a:spcAft>
              <a:buClr>
                <a:schemeClr val="dk2"/>
              </a:buClr>
              <a:buSzPts val="1400"/>
              <a:buChar char="●"/>
              <a:defRPr sz="1400">
                <a:solidFill>
                  <a:schemeClr val="dk2"/>
                </a:solidFill>
              </a:defRPr>
            </a:lvl7pPr>
            <a:lvl8pPr marL="3657600" lvl="7" indent="-317500" algn="l">
              <a:lnSpc>
                <a:spcPct val="115000"/>
              </a:lnSpc>
              <a:spcBef>
                <a:spcPts val="0"/>
              </a:spcBef>
              <a:spcAft>
                <a:spcPts val="0"/>
              </a:spcAft>
              <a:buClr>
                <a:schemeClr val="dk2"/>
              </a:buClr>
              <a:buSzPts val="1400"/>
              <a:buChar char="○"/>
              <a:defRPr sz="1400">
                <a:solidFill>
                  <a:schemeClr val="dk2"/>
                </a:solidFill>
              </a:defRPr>
            </a:lvl8pPr>
            <a:lvl9pPr marL="4114800" lvl="8" indent="-317500" algn="l">
              <a:lnSpc>
                <a:spcPct val="115000"/>
              </a:lnSpc>
              <a:spcBef>
                <a:spcPts val="0"/>
              </a:spcBef>
              <a:spcAft>
                <a:spcPts val="0"/>
              </a:spcAft>
              <a:buClr>
                <a:schemeClr val="dk2"/>
              </a:buClr>
              <a:buSzPts val="1400"/>
              <a:buChar char="■"/>
              <a:defRPr sz="1400">
                <a:solidFill>
                  <a:schemeClr val="dk2"/>
                </a:solidFill>
              </a:defRPr>
            </a:lvl9pPr>
          </a:lstStyle>
          <a:p>
            <a:endParaRPr/>
          </a:p>
        </p:txBody>
      </p:sp>
      <p:sp>
        <p:nvSpPr>
          <p:cNvPr id="148" name="Google Shape;148;p24"/>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rm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68300">
              <a:spcBef>
                <a:spcPts val="0"/>
              </a:spcBef>
              <a:spcAft>
                <a:spcPts val="0"/>
              </a:spcAft>
              <a:buSzPts val="2200"/>
              <a:buChar char="●"/>
              <a:defRPr sz="2200"/>
            </a:lvl1pPr>
            <a:lvl2pPr marL="914400" lvl="1" indent="-342900">
              <a:spcBef>
                <a:spcPts val="0"/>
              </a:spcBef>
              <a:spcAft>
                <a:spcPts val="0"/>
              </a:spcAft>
              <a:buSzPts val="1800"/>
              <a:buChar char="○"/>
              <a:defRPr sz="1800"/>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hyperlink" Target="https://scholarworks.gvsu.edu/library_presentations/102" TargetMode="External"/><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3.xml"/><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hyperlink" Target="https://scholarworks.gvsu.edu/library_reports/26/" TargetMode="External"/><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1.xml"/><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3" Type="http://schemas.openxmlformats.org/officeDocument/2006/relationships/hyperlink" Target="mailto:belange1@gvsu.edu" TargetMode="External"/><Relationship Id="rId2" Type="http://schemas.openxmlformats.org/officeDocument/2006/relationships/notesSlide" Target="../notesSlides/notesSlide3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mailto:raop@macewan.ca" TargetMode="External"/><Relationship Id="rId4" Type="http://schemas.openxmlformats.org/officeDocument/2006/relationships/hyperlink" Target="mailto:shargarc@ussc.ed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153" name="Google Shape;153;p25"/>
          <p:cNvPicPr preferRelativeResize="0"/>
          <p:nvPr/>
        </p:nvPicPr>
        <p:blipFill>
          <a:blip r:embed="rId3">
            <a:alphaModFix/>
          </a:blip>
          <a:stretch>
            <a:fillRect/>
          </a:stretch>
        </p:blipFill>
        <p:spPr>
          <a:xfrm>
            <a:off x="1" y="0"/>
            <a:ext cx="9144003" cy="5143500"/>
          </a:xfrm>
          <a:prstGeom prst="rect">
            <a:avLst/>
          </a:prstGeom>
          <a:noFill/>
          <a:ln>
            <a:noFill/>
          </a:ln>
        </p:spPr>
      </p:pic>
      <p:sp>
        <p:nvSpPr>
          <p:cNvPr id="154" name="Google Shape;154;p25"/>
          <p:cNvSpPr txBox="1">
            <a:spLocks noGrp="1"/>
          </p:cNvSpPr>
          <p:nvPr>
            <p:ph type="ctrTitle"/>
          </p:nvPr>
        </p:nvSpPr>
        <p:spPr>
          <a:xfrm>
            <a:off x="410633" y="157902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SzPts val="990"/>
              <a:buNone/>
            </a:pPr>
            <a:r>
              <a:rPr lang="en" sz="3280">
                <a:solidFill>
                  <a:schemeClr val="lt1"/>
                </a:solidFill>
              </a:rPr>
              <a:t>Decentering Whiteness, Dismantling Systemic Bias: Examining Empathetic, High-Communication, and Supportive Hiring Processes to Forge an Inclusive Future</a:t>
            </a:r>
            <a:endParaRPr sz="3280">
              <a:solidFill>
                <a:schemeClr val="lt1"/>
              </a:solidFill>
            </a:endParaRPr>
          </a:p>
        </p:txBody>
      </p:sp>
      <p:sp>
        <p:nvSpPr>
          <p:cNvPr id="155" name="Google Shape;155;p25"/>
          <p:cNvSpPr txBox="1">
            <a:spLocks noGrp="1"/>
          </p:cNvSpPr>
          <p:nvPr>
            <p:ph type="subTitle" idx="1"/>
          </p:nvPr>
        </p:nvSpPr>
        <p:spPr>
          <a:xfrm>
            <a:off x="0" y="4231425"/>
            <a:ext cx="9144000" cy="909300"/>
          </a:xfrm>
          <a:prstGeom prst="rect">
            <a:avLst/>
          </a:prstGeom>
          <a:solidFill>
            <a:srgbClr val="EEEEEE">
              <a:alpha val="67450"/>
            </a:srgbClr>
          </a:solidFill>
        </p:spPr>
        <p:txBody>
          <a:bodyPr spcFirstLastPara="1" wrap="square" lIns="91425" tIns="91425" rIns="91425" bIns="91425" anchor="t" anchorCtr="0">
            <a:normAutofit/>
          </a:bodyPr>
          <a:lstStyle/>
          <a:p>
            <a:pPr marL="0" lvl="0" indent="0" algn="r" rtl="0">
              <a:lnSpc>
                <a:spcPct val="90000"/>
              </a:lnSpc>
              <a:spcBef>
                <a:spcPts val="0"/>
              </a:spcBef>
              <a:spcAft>
                <a:spcPts val="0"/>
              </a:spcAft>
              <a:buSzPts val="1018"/>
              <a:buNone/>
            </a:pPr>
            <a:r>
              <a:rPr lang="en" sz="2290" b="1">
                <a:solidFill>
                  <a:schemeClr val="dk1"/>
                </a:solidFill>
              </a:rPr>
              <a:t>Annie Bélanger, Sheila García Mazari, Preethi Gorecki</a:t>
            </a:r>
            <a:endParaRPr sz="2290" b="1">
              <a:solidFill>
                <a:schemeClr val="dk1"/>
              </a:solidFill>
            </a:endParaRPr>
          </a:p>
          <a:p>
            <a:pPr marL="0" lvl="0" indent="0" algn="r" rtl="0">
              <a:lnSpc>
                <a:spcPct val="90000"/>
              </a:lnSpc>
              <a:spcBef>
                <a:spcPts val="0"/>
              </a:spcBef>
              <a:spcAft>
                <a:spcPts val="0"/>
              </a:spcAft>
              <a:buSzPts val="1018"/>
              <a:buNone/>
            </a:pPr>
            <a:r>
              <a:rPr lang="en" sz="2290" b="1">
                <a:solidFill>
                  <a:schemeClr val="dk1"/>
                </a:solidFill>
              </a:rPr>
              <a:t>ACRL 2023</a:t>
            </a:r>
            <a:endParaRPr sz="2290" b="1">
              <a:solidFill>
                <a:schemeClr val="dk1"/>
              </a:solidFill>
            </a:endParaRPr>
          </a:p>
        </p:txBody>
      </p:sp>
      <p:pic>
        <p:nvPicPr>
          <p:cNvPr id="156" name="Google Shape;156;p25"/>
          <p:cNvPicPr preferRelativeResize="0"/>
          <p:nvPr/>
        </p:nvPicPr>
        <p:blipFill>
          <a:blip r:embed="rId4">
            <a:alphaModFix/>
          </a:blip>
          <a:stretch>
            <a:fillRect/>
          </a:stretch>
        </p:blipFill>
        <p:spPr>
          <a:xfrm>
            <a:off x="162100" y="4446425"/>
            <a:ext cx="1369850" cy="4792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pic>
        <p:nvPicPr>
          <p:cNvPr id="217" name="Google Shape;217;p34"/>
          <p:cNvPicPr preferRelativeResize="0"/>
          <p:nvPr/>
        </p:nvPicPr>
        <p:blipFill rotWithShape="1">
          <a:blip r:embed="rId3">
            <a:alphaModFix/>
          </a:blip>
          <a:srcRect t="5148" b="5148"/>
          <a:stretch/>
        </p:blipFill>
        <p:spPr>
          <a:xfrm>
            <a:off x="2705775" y="-9"/>
            <a:ext cx="6438224" cy="5143500"/>
          </a:xfrm>
          <a:prstGeom prst="rect">
            <a:avLst/>
          </a:prstGeom>
          <a:noFill/>
          <a:ln>
            <a:noFill/>
          </a:ln>
        </p:spPr>
      </p:pic>
      <p:sp>
        <p:nvSpPr>
          <p:cNvPr id="218" name="Google Shape;218;p34"/>
          <p:cNvSpPr txBox="1">
            <a:spLocks noGrp="1"/>
          </p:cNvSpPr>
          <p:nvPr>
            <p:ph type="title"/>
          </p:nvPr>
        </p:nvSpPr>
        <p:spPr>
          <a:xfrm>
            <a:off x="304800" y="710000"/>
            <a:ext cx="2089800" cy="18984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sz="2688"/>
              <a:t>Why might inclusive hiring be important? </a:t>
            </a:r>
            <a:endParaRPr/>
          </a:p>
        </p:txBody>
      </p:sp>
      <p:sp>
        <p:nvSpPr>
          <p:cNvPr id="219" name="Google Shape;219;p34"/>
          <p:cNvSpPr txBox="1">
            <a:spLocks noGrp="1"/>
          </p:cNvSpPr>
          <p:nvPr>
            <p:ph type="body" idx="1"/>
          </p:nvPr>
        </p:nvSpPr>
        <p:spPr>
          <a:xfrm>
            <a:off x="304800" y="3038975"/>
            <a:ext cx="2089800" cy="1825800"/>
          </a:xfrm>
          <a:prstGeom prst="rect">
            <a:avLst/>
          </a:prstGeom>
        </p:spPr>
        <p:txBody>
          <a:bodyPr spcFirstLastPara="1" wrap="square" lIns="91425" tIns="91425" rIns="91425" bIns="91425" anchor="t" anchorCtr="0">
            <a:normAutofit/>
          </a:bodyPr>
          <a:lstStyle/>
          <a:p>
            <a:pPr marL="0" lvl="0" indent="0" algn="l" rtl="0">
              <a:spcBef>
                <a:spcPts val="0"/>
              </a:spcBef>
              <a:spcAft>
                <a:spcPts val="1600"/>
              </a:spcAft>
              <a:buNone/>
            </a:pPr>
            <a:r>
              <a:rPr lang="en"/>
              <a:t>Speak up or add in the chat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pic>
        <p:nvPicPr>
          <p:cNvPr id="224" name="Google Shape;224;p35"/>
          <p:cNvPicPr preferRelativeResize="0"/>
          <p:nvPr/>
        </p:nvPicPr>
        <p:blipFill rotWithShape="1">
          <a:blip r:embed="rId3">
            <a:alphaModFix/>
          </a:blip>
          <a:srcRect t="7798" b="7806"/>
          <a:stretch/>
        </p:blipFill>
        <p:spPr>
          <a:xfrm>
            <a:off x="1" y="0"/>
            <a:ext cx="9144003" cy="5143501"/>
          </a:xfrm>
          <a:prstGeom prst="rect">
            <a:avLst/>
          </a:prstGeom>
          <a:noFill/>
          <a:ln>
            <a:noFill/>
          </a:ln>
        </p:spPr>
      </p:pic>
      <p:sp>
        <p:nvSpPr>
          <p:cNvPr id="225" name="Google Shape;225;p35"/>
          <p:cNvSpPr/>
          <p:nvPr/>
        </p:nvSpPr>
        <p:spPr>
          <a:xfrm>
            <a:off x="0" y="2574400"/>
            <a:ext cx="4568400" cy="1714500"/>
          </a:xfrm>
          <a:prstGeom prst="rect">
            <a:avLst/>
          </a:prstGeom>
          <a:solidFill>
            <a:srgbClr val="FFFFFF">
              <a:alpha val="85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35"/>
          <p:cNvSpPr txBox="1">
            <a:spLocks noGrp="1"/>
          </p:cNvSpPr>
          <p:nvPr>
            <p:ph type="title"/>
          </p:nvPr>
        </p:nvSpPr>
        <p:spPr>
          <a:xfrm>
            <a:off x="351600" y="2736850"/>
            <a:ext cx="3997500" cy="13896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Inclusive Hiring Practices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6"/>
          <p:cNvSpPr txBox="1">
            <a:spLocks noGrp="1"/>
          </p:cNvSpPr>
          <p:nvPr>
            <p:ph type="title"/>
          </p:nvPr>
        </p:nvSpPr>
        <p:spPr>
          <a:xfrm>
            <a:off x="311700" y="18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Inclusive Recruitment </a:t>
            </a:r>
            <a:endParaRPr/>
          </a:p>
        </p:txBody>
      </p:sp>
      <p:sp>
        <p:nvSpPr>
          <p:cNvPr id="232" name="Google Shape;232;p36"/>
          <p:cNvSpPr txBox="1">
            <a:spLocks noGrp="1"/>
          </p:cNvSpPr>
          <p:nvPr>
            <p:ph type="body" idx="1"/>
          </p:nvPr>
        </p:nvSpPr>
        <p:spPr>
          <a:xfrm>
            <a:off x="311700" y="874175"/>
            <a:ext cx="5255700" cy="4081200"/>
          </a:xfrm>
          <a:prstGeom prst="rect">
            <a:avLst/>
          </a:prstGeom>
        </p:spPr>
        <p:txBody>
          <a:bodyPr spcFirstLastPara="1" wrap="square" lIns="91425" tIns="91425" rIns="91425" bIns="91425" anchor="t" anchorCtr="0">
            <a:noAutofit/>
          </a:bodyPr>
          <a:lstStyle/>
          <a:p>
            <a:pPr marL="457200" lvl="0" indent="-374650" algn="l" rtl="0">
              <a:lnSpc>
                <a:spcPct val="95000"/>
              </a:lnSpc>
              <a:spcBef>
                <a:spcPts val="0"/>
              </a:spcBef>
              <a:spcAft>
                <a:spcPts val="0"/>
              </a:spcAft>
              <a:buSzPts val="2300"/>
              <a:buChar char="●"/>
            </a:pPr>
            <a:r>
              <a:rPr lang="en" sz="2300"/>
              <a:t>Candidate centered ads </a:t>
            </a:r>
            <a:endParaRPr sz="2300"/>
          </a:p>
          <a:p>
            <a:pPr marL="914400" lvl="1" indent="-349250" algn="l" rtl="0">
              <a:lnSpc>
                <a:spcPct val="95000"/>
              </a:lnSpc>
              <a:spcBef>
                <a:spcPts val="0"/>
              </a:spcBef>
              <a:spcAft>
                <a:spcPts val="0"/>
              </a:spcAft>
              <a:buSzPts val="1900"/>
              <a:buChar char="○"/>
            </a:pPr>
            <a:r>
              <a:rPr lang="en" sz="1900"/>
              <a:t>List salaries and benefits</a:t>
            </a:r>
            <a:endParaRPr sz="1900"/>
          </a:p>
          <a:p>
            <a:pPr marL="914400" lvl="1" indent="-349250" algn="l" rtl="0">
              <a:lnSpc>
                <a:spcPct val="95000"/>
              </a:lnSpc>
              <a:spcBef>
                <a:spcPts val="0"/>
              </a:spcBef>
              <a:spcAft>
                <a:spcPts val="0"/>
              </a:spcAft>
              <a:buSzPts val="1900"/>
              <a:buChar char="○"/>
            </a:pPr>
            <a:r>
              <a:rPr lang="en" sz="1900"/>
              <a:t>Center your organizational values </a:t>
            </a:r>
            <a:endParaRPr sz="1900"/>
          </a:p>
          <a:p>
            <a:pPr marL="914400" lvl="1" indent="-349250" algn="l" rtl="0">
              <a:lnSpc>
                <a:spcPct val="95000"/>
              </a:lnSpc>
              <a:spcBef>
                <a:spcPts val="0"/>
              </a:spcBef>
              <a:spcAft>
                <a:spcPts val="0"/>
              </a:spcAft>
              <a:buSzPts val="1900"/>
              <a:buChar char="○"/>
            </a:pPr>
            <a:r>
              <a:rPr lang="en" sz="1900"/>
              <a:t>Limit qualifications </a:t>
            </a:r>
            <a:endParaRPr sz="1900"/>
          </a:p>
          <a:p>
            <a:pPr marL="914400" lvl="1" indent="-349250" algn="l" rtl="0">
              <a:lnSpc>
                <a:spcPct val="95000"/>
              </a:lnSpc>
              <a:spcBef>
                <a:spcPts val="0"/>
              </a:spcBef>
              <a:spcAft>
                <a:spcPts val="0"/>
              </a:spcAft>
              <a:buSzPts val="1900"/>
              <a:buChar char="○"/>
            </a:pPr>
            <a:r>
              <a:rPr lang="en" sz="1900"/>
              <a:t>Articulate growth potential </a:t>
            </a:r>
            <a:endParaRPr sz="1900"/>
          </a:p>
          <a:p>
            <a:pPr marL="914400" lvl="1" indent="-349250" algn="l" rtl="0">
              <a:lnSpc>
                <a:spcPct val="95000"/>
              </a:lnSpc>
              <a:spcBef>
                <a:spcPts val="0"/>
              </a:spcBef>
              <a:spcAft>
                <a:spcPts val="0"/>
              </a:spcAft>
              <a:buSzPts val="1900"/>
              <a:buChar char="○"/>
            </a:pPr>
            <a:r>
              <a:rPr lang="en" sz="1900"/>
              <a:t>Remove years of experience</a:t>
            </a:r>
            <a:endParaRPr sz="1900"/>
          </a:p>
          <a:p>
            <a:pPr marL="457200" lvl="0" indent="-374650" algn="l" rtl="0">
              <a:lnSpc>
                <a:spcPct val="95000"/>
              </a:lnSpc>
              <a:spcBef>
                <a:spcPts val="0"/>
              </a:spcBef>
              <a:spcAft>
                <a:spcPts val="0"/>
              </a:spcAft>
              <a:buSzPts val="2300"/>
              <a:buChar char="●"/>
            </a:pPr>
            <a:r>
              <a:rPr lang="en" sz="2300"/>
              <a:t>Advertise widely </a:t>
            </a:r>
            <a:endParaRPr sz="2300"/>
          </a:p>
          <a:p>
            <a:pPr marL="457200" lvl="0" indent="-374650" algn="l" rtl="0">
              <a:lnSpc>
                <a:spcPct val="95000"/>
              </a:lnSpc>
              <a:spcBef>
                <a:spcPts val="0"/>
              </a:spcBef>
              <a:spcAft>
                <a:spcPts val="0"/>
              </a:spcAft>
              <a:buSzPts val="2300"/>
              <a:buChar char="●"/>
            </a:pPr>
            <a:r>
              <a:rPr lang="en" sz="2300"/>
              <a:t>Active recruitment  beyond ads</a:t>
            </a:r>
            <a:endParaRPr sz="2300"/>
          </a:p>
          <a:p>
            <a:pPr marL="914400" lvl="1" indent="-349250" algn="l" rtl="0">
              <a:lnSpc>
                <a:spcPct val="95000"/>
              </a:lnSpc>
              <a:spcBef>
                <a:spcPts val="0"/>
              </a:spcBef>
              <a:spcAft>
                <a:spcPts val="0"/>
              </a:spcAft>
              <a:buSzPts val="1900"/>
              <a:buChar char="○"/>
            </a:pPr>
            <a:r>
              <a:rPr lang="en" sz="1900"/>
              <a:t>Reach out and make connections </a:t>
            </a:r>
            <a:endParaRPr sz="1900"/>
          </a:p>
          <a:p>
            <a:pPr marL="457200" lvl="0" indent="-374650" algn="l" rtl="0">
              <a:lnSpc>
                <a:spcPct val="95000"/>
              </a:lnSpc>
              <a:spcBef>
                <a:spcPts val="0"/>
              </a:spcBef>
              <a:spcAft>
                <a:spcPts val="0"/>
              </a:spcAft>
              <a:buSzPts val="2300"/>
              <a:buChar char="●"/>
            </a:pPr>
            <a:r>
              <a:rPr lang="en" sz="2300"/>
              <a:t>Engage with potential candidates </a:t>
            </a:r>
            <a:endParaRPr sz="2300"/>
          </a:p>
          <a:p>
            <a:pPr marL="914400" lvl="1" indent="-349250" algn="l" rtl="0">
              <a:lnSpc>
                <a:spcPct val="95000"/>
              </a:lnSpc>
              <a:spcBef>
                <a:spcPts val="0"/>
              </a:spcBef>
              <a:spcAft>
                <a:spcPts val="0"/>
              </a:spcAft>
              <a:buSzPts val="1900"/>
              <a:buChar char="○"/>
            </a:pPr>
            <a:r>
              <a:rPr lang="en" sz="1900"/>
              <a:t>Open to questions</a:t>
            </a:r>
            <a:endParaRPr sz="1900"/>
          </a:p>
          <a:p>
            <a:pPr marL="914400" lvl="1" indent="-349250" algn="l" rtl="0">
              <a:lnSpc>
                <a:spcPct val="95000"/>
              </a:lnSpc>
              <a:spcBef>
                <a:spcPts val="0"/>
              </a:spcBef>
              <a:spcAft>
                <a:spcPts val="0"/>
              </a:spcAft>
              <a:buSzPts val="1900"/>
              <a:buChar char="○"/>
            </a:pPr>
            <a:r>
              <a:rPr lang="en" sz="1900"/>
              <a:t>Open learning sessions </a:t>
            </a:r>
            <a:endParaRPr sz="1900"/>
          </a:p>
        </p:txBody>
      </p:sp>
      <p:pic>
        <p:nvPicPr>
          <p:cNvPr id="233" name="Google Shape;233;p36"/>
          <p:cNvPicPr preferRelativeResize="0"/>
          <p:nvPr/>
        </p:nvPicPr>
        <p:blipFill rotWithShape="1">
          <a:blip r:embed="rId3">
            <a:alphaModFix/>
          </a:blip>
          <a:srcRect l="25965" t="21875" r="33259" b="21875"/>
          <a:stretch/>
        </p:blipFill>
        <p:spPr>
          <a:xfrm>
            <a:off x="5408575" y="0"/>
            <a:ext cx="3728525" cy="51435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37"/>
          <p:cNvSpPr txBox="1">
            <a:spLocks noGrp="1"/>
          </p:cNvSpPr>
          <p:nvPr>
            <p:ph type="title"/>
          </p:nvPr>
        </p:nvSpPr>
        <p:spPr>
          <a:xfrm>
            <a:off x="311700" y="2968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t>Activity </a:t>
            </a:r>
            <a:endParaRPr b="1"/>
          </a:p>
          <a:p>
            <a:pPr marL="0" lvl="0" indent="0" algn="l" rtl="0">
              <a:spcBef>
                <a:spcPts val="0"/>
              </a:spcBef>
              <a:spcAft>
                <a:spcPts val="0"/>
              </a:spcAft>
              <a:buNone/>
            </a:pPr>
            <a:r>
              <a:rPr lang="en"/>
              <a:t>Language in Ads</a:t>
            </a:r>
            <a:endParaRPr/>
          </a:p>
        </p:txBody>
      </p:sp>
      <p:sp>
        <p:nvSpPr>
          <p:cNvPr id="239" name="Google Shape;239;p37"/>
          <p:cNvSpPr txBox="1">
            <a:spLocks noGrp="1"/>
          </p:cNvSpPr>
          <p:nvPr>
            <p:ph type="body" idx="1"/>
          </p:nvPr>
        </p:nvSpPr>
        <p:spPr>
          <a:xfrm>
            <a:off x="311700" y="1241400"/>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000"/>
              <a:t>MadeUp Libraries are looking for an energetic, professional, and committed individual for their Cataloguing &amp; Metadata Librarian. </a:t>
            </a:r>
            <a:endParaRPr sz="2000"/>
          </a:p>
          <a:p>
            <a:pPr marL="0" lvl="0" indent="0" algn="l" rtl="0">
              <a:spcBef>
                <a:spcPts val="1600"/>
              </a:spcBef>
              <a:spcAft>
                <a:spcPts val="0"/>
              </a:spcAft>
              <a:buNone/>
            </a:pPr>
            <a:r>
              <a:rPr lang="en" sz="2000"/>
              <a:t>[...]</a:t>
            </a:r>
            <a:endParaRPr sz="2000"/>
          </a:p>
          <a:p>
            <a:pPr marL="457200" lvl="0" indent="-355600" algn="l" rtl="0">
              <a:spcBef>
                <a:spcPts val="1600"/>
              </a:spcBef>
              <a:spcAft>
                <a:spcPts val="0"/>
              </a:spcAft>
              <a:buSzPts val="2000"/>
              <a:buChar char="●"/>
            </a:pPr>
            <a:r>
              <a:rPr lang="en" sz="2000"/>
              <a:t>Strong English language skills, including being clear spoken</a:t>
            </a:r>
            <a:endParaRPr sz="2000"/>
          </a:p>
          <a:p>
            <a:pPr marL="457200" lvl="0" indent="-355600" algn="l" rtl="0">
              <a:spcBef>
                <a:spcPts val="0"/>
              </a:spcBef>
              <a:spcAft>
                <a:spcPts val="0"/>
              </a:spcAft>
              <a:buSzPts val="2000"/>
              <a:buChar char="●"/>
            </a:pPr>
            <a:r>
              <a:rPr lang="en" sz="2000"/>
              <a:t>Ability to lift 50 lbs</a:t>
            </a:r>
            <a:endParaRPr/>
          </a:p>
        </p:txBody>
      </p:sp>
      <p:pic>
        <p:nvPicPr>
          <p:cNvPr id="240" name="Google Shape;240;p37"/>
          <p:cNvPicPr preferRelativeResize="0"/>
          <p:nvPr/>
        </p:nvPicPr>
        <p:blipFill>
          <a:blip r:embed="rId3">
            <a:alphaModFix/>
          </a:blip>
          <a:stretch>
            <a:fillRect/>
          </a:stretch>
        </p:blipFill>
        <p:spPr>
          <a:xfrm>
            <a:off x="7365600" y="3298400"/>
            <a:ext cx="1711699" cy="17116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8"/>
          <p:cNvSpPr txBox="1">
            <a:spLocks noGrp="1"/>
          </p:cNvSpPr>
          <p:nvPr>
            <p:ph type="title"/>
          </p:nvPr>
        </p:nvSpPr>
        <p:spPr>
          <a:xfrm>
            <a:off x="311700" y="2968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Answer Key</a:t>
            </a:r>
            <a:endParaRPr/>
          </a:p>
          <a:p>
            <a:pPr marL="0" lvl="0" indent="0" algn="l" rtl="0">
              <a:spcBef>
                <a:spcPts val="0"/>
              </a:spcBef>
              <a:spcAft>
                <a:spcPts val="0"/>
              </a:spcAft>
              <a:buNone/>
            </a:pPr>
            <a:r>
              <a:rPr lang="en"/>
              <a:t>Language in Ads</a:t>
            </a:r>
            <a:endParaRPr/>
          </a:p>
        </p:txBody>
      </p:sp>
      <p:sp>
        <p:nvSpPr>
          <p:cNvPr id="246" name="Google Shape;246;p38"/>
          <p:cNvSpPr txBox="1">
            <a:spLocks noGrp="1"/>
          </p:cNvSpPr>
          <p:nvPr>
            <p:ph type="body" idx="1"/>
          </p:nvPr>
        </p:nvSpPr>
        <p:spPr>
          <a:xfrm>
            <a:off x="311700" y="1241400"/>
            <a:ext cx="7053900" cy="34164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sz="2000" i="1"/>
              <a:t>Answer Key</a:t>
            </a:r>
            <a:endParaRPr sz="2000" i="1"/>
          </a:p>
          <a:p>
            <a:pPr marL="0" lvl="0" indent="0" algn="l" rtl="0">
              <a:spcBef>
                <a:spcPts val="1600"/>
              </a:spcBef>
              <a:spcAft>
                <a:spcPts val="0"/>
              </a:spcAft>
              <a:buNone/>
            </a:pPr>
            <a:r>
              <a:rPr lang="en" sz="2000"/>
              <a:t>MadeUp Libraries are looking for an </a:t>
            </a:r>
            <a:r>
              <a:rPr lang="en" sz="2000">
                <a:highlight>
                  <a:schemeClr val="accent6"/>
                </a:highlight>
              </a:rPr>
              <a:t>energetic</a:t>
            </a:r>
            <a:r>
              <a:rPr lang="en" sz="2000"/>
              <a:t>, </a:t>
            </a:r>
            <a:r>
              <a:rPr lang="en" sz="2000">
                <a:highlight>
                  <a:srgbClr val="FFFF00"/>
                </a:highlight>
              </a:rPr>
              <a:t>professional</a:t>
            </a:r>
            <a:r>
              <a:rPr lang="en" sz="2000"/>
              <a:t>, and committed individual for their Cataloguing &amp; Metadata Librarian. </a:t>
            </a:r>
            <a:endParaRPr sz="2000"/>
          </a:p>
          <a:p>
            <a:pPr marL="0" lvl="0" indent="0" algn="l" rtl="0">
              <a:spcBef>
                <a:spcPts val="1600"/>
              </a:spcBef>
              <a:spcAft>
                <a:spcPts val="0"/>
              </a:spcAft>
              <a:buNone/>
            </a:pPr>
            <a:r>
              <a:rPr lang="en" sz="2000"/>
              <a:t>[...]</a:t>
            </a:r>
            <a:endParaRPr sz="2000"/>
          </a:p>
          <a:p>
            <a:pPr marL="457200" lvl="0" indent="-355600" algn="l" rtl="0">
              <a:spcBef>
                <a:spcPts val="1600"/>
              </a:spcBef>
              <a:spcAft>
                <a:spcPts val="0"/>
              </a:spcAft>
              <a:buSzPts val="2000"/>
              <a:buChar char="●"/>
            </a:pPr>
            <a:r>
              <a:rPr lang="en" sz="2000">
                <a:highlight>
                  <a:schemeClr val="accent6"/>
                </a:highlight>
              </a:rPr>
              <a:t>Strong English language skills, including being clear spoken</a:t>
            </a:r>
            <a:endParaRPr sz="2000">
              <a:highlight>
                <a:schemeClr val="accent6"/>
              </a:highlight>
            </a:endParaRPr>
          </a:p>
          <a:p>
            <a:pPr marL="457200" lvl="0" indent="-355600" algn="l" rtl="0">
              <a:spcBef>
                <a:spcPts val="0"/>
              </a:spcBef>
              <a:spcAft>
                <a:spcPts val="0"/>
              </a:spcAft>
              <a:buSzPts val="2000"/>
              <a:buChar char="●"/>
            </a:pPr>
            <a:r>
              <a:rPr lang="en" sz="2000">
                <a:highlight>
                  <a:schemeClr val="accent6"/>
                </a:highlight>
              </a:rPr>
              <a:t>Ability to lift 50 lbs</a:t>
            </a:r>
            <a:endParaRPr sz="2000"/>
          </a:p>
        </p:txBody>
      </p:sp>
      <p:pic>
        <p:nvPicPr>
          <p:cNvPr id="247" name="Google Shape;247;p38"/>
          <p:cNvPicPr preferRelativeResize="0"/>
          <p:nvPr/>
        </p:nvPicPr>
        <p:blipFill>
          <a:blip r:embed="rId3">
            <a:alphaModFix/>
          </a:blip>
          <a:stretch>
            <a:fillRect/>
          </a:stretch>
        </p:blipFill>
        <p:spPr>
          <a:xfrm>
            <a:off x="7365600" y="3298400"/>
            <a:ext cx="1711699" cy="171169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3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Inclusive Language in Ads </a:t>
            </a:r>
            <a:endParaRPr/>
          </a:p>
        </p:txBody>
      </p:sp>
      <p:sp>
        <p:nvSpPr>
          <p:cNvPr id="253" name="Google Shape;253;p39"/>
          <p:cNvSpPr txBox="1">
            <a:spLocks noGrp="1"/>
          </p:cNvSpPr>
          <p:nvPr>
            <p:ph type="body" idx="1"/>
          </p:nvPr>
        </p:nvSpPr>
        <p:spPr>
          <a:xfrm>
            <a:off x="311700" y="1152475"/>
            <a:ext cx="8520600" cy="3849900"/>
          </a:xfrm>
          <a:prstGeom prst="rect">
            <a:avLst/>
          </a:prstGeom>
        </p:spPr>
        <p:txBody>
          <a:bodyPr spcFirstLastPara="1" wrap="square" lIns="91425" tIns="91425" rIns="91425" bIns="91425" anchor="t" anchorCtr="0">
            <a:normAutofit fontScale="92500" lnSpcReduction="10000"/>
          </a:bodyPr>
          <a:lstStyle/>
          <a:p>
            <a:pPr marL="457200" lvl="0" indent="-357822" algn="l" rtl="0">
              <a:spcBef>
                <a:spcPts val="0"/>
              </a:spcBef>
              <a:spcAft>
                <a:spcPts val="0"/>
              </a:spcAft>
              <a:buSzPct val="100000"/>
              <a:buChar char="●"/>
            </a:pPr>
            <a:r>
              <a:rPr lang="en"/>
              <a:t>Female-Coded Words: Agreeable, empathetic, sensitive, affectionate, feel, support, collaborate, honest, trust, commit, interpersonal, understanding, compassion, nurture, and share</a:t>
            </a:r>
            <a:endParaRPr/>
          </a:p>
          <a:p>
            <a:pPr marL="457200" lvl="0" indent="-357822" algn="l" rtl="0">
              <a:spcBef>
                <a:spcPts val="0"/>
              </a:spcBef>
              <a:spcAft>
                <a:spcPts val="0"/>
              </a:spcAft>
              <a:buSzPct val="100000"/>
              <a:buChar char="●"/>
            </a:pPr>
            <a:r>
              <a:rPr lang="en"/>
              <a:t>Male-Coded Words: Aggressive, confident, fearless, ambitious, decisive, headstrong, assertive, defend, independent, battle, dominant, outspoken, challenge, driven and superior</a:t>
            </a:r>
            <a:endParaRPr/>
          </a:p>
          <a:p>
            <a:pPr marL="457200" lvl="0" indent="-357822" algn="l" rtl="0">
              <a:spcBef>
                <a:spcPts val="0"/>
              </a:spcBef>
              <a:spcAft>
                <a:spcPts val="0"/>
              </a:spcAft>
              <a:buSzPct val="100000"/>
              <a:buChar char="●"/>
            </a:pPr>
            <a:r>
              <a:rPr lang="en"/>
              <a:t>Racially-Coded Words: excellent English-language skills, cultural fit, clear spoken, native English speaker, polite, professional, nice </a:t>
            </a:r>
            <a:endParaRPr/>
          </a:p>
          <a:p>
            <a:pPr marL="457200" lvl="0" indent="-357822" algn="l" rtl="0">
              <a:spcBef>
                <a:spcPts val="0"/>
              </a:spcBef>
              <a:spcAft>
                <a:spcPts val="0"/>
              </a:spcAft>
              <a:buSzPct val="100000"/>
              <a:buChar char="●"/>
            </a:pPr>
            <a:r>
              <a:rPr lang="en"/>
              <a:t>Ableist-Coded Words: Energetic, athletic, able-bodied individual, talking with students, walking through the building</a:t>
            </a:r>
            <a:endParaRPr/>
          </a:p>
          <a:p>
            <a:pPr marL="457200" lvl="0" indent="-357822" algn="l" rtl="0">
              <a:spcBef>
                <a:spcPts val="0"/>
              </a:spcBef>
              <a:spcAft>
                <a:spcPts val="0"/>
              </a:spcAft>
              <a:buSzPct val="100000"/>
              <a:buChar char="●"/>
            </a:pPr>
            <a:r>
              <a:rPr lang="en"/>
              <a:t>All Gender Inclusive: They, candidate, role</a:t>
            </a:r>
            <a:endParaRPr/>
          </a:p>
        </p:txBody>
      </p:sp>
      <p:pic>
        <p:nvPicPr>
          <p:cNvPr id="254" name="Google Shape;254;p39"/>
          <p:cNvPicPr preferRelativeResize="0"/>
          <p:nvPr/>
        </p:nvPicPr>
        <p:blipFill>
          <a:blip r:embed="rId3">
            <a:alphaModFix/>
          </a:blip>
          <a:stretch>
            <a:fillRect/>
          </a:stretch>
        </p:blipFill>
        <p:spPr>
          <a:xfrm>
            <a:off x="7664475" y="0"/>
            <a:ext cx="1479525" cy="14795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40"/>
          <p:cNvSpPr txBox="1">
            <a:spLocks noGrp="1"/>
          </p:cNvSpPr>
          <p:nvPr>
            <p:ph type="title"/>
          </p:nvPr>
        </p:nvSpPr>
        <p:spPr>
          <a:xfrm>
            <a:off x="311700" y="138400"/>
            <a:ext cx="4236000" cy="8793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Preparing the Interview Structure &amp; Agenda</a:t>
            </a:r>
            <a:endParaRPr/>
          </a:p>
        </p:txBody>
      </p:sp>
      <p:sp>
        <p:nvSpPr>
          <p:cNvPr id="260" name="Google Shape;260;p40"/>
          <p:cNvSpPr txBox="1">
            <a:spLocks noGrp="1"/>
          </p:cNvSpPr>
          <p:nvPr>
            <p:ph type="body" idx="1"/>
          </p:nvPr>
        </p:nvSpPr>
        <p:spPr>
          <a:xfrm>
            <a:off x="311700" y="1152475"/>
            <a:ext cx="4236000" cy="3738600"/>
          </a:xfrm>
          <a:prstGeom prst="rect">
            <a:avLst/>
          </a:prstGeom>
        </p:spPr>
        <p:txBody>
          <a:bodyPr spcFirstLastPara="1" wrap="square" lIns="91425" tIns="91425" rIns="91425" bIns="91425" anchor="t" anchorCtr="0">
            <a:normAutofit lnSpcReduction="10000"/>
          </a:bodyPr>
          <a:lstStyle/>
          <a:p>
            <a:pPr marL="457200" lvl="0" indent="-355600" algn="l" rtl="0">
              <a:spcBef>
                <a:spcPts val="0"/>
              </a:spcBef>
              <a:spcAft>
                <a:spcPts val="0"/>
              </a:spcAft>
              <a:buSzPts val="2000"/>
              <a:buChar char="●"/>
            </a:pPr>
            <a:r>
              <a:rPr lang="en" sz="2000"/>
              <a:t>Create a purposeful agenda</a:t>
            </a:r>
            <a:endParaRPr sz="2000"/>
          </a:p>
          <a:p>
            <a:pPr marL="914400" lvl="1" indent="-355600" algn="l" rtl="0">
              <a:spcBef>
                <a:spcPts val="0"/>
              </a:spcBef>
              <a:spcAft>
                <a:spcPts val="0"/>
              </a:spcAft>
              <a:buSzPts val="2000"/>
              <a:buChar char="○"/>
            </a:pPr>
            <a:r>
              <a:rPr lang="en" sz="2000"/>
              <a:t>Focus statements</a:t>
            </a:r>
            <a:endParaRPr sz="2000"/>
          </a:p>
          <a:p>
            <a:pPr marL="914400" lvl="1" indent="-355600" algn="l" rtl="0">
              <a:spcBef>
                <a:spcPts val="0"/>
              </a:spcBef>
              <a:spcAft>
                <a:spcPts val="0"/>
              </a:spcAft>
              <a:buSzPts val="2000"/>
              <a:buChar char="○"/>
            </a:pPr>
            <a:r>
              <a:rPr lang="en" sz="2000"/>
              <a:t>Indicate participants</a:t>
            </a:r>
            <a:endParaRPr sz="2000"/>
          </a:p>
          <a:p>
            <a:pPr marL="914400" lvl="1" indent="-355600" algn="l" rtl="0">
              <a:spcBef>
                <a:spcPts val="0"/>
              </a:spcBef>
              <a:spcAft>
                <a:spcPts val="0"/>
              </a:spcAft>
              <a:buSzPts val="2000"/>
              <a:buChar char="○"/>
            </a:pPr>
            <a:r>
              <a:rPr lang="en" sz="2000"/>
              <a:t>Open slot </a:t>
            </a:r>
            <a:endParaRPr sz="2000"/>
          </a:p>
          <a:p>
            <a:pPr marL="914400" lvl="1" indent="-355600" algn="l" rtl="0">
              <a:spcBef>
                <a:spcPts val="0"/>
              </a:spcBef>
              <a:spcAft>
                <a:spcPts val="0"/>
              </a:spcAft>
              <a:buSzPts val="2000"/>
              <a:buChar char="○"/>
            </a:pPr>
            <a:r>
              <a:rPr lang="en" sz="2000"/>
              <a:t>Cover the span of job qualifications</a:t>
            </a:r>
            <a:endParaRPr sz="2000"/>
          </a:p>
          <a:p>
            <a:pPr marL="457200" lvl="0" indent="-355600" algn="l" rtl="0">
              <a:spcBef>
                <a:spcPts val="0"/>
              </a:spcBef>
              <a:spcAft>
                <a:spcPts val="0"/>
              </a:spcAft>
              <a:buSzPts val="2000"/>
              <a:buChar char="●"/>
            </a:pPr>
            <a:r>
              <a:rPr lang="en" sz="2000"/>
              <a:t>Build in breaks</a:t>
            </a:r>
            <a:endParaRPr sz="2000"/>
          </a:p>
          <a:p>
            <a:pPr marL="0" lvl="0" indent="0" algn="l" rtl="0">
              <a:spcBef>
                <a:spcPts val="1200"/>
              </a:spcBef>
              <a:spcAft>
                <a:spcPts val="1200"/>
              </a:spcAft>
              <a:buNone/>
            </a:pPr>
            <a:r>
              <a:rPr lang="en" sz="2000" i="1"/>
              <a:t>Consider physical accessibility and psychological safety throughout the day</a:t>
            </a:r>
            <a:endParaRPr sz="2000" i="1"/>
          </a:p>
        </p:txBody>
      </p:sp>
      <p:pic>
        <p:nvPicPr>
          <p:cNvPr id="261" name="Google Shape;261;p40"/>
          <p:cNvPicPr preferRelativeResize="0"/>
          <p:nvPr/>
        </p:nvPicPr>
        <p:blipFill rotWithShape="1">
          <a:blip r:embed="rId3">
            <a:alphaModFix/>
          </a:blip>
          <a:srcRect r="41836"/>
          <a:stretch/>
        </p:blipFill>
        <p:spPr>
          <a:xfrm>
            <a:off x="4908004" y="0"/>
            <a:ext cx="4236000" cy="51435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pic>
        <p:nvPicPr>
          <p:cNvPr id="266" name="Google Shape;266;p41"/>
          <p:cNvPicPr preferRelativeResize="0"/>
          <p:nvPr/>
        </p:nvPicPr>
        <p:blipFill rotWithShape="1">
          <a:blip r:embed="rId3">
            <a:alphaModFix/>
          </a:blip>
          <a:srcRect t="7798" b="7806"/>
          <a:stretch/>
        </p:blipFill>
        <p:spPr>
          <a:xfrm>
            <a:off x="1" y="0"/>
            <a:ext cx="9144003" cy="5143501"/>
          </a:xfrm>
          <a:prstGeom prst="rect">
            <a:avLst/>
          </a:prstGeom>
          <a:noFill/>
          <a:ln>
            <a:noFill/>
          </a:ln>
        </p:spPr>
      </p:pic>
      <p:sp>
        <p:nvSpPr>
          <p:cNvPr id="267" name="Google Shape;267;p41"/>
          <p:cNvSpPr/>
          <p:nvPr/>
        </p:nvSpPr>
        <p:spPr>
          <a:xfrm>
            <a:off x="0" y="2574400"/>
            <a:ext cx="4568400" cy="1714500"/>
          </a:xfrm>
          <a:prstGeom prst="rect">
            <a:avLst/>
          </a:prstGeom>
          <a:solidFill>
            <a:srgbClr val="FFFFFF">
              <a:alpha val="85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41"/>
          <p:cNvSpPr txBox="1">
            <a:spLocks noGrp="1"/>
          </p:cNvSpPr>
          <p:nvPr>
            <p:ph type="title"/>
          </p:nvPr>
        </p:nvSpPr>
        <p:spPr>
          <a:xfrm>
            <a:off x="351600" y="2736850"/>
            <a:ext cx="3997500" cy="13896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Candidate Centered Interactions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42"/>
          <p:cNvSpPr txBox="1">
            <a:spLocks noGrp="1"/>
          </p:cNvSpPr>
          <p:nvPr>
            <p:ph type="title"/>
          </p:nvPr>
        </p:nvSpPr>
        <p:spPr>
          <a:xfrm>
            <a:off x="237600" y="1634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520"/>
              <a:t>Inclusive &amp; Timely Communications </a:t>
            </a:r>
            <a:endParaRPr sz="2520"/>
          </a:p>
        </p:txBody>
      </p:sp>
      <p:grpSp>
        <p:nvGrpSpPr>
          <p:cNvPr id="274" name="Google Shape;274;p42"/>
          <p:cNvGrpSpPr/>
          <p:nvPr/>
        </p:nvGrpSpPr>
        <p:grpSpPr>
          <a:xfrm>
            <a:off x="0" y="808989"/>
            <a:ext cx="2214600" cy="3217636"/>
            <a:chOff x="0" y="1189989"/>
            <a:chExt cx="2214600" cy="3217636"/>
          </a:xfrm>
        </p:grpSpPr>
        <p:sp>
          <p:nvSpPr>
            <p:cNvPr id="275" name="Google Shape;275;p42"/>
            <p:cNvSpPr/>
            <p:nvPr/>
          </p:nvSpPr>
          <p:spPr>
            <a:xfrm>
              <a:off x="0" y="1189989"/>
              <a:ext cx="2214600" cy="669000"/>
            </a:xfrm>
            <a:prstGeom prst="homePlate">
              <a:avLst>
                <a:gd name="adj" fmla="val 50000"/>
              </a:avLst>
            </a:prstGeom>
            <a:solidFill>
              <a:srgbClr val="155B5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Roboto"/>
                  <a:ea typeface="Roboto"/>
                  <a:cs typeface="Roboto"/>
                  <a:sym typeface="Roboto"/>
                </a:rPr>
                <a:t>Phone Interview Prep</a:t>
              </a:r>
              <a:endParaRPr>
                <a:solidFill>
                  <a:srgbClr val="FFFFFF"/>
                </a:solidFill>
                <a:latin typeface="Roboto"/>
                <a:ea typeface="Roboto"/>
                <a:cs typeface="Roboto"/>
                <a:sym typeface="Roboto"/>
              </a:endParaRPr>
            </a:p>
          </p:txBody>
        </p:sp>
        <p:sp>
          <p:nvSpPr>
            <p:cNvPr id="276" name="Google Shape;276;p42"/>
            <p:cNvSpPr txBox="1"/>
            <p:nvPr/>
          </p:nvSpPr>
          <p:spPr>
            <a:xfrm>
              <a:off x="295050" y="2057125"/>
              <a:ext cx="1624500" cy="2350500"/>
            </a:xfrm>
            <a:prstGeom prst="rect">
              <a:avLst/>
            </a:prstGeom>
            <a:noFill/>
            <a:ln>
              <a:noFill/>
            </a:ln>
          </p:spPr>
          <p:txBody>
            <a:bodyPr spcFirstLastPara="1" wrap="square" lIns="91425" tIns="91425" rIns="91425" bIns="91425" anchor="t" anchorCtr="0">
              <a:noAutofit/>
            </a:bodyPr>
            <a:lstStyle/>
            <a:p>
              <a:pPr marL="171450" lvl="0" indent="-190500" algn="l" rtl="0">
                <a:lnSpc>
                  <a:spcPct val="115000"/>
                </a:lnSpc>
                <a:spcBef>
                  <a:spcPts val="0"/>
                </a:spcBef>
                <a:spcAft>
                  <a:spcPts val="0"/>
                </a:spcAft>
                <a:buClr>
                  <a:schemeClr val="dk1"/>
                </a:buClr>
                <a:buSzPts val="1200"/>
                <a:buChar char="●"/>
              </a:pPr>
              <a:r>
                <a:rPr lang="en" sz="1200">
                  <a:solidFill>
                    <a:schemeClr val="dk1"/>
                  </a:solidFill>
                  <a:latin typeface="Roboto"/>
                  <a:ea typeface="Roboto"/>
                  <a:cs typeface="Roboto"/>
                  <a:sym typeface="Roboto"/>
                </a:rPr>
                <a:t>Expression of  excitement for candidacy</a:t>
              </a:r>
              <a:endParaRPr sz="1200">
                <a:solidFill>
                  <a:schemeClr val="dk1"/>
                </a:solidFill>
                <a:latin typeface="Roboto"/>
                <a:ea typeface="Roboto"/>
                <a:cs typeface="Roboto"/>
                <a:sym typeface="Roboto"/>
              </a:endParaRPr>
            </a:p>
            <a:p>
              <a:pPr marL="171450" lvl="0" indent="-190500" algn="l" rtl="0">
                <a:lnSpc>
                  <a:spcPct val="115000"/>
                </a:lnSpc>
                <a:spcBef>
                  <a:spcPts val="0"/>
                </a:spcBef>
                <a:spcAft>
                  <a:spcPts val="0"/>
                </a:spcAft>
                <a:buClr>
                  <a:schemeClr val="dk1"/>
                </a:buClr>
                <a:buSzPts val="1200"/>
                <a:buChar char="●"/>
              </a:pPr>
              <a:r>
                <a:rPr lang="en" sz="1200">
                  <a:solidFill>
                    <a:schemeClr val="dk1"/>
                  </a:solidFill>
                  <a:latin typeface="Roboto"/>
                  <a:ea typeface="Roboto"/>
                  <a:cs typeface="Roboto"/>
                  <a:sym typeface="Roboto"/>
                </a:rPr>
                <a:t>Search Committee members information</a:t>
              </a:r>
              <a:endParaRPr sz="1200">
                <a:solidFill>
                  <a:schemeClr val="dk1"/>
                </a:solidFill>
                <a:latin typeface="Roboto"/>
                <a:ea typeface="Roboto"/>
                <a:cs typeface="Roboto"/>
                <a:sym typeface="Roboto"/>
              </a:endParaRPr>
            </a:p>
            <a:p>
              <a:pPr marL="171450" lvl="0" indent="-190500" algn="l" rtl="0">
                <a:lnSpc>
                  <a:spcPct val="115000"/>
                </a:lnSpc>
                <a:spcBef>
                  <a:spcPts val="0"/>
                </a:spcBef>
                <a:spcAft>
                  <a:spcPts val="0"/>
                </a:spcAft>
                <a:buClr>
                  <a:schemeClr val="dk1"/>
                </a:buClr>
                <a:buSzPts val="1200"/>
                <a:buChar char="●"/>
              </a:pPr>
              <a:r>
                <a:rPr lang="en" sz="1200">
                  <a:solidFill>
                    <a:schemeClr val="dk1"/>
                  </a:solidFill>
                  <a:latin typeface="Roboto"/>
                  <a:ea typeface="Roboto"/>
                  <a:cs typeface="Roboto"/>
                  <a:sym typeface="Roboto"/>
                </a:rPr>
                <a:t>Process &amp; Timeline overview</a:t>
              </a:r>
              <a:endParaRPr sz="1200">
                <a:solidFill>
                  <a:schemeClr val="dk1"/>
                </a:solidFill>
                <a:latin typeface="Roboto"/>
                <a:ea typeface="Roboto"/>
                <a:cs typeface="Roboto"/>
                <a:sym typeface="Roboto"/>
              </a:endParaRPr>
            </a:p>
            <a:p>
              <a:pPr marL="171450" lvl="0" indent="-190500" algn="l" rtl="0">
                <a:lnSpc>
                  <a:spcPct val="115000"/>
                </a:lnSpc>
                <a:spcBef>
                  <a:spcPts val="0"/>
                </a:spcBef>
                <a:spcAft>
                  <a:spcPts val="0"/>
                </a:spcAft>
                <a:buClr>
                  <a:schemeClr val="dk1"/>
                </a:buClr>
                <a:buSzPts val="1200"/>
                <a:buChar char="●"/>
              </a:pPr>
              <a:r>
                <a:rPr lang="en" sz="1200">
                  <a:solidFill>
                    <a:schemeClr val="dk1"/>
                  </a:solidFill>
                  <a:latin typeface="Roboto"/>
                  <a:ea typeface="Roboto"/>
                  <a:cs typeface="Roboto"/>
                  <a:sym typeface="Roboto"/>
                </a:rPr>
                <a:t>How to request accommodations</a:t>
              </a:r>
              <a:endParaRPr sz="1200">
                <a:solidFill>
                  <a:schemeClr val="dk1"/>
                </a:solidFill>
                <a:latin typeface="Roboto"/>
                <a:ea typeface="Roboto"/>
                <a:cs typeface="Roboto"/>
                <a:sym typeface="Roboto"/>
              </a:endParaRPr>
            </a:p>
            <a:p>
              <a:pPr marL="171450" lvl="0" indent="-190500" algn="l" rtl="0">
                <a:lnSpc>
                  <a:spcPct val="115000"/>
                </a:lnSpc>
                <a:spcBef>
                  <a:spcPts val="0"/>
                </a:spcBef>
                <a:spcAft>
                  <a:spcPts val="0"/>
                </a:spcAft>
                <a:buClr>
                  <a:schemeClr val="dk1"/>
                </a:buClr>
                <a:buSzPts val="1200"/>
                <a:buChar char="●"/>
              </a:pPr>
              <a:r>
                <a:rPr lang="en" sz="1200">
                  <a:solidFill>
                    <a:schemeClr val="dk1"/>
                  </a:solidFill>
                  <a:latin typeface="Roboto"/>
                  <a:ea typeface="Roboto"/>
                  <a:cs typeface="Roboto"/>
                  <a:sym typeface="Roboto"/>
                </a:rPr>
                <a:t>Other things to know about organization</a:t>
              </a:r>
              <a:endParaRPr sz="1200">
                <a:solidFill>
                  <a:schemeClr val="dk1"/>
                </a:solidFill>
                <a:latin typeface="Roboto"/>
                <a:ea typeface="Roboto"/>
                <a:cs typeface="Roboto"/>
                <a:sym typeface="Roboto"/>
              </a:endParaRPr>
            </a:p>
            <a:p>
              <a:pPr marL="0" lvl="0" indent="0" algn="l" rtl="0">
                <a:lnSpc>
                  <a:spcPct val="115000"/>
                </a:lnSpc>
                <a:spcBef>
                  <a:spcPts val="0"/>
                </a:spcBef>
                <a:spcAft>
                  <a:spcPts val="0"/>
                </a:spcAft>
                <a:buNone/>
              </a:pPr>
              <a:endParaRPr sz="1200">
                <a:latin typeface="Roboto"/>
                <a:ea typeface="Roboto"/>
                <a:cs typeface="Roboto"/>
                <a:sym typeface="Roboto"/>
              </a:endParaRPr>
            </a:p>
          </p:txBody>
        </p:sp>
      </p:grpSp>
      <p:grpSp>
        <p:nvGrpSpPr>
          <p:cNvPr id="277" name="Google Shape;277;p42"/>
          <p:cNvGrpSpPr/>
          <p:nvPr/>
        </p:nvGrpSpPr>
        <p:grpSpPr>
          <a:xfrm>
            <a:off x="1838325" y="808775"/>
            <a:ext cx="2064000" cy="3217850"/>
            <a:chOff x="1838325" y="1189775"/>
            <a:chExt cx="2064000" cy="3217850"/>
          </a:xfrm>
        </p:grpSpPr>
        <p:sp>
          <p:nvSpPr>
            <p:cNvPr id="278" name="Google Shape;278;p42"/>
            <p:cNvSpPr/>
            <p:nvPr/>
          </p:nvSpPr>
          <p:spPr>
            <a:xfrm>
              <a:off x="1838325" y="1189775"/>
              <a:ext cx="2064000" cy="669000"/>
            </a:xfrm>
            <a:prstGeom prst="chevron">
              <a:avLst>
                <a:gd name="adj" fmla="val 50000"/>
              </a:avLst>
            </a:prstGeom>
            <a:solidFill>
              <a:srgbClr val="1B786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Roboto"/>
                  <a:ea typeface="Roboto"/>
                  <a:cs typeface="Roboto"/>
                  <a:sym typeface="Roboto"/>
                </a:rPr>
                <a:t>In Person Interview Prep </a:t>
              </a:r>
              <a:endParaRPr>
                <a:solidFill>
                  <a:srgbClr val="FFFFFF"/>
                </a:solidFill>
                <a:latin typeface="Roboto"/>
                <a:ea typeface="Roboto"/>
                <a:cs typeface="Roboto"/>
                <a:sym typeface="Roboto"/>
              </a:endParaRPr>
            </a:p>
          </p:txBody>
        </p:sp>
        <p:sp>
          <p:nvSpPr>
            <p:cNvPr id="279" name="Google Shape;279;p42"/>
            <p:cNvSpPr txBox="1"/>
            <p:nvPr/>
          </p:nvSpPr>
          <p:spPr>
            <a:xfrm>
              <a:off x="2017250" y="2057125"/>
              <a:ext cx="1624500" cy="2350500"/>
            </a:xfrm>
            <a:prstGeom prst="rect">
              <a:avLst/>
            </a:prstGeom>
            <a:noFill/>
            <a:ln>
              <a:noFill/>
            </a:ln>
          </p:spPr>
          <p:txBody>
            <a:bodyPr spcFirstLastPara="1" wrap="square" lIns="91425" tIns="91425" rIns="91425" bIns="91425" anchor="t" anchorCtr="0">
              <a:noAutofit/>
            </a:bodyPr>
            <a:lstStyle/>
            <a:p>
              <a:pPr marL="171450" marR="0" lvl="0" indent="-190500" algn="l" rtl="0">
                <a:lnSpc>
                  <a:spcPct val="115000"/>
                </a:lnSpc>
                <a:spcBef>
                  <a:spcPts val="0"/>
                </a:spcBef>
                <a:spcAft>
                  <a:spcPts val="0"/>
                </a:spcAft>
                <a:buClr>
                  <a:schemeClr val="dk1"/>
                </a:buClr>
                <a:buSzPts val="1200"/>
                <a:buChar char="●"/>
              </a:pPr>
              <a:r>
                <a:rPr lang="en" sz="1200">
                  <a:solidFill>
                    <a:schemeClr val="dk1"/>
                  </a:solidFill>
                  <a:latin typeface="Roboto"/>
                  <a:ea typeface="Roboto"/>
                  <a:cs typeface="Roboto"/>
                  <a:sym typeface="Roboto"/>
                </a:rPr>
                <a:t>Builds upon last message</a:t>
              </a:r>
              <a:endParaRPr sz="1200">
                <a:solidFill>
                  <a:schemeClr val="dk1"/>
                </a:solidFill>
                <a:latin typeface="Roboto"/>
                <a:ea typeface="Roboto"/>
                <a:cs typeface="Roboto"/>
                <a:sym typeface="Roboto"/>
              </a:endParaRPr>
            </a:p>
            <a:p>
              <a:pPr marL="171450" marR="0" lvl="0" indent="-190500" algn="l" rtl="0">
                <a:lnSpc>
                  <a:spcPct val="115000"/>
                </a:lnSpc>
                <a:spcBef>
                  <a:spcPts val="0"/>
                </a:spcBef>
                <a:spcAft>
                  <a:spcPts val="0"/>
                </a:spcAft>
                <a:buClr>
                  <a:schemeClr val="dk1"/>
                </a:buClr>
                <a:buSzPts val="1200"/>
                <a:buChar char="●"/>
              </a:pPr>
              <a:r>
                <a:rPr lang="en" sz="1200">
                  <a:solidFill>
                    <a:schemeClr val="dk1"/>
                  </a:solidFill>
                  <a:latin typeface="Roboto"/>
                  <a:ea typeface="Roboto"/>
                  <a:cs typeface="Roboto"/>
                  <a:sym typeface="Roboto"/>
                </a:rPr>
                <a:t>Agenda with focus statements, who will be there, and evaluation criteria</a:t>
              </a:r>
              <a:endParaRPr sz="1200">
                <a:solidFill>
                  <a:schemeClr val="dk1"/>
                </a:solidFill>
                <a:latin typeface="Roboto"/>
                <a:ea typeface="Roboto"/>
                <a:cs typeface="Roboto"/>
                <a:sym typeface="Roboto"/>
              </a:endParaRPr>
            </a:p>
            <a:p>
              <a:pPr marL="171450" marR="0" lvl="0" indent="-190500" algn="l" rtl="0">
                <a:lnSpc>
                  <a:spcPct val="115000"/>
                </a:lnSpc>
                <a:spcBef>
                  <a:spcPts val="0"/>
                </a:spcBef>
                <a:spcAft>
                  <a:spcPts val="0"/>
                </a:spcAft>
                <a:buClr>
                  <a:schemeClr val="dk1"/>
                </a:buClr>
                <a:buSzPts val="1200"/>
                <a:buChar char="●"/>
              </a:pPr>
              <a:r>
                <a:rPr lang="en" sz="1200">
                  <a:solidFill>
                    <a:schemeClr val="dk1"/>
                  </a:solidFill>
                  <a:latin typeface="Roboto"/>
                  <a:ea typeface="Roboto"/>
                  <a:cs typeface="Roboto"/>
                  <a:sym typeface="Roboto"/>
                </a:rPr>
                <a:t>Process &amp; Timeline overview</a:t>
              </a:r>
              <a:endParaRPr sz="1200">
                <a:solidFill>
                  <a:schemeClr val="dk1"/>
                </a:solidFill>
                <a:latin typeface="Roboto"/>
                <a:ea typeface="Roboto"/>
                <a:cs typeface="Roboto"/>
                <a:sym typeface="Roboto"/>
              </a:endParaRPr>
            </a:p>
            <a:p>
              <a:pPr marL="171450" marR="0" lvl="0" indent="-190500" algn="l" rtl="0">
                <a:lnSpc>
                  <a:spcPct val="115000"/>
                </a:lnSpc>
                <a:spcBef>
                  <a:spcPts val="0"/>
                </a:spcBef>
                <a:spcAft>
                  <a:spcPts val="0"/>
                </a:spcAft>
                <a:buClr>
                  <a:schemeClr val="dk1"/>
                </a:buClr>
                <a:buSzPts val="1200"/>
                <a:buChar char="●"/>
              </a:pPr>
              <a:r>
                <a:rPr lang="en" sz="1200">
                  <a:solidFill>
                    <a:schemeClr val="dk1"/>
                  </a:solidFill>
                  <a:latin typeface="Roboto"/>
                  <a:ea typeface="Roboto"/>
                  <a:cs typeface="Roboto"/>
                  <a:sym typeface="Roboto"/>
                </a:rPr>
                <a:t>Clarity on  financial support</a:t>
              </a:r>
              <a:endParaRPr sz="1200">
                <a:solidFill>
                  <a:schemeClr val="dk1"/>
                </a:solidFill>
                <a:latin typeface="Roboto"/>
                <a:ea typeface="Roboto"/>
                <a:cs typeface="Roboto"/>
                <a:sym typeface="Roboto"/>
              </a:endParaRPr>
            </a:p>
            <a:p>
              <a:pPr marL="171450" marR="0" lvl="0" indent="-190500" algn="l" rtl="0">
                <a:lnSpc>
                  <a:spcPct val="115000"/>
                </a:lnSpc>
                <a:spcBef>
                  <a:spcPts val="0"/>
                </a:spcBef>
                <a:spcAft>
                  <a:spcPts val="0"/>
                </a:spcAft>
                <a:buClr>
                  <a:schemeClr val="dk1"/>
                </a:buClr>
                <a:buSzPts val="1200"/>
                <a:buChar char="●"/>
              </a:pPr>
              <a:r>
                <a:rPr lang="en" sz="1200">
                  <a:solidFill>
                    <a:schemeClr val="dk1"/>
                  </a:solidFill>
                  <a:latin typeface="Roboto"/>
                  <a:ea typeface="Roboto"/>
                  <a:cs typeface="Roboto"/>
                  <a:sym typeface="Roboto"/>
                </a:rPr>
                <a:t>How to request accommodations</a:t>
              </a:r>
              <a:endParaRPr sz="1200">
                <a:solidFill>
                  <a:schemeClr val="dk1"/>
                </a:solidFill>
                <a:latin typeface="Roboto"/>
                <a:ea typeface="Roboto"/>
                <a:cs typeface="Roboto"/>
                <a:sym typeface="Roboto"/>
              </a:endParaRPr>
            </a:p>
          </p:txBody>
        </p:sp>
      </p:grpSp>
      <p:grpSp>
        <p:nvGrpSpPr>
          <p:cNvPr id="280" name="Google Shape;280;p42"/>
          <p:cNvGrpSpPr/>
          <p:nvPr/>
        </p:nvGrpSpPr>
        <p:grpSpPr>
          <a:xfrm>
            <a:off x="3516750" y="808775"/>
            <a:ext cx="2064000" cy="3217850"/>
            <a:chOff x="3516750" y="1189775"/>
            <a:chExt cx="2064000" cy="3217850"/>
          </a:xfrm>
        </p:grpSpPr>
        <p:sp>
          <p:nvSpPr>
            <p:cNvPr id="281" name="Google Shape;281;p42"/>
            <p:cNvSpPr/>
            <p:nvPr/>
          </p:nvSpPr>
          <p:spPr>
            <a:xfrm>
              <a:off x="3516750" y="1189775"/>
              <a:ext cx="2064000" cy="669000"/>
            </a:xfrm>
            <a:prstGeom prst="chevron">
              <a:avLst>
                <a:gd name="adj" fmla="val 50000"/>
              </a:avLst>
            </a:prstGeom>
            <a:solidFill>
              <a:srgbClr val="1D7E7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Roboto"/>
                  <a:ea typeface="Roboto"/>
                  <a:cs typeface="Roboto"/>
                  <a:sym typeface="Roboto"/>
                </a:rPr>
                <a:t>Pre-Visit</a:t>
              </a:r>
              <a:endParaRPr>
                <a:solidFill>
                  <a:srgbClr val="FFFFFF"/>
                </a:solidFill>
                <a:latin typeface="Roboto"/>
                <a:ea typeface="Roboto"/>
                <a:cs typeface="Roboto"/>
                <a:sym typeface="Roboto"/>
              </a:endParaRPr>
            </a:p>
          </p:txBody>
        </p:sp>
        <p:sp>
          <p:nvSpPr>
            <p:cNvPr id="282" name="Google Shape;282;p42"/>
            <p:cNvSpPr txBox="1"/>
            <p:nvPr/>
          </p:nvSpPr>
          <p:spPr>
            <a:xfrm>
              <a:off x="3739450" y="2057125"/>
              <a:ext cx="1624500" cy="2350500"/>
            </a:xfrm>
            <a:prstGeom prst="rect">
              <a:avLst/>
            </a:prstGeom>
            <a:noFill/>
            <a:ln>
              <a:noFill/>
            </a:ln>
          </p:spPr>
          <p:txBody>
            <a:bodyPr spcFirstLastPara="1" wrap="square" lIns="91425" tIns="91425" rIns="91425" bIns="91425" anchor="t" anchorCtr="0">
              <a:noAutofit/>
            </a:bodyPr>
            <a:lstStyle/>
            <a:p>
              <a:pPr marL="171450" marR="0" lvl="0" indent="-190500" algn="l" rtl="0">
                <a:lnSpc>
                  <a:spcPct val="115000"/>
                </a:lnSpc>
                <a:spcBef>
                  <a:spcPts val="0"/>
                </a:spcBef>
                <a:spcAft>
                  <a:spcPts val="0"/>
                </a:spcAft>
                <a:buClr>
                  <a:schemeClr val="dk1"/>
                </a:buClr>
                <a:buSzPts val="1200"/>
                <a:buChar char="●"/>
              </a:pPr>
              <a:r>
                <a:rPr lang="en" sz="1200">
                  <a:solidFill>
                    <a:schemeClr val="dk1"/>
                  </a:solidFill>
                  <a:latin typeface="Roboto"/>
                  <a:ea typeface="Roboto"/>
                  <a:cs typeface="Roboto"/>
                  <a:sym typeface="Roboto"/>
                </a:rPr>
                <a:t>Requests information  food needs </a:t>
              </a:r>
              <a:endParaRPr sz="1200">
                <a:solidFill>
                  <a:schemeClr val="dk1"/>
                </a:solidFill>
                <a:latin typeface="Roboto"/>
                <a:ea typeface="Roboto"/>
                <a:cs typeface="Roboto"/>
                <a:sym typeface="Roboto"/>
              </a:endParaRPr>
            </a:p>
            <a:p>
              <a:pPr marL="171450" marR="0" lvl="0" indent="-190500" algn="l" rtl="0">
                <a:lnSpc>
                  <a:spcPct val="115000"/>
                </a:lnSpc>
                <a:spcBef>
                  <a:spcPts val="0"/>
                </a:spcBef>
                <a:spcAft>
                  <a:spcPts val="0"/>
                </a:spcAft>
                <a:buClr>
                  <a:schemeClr val="dk1"/>
                </a:buClr>
                <a:buSzPts val="1200"/>
                <a:buChar char="●"/>
              </a:pPr>
              <a:r>
                <a:rPr lang="en" sz="1200">
                  <a:solidFill>
                    <a:schemeClr val="dk1"/>
                  </a:solidFill>
                  <a:latin typeface="Roboto"/>
                  <a:ea typeface="Roboto"/>
                  <a:cs typeface="Roboto"/>
                  <a:sym typeface="Roboto"/>
                </a:rPr>
                <a:t>Pickups - license plate and description of the vehicle for safety</a:t>
              </a:r>
              <a:endParaRPr sz="1200">
                <a:solidFill>
                  <a:schemeClr val="dk1"/>
                </a:solidFill>
                <a:latin typeface="Roboto"/>
                <a:ea typeface="Roboto"/>
                <a:cs typeface="Roboto"/>
                <a:sym typeface="Roboto"/>
              </a:endParaRPr>
            </a:p>
            <a:p>
              <a:pPr marL="171450" marR="0" lvl="0" indent="-190500" algn="l" rtl="0">
                <a:lnSpc>
                  <a:spcPct val="115000"/>
                </a:lnSpc>
                <a:spcBef>
                  <a:spcPts val="0"/>
                </a:spcBef>
                <a:spcAft>
                  <a:spcPts val="0"/>
                </a:spcAft>
                <a:buClr>
                  <a:schemeClr val="dk1"/>
                </a:buClr>
                <a:buSzPts val="1200"/>
                <a:buChar char="●"/>
              </a:pPr>
              <a:r>
                <a:rPr lang="en" sz="1200">
                  <a:solidFill>
                    <a:schemeClr val="dk1"/>
                  </a:solidFill>
                  <a:latin typeface="Roboto"/>
                  <a:ea typeface="Roboto"/>
                  <a:cs typeface="Roboto"/>
                  <a:sym typeface="Roboto"/>
                </a:rPr>
                <a:t>Provides questions for search committee component</a:t>
              </a:r>
              <a:endParaRPr sz="1200">
                <a:solidFill>
                  <a:schemeClr val="dk1"/>
                </a:solidFill>
                <a:latin typeface="Roboto"/>
                <a:ea typeface="Roboto"/>
                <a:cs typeface="Roboto"/>
                <a:sym typeface="Roboto"/>
              </a:endParaRPr>
            </a:p>
            <a:p>
              <a:pPr marL="171450" marR="0" lvl="0" indent="-190500" algn="l" rtl="0">
                <a:lnSpc>
                  <a:spcPct val="115000"/>
                </a:lnSpc>
                <a:spcBef>
                  <a:spcPts val="0"/>
                </a:spcBef>
                <a:spcAft>
                  <a:spcPts val="0"/>
                </a:spcAft>
                <a:buClr>
                  <a:schemeClr val="dk1"/>
                </a:buClr>
                <a:buSzPts val="1200"/>
                <a:buChar char="●"/>
              </a:pPr>
              <a:r>
                <a:rPr lang="en" sz="1200">
                  <a:solidFill>
                    <a:schemeClr val="dk1"/>
                  </a:solidFill>
                  <a:latin typeface="Roboto"/>
                  <a:ea typeface="Roboto"/>
                  <a:cs typeface="Roboto"/>
                  <a:sym typeface="Roboto"/>
                </a:rPr>
                <a:t>Presentation topic two weeks ahead</a:t>
              </a:r>
              <a:endParaRPr sz="1150">
                <a:solidFill>
                  <a:schemeClr val="dk1"/>
                </a:solidFill>
                <a:latin typeface="Roboto"/>
                <a:ea typeface="Roboto"/>
                <a:cs typeface="Roboto"/>
                <a:sym typeface="Roboto"/>
              </a:endParaRPr>
            </a:p>
            <a:p>
              <a:pPr marL="0" lvl="0" indent="0" algn="l" rtl="0">
                <a:lnSpc>
                  <a:spcPct val="115000"/>
                </a:lnSpc>
                <a:spcBef>
                  <a:spcPts val="0"/>
                </a:spcBef>
                <a:spcAft>
                  <a:spcPts val="0"/>
                </a:spcAft>
                <a:buNone/>
              </a:pPr>
              <a:endParaRPr sz="1100">
                <a:latin typeface="Roboto"/>
                <a:ea typeface="Roboto"/>
                <a:cs typeface="Roboto"/>
                <a:sym typeface="Roboto"/>
              </a:endParaRPr>
            </a:p>
          </p:txBody>
        </p:sp>
      </p:grpSp>
      <p:grpSp>
        <p:nvGrpSpPr>
          <p:cNvPr id="283" name="Google Shape;283;p42"/>
          <p:cNvGrpSpPr/>
          <p:nvPr/>
        </p:nvGrpSpPr>
        <p:grpSpPr>
          <a:xfrm>
            <a:off x="6874025" y="808775"/>
            <a:ext cx="2064000" cy="3217850"/>
            <a:chOff x="6874025" y="1189775"/>
            <a:chExt cx="2064000" cy="3217850"/>
          </a:xfrm>
        </p:grpSpPr>
        <p:sp>
          <p:nvSpPr>
            <p:cNvPr id="284" name="Google Shape;284;p42"/>
            <p:cNvSpPr/>
            <p:nvPr/>
          </p:nvSpPr>
          <p:spPr>
            <a:xfrm>
              <a:off x="6874025" y="1189775"/>
              <a:ext cx="2064000" cy="669000"/>
            </a:xfrm>
            <a:prstGeom prst="chevron">
              <a:avLst>
                <a:gd name="adj" fmla="val 50000"/>
              </a:avLst>
            </a:prstGeom>
            <a:solidFill>
              <a:srgbClr val="249C9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Roboto"/>
                  <a:ea typeface="Roboto"/>
                  <a:cs typeface="Roboto"/>
                  <a:sym typeface="Roboto"/>
                </a:rPr>
                <a:t>Non-Selection</a:t>
              </a:r>
              <a:endParaRPr>
                <a:solidFill>
                  <a:srgbClr val="FFFFFF"/>
                </a:solidFill>
                <a:latin typeface="Roboto"/>
                <a:ea typeface="Roboto"/>
                <a:cs typeface="Roboto"/>
                <a:sym typeface="Roboto"/>
              </a:endParaRPr>
            </a:p>
          </p:txBody>
        </p:sp>
        <p:sp>
          <p:nvSpPr>
            <p:cNvPr id="285" name="Google Shape;285;p42"/>
            <p:cNvSpPr txBox="1"/>
            <p:nvPr/>
          </p:nvSpPr>
          <p:spPr>
            <a:xfrm>
              <a:off x="7183850" y="2057125"/>
              <a:ext cx="1624500" cy="2350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150" i="1">
                  <a:solidFill>
                    <a:schemeClr val="dk1"/>
                  </a:solidFill>
                  <a:latin typeface="Roboto"/>
                  <a:ea typeface="Roboto"/>
                  <a:cs typeface="Roboto"/>
                  <a:sym typeface="Roboto"/>
                </a:rPr>
                <a:t>Scheduled call to let people know </a:t>
              </a:r>
              <a:endParaRPr sz="1150" i="1">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Roboto"/>
                  <a:ea typeface="Roboto"/>
                  <a:cs typeface="Roboto"/>
                  <a:sym typeface="Roboto"/>
                </a:rPr>
                <a:t>Thanks  for investing in the search</a:t>
              </a:r>
              <a:endParaRPr sz="1200">
                <a:solidFill>
                  <a:schemeClr val="dk1"/>
                </a:solidFill>
                <a:latin typeface="Roboto"/>
                <a:ea typeface="Roboto"/>
                <a:cs typeface="Roboto"/>
                <a:sym typeface="Roboto"/>
              </a:endParaRPr>
            </a:p>
            <a:p>
              <a:pPr marL="0" marR="0" lvl="0" indent="0" algn="l" rtl="0">
                <a:lnSpc>
                  <a:spcPct val="115000"/>
                </a:lnSpc>
                <a:spcBef>
                  <a:spcPts val="0"/>
                </a:spcBef>
                <a:spcAft>
                  <a:spcPts val="0"/>
                </a:spcAft>
                <a:buNone/>
              </a:pPr>
              <a:endParaRPr sz="1200">
                <a:solidFill>
                  <a:schemeClr val="dk1"/>
                </a:solidFill>
                <a:latin typeface="Roboto"/>
                <a:ea typeface="Roboto"/>
                <a:cs typeface="Roboto"/>
                <a:sym typeface="Roboto"/>
              </a:endParaRPr>
            </a:p>
            <a:p>
              <a:pPr marL="0" marR="0" lvl="0" indent="0" algn="l" rtl="0">
                <a:lnSpc>
                  <a:spcPct val="115000"/>
                </a:lnSpc>
                <a:spcBef>
                  <a:spcPts val="0"/>
                </a:spcBef>
                <a:spcAft>
                  <a:spcPts val="0"/>
                </a:spcAft>
                <a:buNone/>
              </a:pPr>
              <a:r>
                <a:rPr lang="en" sz="1200">
                  <a:solidFill>
                    <a:schemeClr val="dk1"/>
                  </a:solidFill>
                  <a:latin typeface="Roboto"/>
                  <a:ea typeface="Roboto"/>
                  <a:cs typeface="Roboto"/>
                  <a:sym typeface="Roboto"/>
                </a:rPr>
                <a:t>An offer to share feedback: 1) What particular strengths and 2) What areas of growth to be more competitive in future</a:t>
              </a:r>
              <a:endParaRPr sz="1200">
                <a:solidFill>
                  <a:schemeClr val="dk1"/>
                </a:solidFill>
                <a:latin typeface="Roboto"/>
                <a:ea typeface="Roboto"/>
                <a:cs typeface="Roboto"/>
                <a:sym typeface="Roboto"/>
              </a:endParaRPr>
            </a:p>
            <a:p>
              <a:pPr marL="0" lvl="0" indent="0" algn="l" rtl="0">
                <a:lnSpc>
                  <a:spcPct val="115000"/>
                </a:lnSpc>
                <a:spcBef>
                  <a:spcPts val="0"/>
                </a:spcBef>
                <a:spcAft>
                  <a:spcPts val="0"/>
                </a:spcAft>
                <a:buNone/>
              </a:pPr>
              <a:endParaRPr sz="1100">
                <a:latin typeface="Roboto"/>
                <a:ea typeface="Roboto"/>
                <a:cs typeface="Roboto"/>
                <a:sym typeface="Roboto"/>
              </a:endParaRPr>
            </a:p>
          </p:txBody>
        </p:sp>
      </p:grpSp>
      <p:grpSp>
        <p:nvGrpSpPr>
          <p:cNvPr id="286" name="Google Shape;286;p42"/>
          <p:cNvGrpSpPr/>
          <p:nvPr/>
        </p:nvGrpSpPr>
        <p:grpSpPr>
          <a:xfrm>
            <a:off x="5195350" y="808775"/>
            <a:ext cx="2064000" cy="3217850"/>
            <a:chOff x="5195350" y="1189775"/>
            <a:chExt cx="2064000" cy="3217850"/>
          </a:xfrm>
        </p:grpSpPr>
        <p:sp>
          <p:nvSpPr>
            <p:cNvPr id="287" name="Google Shape;287;p42"/>
            <p:cNvSpPr/>
            <p:nvPr/>
          </p:nvSpPr>
          <p:spPr>
            <a:xfrm>
              <a:off x="5195350" y="1189775"/>
              <a:ext cx="2064000" cy="669000"/>
            </a:xfrm>
            <a:prstGeom prst="chevron">
              <a:avLst>
                <a:gd name="adj" fmla="val 50000"/>
              </a:avLst>
            </a:prstGeom>
            <a:solidFill>
              <a:srgbClr val="1F887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Roboto"/>
                  <a:ea typeface="Roboto"/>
                  <a:cs typeface="Roboto"/>
                  <a:sym typeface="Roboto"/>
                </a:rPr>
                <a:t>Selection</a:t>
              </a:r>
              <a:endParaRPr>
                <a:solidFill>
                  <a:srgbClr val="FFFFFF"/>
                </a:solidFill>
                <a:latin typeface="Roboto"/>
                <a:ea typeface="Roboto"/>
                <a:cs typeface="Roboto"/>
                <a:sym typeface="Roboto"/>
              </a:endParaRPr>
            </a:p>
          </p:txBody>
        </p:sp>
        <p:sp>
          <p:nvSpPr>
            <p:cNvPr id="288" name="Google Shape;288;p42"/>
            <p:cNvSpPr txBox="1"/>
            <p:nvPr/>
          </p:nvSpPr>
          <p:spPr>
            <a:xfrm>
              <a:off x="5461650" y="2057125"/>
              <a:ext cx="1624500" cy="2350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150" i="1">
                  <a:solidFill>
                    <a:schemeClr val="dk1"/>
                  </a:solidFill>
                  <a:latin typeface="Roboto"/>
                  <a:ea typeface="Roboto"/>
                  <a:cs typeface="Roboto"/>
                  <a:sym typeface="Roboto"/>
                </a:rPr>
                <a:t>Organization should get permission to do reference check</a:t>
              </a:r>
              <a:endParaRPr sz="1150" i="1">
                <a:solidFill>
                  <a:schemeClr val="dk1"/>
                </a:solidFill>
                <a:latin typeface="Roboto"/>
                <a:ea typeface="Roboto"/>
                <a:cs typeface="Roboto"/>
                <a:sym typeface="Roboto"/>
              </a:endParaRPr>
            </a:p>
            <a:p>
              <a:pPr marL="0" lvl="0" indent="0" algn="l" rtl="0">
                <a:lnSpc>
                  <a:spcPct val="115000"/>
                </a:lnSpc>
                <a:spcBef>
                  <a:spcPts val="0"/>
                </a:spcBef>
                <a:spcAft>
                  <a:spcPts val="0"/>
                </a:spcAft>
                <a:buNone/>
              </a:pPr>
              <a:endParaRPr sz="1150">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 sz="1150">
                  <a:solidFill>
                    <a:schemeClr val="dk1"/>
                  </a:solidFill>
                  <a:latin typeface="Roboto"/>
                  <a:ea typeface="Roboto"/>
                  <a:cs typeface="Roboto"/>
                  <a:sym typeface="Roboto"/>
                </a:rPr>
                <a:t>Offer call</a:t>
              </a:r>
              <a:endParaRPr sz="1150">
                <a:solidFill>
                  <a:schemeClr val="dk1"/>
                </a:solidFill>
                <a:latin typeface="Roboto"/>
                <a:ea typeface="Roboto"/>
                <a:cs typeface="Roboto"/>
                <a:sym typeface="Roboto"/>
              </a:endParaRPr>
            </a:p>
            <a:p>
              <a:pPr marL="171450" marR="0" lvl="0" indent="-190500" algn="l" rtl="0">
                <a:lnSpc>
                  <a:spcPct val="115000"/>
                </a:lnSpc>
                <a:spcBef>
                  <a:spcPts val="0"/>
                </a:spcBef>
                <a:spcAft>
                  <a:spcPts val="0"/>
                </a:spcAft>
                <a:buClr>
                  <a:schemeClr val="dk1"/>
                </a:buClr>
                <a:buSzPts val="1200"/>
                <a:buChar char="●"/>
              </a:pPr>
              <a:r>
                <a:rPr lang="en" sz="1200">
                  <a:solidFill>
                    <a:schemeClr val="dk1"/>
                  </a:solidFill>
                  <a:latin typeface="Roboto"/>
                  <a:ea typeface="Roboto"/>
                  <a:cs typeface="Roboto"/>
                  <a:sym typeface="Roboto"/>
                </a:rPr>
                <a:t>Excitement</a:t>
              </a:r>
              <a:endParaRPr sz="1200">
                <a:solidFill>
                  <a:schemeClr val="dk1"/>
                </a:solidFill>
                <a:latin typeface="Roboto"/>
                <a:ea typeface="Roboto"/>
                <a:cs typeface="Roboto"/>
                <a:sym typeface="Roboto"/>
              </a:endParaRPr>
            </a:p>
            <a:p>
              <a:pPr marL="171450" marR="0" lvl="0" indent="-190500" algn="l" rtl="0">
                <a:lnSpc>
                  <a:spcPct val="115000"/>
                </a:lnSpc>
                <a:spcBef>
                  <a:spcPts val="0"/>
                </a:spcBef>
                <a:spcAft>
                  <a:spcPts val="0"/>
                </a:spcAft>
                <a:buClr>
                  <a:schemeClr val="dk1"/>
                </a:buClr>
                <a:buSzPts val="1200"/>
                <a:buChar char="●"/>
              </a:pPr>
              <a:r>
                <a:rPr lang="en" sz="1200">
                  <a:solidFill>
                    <a:schemeClr val="dk1"/>
                  </a:solidFill>
                  <a:latin typeface="Roboto"/>
                  <a:ea typeface="Roboto"/>
                  <a:cs typeface="Roboto"/>
                  <a:sym typeface="Roboto"/>
                </a:rPr>
                <a:t>Articulate how salary is set (and if negotiations can occur)</a:t>
              </a:r>
              <a:endParaRPr sz="1200">
                <a:solidFill>
                  <a:schemeClr val="dk1"/>
                </a:solidFill>
                <a:latin typeface="Roboto"/>
                <a:ea typeface="Roboto"/>
                <a:cs typeface="Roboto"/>
                <a:sym typeface="Roboto"/>
              </a:endParaRPr>
            </a:p>
            <a:p>
              <a:pPr marL="171450" marR="0" lvl="0" indent="-190500" algn="l" rtl="0">
                <a:lnSpc>
                  <a:spcPct val="115000"/>
                </a:lnSpc>
                <a:spcBef>
                  <a:spcPts val="0"/>
                </a:spcBef>
                <a:spcAft>
                  <a:spcPts val="0"/>
                </a:spcAft>
                <a:buClr>
                  <a:schemeClr val="dk1"/>
                </a:buClr>
                <a:buSzPts val="1200"/>
                <a:buChar char="●"/>
              </a:pPr>
              <a:r>
                <a:rPr lang="en" sz="1200">
                  <a:solidFill>
                    <a:schemeClr val="dk1"/>
                  </a:solidFill>
                  <a:latin typeface="Roboto"/>
                  <a:ea typeface="Roboto"/>
                  <a:cs typeface="Roboto"/>
                  <a:sym typeface="Roboto"/>
                </a:rPr>
                <a:t>Benefits outline</a:t>
              </a:r>
              <a:endParaRPr sz="1200">
                <a:solidFill>
                  <a:schemeClr val="dk1"/>
                </a:solidFill>
                <a:latin typeface="Roboto"/>
                <a:ea typeface="Roboto"/>
                <a:cs typeface="Roboto"/>
                <a:sym typeface="Roboto"/>
              </a:endParaRPr>
            </a:p>
            <a:p>
              <a:pPr marL="171450" marR="0" lvl="0" indent="-190500" algn="l" rtl="0">
                <a:lnSpc>
                  <a:spcPct val="115000"/>
                </a:lnSpc>
                <a:spcBef>
                  <a:spcPts val="0"/>
                </a:spcBef>
                <a:spcAft>
                  <a:spcPts val="0"/>
                </a:spcAft>
                <a:buClr>
                  <a:schemeClr val="dk1"/>
                </a:buClr>
                <a:buSzPts val="1200"/>
                <a:buChar char="●"/>
              </a:pPr>
              <a:r>
                <a:rPr lang="en" sz="1200">
                  <a:solidFill>
                    <a:schemeClr val="dk1"/>
                  </a:solidFill>
                  <a:latin typeface="Roboto"/>
                  <a:ea typeface="Roboto"/>
                  <a:cs typeface="Roboto"/>
                  <a:sym typeface="Roboto"/>
                </a:rPr>
                <a:t>Clear timeline for response</a:t>
              </a:r>
              <a:endParaRPr sz="1200">
                <a:solidFill>
                  <a:schemeClr val="dk1"/>
                </a:solidFill>
                <a:latin typeface="Roboto"/>
                <a:ea typeface="Roboto"/>
                <a:cs typeface="Roboto"/>
                <a:sym typeface="Roboto"/>
              </a:endParaRPr>
            </a:p>
            <a:p>
              <a:pPr marL="171450" marR="0" lvl="0" indent="-190500" algn="l" rtl="0">
                <a:lnSpc>
                  <a:spcPct val="115000"/>
                </a:lnSpc>
                <a:spcBef>
                  <a:spcPts val="0"/>
                </a:spcBef>
                <a:spcAft>
                  <a:spcPts val="0"/>
                </a:spcAft>
                <a:buClr>
                  <a:schemeClr val="dk1"/>
                </a:buClr>
                <a:buSzPts val="1200"/>
                <a:buChar char="●"/>
              </a:pPr>
              <a:r>
                <a:rPr lang="en" sz="1200">
                  <a:solidFill>
                    <a:schemeClr val="dk1"/>
                  </a:solidFill>
                  <a:latin typeface="Roboto"/>
                  <a:ea typeface="Roboto"/>
                  <a:cs typeface="Roboto"/>
                  <a:sym typeface="Roboto"/>
                </a:rPr>
                <a:t>Answer questions</a:t>
              </a:r>
              <a:endParaRPr sz="1150">
                <a:solidFill>
                  <a:schemeClr val="dk1"/>
                </a:solidFill>
                <a:latin typeface="Roboto"/>
                <a:ea typeface="Roboto"/>
                <a:cs typeface="Roboto"/>
                <a:sym typeface="Roboto"/>
              </a:endParaRPr>
            </a:p>
            <a:p>
              <a:pPr marL="0" lvl="0" indent="0" algn="l" rtl="0">
                <a:lnSpc>
                  <a:spcPct val="115000"/>
                </a:lnSpc>
                <a:spcBef>
                  <a:spcPts val="0"/>
                </a:spcBef>
                <a:spcAft>
                  <a:spcPts val="0"/>
                </a:spcAft>
                <a:buNone/>
              </a:pPr>
              <a:endParaRPr sz="1100">
                <a:latin typeface="Roboto"/>
                <a:ea typeface="Roboto"/>
                <a:cs typeface="Roboto"/>
                <a:sym typeface="Roboto"/>
              </a:endParaRPr>
            </a:p>
          </p:txBody>
        </p:sp>
      </p:grpSp>
      <p:sp>
        <p:nvSpPr>
          <p:cNvPr id="289" name="Google Shape;289;p42"/>
          <p:cNvSpPr txBox="1"/>
          <p:nvPr/>
        </p:nvSpPr>
        <p:spPr>
          <a:xfrm>
            <a:off x="0" y="4867525"/>
            <a:ext cx="9144000" cy="284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650">
                <a:solidFill>
                  <a:schemeClr val="dk1"/>
                </a:solidFill>
                <a:highlight>
                  <a:srgbClr val="FFFFFF"/>
                </a:highlight>
              </a:rPr>
              <a:t>Bélanger, Annie and Gorecki, Preethi, "ACRL Diversity Alliance Webinar - Kindly Hire Me: The Process and Impact of Inclusive Hiring" (2022). </a:t>
            </a:r>
            <a:r>
              <a:rPr lang="en" sz="650" i="1">
                <a:solidFill>
                  <a:schemeClr val="dk1"/>
                </a:solidFill>
                <a:highlight>
                  <a:srgbClr val="FFFFFF"/>
                </a:highlight>
              </a:rPr>
              <a:t>Presentations</a:t>
            </a:r>
            <a:r>
              <a:rPr lang="en" sz="650">
                <a:solidFill>
                  <a:schemeClr val="dk1"/>
                </a:solidFill>
                <a:highlight>
                  <a:srgbClr val="FFFFFF"/>
                </a:highlight>
              </a:rPr>
              <a:t>. </a:t>
            </a:r>
            <a:r>
              <a:rPr lang="en" sz="650" u="sng">
                <a:solidFill>
                  <a:schemeClr val="hlink"/>
                </a:solidFill>
                <a:highlight>
                  <a:srgbClr val="FFFFFF"/>
                </a:highlight>
                <a:hlinkClick r:id="rId3"/>
              </a:rPr>
              <a:t>https://scholarworks.gvsu.edu/library_presentations/102</a:t>
            </a:r>
            <a:r>
              <a:rPr lang="en" sz="650">
                <a:solidFill>
                  <a:schemeClr val="dk1"/>
                </a:solidFill>
                <a:highlight>
                  <a:srgbClr val="FFFFFF"/>
                </a:highlight>
              </a:rPr>
              <a:t> </a:t>
            </a:r>
            <a:endParaRPr sz="12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43"/>
          <p:cNvSpPr txBox="1">
            <a:spLocks noGrp="1"/>
          </p:cNvSpPr>
          <p:nvPr>
            <p:ph type="title"/>
          </p:nvPr>
        </p:nvSpPr>
        <p:spPr>
          <a:xfrm>
            <a:off x="232650" y="253150"/>
            <a:ext cx="85998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a:t>Preparing Colleagues to Interact with Candidates</a:t>
            </a:r>
            <a:endParaRPr/>
          </a:p>
        </p:txBody>
      </p:sp>
      <p:pic>
        <p:nvPicPr>
          <p:cNvPr id="295" name="Google Shape;295;p43"/>
          <p:cNvPicPr preferRelativeResize="0"/>
          <p:nvPr/>
        </p:nvPicPr>
        <p:blipFill>
          <a:blip r:embed="rId3">
            <a:alphaModFix/>
          </a:blip>
          <a:stretch>
            <a:fillRect/>
          </a:stretch>
        </p:blipFill>
        <p:spPr>
          <a:xfrm>
            <a:off x="6750975" y="2750475"/>
            <a:ext cx="2393025" cy="2393025"/>
          </a:xfrm>
          <a:prstGeom prst="rect">
            <a:avLst/>
          </a:prstGeom>
          <a:noFill/>
          <a:ln>
            <a:noFill/>
          </a:ln>
        </p:spPr>
      </p:pic>
      <p:sp>
        <p:nvSpPr>
          <p:cNvPr id="296" name="Google Shape;296;p43"/>
          <p:cNvSpPr txBox="1"/>
          <p:nvPr/>
        </p:nvSpPr>
        <p:spPr>
          <a:xfrm>
            <a:off x="232650" y="757050"/>
            <a:ext cx="8718900" cy="3965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900" b="1">
                <a:solidFill>
                  <a:schemeClr val="dk2"/>
                </a:solidFill>
              </a:rPr>
              <a:t>Every interaction is helping the candidate decide to join the organization, or not.</a:t>
            </a:r>
            <a:endParaRPr sz="1900" b="1">
              <a:solidFill>
                <a:schemeClr val="dk2"/>
              </a:solidFill>
            </a:endParaRPr>
          </a:p>
          <a:p>
            <a:pPr marL="0" lvl="0" indent="0" algn="l" rtl="0">
              <a:lnSpc>
                <a:spcPct val="115000"/>
              </a:lnSpc>
              <a:spcBef>
                <a:spcPts val="1200"/>
              </a:spcBef>
              <a:spcAft>
                <a:spcPts val="0"/>
              </a:spcAft>
              <a:buNone/>
            </a:pPr>
            <a:r>
              <a:rPr lang="en" sz="1900" b="1">
                <a:solidFill>
                  <a:schemeClr val="dk2"/>
                </a:solidFill>
              </a:rPr>
              <a:t>Best:</a:t>
            </a:r>
            <a:r>
              <a:rPr lang="en" sz="1900">
                <a:solidFill>
                  <a:schemeClr val="dk2"/>
                </a:solidFill>
              </a:rPr>
              <a:t> How do you envision providing food bank services from different locations?</a:t>
            </a:r>
            <a:endParaRPr sz="1900">
              <a:solidFill>
                <a:schemeClr val="dk2"/>
              </a:solidFill>
            </a:endParaRPr>
          </a:p>
          <a:p>
            <a:pPr marL="0" lvl="0" indent="0" algn="l" rtl="0">
              <a:lnSpc>
                <a:spcPct val="115000"/>
              </a:lnSpc>
              <a:spcBef>
                <a:spcPts val="1200"/>
              </a:spcBef>
              <a:spcAft>
                <a:spcPts val="0"/>
              </a:spcAft>
              <a:buNone/>
            </a:pPr>
            <a:r>
              <a:rPr lang="en" sz="1900" b="1">
                <a:solidFill>
                  <a:schemeClr val="dk2"/>
                </a:solidFill>
              </a:rPr>
              <a:t>OK: </a:t>
            </a:r>
            <a:r>
              <a:rPr lang="en" sz="1900">
                <a:solidFill>
                  <a:schemeClr val="dk2"/>
                </a:solidFill>
              </a:rPr>
              <a:t>How should downtown food banks offer services? [presumes knowledge that downtown tend to be urban and mixed populations]</a:t>
            </a:r>
            <a:endParaRPr sz="1900">
              <a:solidFill>
                <a:schemeClr val="dk2"/>
              </a:solidFill>
            </a:endParaRPr>
          </a:p>
          <a:p>
            <a:pPr marL="0" lvl="0" indent="0" algn="l" rtl="0">
              <a:lnSpc>
                <a:spcPct val="115000"/>
              </a:lnSpc>
              <a:spcBef>
                <a:spcPts val="1200"/>
              </a:spcBef>
              <a:spcAft>
                <a:spcPts val="1200"/>
              </a:spcAft>
              <a:buNone/>
            </a:pPr>
            <a:r>
              <a:rPr lang="en" sz="1900" b="1">
                <a:solidFill>
                  <a:schemeClr val="dk2"/>
                </a:solidFill>
              </a:rPr>
              <a:t>Least: </a:t>
            </a:r>
            <a:r>
              <a:rPr lang="en" sz="1900">
                <a:solidFill>
                  <a:schemeClr val="dk2"/>
                </a:solidFill>
              </a:rPr>
              <a:t>How should Replenish change its services in the </a:t>
            </a:r>
            <a:br>
              <a:rPr lang="en" sz="1900">
                <a:solidFill>
                  <a:schemeClr val="dk2"/>
                </a:solidFill>
              </a:rPr>
            </a:br>
            <a:r>
              <a:rPr lang="en" sz="1900">
                <a:solidFill>
                  <a:schemeClr val="dk2"/>
                </a:solidFill>
              </a:rPr>
              <a:t>next 3 years? [presumes knowledge that Replenish is your </a:t>
            </a:r>
            <a:br>
              <a:rPr lang="en" sz="1900">
                <a:solidFill>
                  <a:schemeClr val="dk2"/>
                </a:solidFill>
              </a:rPr>
            </a:br>
            <a:r>
              <a:rPr lang="en" sz="1900">
                <a:solidFill>
                  <a:schemeClr val="dk2"/>
                </a:solidFill>
              </a:rPr>
              <a:t>food bank, the location and environment of the food bank, </a:t>
            </a:r>
            <a:br>
              <a:rPr lang="en" sz="1900">
                <a:solidFill>
                  <a:schemeClr val="dk2"/>
                </a:solidFill>
              </a:rPr>
            </a:br>
            <a:r>
              <a:rPr lang="en" sz="1900">
                <a:solidFill>
                  <a:schemeClr val="dk2"/>
                </a:solidFill>
              </a:rPr>
              <a:t>and of the student population changes]</a:t>
            </a:r>
            <a:endParaRPr sz="15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6"/>
          <p:cNvSpPr txBox="1">
            <a:spLocks noGrp="1"/>
          </p:cNvSpPr>
          <p:nvPr>
            <p:ph type="title"/>
          </p:nvPr>
        </p:nvSpPr>
        <p:spPr>
          <a:xfrm>
            <a:off x="2894475" y="450971"/>
            <a:ext cx="5740800" cy="1442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Learning Outcomes</a:t>
            </a:r>
            <a:endParaRPr/>
          </a:p>
        </p:txBody>
      </p:sp>
      <p:sp>
        <p:nvSpPr>
          <p:cNvPr id="162" name="Google Shape;162;p26"/>
          <p:cNvSpPr txBox="1">
            <a:spLocks noGrp="1"/>
          </p:cNvSpPr>
          <p:nvPr>
            <p:ph type="body" idx="1"/>
          </p:nvPr>
        </p:nvSpPr>
        <p:spPr>
          <a:xfrm>
            <a:off x="2894475" y="1938950"/>
            <a:ext cx="5740800" cy="2649000"/>
          </a:xfrm>
          <a:prstGeom prst="rect">
            <a:avLst/>
          </a:prstGeom>
        </p:spPr>
        <p:txBody>
          <a:bodyPr spcFirstLastPara="1" wrap="square" lIns="91425" tIns="91425" rIns="91425" bIns="91425" anchor="t" anchorCtr="0">
            <a:normAutofit lnSpcReduction="10000"/>
          </a:bodyPr>
          <a:lstStyle/>
          <a:p>
            <a:pPr marL="457200" lvl="0" indent="-355600" algn="l" rtl="0">
              <a:spcBef>
                <a:spcPts val="0"/>
              </a:spcBef>
              <a:spcAft>
                <a:spcPts val="0"/>
              </a:spcAft>
              <a:buSzPts val="2000"/>
              <a:buChar char="●"/>
            </a:pPr>
            <a:r>
              <a:rPr lang="en"/>
              <a:t>Understanding of inclusive hiring search practices</a:t>
            </a:r>
            <a:endParaRPr/>
          </a:p>
          <a:p>
            <a:pPr marL="457200" lvl="0" indent="-355600" algn="l" rtl="0">
              <a:spcBef>
                <a:spcPts val="0"/>
              </a:spcBef>
              <a:spcAft>
                <a:spcPts val="0"/>
              </a:spcAft>
              <a:buSzPts val="2000"/>
              <a:buChar char="●"/>
            </a:pPr>
            <a:r>
              <a:rPr lang="en"/>
              <a:t>Understanding of impact on candidates of hiring search processes</a:t>
            </a:r>
            <a:endParaRPr/>
          </a:p>
          <a:p>
            <a:pPr marL="457200" lvl="0" indent="-355600" algn="l" rtl="0">
              <a:spcBef>
                <a:spcPts val="0"/>
              </a:spcBef>
              <a:spcAft>
                <a:spcPts val="0"/>
              </a:spcAft>
              <a:buSzPts val="2000"/>
              <a:buChar char="●"/>
            </a:pPr>
            <a:r>
              <a:rPr lang="en"/>
              <a:t>Identify areas to improve local hiring search practices </a:t>
            </a:r>
            <a:endParaRPr/>
          </a:p>
          <a:p>
            <a:pPr marL="0" lvl="0" indent="0" algn="l" rtl="0">
              <a:spcBef>
                <a:spcPts val="1600"/>
              </a:spcBef>
              <a:spcAft>
                <a:spcPts val="160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pic>
        <p:nvPicPr>
          <p:cNvPr id="301" name="Google Shape;301;p44"/>
          <p:cNvPicPr preferRelativeResize="0"/>
          <p:nvPr/>
        </p:nvPicPr>
        <p:blipFill rotWithShape="1">
          <a:blip r:embed="rId3">
            <a:alphaModFix amt="60000"/>
          </a:blip>
          <a:srcRect l="27241" r="27241"/>
          <a:stretch/>
        </p:blipFill>
        <p:spPr>
          <a:xfrm>
            <a:off x="0" y="0"/>
            <a:ext cx="3512602" cy="5143497"/>
          </a:xfrm>
          <a:prstGeom prst="rect">
            <a:avLst/>
          </a:prstGeom>
          <a:noFill/>
          <a:ln>
            <a:noFill/>
          </a:ln>
        </p:spPr>
      </p:pic>
      <p:sp>
        <p:nvSpPr>
          <p:cNvPr id="302" name="Google Shape;302;p44"/>
          <p:cNvSpPr txBox="1">
            <a:spLocks noGrp="1"/>
          </p:cNvSpPr>
          <p:nvPr>
            <p:ph type="title"/>
          </p:nvPr>
        </p:nvSpPr>
        <p:spPr>
          <a:xfrm>
            <a:off x="311700" y="307825"/>
            <a:ext cx="2631900" cy="4316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Inclusive Virtual Interview	</a:t>
            </a:r>
            <a:endParaRPr/>
          </a:p>
        </p:txBody>
      </p:sp>
      <p:sp>
        <p:nvSpPr>
          <p:cNvPr id="303" name="Google Shape;303;p44"/>
          <p:cNvSpPr txBox="1">
            <a:spLocks noGrp="1"/>
          </p:cNvSpPr>
          <p:nvPr>
            <p:ph type="body" idx="1"/>
          </p:nvPr>
        </p:nvSpPr>
        <p:spPr>
          <a:xfrm>
            <a:off x="4011825" y="364950"/>
            <a:ext cx="4850400" cy="42597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Char char="●"/>
            </a:pPr>
            <a:r>
              <a:rPr lang="en" sz="2000"/>
              <a:t>Closed Captioning turned on</a:t>
            </a:r>
            <a:endParaRPr sz="2000"/>
          </a:p>
          <a:p>
            <a:pPr marL="457200" lvl="0" indent="-355600" algn="l" rtl="0">
              <a:spcBef>
                <a:spcPts val="0"/>
              </a:spcBef>
              <a:spcAft>
                <a:spcPts val="0"/>
              </a:spcAft>
              <a:buSzPts val="2000"/>
              <a:buChar char="●"/>
            </a:pPr>
            <a:r>
              <a:rPr lang="en" sz="2000"/>
              <a:t>Edited screen names, including pronouns</a:t>
            </a:r>
            <a:endParaRPr sz="2000"/>
          </a:p>
          <a:p>
            <a:pPr marL="457200" lvl="0" indent="-355600" algn="l" rtl="0">
              <a:spcBef>
                <a:spcPts val="0"/>
              </a:spcBef>
              <a:spcAft>
                <a:spcPts val="0"/>
              </a:spcAft>
              <a:buSzPts val="2000"/>
              <a:buChar char="●"/>
            </a:pPr>
            <a:r>
              <a:rPr lang="en" sz="2000"/>
              <a:t>Clear indication of candidate interactions and camera use - on or off </a:t>
            </a:r>
            <a:endParaRPr sz="2000"/>
          </a:p>
          <a:p>
            <a:pPr marL="457200" lvl="0" indent="-355600" algn="l" rtl="0">
              <a:spcBef>
                <a:spcPts val="0"/>
              </a:spcBef>
              <a:spcAft>
                <a:spcPts val="0"/>
              </a:spcAft>
              <a:buSzPts val="2000"/>
              <a:buChar char="●"/>
            </a:pPr>
            <a:r>
              <a:rPr lang="en" sz="2000"/>
              <a:t>Clear guidance on how interview will proceed</a:t>
            </a:r>
            <a:endParaRPr sz="2000"/>
          </a:p>
          <a:p>
            <a:pPr marL="457200" lvl="0" indent="-355600" algn="l" rtl="0">
              <a:spcBef>
                <a:spcPts val="0"/>
              </a:spcBef>
              <a:spcAft>
                <a:spcPts val="0"/>
              </a:spcAft>
              <a:buSzPts val="2000"/>
              <a:buChar char="●"/>
            </a:pPr>
            <a:r>
              <a:rPr lang="en" sz="2000"/>
              <a:t>Waiting rooms active to prevent accidental entries</a:t>
            </a:r>
            <a:endParaRPr sz="2000"/>
          </a:p>
          <a:p>
            <a:pPr marL="457200" lvl="0" indent="-355600" algn="l" rtl="0">
              <a:spcBef>
                <a:spcPts val="0"/>
              </a:spcBef>
              <a:spcAft>
                <a:spcPts val="0"/>
              </a:spcAft>
              <a:buSzPts val="2000"/>
              <a:buChar char="●"/>
            </a:pPr>
            <a:r>
              <a:rPr lang="en" sz="2000"/>
              <a:t>Questions added to the chat (good) or sent ahead (best)</a:t>
            </a:r>
            <a:endParaRPr sz="20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pic>
        <p:nvPicPr>
          <p:cNvPr id="308" name="Google Shape;308;p45"/>
          <p:cNvPicPr preferRelativeResize="0"/>
          <p:nvPr/>
        </p:nvPicPr>
        <p:blipFill rotWithShape="1">
          <a:blip r:embed="rId3">
            <a:alphaModFix amt="60000"/>
          </a:blip>
          <a:srcRect l="27241" r="27241"/>
          <a:stretch/>
        </p:blipFill>
        <p:spPr>
          <a:xfrm>
            <a:off x="0" y="0"/>
            <a:ext cx="3512602" cy="5143497"/>
          </a:xfrm>
          <a:prstGeom prst="rect">
            <a:avLst/>
          </a:prstGeom>
          <a:noFill/>
          <a:ln>
            <a:noFill/>
          </a:ln>
        </p:spPr>
      </p:pic>
      <p:sp>
        <p:nvSpPr>
          <p:cNvPr id="309" name="Google Shape;309;p45"/>
          <p:cNvSpPr txBox="1">
            <a:spLocks noGrp="1"/>
          </p:cNvSpPr>
          <p:nvPr>
            <p:ph type="title"/>
          </p:nvPr>
        </p:nvSpPr>
        <p:spPr>
          <a:xfrm>
            <a:off x="311700" y="307825"/>
            <a:ext cx="2631900" cy="4316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Inclusive In-Person Interview</a:t>
            </a:r>
            <a:endParaRPr/>
          </a:p>
        </p:txBody>
      </p:sp>
      <p:sp>
        <p:nvSpPr>
          <p:cNvPr id="310" name="Google Shape;310;p45"/>
          <p:cNvSpPr txBox="1">
            <a:spLocks noGrp="1"/>
          </p:cNvSpPr>
          <p:nvPr>
            <p:ph type="body" idx="1"/>
          </p:nvPr>
        </p:nvSpPr>
        <p:spPr>
          <a:xfrm>
            <a:off x="4011825" y="364950"/>
            <a:ext cx="4850400" cy="42597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Char char="●"/>
            </a:pPr>
            <a:r>
              <a:rPr lang="en" sz="2000"/>
              <a:t>Introductions using pronouns</a:t>
            </a:r>
            <a:endParaRPr sz="2000"/>
          </a:p>
          <a:p>
            <a:pPr marL="457200" lvl="0" indent="-355600" algn="l" rtl="0">
              <a:spcBef>
                <a:spcPts val="0"/>
              </a:spcBef>
              <a:spcAft>
                <a:spcPts val="0"/>
              </a:spcAft>
              <a:buSzPts val="2000"/>
              <a:buChar char="●"/>
            </a:pPr>
            <a:r>
              <a:rPr lang="en" sz="2000"/>
              <a:t>Breaks between meetings</a:t>
            </a:r>
            <a:endParaRPr sz="2000"/>
          </a:p>
          <a:p>
            <a:pPr marL="457200" lvl="0" indent="-355600" algn="l" rtl="0">
              <a:spcBef>
                <a:spcPts val="0"/>
              </a:spcBef>
              <a:spcAft>
                <a:spcPts val="0"/>
              </a:spcAft>
              <a:buSzPts val="2000"/>
              <a:buChar char="●"/>
            </a:pPr>
            <a:r>
              <a:rPr lang="en" sz="2000"/>
              <a:t>Indications of where assistive mobility technology is, such as elevators</a:t>
            </a:r>
            <a:endParaRPr sz="2000"/>
          </a:p>
          <a:p>
            <a:pPr marL="457200" lvl="0" indent="-355600" algn="l" rtl="0">
              <a:spcBef>
                <a:spcPts val="0"/>
              </a:spcBef>
              <a:spcAft>
                <a:spcPts val="0"/>
              </a:spcAft>
              <a:buSzPts val="2000"/>
              <a:buChar char="●"/>
            </a:pPr>
            <a:r>
              <a:rPr lang="en" sz="2000"/>
              <a:t>Asks about dietary needs or allergies</a:t>
            </a:r>
            <a:endParaRPr sz="2000"/>
          </a:p>
          <a:p>
            <a:pPr marL="457200" lvl="0" indent="-355600" algn="l" rtl="0">
              <a:spcBef>
                <a:spcPts val="0"/>
              </a:spcBef>
              <a:spcAft>
                <a:spcPts val="0"/>
              </a:spcAft>
              <a:buSzPts val="2000"/>
              <a:buChar char="●"/>
            </a:pPr>
            <a:r>
              <a:rPr lang="en" sz="2000"/>
              <a:t>Asks about accommodations </a:t>
            </a:r>
            <a:endParaRPr sz="2000"/>
          </a:p>
          <a:p>
            <a:pPr marL="457200" lvl="0" indent="-355600" algn="l" rtl="0">
              <a:spcBef>
                <a:spcPts val="0"/>
              </a:spcBef>
              <a:spcAft>
                <a:spcPts val="0"/>
              </a:spcAft>
              <a:buSzPts val="2000"/>
              <a:buChar char="●"/>
            </a:pPr>
            <a:r>
              <a:rPr lang="en" sz="2000"/>
              <a:t>All open interview components in an accessible space</a:t>
            </a:r>
            <a:endParaRPr sz="2000"/>
          </a:p>
          <a:p>
            <a:pPr marL="457200" lvl="0" indent="-355600" algn="l" rtl="0">
              <a:spcBef>
                <a:spcPts val="0"/>
              </a:spcBef>
              <a:spcAft>
                <a:spcPts val="0"/>
              </a:spcAft>
              <a:buSzPts val="2000"/>
              <a:buChar char="●"/>
            </a:pPr>
            <a:r>
              <a:rPr lang="en" sz="2000"/>
              <a:t>Supporting your ability to make a decision whether to join an organization</a:t>
            </a:r>
            <a:endParaRPr sz="20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4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Making the Offer</a:t>
            </a:r>
            <a:endParaRPr/>
          </a:p>
        </p:txBody>
      </p:sp>
      <p:sp>
        <p:nvSpPr>
          <p:cNvPr id="316" name="Google Shape;316;p46"/>
          <p:cNvSpPr txBox="1">
            <a:spLocks noGrp="1"/>
          </p:cNvSpPr>
          <p:nvPr>
            <p:ph type="body" idx="1"/>
          </p:nvPr>
        </p:nvSpPr>
        <p:spPr>
          <a:xfrm>
            <a:off x="311700" y="1152475"/>
            <a:ext cx="3864900" cy="3912600"/>
          </a:xfrm>
          <a:prstGeom prst="rect">
            <a:avLst/>
          </a:prstGeom>
        </p:spPr>
        <p:txBody>
          <a:bodyPr spcFirstLastPara="1" wrap="square" lIns="91425" tIns="91425" rIns="91425" bIns="91425" anchor="t" anchorCtr="0">
            <a:normAutofit fontScale="92500"/>
          </a:bodyPr>
          <a:lstStyle/>
          <a:p>
            <a:pPr marL="457200" lvl="0" indent="-346075" algn="l" rtl="0">
              <a:spcBef>
                <a:spcPts val="0"/>
              </a:spcBef>
              <a:spcAft>
                <a:spcPts val="0"/>
              </a:spcAft>
              <a:buSzPct val="100000"/>
              <a:buChar char="●"/>
            </a:pPr>
            <a:r>
              <a:rPr lang="en" sz="2000"/>
              <a:t>Prepare your best offer</a:t>
            </a:r>
            <a:endParaRPr sz="2000"/>
          </a:p>
          <a:p>
            <a:pPr marL="457200" lvl="0" indent="-346075" algn="l" rtl="0">
              <a:spcBef>
                <a:spcPts val="0"/>
              </a:spcBef>
              <a:spcAft>
                <a:spcPts val="0"/>
              </a:spcAft>
              <a:buSzPct val="100000"/>
              <a:buChar char="●"/>
            </a:pPr>
            <a:r>
              <a:rPr lang="en" sz="2000"/>
              <a:t>Prepare a script of all benefits and details</a:t>
            </a:r>
            <a:endParaRPr sz="2000"/>
          </a:p>
          <a:p>
            <a:pPr marL="457200" lvl="0" indent="-346075" algn="l" rtl="0">
              <a:spcBef>
                <a:spcPts val="0"/>
              </a:spcBef>
              <a:spcAft>
                <a:spcPts val="0"/>
              </a:spcAft>
              <a:buSzPct val="100000"/>
              <a:buChar char="●"/>
            </a:pPr>
            <a:r>
              <a:rPr lang="en" sz="2000"/>
              <a:t>Be aware of what is negotiable </a:t>
            </a:r>
            <a:endParaRPr sz="2000"/>
          </a:p>
          <a:p>
            <a:pPr marL="457200" lvl="0" indent="-346075" algn="l" rtl="0">
              <a:spcBef>
                <a:spcPts val="0"/>
              </a:spcBef>
              <a:spcAft>
                <a:spcPts val="0"/>
              </a:spcAft>
              <a:buSzPct val="100000"/>
              <a:buChar char="●"/>
            </a:pPr>
            <a:r>
              <a:rPr lang="en" sz="2000"/>
              <a:t>Have a transparent phone conversation</a:t>
            </a:r>
            <a:endParaRPr sz="2000"/>
          </a:p>
          <a:p>
            <a:pPr marL="457200" lvl="0" indent="-346075" algn="l" rtl="0">
              <a:spcBef>
                <a:spcPts val="0"/>
              </a:spcBef>
              <a:spcAft>
                <a:spcPts val="0"/>
              </a:spcAft>
              <a:buSzPct val="100000"/>
              <a:buChar char="●"/>
            </a:pPr>
            <a:r>
              <a:rPr lang="en" sz="2000"/>
              <a:t>Follow-up with detailed email</a:t>
            </a:r>
            <a:endParaRPr sz="2000"/>
          </a:p>
          <a:p>
            <a:pPr marL="457200" lvl="0" indent="-346075" algn="l" rtl="0">
              <a:spcBef>
                <a:spcPts val="0"/>
              </a:spcBef>
              <a:spcAft>
                <a:spcPts val="0"/>
              </a:spcAft>
              <a:buSzPct val="100000"/>
              <a:buChar char="●"/>
            </a:pPr>
            <a:r>
              <a:rPr lang="en" sz="2000"/>
              <a:t>Allow time for time for candidate reflection</a:t>
            </a:r>
            <a:endParaRPr sz="2000"/>
          </a:p>
          <a:p>
            <a:pPr marL="457200" lvl="0" indent="-346075" algn="l" rtl="0">
              <a:spcBef>
                <a:spcPts val="0"/>
              </a:spcBef>
              <a:spcAft>
                <a:spcPts val="0"/>
              </a:spcAft>
              <a:buSzPct val="100000"/>
              <a:buChar char="●"/>
            </a:pPr>
            <a:r>
              <a:rPr lang="en" sz="2000"/>
              <a:t>Invite follow-up questions</a:t>
            </a:r>
            <a:endParaRPr sz="2000"/>
          </a:p>
          <a:p>
            <a:pPr marL="457200" lvl="0" indent="-346075" algn="l" rtl="0">
              <a:spcBef>
                <a:spcPts val="0"/>
              </a:spcBef>
              <a:spcAft>
                <a:spcPts val="0"/>
              </a:spcAft>
              <a:buSzPct val="100000"/>
              <a:buChar char="●"/>
            </a:pPr>
            <a:r>
              <a:rPr lang="en" sz="2000"/>
              <a:t>Check-in and finalize the offer </a:t>
            </a:r>
            <a:endParaRPr/>
          </a:p>
        </p:txBody>
      </p:sp>
      <p:pic>
        <p:nvPicPr>
          <p:cNvPr id="317" name="Google Shape;317;p46"/>
          <p:cNvPicPr preferRelativeResize="0"/>
          <p:nvPr/>
        </p:nvPicPr>
        <p:blipFill rotWithShape="1">
          <a:blip r:embed="rId3">
            <a:alphaModFix/>
          </a:blip>
          <a:srcRect l="13571" r="20031"/>
          <a:stretch/>
        </p:blipFill>
        <p:spPr>
          <a:xfrm>
            <a:off x="4375275" y="0"/>
            <a:ext cx="4768727" cy="50649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pic>
        <p:nvPicPr>
          <p:cNvPr id="322" name="Google Shape;322;p47"/>
          <p:cNvPicPr preferRelativeResize="0"/>
          <p:nvPr/>
        </p:nvPicPr>
        <p:blipFill rotWithShape="1">
          <a:blip r:embed="rId3">
            <a:alphaModFix amt="60000"/>
          </a:blip>
          <a:srcRect l="4470" r="4470"/>
          <a:stretch/>
        </p:blipFill>
        <p:spPr>
          <a:xfrm>
            <a:off x="0" y="0"/>
            <a:ext cx="3512598" cy="5143496"/>
          </a:xfrm>
          <a:prstGeom prst="rect">
            <a:avLst/>
          </a:prstGeom>
          <a:noFill/>
          <a:ln>
            <a:noFill/>
          </a:ln>
        </p:spPr>
      </p:pic>
      <p:sp>
        <p:nvSpPr>
          <p:cNvPr id="323" name="Google Shape;323;p47"/>
          <p:cNvSpPr txBox="1">
            <a:spLocks noGrp="1"/>
          </p:cNvSpPr>
          <p:nvPr>
            <p:ph type="title"/>
          </p:nvPr>
        </p:nvSpPr>
        <p:spPr>
          <a:xfrm>
            <a:off x="311700" y="307825"/>
            <a:ext cx="2631900" cy="4316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Giving Candidates Feedback </a:t>
            </a:r>
            <a:endParaRPr/>
          </a:p>
        </p:txBody>
      </p:sp>
      <p:sp>
        <p:nvSpPr>
          <p:cNvPr id="324" name="Google Shape;324;p47"/>
          <p:cNvSpPr txBox="1">
            <a:spLocks noGrp="1"/>
          </p:cNvSpPr>
          <p:nvPr>
            <p:ph type="body" idx="1"/>
          </p:nvPr>
        </p:nvSpPr>
        <p:spPr>
          <a:xfrm>
            <a:off x="4011825" y="364950"/>
            <a:ext cx="4850400" cy="4259700"/>
          </a:xfrm>
          <a:prstGeom prst="rect">
            <a:avLst/>
          </a:prstGeom>
        </p:spPr>
        <p:txBody>
          <a:bodyPr spcFirstLastPara="1" wrap="square" lIns="91425" tIns="91425" rIns="91425" bIns="91425" anchor="t" anchorCtr="0">
            <a:normAutofit/>
          </a:bodyPr>
          <a:lstStyle/>
          <a:p>
            <a:pPr marL="457200" lvl="0" indent="-368300" algn="l" rtl="0">
              <a:spcBef>
                <a:spcPts val="0"/>
              </a:spcBef>
              <a:spcAft>
                <a:spcPts val="0"/>
              </a:spcAft>
              <a:buSzPts val="2200"/>
              <a:buChar char="●"/>
            </a:pPr>
            <a:r>
              <a:rPr lang="en"/>
              <a:t>Anchor in radical candor and empathy</a:t>
            </a:r>
            <a:endParaRPr/>
          </a:p>
          <a:p>
            <a:pPr marL="457200" lvl="0" indent="-368300" algn="l" rtl="0">
              <a:spcBef>
                <a:spcPts val="0"/>
              </a:spcBef>
              <a:spcAft>
                <a:spcPts val="0"/>
              </a:spcAft>
              <a:buSzPts val="2200"/>
              <a:buChar char="●"/>
            </a:pPr>
            <a:r>
              <a:rPr lang="en"/>
              <a:t>Highlight strengths </a:t>
            </a:r>
            <a:endParaRPr/>
          </a:p>
          <a:p>
            <a:pPr marL="457200" lvl="0" indent="-368300" algn="l" rtl="0">
              <a:spcBef>
                <a:spcPts val="0"/>
              </a:spcBef>
              <a:spcAft>
                <a:spcPts val="0"/>
              </a:spcAft>
              <a:buSzPts val="2200"/>
              <a:buChar char="●"/>
            </a:pPr>
            <a:r>
              <a:rPr lang="en"/>
              <a:t>Highlight areas of growth to be more competitive in future searches</a:t>
            </a:r>
            <a:endParaRPr/>
          </a:p>
          <a:p>
            <a:pPr marL="457200" lvl="0" indent="-368300" algn="l" rtl="0">
              <a:spcBef>
                <a:spcPts val="0"/>
              </a:spcBef>
              <a:spcAft>
                <a:spcPts val="0"/>
              </a:spcAft>
              <a:buSzPts val="2200"/>
              <a:buChar char="●"/>
            </a:pPr>
            <a:r>
              <a:rPr lang="en"/>
              <a:t>Give the candidate the right to refuse</a:t>
            </a:r>
            <a:endParaRPr/>
          </a:p>
          <a:p>
            <a:pPr marL="0" lvl="0" indent="0" algn="l" rtl="0">
              <a:spcBef>
                <a:spcPts val="1600"/>
              </a:spcBef>
              <a:spcAft>
                <a:spcPts val="1600"/>
              </a:spcAft>
              <a:buNone/>
            </a:pPr>
            <a:r>
              <a:rPr lang="en" b="1"/>
              <a:t>Never share why someone was not selected</a:t>
            </a:r>
            <a:endParaRPr b="1"/>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4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Stories</a:t>
            </a:r>
            <a:endParaRPr/>
          </a:p>
        </p:txBody>
      </p:sp>
      <p:sp>
        <p:nvSpPr>
          <p:cNvPr id="330" name="Google Shape;330;p48"/>
          <p:cNvSpPr txBox="1">
            <a:spLocks noGrp="1"/>
          </p:cNvSpPr>
          <p:nvPr>
            <p:ph type="body" idx="1"/>
          </p:nvPr>
        </p:nvSpPr>
        <p:spPr>
          <a:xfrm>
            <a:off x="311700" y="1152475"/>
            <a:ext cx="18903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Personal experiences as candidates </a:t>
            </a:r>
            <a:endParaRPr/>
          </a:p>
        </p:txBody>
      </p:sp>
      <p:pic>
        <p:nvPicPr>
          <p:cNvPr id="331" name="Google Shape;331;p48"/>
          <p:cNvPicPr preferRelativeResize="0"/>
          <p:nvPr/>
        </p:nvPicPr>
        <p:blipFill>
          <a:blip r:embed="rId3">
            <a:alphaModFix/>
          </a:blip>
          <a:stretch>
            <a:fillRect/>
          </a:stretch>
        </p:blipFill>
        <p:spPr>
          <a:xfrm>
            <a:off x="2286000" y="0"/>
            <a:ext cx="6857999" cy="51435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pic>
        <p:nvPicPr>
          <p:cNvPr id="336" name="Google Shape;336;p49"/>
          <p:cNvPicPr preferRelativeResize="0"/>
          <p:nvPr/>
        </p:nvPicPr>
        <p:blipFill rotWithShape="1">
          <a:blip r:embed="rId3">
            <a:alphaModFix/>
          </a:blip>
          <a:srcRect t="7862" b="7862"/>
          <a:stretch/>
        </p:blipFill>
        <p:spPr>
          <a:xfrm>
            <a:off x="1" y="0"/>
            <a:ext cx="9144003" cy="5143498"/>
          </a:xfrm>
          <a:prstGeom prst="rect">
            <a:avLst/>
          </a:prstGeom>
          <a:noFill/>
          <a:ln>
            <a:noFill/>
          </a:ln>
        </p:spPr>
      </p:pic>
      <p:sp>
        <p:nvSpPr>
          <p:cNvPr id="337" name="Google Shape;337;p49"/>
          <p:cNvSpPr/>
          <p:nvPr/>
        </p:nvSpPr>
        <p:spPr>
          <a:xfrm>
            <a:off x="0" y="2574400"/>
            <a:ext cx="4568400" cy="1714500"/>
          </a:xfrm>
          <a:prstGeom prst="rect">
            <a:avLst/>
          </a:prstGeom>
          <a:solidFill>
            <a:srgbClr val="FFFFFF">
              <a:alpha val="85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49"/>
          <p:cNvSpPr txBox="1">
            <a:spLocks noGrp="1"/>
          </p:cNvSpPr>
          <p:nvPr>
            <p:ph type="title"/>
          </p:nvPr>
        </p:nvSpPr>
        <p:spPr>
          <a:xfrm>
            <a:off x="351600" y="2736850"/>
            <a:ext cx="3997500" cy="13896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Improving Local Practices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50"/>
          <p:cNvSpPr txBox="1">
            <a:spLocks noGrp="1"/>
          </p:cNvSpPr>
          <p:nvPr>
            <p:ph type="title"/>
          </p:nvPr>
        </p:nvSpPr>
        <p:spPr>
          <a:xfrm>
            <a:off x="291875" y="406900"/>
            <a:ext cx="3417300" cy="8868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a:t>Inclusive Hiring &amp; Onboarding Toolkit </a:t>
            </a:r>
            <a:endParaRPr/>
          </a:p>
        </p:txBody>
      </p:sp>
      <p:sp>
        <p:nvSpPr>
          <p:cNvPr id="344" name="Google Shape;344;p50"/>
          <p:cNvSpPr txBox="1">
            <a:spLocks noGrp="1"/>
          </p:cNvSpPr>
          <p:nvPr>
            <p:ph type="body" idx="1"/>
          </p:nvPr>
        </p:nvSpPr>
        <p:spPr>
          <a:xfrm>
            <a:off x="136875" y="1514350"/>
            <a:ext cx="3863700" cy="3530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8" u="sng">
                <a:solidFill>
                  <a:schemeClr val="hlink"/>
                </a:solidFill>
                <a:hlinkClick r:id="rId3"/>
              </a:rPr>
              <a:t>https://scholarworks.gvsu.edu/library_reports/26/</a:t>
            </a:r>
            <a:r>
              <a:rPr lang="en" sz="2008"/>
              <a:t>   </a:t>
            </a:r>
            <a:endParaRPr sz="2008"/>
          </a:p>
          <a:p>
            <a:pPr marL="0" lvl="0" indent="0" algn="l" rtl="0">
              <a:spcBef>
                <a:spcPts val="1600"/>
              </a:spcBef>
              <a:spcAft>
                <a:spcPts val="1600"/>
              </a:spcAft>
              <a:buClr>
                <a:schemeClr val="dk1"/>
              </a:buClr>
              <a:buSzPts val="1100"/>
              <a:buFont typeface="Arial"/>
              <a:buNone/>
            </a:pPr>
            <a:r>
              <a:rPr lang="en" sz="2008"/>
              <a:t>Created by: Annie Bélanger, Sarah Beaubien, Kat Bell, Krista Benson, Takeelia Garrett, Lori Cawthorne, Emily Frigo, Sheila GarcÍa Mazari, Preethi Gorecki, Kristin Meyer, Jenna Vainner, and Jesus Espinoza</a:t>
            </a:r>
            <a:endParaRPr sz="1800"/>
          </a:p>
        </p:txBody>
      </p:sp>
      <p:pic>
        <p:nvPicPr>
          <p:cNvPr id="345" name="Google Shape;345;p50"/>
          <p:cNvPicPr preferRelativeResize="0"/>
          <p:nvPr/>
        </p:nvPicPr>
        <p:blipFill>
          <a:blip r:embed="rId4">
            <a:alphaModFix/>
          </a:blip>
          <a:stretch>
            <a:fillRect/>
          </a:stretch>
        </p:blipFill>
        <p:spPr>
          <a:xfrm>
            <a:off x="4000500" y="0"/>
            <a:ext cx="5143500" cy="51435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grpSp>
        <p:nvGrpSpPr>
          <p:cNvPr id="350" name="Google Shape;350;p51"/>
          <p:cNvGrpSpPr/>
          <p:nvPr/>
        </p:nvGrpSpPr>
        <p:grpSpPr>
          <a:xfrm>
            <a:off x="2303517" y="456626"/>
            <a:ext cx="2285972" cy="2399700"/>
            <a:chOff x="2744109" y="1597469"/>
            <a:chExt cx="1827900" cy="2399700"/>
          </a:xfrm>
        </p:grpSpPr>
        <p:sp>
          <p:nvSpPr>
            <p:cNvPr id="351" name="Google Shape;351;p51"/>
            <p:cNvSpPr/>
            <p:nvPr/>
          </p:nvSpPr>
          <p:spPr>
            <a:xfrm rot="5400000">
              <a:off x="2458209" y="1883369"/>
              <a:ext cx="2399700" cy="1827900"/>
            </a:xfrm>
            <a:prstGeom prst="rightArrowCallout">
              <a:avLst>
                <a:gd name="adj1" fmla="val 9283"/>
                <a:gd name="adj2" fmla="val 13570"/>
                <a:gd name="adj3" fmla="val 16082"/>
                <a:gd name="adj4" fmla="val 81236"/>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352" name="Google Shape;352;p51"/>
            <p:cNvSpPr/>
            <p:nvPr/>
          </p:nvSpPr>
          <p:spPr>
            <a:xfrm rot="10800000" flipH="1">
              <a:off x="2834043" y="1687411"/>
              <a:ext cx="1649400" cy="1769700"/>
            </a:xfrm>
            <a:prstGeom prst="snip1Rect">
              <a:avLst>
                <a:gd name="adj" fmla="val 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353" name="Google Shape;353;p51"/>
            <p:cNvSpPr txBox="1"/>
            <p:nvPr/>
          </p:nvSpPr>
          <p:spPr>
            <a:xfrm>
              <a:off x="2966450" y="1795520"/>
              <a:ext cx="1383000" cy="1476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a:solidFill>
                    <a:srgbClr val="FFFFFF"/>
                  </a:solidFill>
                  <a:latin typeface="Roboto"/>
                  <a:ea typeface="Roboto"/>
                  <a:cs typeface="Roboto"/>
                  <a:sym typeface="Roboto"/>
                </a:rPr>
                <a:t>Confirmation </a:t>
              </a:r>
              <a:endParaRPr b="1">
                <a:solidFill>
                  <a:srgbClr val="FFFFFF"/>
                </a:solidFill>
                <a:latin typeface="Roboto"/>
                <a:ea typeface="Roboto"/>
                <a:cs typeface="Roboto"/>
                <a:sym typeface="Roboto"/>
              </a:endParaRPr>
            </a:p>
            <a:p>
              <a:pPr marL="0" lvl="0" indent="0" algn="l" rtl="0">
                <a:lnSpc>
                  <a:spcPct val="115000"/>
                </a:lnSpc>
                <a:spcBef>
                  <a:spcPts val="0"/>
                </a:spcBef>
                <a:spcAft>
                  <a:spcPts val="0"/>
                </a:spcAft>
                <a:buNone/>
              </a:pPr>
              <a:endParaRPr sz="1100">
                <a:solidFill>
                  <a:srgbClr val="FFFFFF"/>
                </a:solidFill>
                <a:latin typeface="Roboto"/>
                <a:ea typeface="Roboto"/>
                <a:cs typeface="Roboto"/>
                <a:sym typeface="Roboto"/>
              </a:endParaRPr>
            </a:p>
            <a:p>
              <a:pPr marL="0" lvl="0" indent="0" algn="l" rtl="0">
                <a:lnSpc>
                  <a:spcPct val="115000"/>
                </a:lnSpc>
                <a:spcBef>
                  <a:spcPts val="0"/>
                </a:spcBef>
                <a:spcAft>
                  <a:spcPts val="1600"/>
                </a:spcAft>
                <a:buNone/>
              </a:pPr>
              <a:r>
                <a:rPr lang="en" sz="1100">
                  <a:solidFill>
                    <a:srgbClr val="FFFFFF"/>
                  </a:solidFill>
                  <a:latin typeface="Roboto"/>
                  <a:ea typeface="Roboto"/>
                  <a:cs typeface="Roboto"/>
                  <a:sym typeface="Roboto"/>
                </a:rPr>
                <a:t>Standardize processes</a:t>
              </a:r>
              <a:br>
                <a:rPr lang="en" sz="1100">
                  <a:solidFill>
                    <a:srgbClr val="FFFFFF"/>
                  </a:solidFill>
                  <a:latin typeface="Roboto"/>
                  <a:ea typeface="Roboto"/>
                  <a:cs typeface="Roboto"/>
                  <a:sym typeface="Roboto"/>
                </a:rPr>
              </a:br>
              <a:r>
                <a:rPr lang="en" sz="1100">
                  <a:solidFill>
                    <a:srgbClr val="FFFFFF"/>
                  </a:solidFill>
                  <a:latin typeface="Roboto"/>
                  <a:ea typeface="Roboto"/>
                  <a:cs typeface="Roboto"/>
                  <a:sym typeface="Roboto"/>
                </a:rPr>
                <a:t>Complete all materials before candidate reviews</a:t>
              </a:r>
              <a:br>
                <a:rPr lang="en" sz="1100">
                  <a:solidFill>
                    <a:srgbClr val="FFFFFF"/>
                  </a:solidFill>
                  <a:latin typeface="Roboto"/>
                  <a:ea typeface="Roboto"/>
                  <a:cs typeface="Roboto"/>
                  <a:sym typeface="Roboto"/>
                </a:rPr>
              </a:br>
              <a:r>
                <a:rPr lang="en" sz="1100">
                  <a:solidFill>
                    <a:srgbClr val="FFFFFF"/>
                  </a:solidFill>
                  <a:latin typeface="Roboto"/>
                  <a:ea typeface="Roboto"/>
                  <a:cs typeface="Roboto"/>
                  <a:sym typeface="Roboto"/>
                </a:rPr>
                <a:t>Use evaluation rubric </a:t>
              </a:r>
              <a:endParaRPr sz="1100">
                <a:solidFill>
                  <a:srgbClr val="FFFFFF"/>
                </a:solidFill>
              </a:endParaRPr>
            </a:p>
          </p:txBody>
        </p:sp>
      </p:grpSp>
      <p:grpSp>
        <p:nvGrpSpPr>
          <p:cNvPr id="354" name="Google Shape;354;p51"/>
          <p:cNvGrpSpPr/>
          <p:nvPr/>
        </p:nvGrpSpPr>
        <p:grpSpPr>
          <a:xfrm>
            <a:off x="4589490" y="5500"/>
            <a:ext cx="2285972" cy="2399700"/>
            <a:chOff x="4572009" y="1146343"/>
            <a:chExt cx="1827900" cy="2399700"/>
          </a:xfrm>
        </p:grpSpPr>
        <p:sp>
          <p:nvSpPr>
            <p:cNvPr id="355" name="Google Shape;355;p51"/>
            <p:cNvSpPr/>
            <p:nvPr/>
          </p:nvSpPr>
          <p:spPr>
            <a:xfrm rot="-5400000">
              <a:off x="4286109" y="1432243"/>
              <a:ext cx="2399700" cy="1827900"/>
            </a:xfrm>
            <a:prstGeom prst="rightArrowCallout">
              <a:avLst>
                <a:gd name="adj1" fmla="val 9283"/>
                <a:gd name="adj2" fmla="val 13570"/>
                <a:gd name="adj3" fmla="val 16082"/>
                <a:gd name="adj4" fmla="val 81236"/>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356" name="Google Shape;356;p51"/>
            <p:cNvSpPr/>
            <p:nvPr/>
          </p:nvSpPr>
          <p:spPr>
            <a:xfrm flipH="1">
              <a:off x="4660575" y="1686400"/>
              <a:ext cx="1649400" cy="1769700"/>
            </a:xfrm>
            <a:prstGeom prst="snip1Rect">
              <a:avLst>
                <a:gd name="adj" fmla="val 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357" name="Google Shape;357;p51"/>
            <p:cNvSpPr txBox="1"/>
            <p:nvPr/>
          </p:nvSpPr>
          <p:spPr>
            <a:xfrm>
              <a:off x="4794425" y="1795520"/>
              <a:ext cx="1383000" cy="1476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a:solidFill>
                    <a:srgbClr val="FFFFFF"/>
                  </a:solidFill>
                  <a:latin typeface="Roboto"/>
                  <a:ea typeface="Roboto"/>
                  <a:cs typeface="Roboto"/>
                  <a:sym typeface="Roboto"/>
                </a:rPr>
                <a:t>Halo/Horn/1st Impression Effect</a:t>
              </a:r>
              <a:endParaRPr sz="1100">
                <a:solidFill>
                  <a:srgbClr val="FFFFFF"/>
                </a:solidFill>
                <a:latin typeface="Roboto"/>
                <a:ea typeface="Roboto"/>
                <a:cs typeface="Roboto"/>
                <a:sym typeface="Roboto"/>
              </a:endParaRPr>
            </a:p>
            <a:p>
              <a:pPr marL="0" lvl="0" indent="0" algn="l" rtl="0">
                <a:lnSpc>
                  <a:spcPct val="115000"/>
                </a:lnSpc>
                <a:spcBef>
                  <a:spcPts val="0"/>
                </a:spcBef>
                <a:spcAft>
                  <a:spcPts val="1600"/>
                </a:spcAft>
                <a:buNone/>
              </a:pPr>
              <a:r>
                <a:rPr lang="en" sz="1100">
                  <a:solidFill>
                    <a:srgbClr val="FFFFFF"/>
                  </a:solidFill>
                  <a:latin typeface="Roboto"/>
                  <a:ea typeface="Roboto"/>
                  <a:cs typeface="Roboto"/>
                  <a:sym typeface="Roboto"/>
                </a:rPr>
                <a:t>Engage wider group in processes</a:t>
              </a:r>
              <a:br>
                <a:rPr lang="en" sz="1100">
                  <a:solidFill>
                    <a:srgbClr val="FFFFFF"/>
                  </a:solidFill>
                  <a:latin typeface="Roboto"/>
                  <a:ea typeface="Roboto"/>
                  <a:cs typeface="Roboto"/>
                  <a:sym typeface="Roboto"/>
                </a:rPr>
              </a:br>
              <a:r>
                <a:rPr lang="en" sz="1100">
                  <a:solidFill>
                    <a:srgbClr val="FFFFFF"/>
                  </a:solidFill>
                  <a:latin typeface="Roboto"/>
                  <a:ea typeface="Roboto"/>
                  <a:cs typeface="Roboto"/>
                  <a:sym typeface="Roboto"/>
                </a:rPr>
                <a:t>Challenge impressions with questions</a:t>
              </a:r>
              <a:br>
                <a:rPr lang="en" sz="1100">
                  <a:solidFill>
                    <a:srgbClr val="FFFFFF"/>
                  </a:solidFill>
                  <a:latin typeface="Roboto"/>
                  <a:ea typeface="Roboto"/>
                  <a:cs typeface="Roboto"/>
                  <a:sym typeface="Roboto"/>
                </a:rPr>
              </a:br>
              <a:r>
                <a:rPr lang="en" sz="1100">
                  <a:solidFill>
                    <a:srgbClr val="FFFFFF"/>
                  </a:solidFill>
                  <a:latin typeface="Roboto"/>
                  <a:ea typeface="Roboto"/>
                  <a:cs typeface="Roboto"/>
                  <a:sym typeface="Roboto"/>
                </a:rPr>
                <a:t>Use evidence-based decision-making</a:t>
              </a:r>
              <a:endParaRPr sz="1100">
                <a:solidFill>
                  <a:srgbClr val="FFFFFF"/>
                </a:solidFill>
              </a:endParaRPr>
            </a:p>
          </p:txBody>
        </p:sp>
      </p:grpSp>
      <p:grpSp>
        <p:nvGrpSpPr>
          <p:cNvPr id="358" name="Google Shape;358;p51"/>
          <p:cNvGrpSpPr/>
          <p:nvPr/>
        </p:nvGrpSpPr>
        <p:grpSpPr>
          <a:xfrm>
            <a:off x="6875649" y="456626"/>
            <a:ext cx="2285972" cy="2399700"/>
            <a:chOff x="6400059" y="1597469"/>
            <a:chExt cx="1827900" cy="2399700"/>
          </a:xfrm>
        </p:grpSpPr>
        <p:sp>
          <p:nvSpPr>
            <p:cNvPr id="359" name="Google Shape;359;p51"/>
            <p:cNvSpPr/>
            <p:nvPr/>
          </p:nvSpPr>
          <p:spPr>
            <a:xfrm rot="5400000">
              <a:off x="6114159" y="1883369"/>
              <a:ext cx="2399700" cy="1827900"/>
            </a:xfrm>
            <a:prstGeom prst="rightArrowCallout">
              <a:avLst>
                <a:gd name="adj1" fmla="val 9283"/>
                <a:gd name="adj2" fmla="val 13570"/>
                <a:gd name="adj3" fmla="val 16082"/>
                <a:gd name="adj4" fmla="val 81236"/>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360" name="Google Shape;360;p51"/>
            <p:cNvSpPr/>
            <p:nvPr/>
          </p:nvSpPr>
          <p:spPr>
            <a:xfrm rot="10800000" flipH="1">
              <a:off x="6489993" y="1687411"/>
              <a:ext cx="1649400" cy="1769700"/>
            </a:xfrm>
            <a:prstGeom prst="snip1Rect">
              <a:avLst>
                <a:gd name="adj" fmla="val 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361" name="Google Shape;361;p51"/>
            <p:cNvSpPr txBox="1"/>
            <p:nvPr/>
          </p:nvSpPr>
          <p:spPr>
            <a:xfrm>
              <a:off x="6622400" y="1795520"/>
              <a:ext cx="1383000" cy="1476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a:solidFill>
                    <a:srgbClr val="FFFFFF"/>
                  </a:solidFill>
                  <a:latin typeface="Roboto"/>
                  <a:ea typeface="Roboto"/>
                  <a:cs typeface="Roboto"/>
                  <a:sym typeface="Roboto"/>
                </a:rPr>
                <a:t>Non Verbal </a:t>
              </a:r>
              <a:endParaRPr b="1">
                <a:solidFill>
                  <a:srgbClr val="FFFFFF"/>
                </a:solidFill>
                <a:latin typeface="Roboto"/>
                <a:ea typeface="Roboto"/>
                <a:cs typeface="Roboto"/>
                <a:sym typeface="Roboto"/>
              </a:endParaRPr>
            </a:p>
            <a:p>
              <a:pPr marL="0" lvl="0" indent="0" algn="l" rtl="0">
                <a:lnSpc>
                  <a:spcPct val="115000"/>
                </a:lnSpc>
                <a:spcBef>
                  <a:spcPts val="0"/>
                </a:spcBef>
                <a:spcAft>
                  <a:spcPts val="0"/>
                </a:spcAft>
                <a:buNone/>
              </a:pPr>
              <a:endParaRPr sz="1100">
                <a:solidFill>
                  <a:srgbClr val="FFFFFF"/>
                </a:solidFill>
                <a:latin typeface="Roboto"/>
                <a:ea typeface="Roboto"/>
                <a:cs typeface="Roboto"/>
                <a:sym typeface="Roboto"/>
              </a:endParaRPr>
            </a:p>
            <a:p>
              <a:pPr marL="0" lvl="0" indent="0" algn="l" rtl="0">
                <a:lnSpc>
                  <a:spcPct val="115000"/>
                </a:lnSpc>
                <a:spcBef>
                  <a:spcPts val="0"/>
                </a:spcBef>
                <a:spcAft>
                  <a:spcPts val="1600"/>
                </a:spcAft>
                <a:buNone/>
              </a:pPr>
              <a:r>
                <a:rPr lang="en" sz="1100">
                  <a:solidFill>
                    <a:srgbClr val="FFFFFF"/>
                  </a:solidFill>
                  <a:latin typeface="Roboto"/>
                  <a:ea typeface="Roboto"/>
                  <a:cs typeface="Roboto"/>
                  <a:sym typeface="Roboto"/>
                </a:rPr>
                <a:t>Ask how observation relates to qualifications and role </a:t>
              </a:r>
              <a:endParaRPr sz="1100">
                <a:solidFill>
                  <a:srgbClr val="FFFFFF"/>
                </a:solidFill>
              </a:endParaRPr>
            </a:p>
          </p:txBody>
        </p:sp>
      </p:grpSp>
      <p:grpSp>
        <p:nvGrpSpPr>
          <p:cNvPr id="362" name="Google Shape;362;p51"/>
          <p:cNvGrpSpPr/>
          <p:nvPr/>
        </p:nvGrpSpPr>
        <p:grpSpPr>
          <a:xfrm>
            <a:off x="17359" y="5500"/>
            <a:ext cx="2285972" cy="2399700"/>
            <a:chOff x="916059" y="1146343"/>
            <a:chExt cx="1827900" cy="2399700"/>
          </a:xfrm>
        </p:grpSpPr>
        <p:sp>
          <p:nvSpPr>
            <p:cNvPr id="363" name="Google Shape;363;p51"/>
            <p:cNvSpPr/>
            <p:nvPr/>
          </p:nvSpPr>
          <p:spPr>
            <a:xfrm rot="-5400000">
              <a:off x="630159" y="1432243"/>
              <a:ext cx="2399700" cy="1827900"/>
            </a:xfrm>
            <a:prstGeom prst="rightArrowCallout">
              <a:avLst>
                <a:gd name="adj1" fmla="val 9283"/>
                <a:gd name="adj2" fmla="val 13570"/>
                <a:gd name="adj3" fmla="val 16082"/>
                <a:gd name="adj4" fmla="val 81236"/>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364" name="Google Shape;364;p51"/>
            <p:cNvSpPr/>
            <p:nvPr/>
          </p:nvSpPr>
          <p:spPr>
            <a:xfrm flipH="1">
              <a:off x="1004625" y="1686400"/>
              <a:ext cx="1649400" cy="1769700"/>
            </a:xfrm>
            <a:prstGeom prst="snip1Rect">
              <a:avLst>
                <a:gd name="adj" fmla="val 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365" name="Google Shape;365;p51"/>
            <p:cNvSpPr txBox="1"/>
            <p:nvPr/>
          </p:nvSpPr>
          <p:spPr>
            <a:xfrm>
              <a:off x="1138475" y="1795520"/>
              <a:ext cx="1383000" cy="1476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a:solidFill>
                    <a:srgbClr val="FFFFFF"/>
                  </a:solidFill>
                  <a:latin typeface="Roboto"/>
                  <a:ea typeface="Roboto"/>
                  <a:cs typeface="Roboto"/>
                  <a:sym typeface="Roboto"/>
                </a:rPr>
                <a:t>Stereotyping</a:t>
              </a:r>
              <a:endParaRPr b="1">
                <a:solidFill>
                  <a:srgbClr val="FFFFFF"/>
                </a:solidFill>
                <a:latin typeface="Roboto"/>
                <a:ea typeface="Roboto"/>
                <a:cs typeface="Roboto"/>
                <a:sym typeface="Roboto"/>
              </a:endParaRPr>
            </a:p>
            <a:p>
              <a:pPr marL="0" lvl="0" indent="0" algn="l" rtl="0">
                <a:lnSpc>
                  <a:spcPct val="115000"/>
                </a:lnSpc>
                <a:spcBef>
                  <a:spcPts val="0"/>
                </a:spcBef>
                <a:spcAft>
                  <a:spcPts val="0"/>
                </a:spcAft>
                <a:buNone/>
              </a:pPr>
              <a:endParaRPr sz="1100">
                <a:solidFill>
                  <a:srgbClr val="FFFFFF"/>
                </a:solidFill>
                <a:latin typeface="Roboto"/>
                <a:ea typeface="Roboto"/>
                <a:cs typeface="Roboto"/>
                <a:sym typeface="Roboto"/>
              </a:endParaRPr>
            </a:p>
            <a:p>
              <a:pPr marL="0" lvl="0" indent="0" algn="l" rtl="0">
                <a:lnSpc>
                  <a:spcPct val="115000"/>
                </a:lnSpc>
                <a:spcBef>
                  <a:spcPts val="0"/>
                </a:spcBef>
                <a:spcAft>
                  <a:spcPts val="1600"/>
                </a:spcAft>
                <a:buNone/>
              </a:pPr>
              <a:r>
                <a:rPr lang="en" sz="1100">
                  <a:solidFill>
                    <a:srgbClr val="FFFFFF"/>
                  </a:solidFill>
                  <a:latin typeface="Roboto"/>
                  <a:ea typeface="Roboto"/>
                  <a:cs typeface="Roboto"/>
                  <a:sym typeface="Roboto"/>
                </a:rPr>
                <a:t>Neutral standards of success</a:t>
              </a:r>
              <a:br>
                <a:rPr lang="en" sz="1100">
                  <a:solidFill>
                    <a:srgbClr val="FFFFFF"/>
                  </a:solidFill>
                  <a:latin typeface="Roboto"/>
                  <a:ea typeface="Roboto"/>
                  <a:cs typeface="Roboto"/>
                  <a:sym typeface="Roboto"/>
                </a:rPr>
              </a:br>
              <a:r>
                <a:rPr lang="en" sz="1100">
                  <a:solidFill>
                    <a:srgbClr val="FFFFFF"/>
                  </a:solidFill>
                  <a:latin typeface="Roboto"/>
                  <a:ea typeface="Roboto"/>
                  <a:cs typeface="Roboto"/>
                  <a:sym typeface="Roboto"/>
                </a:rPr>
                <a:t>Define candidate profile ahead of review</a:t>
              </a:r>
              <a:br>
                <a:rPr lang="en" sz="1100">
                  <a:solidFill>
                    <a:srgbClr val="FFFFFF"/>
                  </a:solidFill>
                  <a:latin typeface="Roboto"/>
                  <a:ea typeface="Roboto"/>
                  <a:cs typeface="Roboto"/>
                  <a:sym typeface="Roboto"/>
                </a:rPr>
              </a:br>
              <a:r>
                <a:rPr lang="en" sz="1100">
                  <a:solidFill>
                    <a:srgbClr val="FFFFFF"/>
                  </a:solidFill>
                  <a:latin typeface="Roboto"/>
                  <a:ea typeface="Roboto"/>
                  <a:cs typeface="Roboto"/>
                  <a:sym typeface="Roboto"/>
                </a:rPr>
                <a:t>Call in stereotyping when it happens </a:t>
              </a:r>
              <a:endParaRPr sz="1100">
                <a:solidFill>
                  <a:srgbClr val="FFFFFF"/>
                </a:solidFill>
                <a:latin typeface="Roboto"/>
                <a:ea typeface="Roboto"/>
                <a:cs typeface="Roboto"/>
                <a:sym typeface="Roboto"/>
              </a:endParaRPr>
            </a:p>
          </p:txBody>
        </p:sp>
      </p:grpSp>
      <p:grpSp>
        <p:nvGrpSpPr>
          <p:cNvPr id="366" name="Google Shape;366;p51"/>
          <p:cNvGrpSpPr/>
          <p:nvPr/>
        </p:nvGrpSpPr>
        <p:grpSpPr>
          <a:xfrm>
            <a:off x="2303517" y="2738300"/>
            <a:ext cx="2285972" cy="2399700"/>
            <a:chOff x="2744109" y="1597469"/>
            <a:chExt cx="1827900" cy="2399700"/>
          </a:xfrm>
        </p:grpSpPr>
        <p:sp>
          <p:nvSpPr>
            <p:cNvPr id="367" name="Google Shape;367;p51"/>
            <p:cNvSpPr/>
            <p:nvPr/>
          </p:nvSpPr>
          <p:spPr>
            <a:xfrm rot="5400000">
              <a:off x="2458209" y="1883369"/>
              <a:ext cx="2399700" cy="1827900"/>
            </a:xfrm>
            <a:prstGeom prst="rightArrowCallout">
              <a:avLst>
                <a:gd name="adj1" fmla="val 9283"/>
                <a:gd name="adj2" fmla="val 13570"/>
                <a:gd name="adj3" fmla="val 16082"/>
                <a:gd name="adj4" fmla="val 81236"/>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368" name="Google Shape;368;p51"/>
            <p:cNvSpPr/>
            <p:nvPr/>
          </p:nvSpPr>
          <p:spPr>
            <a:xfrm rot="10800000" flipH="1">
              <a:off x="2834043" y="1687411"/>
              <a:ext cx="1649400" cy="1769700"/>
            </a:xfrm>
            <a:prstGeom prst="snip1Rect">
              <a:avLst>
                <a:gd name="adj" fmla="val 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369" name="Google Shape;369;p51"/>
            <p:cNvSpPr txBox="1"/>
            <p:nvPr/>
          </p:nvSpPr>
          <p:spPr>
            <a:xfrm>
              <a:off x="2966450" y="1795520"/>
              <a:ext cx="1383000" cy="1476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a:solidFill>
                    <a:srgbClr val="FFFFFF"/>
                  </a:solidFill>
                  <a:latin typeface="Roboto"/>
                  <a:ea typeface="Roboto"/>
                  <a:cs typeface="Roboto"/>
                  <a:sym typeface="Roboto"/>
                </a:rPr>
                <a:t>Conformity </a:t>
              </a:r>
              <a:endParaRPr b="1">
                <a:solidFill>
                  <a:srgbClr val="FFFFFF"/>
                </a:solidFill>
                <a:latin typeface="Roboto"/>
                <a:ea typeface="Roboto"/>
                <a:cs typeface="Roboto"/>
                <a:sym typeface="Roboto"/>
              </a:endParaRPr>
            </a:p>
            <a:p>
              <a:pPr marL="0" lvl="0" indent="0" algn="l" rtl="0">
                <a:lnSpc>
                  <a:spcPct val="115000"/>
                </a:lnSpc>
                <a:spcBef>
                  <a:spcPts val="0"/>
                </a:spcBef>
                <a:spcAft>
                  <a:spcPts val="0"/>
                </a:spcAft>
                <a:buNone/>
              </a:pPr>
              <a:endParaRPr sz="1100">
                <a:solidFill>
                  <a:srgbClr val="FFFFFF"/>
                </a:solidFill>
                <a:latin typeface="Roboto"/>
                <a:ea typeface="Roboto"/>
                <a:cs typeface="Roboto"/>
                <a:sym typeface="Roboto"/>
              </a:endParaRPr>
            </a:p>
            <a:p>
              <a:pPr marL="0" lvl="0" indent="0" algn="l" rtl="0">
                <a:lnSpc>
                  <a:spcPct val="115000"/>
                </a:lnSpc>
                <a:spcBef>
                  <a:spcPts val="0"/>
                </a:spcBef>
                <a:spcAft>
                  <a:spcPts val="1600"/>
                </a:spcAft>
                <a:buNone/>
              </a:pPr>
              <a:r>
                <a:rPr lang="en" sz="1100">
                  <a:solidFill>
                    <a:srgbClr val="FFFFFF"/>
                  </a:solidFill>
                  <a:latin typeface="Roboto"/>
                  <a:ea typeface="Roboto"/>
                  <a:cs typeface="Roboto"/>
                  <a:sym typeface="Roboto"/>
                </a:rPr>
                <a:t>Gather feedback from other individuals</a:t>
              </a:r>
              <a:br>
                <a:rPr lang="en" sz="1100">
                  <a:solidFill>
                    <a:srgbClr val="FFFFFF"/>
                  </a:solidFill>
                  <a:latin typeface="Roboto"/>
                  <a:ea typeface="Roboto"/>
                  <a:cs typeface="Roboto"/>
                  <a:sym typeface="Roboto"/>
                </a:rPr>
              </a:br>
              <a:r>
                <a:rPr lang="en" sz="1100">
                  <a:solidFill>
                    <a:srgbClr val="FFFFFF"/>
                  </a:solidFill>
                  <a:latin typeface="Roboto"/>
                  <a:ea typeface="Roboto"/>
                  <a:cs typeface="Roboto"/>
                  <a:sym typeface="Roboto"/>
                </a:rPr>
                <a:t>Gather  opinions before debrief</a:t>
              </a:r>
              <a:br>
                <a:rPr lang="en" sz="1100">
                  <a:solidFill>
                    <a:srgbClr val="FFFFFF"/>
                  </a:solidFill>
                  <a:latin typeface="Roboto"/>
                  <a:ea typeface="Roboto"/>
                  <a:cs typeface="Roboto"/>
                  <a:sym typeface="Roboto"/>
                </a:rPr>
              </a:br>
              <a:r>
                <a:rPr lang="en" sz="1100">
                  <a:solidFill>
                    <a:srgbClr val="FFFFFF"/>
                  </a:solidFill>
                  <a:latin typeface="Roboto"/>
                  <a:ea typeface="Roboto"/>
                  <a:cs typeface="Roboto"/>
                  <a:sym typeface="Roboto"/>
                </a:rPr>
                <a:t>Start debrief with straw poll</a:t>
              </a:r>
              <a:endParaRPr sz="1100">
                <a:solidFill>
                  <a:srgbClr val="FFFFFF"/>
                </a:solidFill>
              </a:endParaRPr>
            </a:p>
          </p:txBody>
        </p:sp>
      </p:grpSp>
      <p:grpSp>
        <p:nvGrpSpPr>
          <p:cNvPr id="370" name="Google Shape;370;p51"/>
          <p:cNvGrpSpPr/>
          <p:nvPr/>
        </p:nvGrpSpPr>
        <p:grpSpPr>
          <a:xfrm>
            <a:off x="4589490" y="2287174"/>
            <a:ext cx="2285972" cy="2399700"/>
            <a:chOff x="4572009" y="1146343"/>
            <a:chExt cx="1827900" cy="2399700"/>
          </a:xfrm>
        </p:grpSpPr>
        <p:sp>
          <p:nvSpPr>
            <p:cNvPr id="371" name="Google Shape;371;p51"/>
            <p:cNvSpPr/>
            <p:nvPr/>
          </p:nvSpPr>
          <p:spPr>
            <a:xfrm rot="-5400000">
              <a:off x="4286109" y="1432243"/>
              <a:ext cx="2399700" cy="1827900"/>
            </a:xfrm>
            <a:prstGeom prst="rightArrowCallout">
              <a:avLst>
                <a:gd name="adj1" fmla="val 9283"/>
                <a:gd name="adj2" fmla="val 13570"/>
                <a:gd name="adj3" fmla="val 16082"/>
                <a:gd name="adj4" fmla="val 81236"/>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372" name="Google Shape;372;p51"/>
            <p:cNvSpPr/>
            <p:nvPr/>
          </p:nvSpPr>
          <p:spPr>
            <a:xfrm flipH="1">
              <a:off x="4660575" y="1686400"/>
              <a:ext cx="1649400" cy="1769700"/>
            </a:xfrm>
            <a:prstGeom prst="snip1Rect">
              <a:avLst>
                <a:gd name="adj" fmla="val 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373" name="Google Shape;373;p51"/>
            <p:cNvSpPr txBox="1"/>
            <p:nvPr/>
          </p:nvSpPr>
          <p:spPr>
            <a:xfrm>
              <a:off x="4794425" y="1795520"/>
              <a:ext cx="1383000" cy="1476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a:solidFill>
                    <a:srgbClr val="FFFFFF"/>
                  </a:solidFill>
                  <a:latin typeface="Roboto"/>
                  <a:ea typeface="Roboto"/>
                  <a:cs typeface="Roboto"/>
                  <a:sym typeface="Roboto"/>
                </a:rPr>
                <a:t>Affinity </a:t>
              </a:r>
              <a:endParaRPr b="1">
                <a:solidFill>
                  <a:srgbClr val="FFFFFF"/>
                </a:solidFill>
                <a:latin typeface="Roboto"/>
                <a:ea typeface="Roboto"/>
                <a:cs typeface="Roboto"/>
                <a:sym typeface="Roboto"/>
              </a:endParaRPr>
            </a:p>
            <a:p>
              <a:pPr marL="0" lvl="0" indent="0" algn="l" rtl="0">
                <a:lnSpc>
                  <a:spcPct val="115000"/>
                </a:lnSpc>
                <a:spcBef>
                  <a:spcPts val="0"/>
                </a:spcBef>
                <a:spcAft>
                  <a:spcPts val="0"/>
                </a:spcAft>
                <a:buNone/>
              </a:pPr>
              <a:endParaRPr sz="1100">
                <a:solidFill>
                  <a:srgbClr val="FFFFFF"/>
                </a:solidFill>
                <a:latin typeface="Roboto"/>
                <a:ea typeface="Roboto"/>
                <a:cs typeface="Roboto"/>
                <a:sym typeface="Roboto"/>
              </a:endParaRPr>
            </a:p>
            <a:p>
              <a:pPr marL="0" lvl="0" indent="0" algn="l" rtl="0">
                <a:lnSpc>
                  <a:spcPct val="115000"/>
                </a:lnSpc>
                <a:spcBef>
                  <a:spcPts val="0"/>
                </a:spcBef>
                <a:spcAft>
                  <a:spcPts val="1600"/>
                </a:spcAft>
                <a:buNone/>
              </a:pPr>
              <a:r>
                <a:rPr lang="en" sz="1100">
                  <a:solidFill>
                    <a:srgbClr val="FFFFFF"/>
                  </a:solidFill>
                  <a:latin typeface="Roboto"/>
                  <a:ea typeface="Roboto"/>
                  <a:cs typeface="Roboto"/>
                  <a:sym typeface="Roboto"/>
                </a:rPr>
                <a:t>Create a diverse search committee</a:t>
              </a:r>
              <a:br>
                <a:rPr lang="en" sz="1100">
                  <a:solidFill>
                    <a:srgbClr val="FFFFFF"/>
                  </a:solidFill>
                  <a:latin typeface="Roboto"/>
                  <a:ea typeface="Roboto"/>
                  <a:cs typeface="Roboto"/>
                  <a:sym typeface="Roboto"/>
                </a:rPr>
              </a:br>
              <a:r>
                <a:rPr lang="en" sz="1100">
                  <a:solidFill>
                    <a:srgbClr val="FFFFFF"/>
                  </a:solidFill>
                  <a:latin typeface="Roboto"/>
                  <a:ea typeface="Roboto"/>
                  <a:cs typeface="Roboto"/>
                  <a:sym typeface="Roboto"/>
                </a:rPr>
                <a:t>Ensure not to hire for ‘fit’ </a:t>
              </a:r>
              <a:br>
                <a:rPr lang="en" sz="1100">
                  <a:solidFill>
                    <a:srgbClr val="FFFFFF"/>
                  </a:solidFill>
                  <a:latin typeface="Roboto"/>
                  <a:ea typeface="Roboto"/>
                  <a:cs typeface="Roboto"/>
                  <a:sym typeface="Roboto"/>
                </a:rPr>
              </a:br>
              <a:r>
                <a:rPr lang="en" sz="1100">
                  <a:solidFill>
                    <a:srgbClr val="FFFFFF"/>
                  </a:solidFill>
                  <a:latin typeface="Roboto"/>
                  <a:ea typeface="Roboto"/>
                  <a:cs typeface="Roboto"/>
                  <a:sym typeface="Roboto"/>
                </a:rPr>
                <a:t>Use specific language to review candidates </a:t>
              </a:r>
              <a:endParaRPr sz="1100">
                <a:solidFill>
                  <a:srgbClr val="FFFFFF"/>
                </a:solidFill>
                <a:latin typeface="Roboto"/>
                <a:ea typeface="Roboto"/>
                <a:cs typeface="Roboto"/>
                <a:sym typeface="Roboto"/>
              </a:endParaRPr>
            </a:p>
          </p:txBody>
        </p:sp>
      </p:grpSp>
      <p:grpSp>
        <p:nvGrpSpPr>
          <p:cNvPr id="374" name="Google Shape;374;p51"/>
          <p:cNvGrpSpPr/>
          <p:nvPr/>
        </p:nvGrpSpPr>
        <p:grpSpPr>
          <a:xfrm>
            <a:off x="6875649" y="2738300"/>
            <a:ext cx="2285972" cy="2399700"/>
            <a:chOff x="6400059" y="1597469"/>
            <a:chExt cx="1827900" cy="2399700"/>
          </a:xfrm>
        </p:grpSpPr>
        <p:sp>
          <p:nvSpPr>
            <p:cNvPr id="375" name="Google Shape;375;p51"/>
            <p:cNvSpPr/>
            <p:nvPr/>
          </p:nvSpPr>
          <p:spPr>
            <a:xfrm rot="5400000">
              <a:off x="6114159" y="1883369"/>
              <a:ext cx="2399700" cy="1827900"/>
            </a:xfrm>
            <a:prstGeom prst="rightArrowCallout">
              <a:avLst>
                <a:gd name="adj1" fmla="val 9283"/>
                <a:gd name="adj2" fmla="val 13570"/>
                <a:gd name="adj3" fmla="val 16082"/>
                <a:gd name="adj4" fmla="val 81236"/>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376" name="Google Shape;376;p51"/>
            <p:cNvSpPr/>
            <p:nvPr/>
          </p:nvSpPr>
          <p:spPr>
            <a:xfrm rot="10800000" flipH="1">
              <a:off x="6489993" y="1687411"/>
              <a:ext cx="1649400" cy="1769700"/>
            </a:xfrm>
            <a:prstGeom prst="snip1Rect">
              <a:avLst>
                <a:gd name="adj" fmla="val 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377" name="Google Shape;377;p51"/>
            <p:cNvSpPr txBox="1"/>
            <p:nvPr/>
          </p:nvSpPr>
          <p:spPr>
            <a:xfrm>
              <a:off x="6622400" y="1795520"/>
              <a:ext cx="1383000" cy="1476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a:solidFill>
                    <a:srgbClr val="FFFFFF"/>
                  </a:solidFill>
                  <a:latin typeface="Roboto"/>
                  <a:ea typeface="Roboto"/>
                  <a:cs typeface="Roboto"/>
                  <a:sym typeface="Roboto"/>
                </a:rPr>
                <a:t>Negativity</a:t>
              </a:r>
              <a:endParaRPr b="1">
                <a:solidFill>
                  <a:srgbClr val="FFFFFF"/>
                </a:solidFill>
                <a:latin typeface="Roboto"/>
                <a:ea typeface="Roboto"/>
                <a:cs typeface="Roboto"/>
                <a:sym typeface="Roboto"/>
              </a:endParaRPr>
            </a:p>
            <a:p>
              <a:pPr marL="0" lvl="0" indent="0" algn="l" rtl="0">
                <a:lnSpc>
                  <a:spcPct val="115000"/>
                </a:lnSpc>
                <a:spcBef>
                  <a:spcPts val="0"/>
                </a:spcBef>
                <a:spcAft>
                  <a:spcPts val="0"/>
                </a:spcAft>
                <a:buNone/>
              </a:pPr>
              <a:endParaRPr sz="1100">
                <a:solidFill>
                  <a:srgbClr val="FFFFFF"/>
                </a:solidFill>
                <a:latin typeface="Roboto"/>
                <a:ea typeface="Roboto"/>
                <a:cs typeface="Roboto"/>
                <a:sym typeface="Roboto"/>
              </a:endParaRPr>
            </a:p>
            <a:p>
              <a:pPr marL="0" lvl="0" indent="0" algn="l" rtl="0">
                <a:lnSpc>
                  <a:spcPct val="115000"/>
                </a:lnSpc>
                <a:spcBef>
                  <a:spcPts val="0"/>
                </a:spcBef>
                <a:spcAft>
                  <a:spcPts val="1600"/>
                </a:spcAft>
                <a:buNone/>
              </a:pPr>
              <a:r>
                <a:rPr lang="en" sz="1100">
                  <a:solidFill>
                    <a:srgbClr val="FFFFFF"/>
                  </a:solidFill>
                  <a:latin typeface="Roboto"/>
                  <a:ea typeface="Roboto"/>
                  <a:cs typeface="Roboto"/>
                  <a:sym typeface="Roboto"/>
                </a:rPr>
                <a:t>Challenge the scale of negative information to the weight it is being given </a:t>
              </a:r>
              <a:endParaRPr sz="1100">
                <a:solidFill>
                  <a:srgbClr val="FFFFFF"/>
                </a:solidFill>
              </a:endParaRPr>
            </a:p>
          </p:txBody>
        </p:sp>
      </p:grpSp>
      <p:grpSp>
        <p:nvGrpSpPr>
          <p:cNvPr id="378" name="Google Shape;378;p51"/>
          <p:cNvGrpSpPr/>
          <p:nvPr/>
        </p:nvGrpSpPr>
        <p:grpSpPr>
          <a:xfrm>
            <a:off x="17359" y="2287174"/>
            <a:ext cx="2285972" cy="2399700"/>
            <a:chOff x="916059" y="1146343"/>
            <a:chExt cx="1827900" cy="2399700"/>
          </a:xfrm>
        </p:grpSpPr>
        <p:sp>
          <p:nvSpPr>
            <p:cNvPr id="379" name="Google Shape;379;p51"/>
            <p:cNvSpPr/>
            <p:nvPr/>
          </p:nvSpPr>
          <p:spPr>
            <a:xfrm rot="-5400000">
              <a:off x="630159" y="1432243"/>
              <a:ext cx="2399700" cy="1827900"/>
            </a:xfrm>
            <a:prstGeom prst="rightArrowCallout">
              <a:avLst>
                <a:gd name="adj1" fmla="val 9283"/>
                <a:gd name="adj2" fmla="val 13570"/>
                <a:gd name="adj3" fmla="val 16082"/>
                <a:gd name="adj4" fmla="val 81236"/>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380" name="Google Shape;380;p51"/>
            <p:cNvSpPr/>
            <p:nvPr/>
          </p:nvSpPr>
          <p:spPr>
            <a:xfrm flipH="1">
              <a:off x="1004625" y="1686400"/>
              <a:ext cx="1649400" cy="1769700"/>
            </a:xfrm>
            <a:prstGeom prst="snip1Rect">
              <a:avLst>
                <a:gd name="adj" fmla="val 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381" name="Google Shape;381;p51"/>
            <p:cNvSpPr txBox="1"/>
            <p:nvPr/>
          </p:nvSpPr>
          <p:spPr>
            <a:xfrm>
              <a:off x="1138475" y="1795520"/>
              <a:ext cx="1383000" cy="1476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a:solidFill>
                    <a:srgbClr val="FFFFFF"/>
                  </a:solidFill>
                  <a:latin typeface="Roboto"/>
                  <a:ea typeface="Roboto"/>
                  <a:cs typeface="Roboto"/>
                  <a:sym typeface="Roboto"/>
                </a:rPr>
                <a:t>Contrast/Recency </a:t>
              </a:r>
              <a:endParaRPr b="1">
                <a:solidFill>
                  <a:srgbClr val="FFFFFF"/>
                </a:solidFill>
                <a:latin typeface="Roboto"/>
                <a:ea typeface="Roboto"/>
                <a:cs typeface="Roboto"/>
                <a:sym typeface="Roboto"/>
              </a:endParaRPr>
            </a:p>
            <a:p>
              <a:pPr marL="0" lvl="0" indent="0" algn="l" rtl="0">
                <a:lnSpc>
                  <a:spcPct val="115000"/>
                </a:lnSpc>
                <a:spcBef>
                  <a:spcPts val="0"/>
                </a:spcBef>
                <a:spcAft>
                  <a:spcPts val="0"/>
                </a:spcAft>
                <a:buNone/>
              </a:pPr>
              <a:endParaRPr sz="1100">
                <a:solidFill>
                  <a:srgbClr val="FFFFFF"/>
                </a:solidFill>
                <a:latin typeface="Roboto"/>
                <a:ea typeface="Roboto"/>
                <a:cs typeface="Roboto"/>
                <a:sym typeface="Roboto"/>
              </a:endParaRPr>
            </a:p>
            <a:p>
              <a:pPr marL="0" lvl="0" indent="0" algn="l" rtl="0">
                <a:lnSpc>
                  <a:spcPct val="115000"/>
                </a:lnSpc>
                <a:spcBef>
                  <a:spcPts val="0"/>
                </a:spcBef>
                <a:spcAft>
                  <a:spcPts val="1600"/>
                </a:spcAft>
                <a:buNone/>
              </a:pPr>
              <a:r>
                <a:rPr lang="en" sz="1100">
                  <a:solidFill>
                    <a:srgbClr val="FFFFFF"/>
                  </a:solidFill>
                  <a:latin typeface="Roboto"/>
                  <a:ea typeface="Roboto"/>
                  <a:cs typeface="Roboto"/>
                  <a:sym typeface="Roboto"/>
                </a:rPr>
                <a:t>Take notes in each interview</a:t>
              </a:r>
              <a:br>
                <a:rPr lang="en" sz="1100">
                  <a:solidFill>
                    <a:srgbClr val="FFFFFF"/>
                  </a:solidFill>
                  <a:latin typeface="Roboto"/>
                  <a:ea typeface="Roboto"/>
                  <a:cs typeface="Roboto"/>
                  <a:sym typeface="Roboto"/>
                </a:rPr>
              </a:br>
              <a:r>
                <a:rPr lang="en" sz="1100">
                  <a:solidFill>
                    <a:srgbClr val="FFFFFF"/>
                  </a:solidFill>
                  <a:latin typeface="Roboto"/>
                  <a:ea typeface="Roboto"/>
                  <a:cs typeface="Roboto"/>
                  <a:sym typeface="Roboto"/>
                </a:rPr>
                <a:t>Debrief after each candidate</a:t>
              </a:r>
              <a:br>
                <a:rPr lang="en" sz="1100">
                  <a:solidFill>
                    <a:srgbClr val="FFFFFF"/>
                  </a:solidFill>
                  <a:latin typeface="Roboto"/>
                  <a:ea typeface="Roboto"/>
                  <a:cs typeface="Roboto"/>
                  <a:sym typeface="Roboto"/>
                </a:rPr>
              </a:br>
              <a:r>
                <a:rPr lang="en" sz="1100">
                  <a:solidFill>
                    <a:srgbClr val="FFFFFF"/>
                  </a:solidFill>
                  <a:latin typeface="Roboto"/>
                  <a:ea typeface="Roboto"/>
                  <a:cs typeface="Roboto"/>
                  <a:sym typeface="Roboto"/>
                </a:rPr>
                <a:t>Compare notes against rubric</a:t>
              </a:r>
              <a:endParaRPr sz="1100">
                <a:solidFill>
                  <a:srgbClr val="FFFFFF"/>
                </a:solidFill>
                <a:latin typeface="Roboto"/>
                <a:ea typeface="Roboto"/>
                <a:cs typeface="Roboto"/>
                <a:sym typeface="Roboto"/>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5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Using Equity Lenses</a:t>
            </a:r>
            <a:endParaRPr/>
          </a:p>
        </p:txBody>
      </p:sp>
      <p:sp>
        <p:nvSpPr>
          <p:cNvPr id="387" name="Google Shape;387;p52"/>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300"/>
              <a:t>Set of questions for an organization to be deliberately inclusive </a:t>
            </a:r>
            <a:endParaRPr sz="2300"/>
          </a:p>
          <a:p>
            <a:pPr marL="0" lvl="0" indent="0" algn="l" rtl="0">
              <a:spcBef>
                <a:spcPts val="1200"/>
              </a:spcBef>
              <a:spcAft>
                <a:spcPts val="0"/>
              </a:spcAft>
              <a:buNone/>
            </a:pPr>
            <a:r>
              <a:rPr lang="en" sz="2300"/>
              <a:t>Draws explicit attention to inclusion and equity </a:t>
            </a:r>
            <a:endParaRPr sz="2300"/>
          </a:p>
          <a:p>
            <a:pPr marL="0" lvl="0" indent="0" algn="l" rtl="0">
              <a:spcBef>
                <a:spcPts val="1200"/>
              </a:spcBef>
              <a:spcAft>
                <a:spcPts val="1200"/>
              </a:spcAft>
              <a:buNone/>
            </a:pPr>
            <a:r>
              <a:rPr lang="en" sz="2300"/>
              <a:t>Adapted for different focuses</a:t>
            </a:r>
            <a:endParaRPr sz="2300"/>
          </a:p>
        </p:txBody>
      </p:sp>
      <p:sp>
        <p:nvSpPr>
          <p:cNvPr id="388" name="Google Shape;388;p52"/>
          <p:cNvSpPr txBox="1">
            <a:spLocks noGrp="1"/>
          </p:cNvSpPr>
          <p:nvPr>
            <p:ph type="body" idx="2"/>
          </p:nvPr>
        </p:nvSpPr>
        <p:spPr>
          <a:xfrm>
            <a:off x="4311600" y="0"/>
            <a:ext cx="4832400" cy="5143500"/>
          </a:xfrm>
          <a:prstGeom prst="rect">
            <a:avLst/>
          </a:prstGeom>
          <a:solidFill>
            <a:schemeClr val="accent5"/>
          </a:solidFill>
        </p:spPr>
        <p:txBody>
          <a:bodyPr spcFirstLastPara="1" wrap="square" lIns="91425" tIns="91425" rIns="91425" bIns="91425" anchor="t" anchorCtr="0">
            <a:normAutofit/>
          </a:bodyPr>
          <a:lstStyle/>
          <a:p>
            <a:pPr marL="114300" lvl="0" indent="0" algn="l" rtl="0">
              <a:spcBef>
                <a:spcPts val="0"/>
              </a:spcBef>
              <a:spcAft>
                <a:spcPts val="0"/>
              </a:spcAft>
              <a:buNone/>
            </a:pPr>
            <a:r>
              <a:rPr lang="en" sz="2000" b="1">
                <a:solidFill>
                  <a:schemeClr val="lt1"/>
                </a:solidFill>
              </a:rPr>
              <a:t>Sample Questions</a:t>
            </a:r>
            <a:endParaRPr sz="2000">
              <a:solidFill>
                <a:schemeClr val="lt1"/>
              </a:solidFill>
            </a:endParaRPr>
          </a:p>
          <a:p>
            <a:pPr marL="114300" lvl="0" indent="0" algn="l" rtl="0">
              <a:spcBef>
                <a:spcPts val="1200"/>
              </a:spcBef>
              <a:spcAft>
                <a:spcPts val="0"/>
              </a:spcAft>
              <a:buNone/>
            </a:pPr>
            <a:r>
              <a:rPr lang="en" sz="2000">
                <a:solidFill>
                  <a:schemeClr val="lt1"/>
                </a:solidFill>
              </a:rPr>
              <a:t>Who is affected—positively, negatively, or not at all—by the way this job ad is written?</a:t>
            </a:r>
            <a:endParaRPr sz="2000">
              <a:solidFill>
                <a:schemeClr val="lt1"/>
              </a:solidFill>
            </a:endParaRPr>
          </a:p>
          <a:p>
            <a:pPr marL="114300" lvl="0" indent="0" algn="l" rtl="0">
              <a:spcBef>
                <a:spcPts val="1200"/>
              </a:spcBef>
              <a:spcAft>
                <a:spcPts val="0"/>
              </a:spcAft>
              <a:buNone/>
            </a:pPr>
            <a:r>
              <a:rPr lang="en" sz="2000">
                <a:solidFill>
                  <a:schemeClr val="lt1"/>
                </a:solidFill>
              </a:rPr>
              <a:t>Are our mission and values explicitly articulated in the job ad?</a:t>
            </a:r>
            <a:endParaRPr sz="2000">
              <a:solidFill>
                <a:schemeClr val="lt1"/>
              </a:solidFill>
            </a:endParaRPr>
          </a:p>
          <a:p>
            <a:pPr marL="114300" lvl="0" indent="0" algn="l" rtl="0">
              <a:spcBef>
                <a:spcPts val="1200"/>
              </a:spcBef>
              <a:spcAft>
                <a:spcPts val="0"/>
              </a:spcAft>
              <a:buNone/>
            </a:pPr>
            <a:r>
              <a:rPr lang="en" sz="2000">
                <a:solidFill>
                  <a:schemeClr val="lt1"/>
                </a:solidFill>
              </a:rPr>
              <a:t>Have we removed gendered/ableist/racist language from our job ads?</a:t>
            </a:r>
            <a:endParaRPr sz="2000">
              <a:solidFill>
                <a:schemeClr val="lt1"/>
              </a:solidFill>
            </a:endParaRPr>
          </a:p>
          <a:p>
            <a:pPr marL="114300" lvl="0" indent="0" algn="l" rtl="0">
              <a:spcBef>
                <a:spcPts val="1200"/>
              </a:spcBef>
              <a:spcAft>
                <a:spcPts val="1200"/>
              </a:spcAft>
              <a:buNone/>
            </a:pPr>
            <a:r>
              <a:rPr lang="en" sz="2000">
                <a:solidFill>
                  <a:schemeClr val="lt1"/>
                </a:solidFill>
              </a:rPr>
              <a:t>Are our qualifications aligned with the ability to succeed in the role in the first year?</a:t>
            </a:r>
            <a:endParaRPr sz="2000">
              <a:solidFill>
                <a:schemeClr val="lt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5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Create Equitable Processes</a:t>
            </a:r>
            <a:endParaRPr/>
          </a:p>
        </p:txBody>
      </p:sp>
      <p:sp>
        <p:nvSpPr>
          <p:cNvPr id="394" name="Google Shape;394;p5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61950" algn="l" rtl="0">
              <a:spcBef>
                <a:spcPts val="0"/>
              </a:spcBef>
              <a:spcAft>
                <a:spcPts val="0"/>
              </a:spcAft>
              <a:buSzPts val="2100"/>
              <a:buChar char="●"/>
            </a:pPr>
            <a:r>
              <a:rPr lang="en" sz="2100"/>
              <a:t>Use an equity lens before, during, and after the stages of the hiring process</a:t>
            </a:r>
            <a:endParaRPr sz="2100"/>
          </a:p>
          <a:p>
            <a:pPr marL="457200" lvl="0" indent="-361950" algn="l" rtl="0">
              <a:spcBef>
                <a:spcPts val="0"/>
              </a:spcBef>
              <a:spcAft>
                <a:spcPts val="0"/>
              </a:spcAft>
              <a:buSzPts val="2100"/>
              <a:buChar char="●"/>
            </a:pPr>
            <a:r>
              <a:rPr lang="en" sz="2100"/>
              <a:t>Ensure all hiring managers are positioned to be inclusive hiring champions</a:t>
            </a:r>
            <a:endParaRPr sz="2100"/>
          </a:p>
          <a:p>
            <a:pPr marL="457200" lvl="0" indent="-361950" algn="l" rtl="0">
              <a:spcBef>
                <a:spcPts val="0"/>
              </a:spcBef>
              <a:spcAft>
                <a:spcPts val="0"/>
              </a:spcAft>
              <a:buSzPts val="2100"/>
              <a:buChar char="●"/>
            </a:pPr>
            <a:r>
              <a:rPr lang="en" sz="2100"/>
              <a:t>Anchor job search in the job description requirements</a:t>
            </a:r>
            <a:endParaRPr sz="2100"/>
          </a:p>
          <a:p>
            <a:pPr marL="457200" lvl="0" indent="-361950" algn="l" rtl="0">
              <a:spcBef>
                <a:spcPts val="0"/>
              </a:spcBef>
              <a:spcAft>
                <a:spcPts val="0"/>
              </a:spcAft>
              <a:buSzPts val="2100"/>
              <a:buChar char="●"/>
            </a:pPr>
            <a:r>
              <a:rPr lang="en" sz="2100"/>
              <a:t>Mitigate bias throughout the hiring process</a:t>
            </a:r>
            <a:endParaRPr sz="2100"/>
          </a:p>
          <a:p>
            <a:pPr marL="457200" lvl="0" indent="-361950" algn="l" rtl="0">
              <a:spcBef>
                <a:spcPts val="0"/>
              </a:spcBef>
              <a:spcAft>
                <a:spcPts val="0"/>
              </a:spcAft>
              <a:buSzPts val="2100"/>
              <a:buChar char="●"/>
            </a:pPr>
            <a:r>
              <a:rPr lang="en" sz="2100"/>
              <a:t>Only include interview components that will help decide on the successful candidate</a:t>
            </a:r>
            <a:endParaRPr sz="2100"/>
          </a:p>
          <a:p>
            <a:pPr marL="457200" lvl="0" indent="-361950" algn="l" rtl="0">
              <a:spcBef>
                <a:spcPts val="0"/>
              </a:spcBef>
              <a:spcAft>
                <a:spcPts val="0"/>
              </a:spcAft>
              <a:buSzPts val="2100"/>
              <a:buChar char="●"/>
            </a:pPr>
            <a:r>
              <a:rPr lang="en" sz="2100"/>
              <a:t>Expand where you advertise and move towards active recruitment</a:t>
            </a:r>
            <a:endParaRPr sz="2100"/>
          </a:p>
          <a:p>
            <a:pPr marL="0" lvl="0" indent="0" algn="l" rtl="0">
              <a:spcBef>
                <a:spcPts val="1200"/>
              </a:spcBef>
              <a:spcAft>
                <a:spcPts val="1200"/>
              </a:spcAft>
              <a:buNone/>
            </a:pPr>
            <a:endParaRPr sz="2200"/>
          </a:p>
        </p:txBody>
      </p:sp>
      <p:sp>
        <p:nvSpPr>
          <p:cNvPr id="395" name="Google Shape;395;p53"/>
          <p:cNvSpPr txBox="1"/>
          <p:nvPr/>
        </p:nvSpPr>
        <p:spPr>
          <a:xfrm>
            <a:off x="98925" y="4703625"/>
            <a:ext cx="45996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t>Human rights icons created by Freepik - Flaticon</a:t>
            </a:r>
            <a:endParaRPr sz="1100"/>
          </a:p>
        </p:txBody>
      </p:sp>
      <p:pic>
        <p:nvPicPr>
          <p:cNvPr id="396" name="Google Shape;396;p53"/>
          <p:cNvPicPr preferRelativeResize="0"/>
          <p:nvPr/>
        </p:nvPicPr>
        <p:blipFill>
          <a:blip r:embed="rId3">
            <a:alphaModFix/>
          </a:blip>
          <a:stretch>
            <a:fillRect/>
          </a:stretch>
        </p:blipFill>
        <p:spPr>
          <a:xfrm>
            <a:off x="7858125" y="0"/>
            <a:ext cx="1285875" cy="12858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pic>
        <p:nvPicPr>
          <p:cNvPr id="167" name="Google Shape;167;p27"/>
          <p:cNvPicPr preferRelativeResize="0"/>
          <p:nvPr/>
        </p:nvPicPr>
        <p:blipFill rotWithShape="1">
          <a:blip r:embed="rId3">
            <a:alphaModFix/>
          </a:blip>
          <a:srcRect t="14911" b="14918"/>
          <a:stretch/>
        </p:blipFill>
        <p:spPr>
          <a:xfrm>
            <a:off x="1" y="0"/>
            <a:ext cx="9143999" cy="5143500"/>
          </a:xfrm>
          <a:prstGeom prst="rect">
            <a:avLst/>
          </a:prstGeom>
          <a:noFill/>
          <a:ln>
            <a:noFill/>
          </a:ln>
        </p:spPr>
      </p:pic>
      <p:sp>
        <p:nvSpPr>
          <p:cNvPr id="168" name="Google Shape;168;p27"/>
          <p:cNvSpPr/>
          <p:nvPr/>
        </p:nvSpPr>
        <p:spPr>
          <a:xfrm>
            <a:off x="0" y="2574400"/>
            <a:ext cx="4568400" cy="1714500"/>
          </a:xfrm>
          <a:prstGeom prst="rect">
            <a:avLst/>
          </a:prstGeom>
          <a:solidFill>
            <a:srgbClr val="FFFFFF">
              <a:alpha val="85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7"/>
          <p:cNvSpPr txBox="1">
            <a:spLocks noGrp="1"/>
          </p:cNvSpPr>
          <p:nvPr>
            <p:ph type="title"/>
          </p:nvPr>
        </p:nvSpPr>
        <p:spPr>
          <a:xfrm>
            <a:off x="351600" y="2736850"/>
            <a:ext cx="3997500" cy="13896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Principles &amp; Definitions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54"/>
          <p:cNvSpPr txBox="1">
            <a:spLocks noGrp="1"/>
          </p:cNvSpPr>
          <p:nvPr>
            <p:ph type="title"/>
          </p:nvPr>
        </p:nvSpPr>
        <p:spPr>
          <a:xfrm>
            <a:off x="136875" y="173300"/>
            <a:ext cx="86955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Center Candidate Experience </a:t>
            </a:r>
            <a:endParaRPr/>
          </a:p>
        </p:txBody>
      </p:sp>
      <p:sp>
        <p:nvSpPr>
          <p:cNvPr id="402" name="Google Shape;402;p54"/>
          <p:cNvSpPr txBox="1">
            <a:spLocks noGrp="1"/>
          </p:cNvSpPr>
          <p:nvPr>
            <p:ph type="body" idx="1"/>
          </p:nvPr>
        </p:nvSpPr>
        <p:spPr>
          <a:xfrm>
            <a:off x="136875" y="746000"/>
            <a:ext cx="5356200" cy="38229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Char char="●"/>
            </a:pPr>
            <a:r>
              <a:rPr lang="en" sz="2000"/>
              <a:t>List salary ranges in job ads</a:t>
            </a:r>
            <a:endParaRPr sz="2000"/>
          </a:p>
          <a:p>
            <a:pPr marL="457200" lvl="0" indent="-355600" algn="l" rtl="0">
              <a:spcBef>
                <a:spcPts val="0"/>
              </a:spcBef>
              <a:spcAft>
                <a:spcPts val="0"/>
              </a:spcAft>
              <a:buSzPts val="2000"/>
              <a:buChar char="●"/>
            </a:pPr>
            <a:r>
              <a:rPr lang="en" sz="2000"/>
              <a:t>Ensure high-levels of communications </a:t>
            </a:r>
            <a:endParaRPr sz="2000"/>
          </a:p>
          <a:p>
            <a:pPr marL="457200" lvl="0" indent="-355600" algn="l" rtl="0">
              <a:spcBef>
                <a:spcPts val="0"/>
              </a:spcBef>
              <a:spcAft>
                <a:spcPts val="0"/>
              </a:spcAft>
              <a:buSzPts val="2000"/>
              <a:buChar char="●"/>
            </a:pPr>
            <a:r>
              <a:rPr lang="en" sz="2000"/>
              <a:t>Anchor in qualifications and org values</a:t>
            </a:r>
            <a:endParaRPr sz="2000"/>
          </a:p>
          <a:p>
            <a:pPr marL="457200" lvl="0" indent="-355600" algn="l" rtl="0">
              <a:spcBef>
                <a:spcPts val="0"/>
              </a:spcBef>
              <a:spcAft>
                <a:spcPts val="0"/>
              </a:spcAft>
              <a:buSzPts val="2000"/>
              <a:buChar char="●"/>
            </a:pPr>
            <a:r>
              <a:rPr lang="en" sz="2000"/>
              <a:t>Leverage universal design to reduce the need for accommodations through the interview process</a:t>
            </a:r>
            <a:endParaRPr sz="2000"/>
          </a:p>
          <a:p>
            <a:pPr marL="914400" lvl="1" indent="-355600" algn="l" rtl="0">
              <a:spcBef>
                <a:spcPts val="0"/>
              </a:spcBef>
              <a:spcAft>
                <a:spcPts val="0"/>
              </a:spcAft>
              <a:buSzPts val="2000"/>
              <a:buChar char="○"/>
            </a:pPr>
            <a:r>
              <a:rPr lang="en" sz="2000"/>
              <a:t>Articulate what is available so candidates are informed, such as accessible locations and technology</a:t>
            </a:r>
            <a:endParaRPr sz="2000"/>
          </a:p>
          <a:p>
            <a:pPr marL="914400" lvl="1" indent="-355600" algn="l" rtl="0">
              <a:spcBef>
                <a:spcPts val="0"/>
              </a:spcBef>
              <a:spcAft>
                <a:spcPts val="0"/>
              </a:spcAft>
              <a:buSzPts val="2000"/>
              <a:buChar char="○"/>
            </a:pPr>
            <a:r>
              <a:rPr lang="en" sz="2000"/>
              <a:t>Ask for dietary requirements and other necessary accommodations to all candidates</a:t>
            </a:r>
            <a:endParaRPr sz="2000"/>
          </a:p>
        </p:txBody>
      </p:sp>
      <p:pic>
        <p:nvPicPr>
          <p:cNvPr id="403" name="Google Shape;403;p54"/>
          <p:cNvPicPr preferRelativeResize="0"/>
          <p:nvPr/>
        </p:nvPicPr>
        <p:blipFill>
          <a:blip r:embed="rId3">
            <a:alphaModFix/>
          </a:blip>
          <a:stretch>
            <a:fillRect/>
          </a:stretch>
        </p:blipFill>
        <p:spPr>
          <a:xfrm>
            <a:off x="5715825" y="0"/>
            <a:ext cx="3428167" cy="5143501"/>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pic>
        <p:nvPicPr>
          <p:cNvPr id="408" name="Google Shape;408;p55"/>
          <p:cNvPicPr preferRelativeResize="0"/>
          <p:nvPr/>
        </p:nvPicPr>
        <p:blipFill rotWithShape="1">
          <a:blip r:embed="rId3">
            <a:alphaModFix/>
          </a:blip>
          <a:srcRect t="31899" b="31899"/>
          <a:stretch/>
        </p:blipFill>
        <p:spPr>
          <a:xfrm>
            <a:off x="0" y="0"/>
            <a:ext cx="9144003" cy="2209448"/>
          </a:xfrm>
          <a:prstGeom prst="rect">
            <a:avLst/>
          </a:prstGeom>
          <a:noFill/>
          <a:ln>
            <a:noFill/>
          </a:ln>
        </p:spPr>
      </p:pic>
      <p:sp>
        <p:nvSpPr>
          <p:cNvPr id="409" name="Google Shape;409;p55"/>
          <p:cNvSpPr txBox="1">
            <a:spLocks noGrp="1"/>
          </p:cNvSpPr>
          <p:nvPr>
            <p:ph type="title"/>
          </p:nvPr>
        </p:nvSpPr>
        <p:spPr>
          <a:xfrm>
            <a:off x="311700" y="2540450"/>
            <a:ext cx="3119700" cy="2036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What is 1 Tool or Strategy You Want to Try in Your Organization?</a:t>
            </a:r>
            <a:endParaRPr/>
          </a:p>
        </p:txBody>
      </p:sp>
      <p:sp>
        <p:nvSpPr>
          <p:cNvPr id="410" name="Google Shape;410;p55"/>
          <p:cNvSpPr txBox="1">
            <a:spLocks noGrp="1"/>
          </p:cNvSpPr>
          <p:nvPr>
            <p:ph type="body" idx="1"/>
          </p:nvPr>
        </p:nvSpPr>
        <p:spPr>
          <a:xfrm>
            <a:off x="3856625" y="2540450"/>
            <a:ext cx="4968000" cy="203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900" b="1"/>
              <a:t>Learning Loop:</a:t>
            </a:r>
            <a:endParaRPr sz="1900" b="1"/>
          </a:p>
          <a:p>
            <a:pPr marL="457200" lvl="0" indent="-349250" algn="l" rtl="0">
              <a:spcBef>
                <a:spcPts val="0"/>
              </a:spcBef>
              <a:spcAft>
                <a:spcPts val="0"/>
              </a:spcAft>
              <a:buSzPts val="1900"/>
              <a:buAutoNum type="arabicPeriod"/>
            </a:pPr>
            <a:r>
              <a:rPr lang="en" sz="1900"/>
              <a:t>What did I try?</a:t>
            </a:r>
            <a:endParaRPr sz="1900"/>
          </a:p>
          <a:p>
            <a:pPr marL="457200" lvl="0" indent="-349250" algn="l" rtl="0">
              <a:spcBef>
                <a:spcPts val="0"/>
              </a:spcBef>
              <a:spcAft>
                <a:spcPts val="0"/>
              </a:spcAft>
              <a:buSzPts val="1900"/>
              <a:buAutoNum type="arabicPeriod"/>
            </a:pPr>
            <a:r>
              <a:rPr lang="en" sz="1900"/>
              <a:t>Where did I succeed?</a:t>
            </a:r>
            <a:endParaRPr sz="1900"/>
          </a:p>
          <a:p>
            <a:pPr marL="457200" lvl="0" indent="-349250" algn="l" rtl="0">
              <a:spcBef>
                <a:spcPts val="0"/>
              </a:spcBef>
              <a:spcAft>
                <a:spcPts val="0"/>
              </a:spcAft>
              <a:buSzPts val="1900"/>
              <a:buAutoNum type="arabicPeriod"/>
            </a:pPr>
            <a:r>
              <a:rPr lang="en" sz="1900"/>
              <a:t>Where did I struggle?</a:t>
            </a:r>
            <a:endParaRPr sz="1900"/>
          </a:p>
          <a:p>
            <a:pPr marL="457200" lvl="0" indent="-349250" algn="l" rtl="0">
              <a:spcBef>
                <a:spcPts val="0"/>
              </a:spcBef>
              <a:spcAft>
                <a:spcPts val="0"/>
              </a:spcAft>
              <a:buSzPts val="1900"/>
              <a:buAutoNum type="arabicPeriod"/>
            </a:pPr>
            <a:r>
              <a:rPr lang="en" sz="1900"/>
              <a:t>What did I learn?</a:t>
            </a:r>
            <a:endParaRPr sz="1900"/>
          </a:p>
          <a:p>
            <a:pPr marL="457200" lvl="0" indent="-349250" algn="l" rtl="0">
              <a:spcBef>
                <a:spcPts val="0"/>
              </a:spcBef>
              <a:spcAft>
                <a:spcPts val="0"/>
              </a:spcAft>
              <a:buSzPts val="1900"/>
              <a:buAutoNum type="arabicPeriod"/>
            </a:pPr>
            <a:r>
              <a:rPr lang="en" sz="1900"/>
              <a:t>What will I try next? </a:t>
            </a:r>
            <a:endParaRPr sz="19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56"/>
          <p:cNvSpPr txBox="1">
            <a:spLocks noGrp="1"/>
          </p:cNvSpPr>
          <p:nvPr>
            <p:ph type="title"/>
          </p:nvPr>
        </p:nvSpPr>
        <p:spPr>
          <a:xfrm>
            <a:off x="291875" y="406900"/>
            <a:ext cx="3039600" cy="1388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Questions</a:t>
            </a:r>
            <a:endParaRPr/>
          </a:p>
        </p:txBody>
      </p:sp>
      <p:sp>
        <p:nvSpPr>
          <p:cNvPr id="416" name="Google Shape;416;p56"/>
          <p:cNvSpPr txBox="1">
            <a:spLocks noGrp="1"/>
          </p:cNvSpPr>
          <p:nvPr>
            <p:ph type="body" idx="1"/>
          </p:nvPr>
        </p:nvSpPr>
        <p:spPr>
          <a:xfrm>
            <a:off x="291938" y="2053718"/>
            <a:ext cx="3039600" cy="2378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Annie Bélanger</a:t>
            </a:r>
            <a:br>
              <a:rPr lang="en"/>
            </a:br>
            <a:r>
              <a:rPr lang="en" u="sng">
                <a:solidFill>
                  <a:schemeClr val="hlink"/>
                </a:solidFill>
                <a:hlinkClick r:id="rId3"/>
              </a:rPr>
              <a:t>belange1@gvsu.edu</a:t>
            </a:r>
            <a:r>
              <a:rPr lang="en"/>
              <a:t> </a:t>
            </a:r>
            <a:endParaRPr/>
          </a:p>
          <a:p>
            <a:pPr marL="0" lvl="0" indent="0" algn="l" rtl="0">
              <a:spcBef>
                <a:spcPts val="1600"/>
              </a:spcBef>
              <a:spcAft>
                <a:spcPts val="0"/>
              </a:spcAft>
              <a:buNone/>
            </a:pPr>
            <a:r>
              <a:rPr lang="en"/>
              <a:t>Sheila Garcia Mazari</a:t>
            </a:r>
            <a:br>
              <a:rPr lang="en"/>
            </a:br>
            <a:r>
              <a:rPr lang="en" u="sng">
                <a:solidFill>
                  <a:schemeClr val="hlink"/>
                </a:solidFill>
                <a:hlinkClick r:id="rId4"/>
              </a:rPr>
              <a:t>shargarc@ucsc.edu</a:t>
            </a:r>
            <a:r>
              <a:rPr lang="en"/>
              <a:t> </a:t>
            </a:r>
            <a:endParaRPr/>
          </a:p>
          <a:p>
            <a:pPr marL="0" lvl="0" indent="0" algn="l" rtl="0">
              <a:spcBef>
                <a:spcPts val="1600"/>
              </a:spcBef>
              <a:spcAft>
                <a:spcPts val="1600"/>
              </a:spcAft>
              <a:buNone/>
            </a:pPr>
            <a:r>
              <a:rPr lang="en"/>
              <a:t>Preethi Gorecki</a:t>
            </a:r>
            <a:br>
              <a:rPr lang="en"/>
            </a:br>
            <a:r>
              <a:rPr lang="en" u="sng">
                <a:solidFill>
                  <a:schemeClr val="hlink"/>
                </a:solidFill>
                <a:hlinkClick r:id="rId5"/>
              </a:rPr>
              <a:t>raop@macewan.ca</a:t>
            </a:r>
            <a:r>
              <a:rPr lang="en"/>
              <a:t> </a:t>
            </a:r>
            <a:endParaRPr/>
          </a:p>
        </p:txBody>
      </p:sp>
      <p:sp>
        <p:nvSpPr>
          <p:cNvPr id="417" name="Google Shape;417;p56"/>
          <p:cNvSpPr/>
          <p:nvPr/>
        </p:nvSpPr>
        <p:spPr>
          <a:xfrm>
            <a:off x="4232750" y="0"/>
            <a:ext cx="4911300" cy="5143500"/>
          </a:xfrm>
          <a:prstGeom prst="parallelogram">
            <a:avLst>
              <a:gd name="adj" fmla="val 25000"/>
            </a:avLst>
          </a:prstGeom>
          <a:solidFill>
            <a:srgbClr val="FFFFFF"/>
          </a:solidFill>
          <a:ln>
            <a:noFill/>
          </a:ln>
          <a:effectLst>
            <a:outerShdw blurRad="50800" dist="38100" algn="tl" rotWithShape="0">
              <a:srgbClr val="000000">
                <a:alpha val="29800"/>
              </a:srgbClr>
            </a:outerShdw>
          </a:effectLst>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418" name="Google Shape;418;p56"/>
          <p:cNvSpPr/>
          <p:nvPr/>
        </p:nvSpPr>
        <p:spPr>
          <a:xfrm>
            <a:off x="3331550" y="0"/>
            <a:ext cx="5633700" cy="5143500"/>
          </a:xfrm>
          <a:prstGeom prst="parallelogram">
            <a:avLst>
              <a:gd name="adj" fmla="val 24220"/>
            </a:avLst>
          </a:prstGeom>
          <a:solidFill>
            <a:srgbClr val="EEEEEE">
              <a:alpha val="67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19" name="Google Shape;419;p56"/>
          <p:cNvPicPr preferRelativeResize="0"/>
          <p:nvPr/>
        </p:nvPicPr>
        <p:blipFill rotWithShape="1">
          <a:blip r:embed="rId6">
            <a:alphaModFix/>
          </a:blip>
          <a:srcRect t="3925" b="3925"/>
          <a:stretch/>
        </p:blipFill>
        <p:spPr>
          <a:xfrm>
            <a:off x="3562350" y="0"/>
            <a:ext cx="5581800" cy="5143500"/>
          </a:xfrm>
          <a:prstGeom prst="parallelogram">
            <a:avLst>
              <a:gd name="adj" fmla="val 23683"/>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Performing Whiteness</a:t>
            </a:r>
            <a:endParaRPr/>
          </a:p>
        </p:txBody>
      </p:sp>
      <p:sp>
        <p:nvSpPr>
          <p:cNvPr id="175" name="Google Shape;175;p28"/>
          <p:cNvSpPr txBox="1">
            <a:spLocks noGrp="1"/>
          </p:cNvSpPr>
          <p:nvPr>
            <p:ph type="body" idx="1"/>
          </p:nvPr>
        </p:nvSpPr>
        <p:spPr>
          <a:xfrm>
            <a:off x="311700" y="1152475"/>
            <a:ext cx="4969800" cy="3416400"/>
          </a:xfrm>
          <a:prstGeom prst="rect">
            <a:avLst/>
          </a:prstGeom>
        </p:spPr>
        <p:txBody>
          <a:bodyPr spcFirstLastPara="1" wrap="square" lIns="91425" tIns="91425" rIns="91425" bIns="91425" anchor="t" anchorCtr="0">
            <a:normAutofit/>
          </a:bodyPr>
          <a:lstStyle/>
          <a:p>
            <a:pPr marL="457200" lvl="0" indent="-368300" algn="l" rtl="0">
              <a:spcBef>
                <a:spcPts val="0"/>
              </a:spcBef>
              <a:spcAft>
                <a:spcPts val="0"/>
              </a:spcAft>
              <a:buSzPts val="2200"/>
              <a:buChar char="●"/>
            </a:pPr>
            <a:r>
              <a:rPr lang="en"/>
              <a:t>Whiteness = cultural and social privilege conferred by proximity to whiteness</a:t>
            </a:r>
            <a:endParaRPr/>
          </a:p>
          <a:p>
            <a:pPr marL="0" lvl="0" indent="0" algn="l" rtl="0">
              <a:spcBef>
                <a:spcPts val="1200"/>
              </a:spcBef>
              <a:spcAft>
                <a:spcPts val="0"/>
              </a:spcAft>
              <a:buNone/>
            </a:pPr>
            <a:endParaRPr/>
          </a:p>
          <a:p>
            <a:pPr marL="457200" lvl="0" indent="-368300" algn="l" rtl="0">
              <a:spcBef>
                <a:spcPts val="1200"/>
              </a:spcBef>
              <a:spcAft>
                <a:spcPts val="0"/>
              </a:spcAft>
              <a:buSzPts val="2200"/>
              <a:buChar char="●"/>
            </a:pPr>
            <a:r>
              <a:rPr lang="en"/>
              <a:t>How does embodied generational trauma and white supremacy show up in our bodies and our actions? </a:t>
            </a:r>
            <a:endParaRPr/>
          </a:p>
        </p:txBody>
      </p:sp>
      <p:pic>
        <p:nvPicPr>
          <p:cNvPr id="176" name="Google Shape;176;p28"/>
          <p:cNvPicPr preferRelativeResize="0"/>
          <p:nvPr/>
        </p:nvPicPr>
        <p:blipFill>
          <a:blip r:embed="rId3">
            <a:alphaModFix/>
          </a:blip>
          <a:stretch>
            <a:fillRect/>
          </a:stretch>
        </p:blipFill>
        <p:spPr>
          <a:xfrm>
            <a:off x="5711558" y="0"/>
            <a:ext cx="3432444" cy="5143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81" name="Google Shape;181;p29"/>
          <p:cNvPicPr preferRelativeResize="0"/>
          <p:nvPr/>
        </p:nvPicPr>
        <p:blipFill rotWithShape="1">
          <a:blip r:embed="rId3">
            <a:alphaModFix/>
          </a:blip>
          <a:srcRect t="28522" b="28522"/>
          <a:stretch/>
        </p:blipFill>
        <p:spPr>
          <a:xfrm>
            <a:off x="0" y="0"/>
            <a:ext cx="9144003" cy="2209447"/>
          </a:xfrm>
          <a:prstGeom prst="rect">
            <a:avLst/>
          </a:prstGeom>
          <a:noFill/>
          <a:ln>
            <a:noFill/>
          </a:ln>
        </p:spPr>
      </p:pic>
      <p:sp>
        <p:nvSpPr>
          <p:cNvPr id="182" name="Google Shape;182;p29"/>
          <p:cNvSpPr txBox="1">
            <a:spLocks noGrp="1"/>
          </p:cNvSpPr>
          <p:nvPr>
            <p:ph type="title"/>
          </p:nvPr>
        </p:nvSpPr>
        <p:spPr>
          <a:xfrm>
            <a:off x="304000" y="2571750"/>
            <a:ext cx="3119700" cy="203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Empathy Defined </a:t>
            </a:r>
            <a:endParaRPr/>
          </a:p>
        </p:txBody>
      </p:sp>
      <p:sp>
        <p:nvSpPr>
          <p:cNvPr id="183" name="Google Shape;183;p29"/>
          <p:cNvSpPr txBox="1">
            <a:spLocks noGrp="1"/>
          </p:cNvSpPr>
          <p:nvPr>
            <p:ph type="body" idx="1"/>
          </p:nvPr>
        </p:nvSpPr>
        <p:spPr>
          <a:xfrm>
            <a:off x="4201375" y="2648575"/>
            <a:ext cx="4255500" cy="203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To actively consider another person's point of view in order to connect more deeply with them</a:t>
            </a:r>
            <a:endParaRPr/>
          </a:p>
          <a:p>
            <a:pPr marL="0" lvl="0" indent="0" algn="l" rtl="0">
              <a:spcBef>
                <a:spcPts val="1600"/>
              </a:spcBef>
              <a:spcAft>
                <a:spcPts val="160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30"/>
          <p:cNvSpPr txBox="1">
            <a:spLocks noGrp="1"/>
          </p:cNvSpPr>
          <p:nvPr>
            <p:ph type="title"/>
          </p:nvPr>
        </p:nvSpPr>
        <p:spPr>
          <a:xfrm>
            <a:off x="404375" y="617775"/>
            <a:ext cx="31098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Systems Thinking </a:t>
            </a:r>
            <a:endParaRPr/>
          </a:p>
        </p:txBody>
      </p:sp>
      <p:sp>
        <p:nvSpPr>
          <p:cNvPr id="189" name="Google Shape;189;p30"/>
          <p:cNvSpPr txBox="1">
            <a:spLocks noGrp="1"/>
          </p:cNvSpPr>
          <p:nvPr>
            <p:ph type="body" idx="1"/>
          </p:nvPr>
        </p:nvSpPr>
        <p:spPr>
          <a:xfrm>
            <a:off x="311700" y="1152475"/>
            <a:ext cx="33027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a:p>
            <a:pPr marL="0" lvl="0" indent="0" algn="l" rtl="0">
              <a:spcBef>
                <a:spcPts val="1200"/>
              </a:spcBef>
              <a:spcAft>
                <a:spcPts val="1200"/>
              </a:spcAft>
              <a:buNone/>
            </a:pPr>
            <a:r>
              <a:rPr lang="en"/>
              <a:t>The ability to identify underlying patterns and relationships within an environment which form wider systems and structures.</a:t>
            </a:r>
            <a:endParaRPr/>
          </a:p>
        </p:txBody>
      </p:sp>
      <p:pic>
        <p:nvPicPr>
          <p:cNvPr id="190" name="Google Shape;190;p30"/>
          <p:cNvPicPr preferRelativeResize="0"/>
          <p:nvPr/>
        </p:nvPicPr>
        <p:blipFill rotWithShape="1">
          <a:blip r:embed="rId3">
            <a:alphaModFix/>
          </a:blip>
          <a:srcRect l="15125" t="4819" r="14915" b="689"/>
          <a:stretch/>
        </p:blipFill>
        <p:spPr>
          <a:xfrm>
            <a:off x="3753575" y="0"/>
            <a:ext cx="5609606" cy="514349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Leading Practices </a:t>
            </a:r>
            <a:endParaRPr/>
          </a:p>
        </p:txBody>
      </p:sp>
      <p:sp>
        <p:nvSpPr>
          <p:cNvPr id="196" name="Google Shape;196;p31"/>
          <p:cNvSpPr txBox="1">
            <a:spLocks noGrp="1"/>
          </p:cNvSpPr>
          <p:nvPr>
            <p:ph type="body" idx="1"/>
          </p:nvPr>
        </p:nvSpPr>
        <p:spPr>
          <a:xfrm>
            <a:off x="311700" y="1017725"/>
            <a:ext cx="5524200" cy="4048200"/>
          </a:xfrm>
          <a:prstGeom prst="rect">
            <a:avLst/>
          </a:prstGeom>
        </p:spPr>
        <p:txBody>
          <a:bodyPr spcFirstLastPara="1" wrap="square" lIns="91425" tIns="91425" rIns="91425" bIns="91425" anchor="t" anchorCtr="0">
            <a:noAutofit/>
          </a:bodyPr>
          <a:lstStyle/>
          <a:p>
            <a:pPr marL="457200" lvl="0" indent="-374650" algn="l" rtl="0">
              <a:spcBef>
                <a:spcPts val="0"/>
              </a:spcBef>
              <a:spcAft>
                <a:spcPts val="0"/>
              </a:spcAft>
              <a:buClr>
                <a:schemeClr val="dk1"/>
              </a:buClr>
              <a:buSzPts val="2300"/>
              <a:buAutoNum type="arabicPeriod"/>
            </a:pPr>
            <a:r>
              <a:rPr lang="en" sz="2300">
                <a:solidFill>
                  <a:schemeClr val="dk1"/>
                </a:solidFill>
              </a:rPr>
              <a:t>Define what inclusion and equity means to your department</a:t>
            </a:r>
            <a:endParaRPr sz="2300">
              <a:solidFill>
                <a:schemeClr val="dk1"/>
              </a:solidFill>
            </a:endParaRPr>
          </a:p>
          <a:p>
            <a:pPr marL="457200" lvl="0" indent="-374650" algn="l" rtl="0">
              <a:spcBef>
                <a:spcPts val="0"/>
              </a:spcBef>
              <a:spcAft>
                <a:spcPts val="0"/>
              </a:spcAft>
              <a:buClr>
                <a:schemeClr val="dk1"/>
              </a:buClr>
              <a:buSzPts val="2300"/>
              <a:buAutoNum type="arabicPeriod"/>
            </a:pPr>
            <a:r>
              <a:rPr lang="en" sz="2300">
                <a:solidFill>
                  <a:schemeClr val="dk1"/>
                </a:solidFill>
              </a:rPr>
              <a:t>Write inclusive job descriptions and ads</a:t>
            </a:r>
            <a:endParaRPr sz="2300">
              <a:solidFill>
                <a:schemeClr val="dk1"/>
              </a:solidFill>
            </a:endParaRPr>
          </a:p>
          <a:p>
            <a:pPr marL="457200" lvl="0" indent="-374650" algn="l" rtl="0">
              <a:spcBef>
                <a:spcPts val="0"/>
              </a:spcBef>
              <a:spcAft>
                <a:spcPts val="0"/>
              </a:spcAft>
              <a:buClr>
                <a:schemeClr val="dk1"/>
              </a:buClr>
              <a:buSzPts val="2300"/>
              <a:buAutoNum type="arabicPeriod"/>
            </a:pPr>
            <a:r>
              <a:rPr lang="en" sz="2300">
                <a:solidFill>
                  <a:schemeClr val="dk1"/>
                </a:solidFill>
              </a:rPr>
              <a:t>Ensure the creation and execution of fair processes through the hiring cycle</a:t>
            </a:r>
            <a:endParaRPr sz="2700">
              <a:solidFill>
                <a:schemeClr val="dk1"/>
              </a:solidFill>
            </a:endParaRPr>
          </a:p>
          <a:p>
            <a:pPr marL="457200" lvl="0" indent="-374650" algn="l" rtl="0">
              <a:spcBef>
                <a:spcPts val="0"/>
              </a:spcBef>
              <a:spcAft>
                <a:spcPts val="0"/>
              </a:spcAft>
              <a:buClr>
                <a:schemeClr val="dk1"/>
              </a:buClr>
              <a:buSzPts val="2300"/>
              <a:buAutoNum type="arabicPeriod"/>
            </a:pPr>
            <a:r>
              <a:rPr lang="en" sz="2300">
                <a:solidFill>
                  <a:schemeClr val="dk1"/>
                </a:solidFill>
              </a:rPr>
              <a:t>Center the candidate experience in all interactions</a:t>
            </a:r>
            <a:endParaRPr sz="2600"/>
          </a:p>
        </p:txBody>
      </p:sp>
      <p:sp>
        <p:nvSpPr>
          <p:cNvPr id="197" name="Google Shape;197;p31"/>
          <p:cNvSpPr txBox="1"/>
          <p:nvPr/>
        </p:nvSpPr>
        <p:spPr>
          <a:xfrm>
            <a:off x="148375" y="4696675"/>
            <a:ext cx="5524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t>Process icons created by Freepik - Flaticon</a:t>
            </a:r>
            <a:endParaRPr sz="1200"/>
          </a:p>
        </p:txBody>
      </p:sp>
      <p:pic>
        <p:nvPicPr>
          <p:cNvPr id="198" name="Google Shape;198;p31"/>
          <p:cNvPicPr preferRelativeResize="0"/>
          <p:nvPr/>
        </p:nvPicPr>
        <p:blipFill>
          <a:blip r:embed="rId3">
            <a:alphaModFix/>
          </a:blip>
          <a:stretch>
            <a:fillRect/>
          </a:stretch>
        </p:blipFill>
        <p:spPr>
          <a:xfrm>
            <a:off x="5988300" y="1170125"/>
            <a:ext cx="3003300" cy="30033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2"/>
          <p:cNvSpPr txBox="1">
            <a:spLocks noGrp="1"/>
          </p:cNvSpPr>
          <p:nvPr>
            <p:ph type="title"/>
          </p:nvPr>
        </p:nvSpPr>
        <p:spPr>
          <a:xfrm>
            <a:off x="6216800" y="290550"/>
            <a:ext cx="29013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Inclusion Defined </a:t>
            </a:r>
            <a:endParaRPr/>
          </a:p>
        </p:txBody>
      </p:sp>
      <p:sp>
        <p:nvSpPr>
          <p:cNvPr id="204" name="Google Shape;204;p32"/>
          <p:cNvSpPr txBox="1">
            <a:spLocks noGrp="1"/>
          </p:cNvSpPr>
          <p:nvPr>
            <p:ph type="body" idx="1"/>
          </p:nvPr>
        </p:nvSpPr>
        <p:spPr>
          <a:xfrm>
            <a:off x="6266125" y="967150"/>
            <a:ext cx="2615400" cy="3416400"/>
          </a:xfrm>
          <a:prstGeom prst="rect">
            <a:avLst/>
          </a:prstGeom>
        </p:spPr>
        <p:txBody>
          <a:bodyPr spcFirstLastPara="1" wrap="square" lIns="91425" tIns="91425" rIns="91425" bIns="91425" anchor="t" anchorCtr="0">
            <a:normAutofit lnSpcReduction="20000"/>
          </a:bodyPr>
          <a:lstStyle/>
          <a:p>
            <a:pPr marL="0" lvl="0" indent="0" algn="l" rtl="0">
              <a:spcBef>
                <a:spcPts val="0"/>
              </a:spcBef>
              <a:spcAft>
                <a:spcPts val="1200"/>
              </a:spcAft>
              <a:buNone/>
            </a:pPr>
            <a:r>
              <a:rPr lang="en"/>
              <a:t>The proactive effort through personal actions, programs, and policies to ensure that all individuals feel welcome, respected, supported, and valued.</a:t>
            </a:r>
            <a:endParaRPr/>
          </a:p>
        </p:txBody>
      </p:sp>
      <p:pic>
        <p:nvPicPr>
          <p:cNvPr id="205" name="Google Shape;205;p32"/>
          <p:cNvPicPr preferRelativeResize="0"/>
          <p:nvPr/>
        </p:nvPicPr>
        <p:blipFill>
          <a:blip r:embed="rId3">
            <a:alphaModFix/>
          </a:blip>
          <a:stretch>
            <a:fillRect/>
          </a:stretch>
        </p:blipFill>
        <p:spPr>
          <a:xfrm>
            <a:off x="0" y="3"/>
            <a:ext cx="6216799" cy="514350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Bias &amp; Impact to Hiring</a:t>
            </a:r>
            <a:endParaRPr/>
          </a:p>
        </p:txBody>
      </p:sp>
      <p:sp>
        <p:nvSpPr>
          <p:cNvPr id="211" name="Google Shape;211;p33"/>
          <p:cNvSpPr txBox="1">
            <a:spLocks noGrp="1"/>
          </p:cNvSpPr>
          <p:nvPr>
            <p:ph type="body" idx="1"/>
          </p:nvPr>
        </p:nvSpPr>
        <p:spPr>
          <a:xfrm>
            <a:off x="311700" y="1152475"/>
            <a:ext cx="6747300" cy="3416400"/>
          </a:xfrm>
          <a:prstGeom prst="rect">
            <a:avLst/>
          </a:prstGeom>
        </p:spPr>
        <p:txBody>
          <a:bodyPr spcFirstLastPara="1" wrap="square" lIns="91425" tIns="91425" rIns="91425" bIns="91425" anchor="t" anchorCtr="0">
            <a:normAutofit/>
          </a:bodyPr>
          <a:lstStyle/>
          <a:p>
            <a:pPr marL="457200" lvl="0" indent="-368300" algn="l" rtl="0">
              <a:spcBef>
                <a:spcPts val="0"/>
              </a:spcBef>
              <a:spcAft>
                <a:spcPts val="0"/>
              </a:spcAft>
              <a:buSzPts val="2200"/>
              <a:buChar char="●"/>
            </a:pPr>
            <a:r>
              <a:rPr lang="en"/>
              <a:t>Bias is a tendency, inclination, or prejudice toward or against something or someone</a:t>
            </a:r>
            <a:endParaRPr/>
          </a:p>
          <a:p>
            <a:pPr marL="457200" lvl="0" indent="-368300" algn="l" rtl="0">
              <a:spcBef>
                <a:spcPts val="0"/>
              </a:spcBef>
              <a:spcAft>
                <a:spcPts val="0"/>
              </a:spcAft>
              <a:buSzPts val="2200"/>
              <a:buChar char="●"/>
            </a:pPr>
            <a:r>
              <a:rPr lang="en"/>
              <a:t>Bias can be negative or positive, however it can negatively impact hiring decisions when clear expectations are not communicated. </a:t>
            </a:r>
            <a:endParaRPr/>
          </a:p>
        </p:txBody>
      </p:sp>
      <p:sp>
        <p:nvSpPr>
          <p:cNvPr id="212" name="Google Shape;212;p33"/>
          <p:cNvSpPr/>
          <p:nvPr/>
        </p:nvSpPr>
        <p:spPr>
          <a:xfrm flipH="1">
            <a:off x="4541100" y="0"/>
            <a:ext cx="4602900" cy="5143500"/>
          </a:xfrm>
          <a:prstGeom prst="rtTriangl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5343</Words>
  <Application>Microsoft Office PowerPoint</Application>
  <PresentationFormat>On-screen Show (16:9)</PresentationFormat>
  <Paragraphs>429</Paragraphs>
  <Slides>32</Slides>
  <Notes>32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32</vt:i4>
      </vt:variant>
    </vt:vector>
  </HeadingPairs>
  <TitlesOfParts>
    <vt:vector size="35" baseType="lpstr">
      <vt:lpstr>Roboto</vt:lpstr>
      <vt:lpstr>Arial</vt:lpstr>
      <vt:lpstr>Simple Light</vt:lpstr>
      <vt:lpstr>Decentering Whiteness, Dismantling Systemic Bias: Examining Empathetic, High-Communication, and Supportive Hiring Processes to Forge an Inclusive Future</vt:lpstr>
      <vt:lpstr>Learning Outcomes</vt:lpstr>
      <vt:lpstr>Principles &amp; Definitions </vt:lpstr>
      <vt:lpstr>Performing Whiteness</vt:lpstr>
      <vt:lpstr>Empathy Defined </vt:lpstr>
      <vt:lpstr>Systems Thinking </vt:lpstr>
      <vt:lpstr>Leading Practices </vt:lpstr>
      <vt:lpstr>Inclusion Defined </vt:lpstr>
      <vt:lpstr>Bias &amp; Impact to Hiring</vt:lpstr>
      <vt:lpstr>Why might inclusive hiring be important? </vt:lpstr>
      <vt:lpstr>Inclusive Hiring Practices </vt:lpstr>
      <vt:lpstr>Inclusive Recruitment </vt:lpstr>
      <vt:lpstr>Activity  Language in Ads</vt:lpstr>
      <vt:lpstr>Answer Key Language in Ads</vt:lpstr>
      <vt:lpstr>Inclusive Language in Ads </vt:lpstr>
      <vt:lpstr>Preparing the Interview Structure &amp; Agenda</vt:lpstr>
      <vt:lpstr>Candidate Centered Interactions</vt:lpstr>
      <vt:lpstr>Inclusive &amp; Timely Communications </vt:lpstr>
      <vt:lpstr>Preparing Colleagues to Interact with Candidates</vt:lpstr>
      <vt:lpstr>Inclusive Virtual Interview </vt:lpstr>
      <vt:lpstr>Inclusive In-Person Interview</vt:lpstr>
      <vt:lpstr>Making the Offer</vt:lpstr>
      <vt:lpstr>Giving Candidates Feedback </vt:lpstr>
      <vt:lpstr>Stories</vt:lpstr>
      <vt:lpstr>Improving Local Practices </vt:lpstr>
      <vt:lpstr>Inclusive Hiring &amp; Onboarding Toolkit </vt:lpstr>
      <vt:lpstr>PowerPoint Presentation</vt:lpstr>
      <vt:lpstr>Using Equity Lenses</vt:lpstr>
      <vt:lpstr>Create Equitable Processes</vt:lpstr>
      <vt:lpstr>Center Candidate Experience </vt:lpstr>
      <vt:lpstr>What is 1 Tool or Strategy You Want to Try in Your Organization?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Decentering Whiteness, Dismantling Systemic Bias: Examining Empathetic, High-Communication, and Supportive Hiring Processes to Forge an Inclusive Future</dc:title>
  <cp:lastModifiedBy>Alicia Lemon</cp:lastModifiedBy>
  <cp:revision>1</cp:revision>
  <dcterms:modified xsi:type="dcterms:W3CDTF">2023-03-10T14:23:41Z</dcterms:modified>
</cp:coreProperties>
</file>