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375" r:id="rId2"/>
    <p:sldId id="305" r:id="rId3"/>
    <p:sldId id="384" r:id="rId4"/>
    <p:sldId id="273" r:id="rId5"/>
    <p:sldId id="392" r:id="rId6"/>
    <p:sldId id="416" r:id="rId7"/>
    <p:sldId id="417" r:id="rId8"/>
    <p:sldId id="409" r:id="rId9"/>
    <p:sldId id="407" r:id="rId10"/>
    <p:sldId id="408" r:id="rId11"/>
    <p:sldId id="410" r:id="rId12"/>
    <p:sldId id="411" r:id="rId13"/>
    <p:sldId id="412" r:id="rId14"/>
    <p:sldId id="418" r:id="rId15"/>
    <p:sldId id="413" r:id="rId16"/>
    <p:sldId id="414" r:id="rId17"/>
    <p:sldId id="415" r:id="rId18"/>
    <p:sldId id="30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3792" autoAdjust="0"/>
  </p:normalViewPr>
  <p:slideViewPr>
    <p:cSldViewPr snapToGrid="0" snapToObjects="1">
      <p:cViewPr varScale="1">
        <p:scale>
          <a:sx n="63" d="100"/>
          <a:sy n="63" d="100"/>
        </p:scale>
        <p:origin x="656" y="64"/>
      </p:cViewPr>
      <p:guideLst/>
    </p:cSldViewPr>
  </p:slideViewPr>
  <p:outlineViewPr>
    <p:cViewPr>
      <p:scale>
        <a:sx n="33" d="100"/>
        <a:sy n="33" d="100"/>
      </p:scale>
      <p:origin x="0" y="-446"/>
    </p:cViewPr>
  </p:outlineViewPr>
  <p:notesTextViewPr>
    <p:cViewPr>
      <p:scale>
        <a:sx n="1" d="1"/>
        <a:sy n="1" d="1"/>
      </p:scale>
      <p:origin x="0" y="0"/>
    </p:cViewPr>
  </p:notesTextViewPr>
  <p:notesViewPr>
    <p:cSldViewPr snapToGrid="0" snapToObjects="1">
      <p:cViewPr>
        <p:scale>
          <a:sx n="100" d="100"/>
          <a:sy n="100" d="100"/>
        </p:scale>
        <p:origin x="1560" y="-168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F17359-000A-9044-B834-9FBD0018D5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98B882-BA21-D947-B59A-B375F7B01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73F5E-F60B-3D42-A6DD-6D5611C2F6EE}" type="datetimeFigureOut">
              <a:rPr lang="en-US" smtClean="0"/>
              <a:t>4/15/2023</a:t>
            </a:fld>
            <a:endParaRPr lang="en-US" dirty="0"/>
          </a:p>
        </p:txBody>
      </p:sp>
      <p:sp>
        <p:nvSpPr>
          <p:cNvPr id="4" name="Footer Placeholder 3">
            <a:extLst>
              <a:ext uri="{FF2B5EF4-FFF2-40B4-BE49-F238E27FC236}">
                <a16:creationId xmlns:a16="http://schemas.microsoft.com/office/drawing/2014/main" id="{8219AD5B-1A75-1A4A-8459-A96AB79E9D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49C6818-84EB-2D43-AA44-FC64C4595B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8A1AC-D174-D44D-BB31-612041F19AA1}" type="slidenum">
              <a:rPr lang="en-US" smtClean="0"/>
              <a:t>‹#›</a:t>
            </a:fld>
            <a:endParaRPr lang="en-US" dirty="0"/>
          </a:p>
        </p:txBody>
      </p:sp>
    </p:spTree>
    <p:extLst>
      <p:ext uri="{BB962C8B-B14F-4D97-AF65-F5344CB8AC3E}">
        <p14:creationId xmlns:p14="http://schemas.microsoft.com/office/powerpoint/2010/main" val="3575170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7297A8-BB72-48EE-98B5-2E032F4730E8}" type="datetimeFigureOut">
              <a:rPr lang="en-US" smtClean="0"/>
              <a:t>4/15/2023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DDE2D8-26E2-4A59-BDE4-7A7DE548051C}" type="slidenum">
              <a:rPr lang="en-US" smtClean="0"/>
              <a:t>‹#›</a:t>
            </a:fld>
            <a:endParaRPr lang="en-US"/>
          </a:p>
        </p:txBody>
      </p:sp>
    </p:spTree>
    <p:extLst>
      <p:ext uri="{BB962C8B-B14F-4D97-AF65-F5344CB8AC3E}">
        <p14:creationId xmlns:p14="http://schemas.microsoft.com/office/powerpoint/2010/main" val="3440679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thanks for joining me today. I am Annie Benefiel, University Archivist and Digital Collections Librarian at Grand Valley State University. My talk today is entitled Robert Hall Merrill, and American Engineer in China. The archival materials I’m highlighting today come from the Robert Hall Merrill papers held in the Grand Valley State University Special Collections and University Archives. The papers were held in private hands until 2018 when they were sold to us alongside another collection. The materials were recently processed, and a finding aid to the collection is available online. We are now in the midst of a project to digitize the photographic materials found in the collection, which I’ll describe in more detail later in the presentation. Before I dive into the discussion about our specific object of interest, I want to give you a little biographical context about Merrill.</a:t>
            </a:r>
          </a:p>
        </p:txBody>
      </p:sp>
      <p:sp>
        <p:nvSpPr>
          <p:cNvPr id="4" name="Slide Number Placeholder 3"/>
          <p:cNvSpPr>
            <a:spLocks noGrp="1"/>
          </p:cNvSpPr>
          <p:nvPr>
            <p:ph type="sldNum" sz="quarter" idx="5"/>
          </p:nvPr>
        </p:nvSpPr>
        <p:spPr/>
        <p:txBody>
          <a:bodyPr/>
          <a:lstStyle/>
          <a:p>
            <a:fld id="{17DDE2D8-26E2-4A59-BDE4-7A7DE548051C}" type="slidenum">
              <a:rPr lang="en-US" smtClean="0"/>
              <a:t>1</a:t>
            </a:fld>
            <a:endParaRPr lang="en-US"/>
          </a:p>
        </p:txBody>
      </p:sp>
    </p:spTree>
    <p:extLst>
      <p:ext uri="{BB962C8B-B14F-4D97-AF65-F5344CB8AC3E}">
        <p14:creationId xmlns:p14="http://schemas.microsoft.com/office/powerpoint/2010/main" val="494417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index map of canal, river, and swamp surveys from 1915-1917 held in the </a:t>
            </a:r>
            <a:r>
              <a:rPr lang="en-US" dirty="0" err="1"/>
              <a:t>Chining</a:t>
            </a:r>
            <a:r>
              <a:rPr lang="en-US" dirty="0"/>
              <a:t> office of the Shantung Conservancy (which I believe is another Grand Canal improvement operation in a different area of China).</a:t>
            </a:r>
          </a:p>
          <a:p>
            <a:endParaRPr lang="en-US" dirty="0"/>
          </a:p>
        </p:txBody>
      </p:sp>
      <p:sp>
        <p:nvSpPr>
          <p:cNvPr id="4" name="Slide Number Placeholder 3"/>
          <p:cNvSpPr>
            <a:spLocks noGrp="1"/>
          </p:cNvSpPr>
          <p:nvPr>
            <p:ph type="sldNum" sz="quarter" idx="5"/>
          </p:nvPr>
        </p:nvSpPr>
        <p:spPr/>
        <p:txBody>
          <a:bodyPr/>
          <a:lstStyle/>
          <a:p>
            <a:fld id="{17DDE2D8-26E2-4A59-BDE4-7A7DE548051C}" type="slidenum">
              <a:rPr lang="en-US" smtClean="0"/>
              <a:t>10</a:t>
            </a:fld>
            <a:endParaRPr lang="en-US"/>
          </a:p>
        </p:txBody>
      </p:sp>
    </p:spTree>
    <p:extLst>
      <p:ext uri="{BB962C8B-B14F-4D97-AF65-F5344CB8AC3E}">
        <p14:creationId xmlns:p14="http://schemas.microsoft.com/office/powerpoint/2010/main" val="287314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reclamation diagram, showing the curves for elevations of water needed to reclaim lake land. </a:t>
            </a:r>
          </a:p>
        </p:txBody>
      </p:sp>
      <p:sp>
        <p:nvSpPr>
          <p:cNvPr id="4" name="Slide Number Placeholder 3"/>
          <p:cNvSpPr>
            <a:spLocks noGrp="1"/>
          </p:cNvSpPr>
          <p:nvPr>
            <p:ph type="sldNum" sz="quarter" idx="5"/>
          </p:nvPr>
        </p:nvSpPr>
        <p:spPr/>
        <p:txBody>
          <a:bodyPr/>
          <a:lstStyle/>
          <a:p>
            <a:fld id="{17DDE2D8-26E2-4A59-BDE4-7A7DE548051C}" type="slidenum">
              <a:rPr lang="en-US" smtClean="0"/>
              <a:t>11</a:t>
            </a:fld>
            <a:endParaRPr lang="en-US"/>
          </a:p>
        </p:txBody>
      </p:sp>
    </p:spTree>
    <p:extLst>
      <p:ext uri="{BB962C8B-B14F-4D97-AF65-F5344CB8AC3E}">
        <p14:creationId xmlns:p14="http://schemas.microsoft.com/office/powerpoint/2010/main" val="383690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is one of several fold-out diagrams, and it includes both a chart and a table of data. It records the Yellow Riverbed elevations at Wei-Chia-Shan in 1920.</a:t>
            </a:r>
          </a:p>
        </p:txBody>
      </p:sp>
      <p:sp>
        <p:nvSpPr>
          <p:cNvPr id="4" name="Slide Number Placeholder 3"/>
          <p:cNvSpPr>
            <a:spLocks noGrp="1"/>
          </p:cNvSpPr>
          <p:nvPr>
            <p:ph type="sldNum" sz="quarter" idx="5"/>
          </p:nvPr>
        </p:nvSpPr>
        <p:spPr/>
        <p:txBody>
          <a:bodyPr/>
          <a:lstStyle/>
          <a:p>
            <a:fld id="{17DDE2D8-26E2-4A59-BDE4-7A7DE548051C}" type="slidenum">
              <a:rPr lang="en-US" smtClean="0"/>
              <a:t>12</a:t>
            </a:fld>
            <a:endParaRPr lang="en-US"/>
          </a:p>
        </p:txBody>
      </p:sp>
    </p:spTree>
    <p:extLst>
      <p:ext uri="{BB962C8B-B14F-4D97-AF65-F5344CB8AC3E}">
        <p14:creationId xmlns:p14="http://schemas.microsoft.com/office/powerpoint/2010/main" val="3502588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also documents the Yellow River Bed elevations, this time at the Tianjin-</a:t>
            </a:r>
            <a:r>
              <a:rPr lang="en-US" dirty="0" err="1"/>
              <a:t>Pukow</a:t>
            </a:r>
            <a:r>
              <a:rPr lang="en-US" dirty="0"/>
              <a:t> Railroad bridge. In this diagram, you can actually see the railroad bridge pilons drawn at intervals of the cross-section of the river bed. </a:t>
            </a:r>
          </a:p>
        </p:txBody>
      </p:sp>
      <p:sp>
        <p:nvSpPr>
          <p:cNvPr id="4" name="Slide Number Placeholder 3"/>
          <p:cNvSpPr>
            <a:spLocks noGrp="1"/>
          </p:cNvSpPr>
          <p:nvPr>
            <p:ph type="sldNum" sz="quarter" idx="5"/>
          </p:nvPr>
        </p:nvSpPr>
        <p:spPr/>
        <p:txBody>
          <a:bodyPr/>
          <a:lstStyle/>
          <a:p>
            <a:fld id="{17DDE2D8-26E2-4A59-BDE4-7A7DE548051C}" type="slidenum">
              <a:rPr lang="en-US" smtClean="0"/>
              <a:t>13</a:t>
            </a:fld>
            <a:endParaRPr lang="en-US"/>
          </a:p>
        </p:txBody>
      </p:sp>
    </p:spTree>
    <p:extLst>
      <p:ext uri="{BB962C8B-B14F-4D97-AF65-F5344CB8AC3E}">
        <p14:creationId xmlns:p14="http://schemas.microsoft.com/office/powerpoint/2010/main" val="2185125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several charts that estimates the probable costs and revenues of the canal project once it has been completed. These figures are detailed in another report located in the collection, which explain the various tolls to be charged along the routes for different types of canal traffic and cargo. </a:t>
            </a:r>
          </a:p>
        </p:txBody>
      </p:sp>
      <p:sp>
        <p:nvSpPr>
          <p:cNvPr id="4" name="Slide Number Placeholder 3"/>
          <p:cNvSpPr>
            <a:spLocks noGrp="1"/>
          </p:cNvSpPr>
          <p:nvPr>
            <p:ph type="sldNum" sz="quarter" idx="5"/>
          </p:nvPr>
        </p:nvSpPr>
        <p:spPr/>
        <p:txBody>
          <a:bodyPr/>
          <a:lstStyle/>
          <a:p>
            <a:fld id="{17DDE2D8-26E2-4A59-BDE4-7A7DE548051C}" type="slidenum">
              <a:rPr lang="en-US" smtClean="0"/>
              <a:t>14</a:t>
            </a:fld>
            <a:endParaRPr lang="en-US"/>
          </a:p>
        </p:txBody>
      </p:sp>
    </p:spTree>
    <p:extLst>
      <p:ext uri="{BB962C8B-B14F-4D97-AF65-F5344CB8AC3E}">
        <p14:creationId xmlns:p14="http://schemas.microsoft.com/office/powerpoint/2010/main" val="1887669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report, Grand Valley’s collection also includes Merrill’s file of correspondence with Chief Engineer Ripley and others working for the Grand Canal Improvement Board. Pictured here are two letters. On the left is a handwritten letter Mr. Ripley to Merrill dating from September 1919, responding to Merrill’s earlier letter complaining about the poor quality of previous surveys. On the right is a typescript letter from Merrill to Ripley’s replacement T.H. Wiggin in February 1921, detailing the work completed by the mapping department over the course of the previous month. </a:t>
            </a:r>
          </a:p>
        </p:txBody>
      </p:sp>
      <p:sp>
        <p:nvSpPr>
          <p:cNvPr id="4" name="Slide Number Placeholder 3"/>
          <p:cNvSpPr>
            <a:spLocks noGrp="1"/>
          </p:cNvSpPr>
          <p:nvPr>
            <p:ph type="sldNum" sz="quarter" idx="5"/>
          </p:nvPr>
        </p:nvSpPr>
        <p:spPr/>
        <p:txBody>
          <a:bodyPr/>
          <a:lstStyle/>
          <a:p>
            <a:fld id="{17DDE2D8-26E2-4A59-BDE4-7A7DE548051C}" type="slidenum">
              <a:rPr lang="en-US" smtClean="0"/>
              <a:t>15</a:t>
            </a:fld>
            <a:endParaRPr lang="en-US"/>
          </a:p>
        </p:txBody>
      </p:sp>
    </p:spTree>
    <p:extLst>
      <p:ext uri="{BB962C8B-B14F-4D97-AF65-F5344CB8AC3E}">
        <p14:creationId xmlns:p14="http://schemas.microsoft.com/office/powerpoint/2010/main" val="2926445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the collection contains an abundance of photographic materials, including around 1,000 glass lantern slides documenting Merrill’s career and travels, as well as photographic prints and negatives. Around 150 of the lantern slides are of China and the Grand Canal. Pictured here is a collage of 8 black and white lantern slides that Merrill took around China, many showing the Yellow River and Grand Canal. </a:t>
            </a:r>
          </a:p>
        </p:txBody>
      </p:sp>
      <p:sp>
        <p:nvSpPr>
          <p:cNvPr id="4" name="Slide Number Placeholder 3"/>
          <p:cNvSpPr>
            <a:spLocks noGrp="1"/>
          </p:cNvSpPr>
          <p:nvPr>
            <p:ph type="sldNum" sz="quarter" idx="5"/>
          </p:nvPr>
        </p:nvSpPr>
        <p:spPr/>
        <p:txBody>
          <a:bodyPr/>
          <a:lstStyle/>
          <a:p>
            <a:fld id="{17DDE2D8-26E2-4A59-BDE4-7A7DE548051C}" type="slidenum">
              <a:rPr lang="en-US" smtClean="0"/>
              <a:t>16</a:t>
            </a:fld>
            <a:endParaRPr lang="en-US"/>
          </a:p>
        </p:txBody>
      </p:sp>
    </p:spTree>
    <p:extLst>
      <p:ext uri="{BB962C8B-B14F-4D97-AF65-F5344CB8AC3E}">
        <p14:creationId xmlns:p14="http://schemas.microsoft.com/office/powerpoint/2010/main" val="6248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couple returned to Grand Rapids in 1921 and he founded the engineering consulting firm Spooner &amp; Merrill with Charles Spooner. Over the course of his life, he fostered an interest in archaeology and photography. He developed a camera rig that enabled top-down photography of excavation sites, and joined expeditions in New Mexico, Alaska, Mexico, Italy and Panama. Later in his life, he served on the Board of the Cranbrook Institute of Science, which also holds a small collection of his papers. His wife Lena passed away in 1933 and he remarried Audie Sinclair Weston in 1938. Merrill died in 1955.</a:t>
            </a:r>
          </a:p>
          <a:p>
            <a:endParaRPr lang="en-US" dirty="0"/>
          </a:p>
        </p:txBody>
      </p:sp>
      <p:sp>
        <p:nvSpPr>
          <p:cNvPr id="4" name="Slide Number Placeholder 3"/>
          <p:cNvSpPr>
            <a:spLocks noGrp="1"/>
          </p:cNvSpPr>
          <p:nvPr>
            <p:ph type="sldNum" sz="quarter" idx="5"/>
          </p:nvPr>
        </p:nvSpPr>
        <p:spPr/>
        <p:txBody>
          <a:bodyPr/>
          <a:lstStyle/>
          <a:p>
            <a:fld id="{17DDE2D8-26E2-4A59-BDE4-7A7DE548051C}" type="slidenum">
              <a:rPr lang="en-US" smtClean="0"/>
              <a:t>17</a:t>
            </a:fld>
            <a:endParaRPr lang="en-US"/>
          </a:p>
        </p:txBody>
      </p:sp>
    </p:spTree>
    <p:extLst>
      <p:ext uri="{BB962C8B-B14F-4D97-AF65-F5344CB8AC3E}">
        <p14:creationId xmlns:p14="http://schemas.microsoft.com/office/powerpoint/2010/main" val="3183617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collection interests you, please feel free to get in touch or schedule a research visit. My target date for getting the digital collection of photographs online is in December of this year. Questions?</a:t>
            </a:r>
          </a:p>
        </p:txBody>
      </p:sp>
      <p:sp>
        <p:nvSpPr>
          <p:cNvPr id="4" name="Slide Number Placeholder 3"/>
          <p:cNvSpPr>
            <a:spLocks noGrp="1"/>
          </p:cNvSpPr>
          <p:nvPr>
            <p:ph type="sldNum" sz="quarter" idx="5"/>
          </p:nvPr>
        </p:nvSpPr>
        <p:spPr/>
        <p:txBody>
          <a:bodyPr/>
          <a:lstStyle/>
          <a:p>
            <a:fld id="{17DDE2D8-26E2-4A59-BDE4-7A7DE548051C}" type="slidenum">
              <a:rPr lang="en-US" smtClean="0"/>
              <a:t>18</a:t>
            </a:fld>
            <a:endParaRPr lang="en-US"/>
          </a:p>
        </p:txBody>
      </p:sp>
    </p:spTree>
    <p:extLst>
      <p:ext uri="{BB962C8B-B14F-4D97-AF65-F5344CB8AC3E}">
        <p14:creationId xmlns:p14="http://schemas.microsoft.com/office/powerpoint/2010/main" val="2529260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 Merrill was born in Grand Rapids, Michigan in 1881. His father, Robert Wilkins Merrill, was a successful businessman who served as a plant manager for the Phoenix Furniture Company in Grand Rapids for over thirty years. Merrill was educated in the state, earning a bachelors in engineering from the University of Michigan in 1902. He then worked as a civil engineer in Michigan and New York. While in New York, he met and married his first wife, Lena </a:t>
            </a:r>
            <a:r>
              <a:rPr lang="en-US" dirty="0" err="1"/>
              <a:t>Billington</a:t>
            </a:r>
            <a:r>
              <a:rPr lang="en-US" dirty="0"/>
              <a:t>. The </a:t>
            </a:r>
            <a:r>
              <a:rPr lang="en-US" dirty="0" err="1"/>
              <a:t>Merrills</a:t>
            </a:r>
            <a:r>
              <a:rPr lang="en-US" dirty="0"/>
              <a:t> moved to Tianjin, China in 1918, where he went to work for the Grand Canal Improvement Board. From what I have gathered from the records, Merrill was a meticulous and hardworking perfectionist who had an insatiable curiosity and adventurous spirit.</a:t>
            </a:r>
          </a:p>
          <a:p>
            <a:endParaRPr lang="en-US" dirty="0"/>
          </a:p>
        </p:txBody>
      </p:sp>
      <p:sp>
        <p:nvSpPr>
          <p:cNvPr id="4" name="Slide Number Placeholder 3"/>
          <p:cNvSpPr>
            <a:spLocks noGrp="1"/>
          </p:cNvSpPr>
          <p:nvPr>
            <p:ph type="sldNum" sz="quarter" idx="5"/>
          </p:nvPr>
        </p:nvSpPr>
        <p:spPr/>
        <p:txBody>
          <a:bodyPr/>
          <a:lstStyle/>
          <a:p>
            <a:fld id="{17DDE2D8-26E2-4A59-BDE4-7A7DE548051C}" type="slidenum">
              <a:rPr lang="en-US" smtClean="0"/>
              <a:t>2</a:t>
            </a:fld>
            <a:endParaRPr lang="en-US"/>
          </a:p>
        </p:txBody>
      </p:sp>
    </p:spTree>
    <p:extLst>
      <p:ext uri="{BB962C8B-B14F-4D97-AF65-F5344CB8AC3E}">
        <p14:creationId xmlns:p14="http://schemas.microsoft.com/office/powerpoint/2010/main" val="804348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Grand Canal Improvement Board in Tianjin was one of several corporations contracted to bring western engineering technology to improve China’s Grand Canal, which is the worlds oldest and longest canal system and is today a UNESCO World Heritage Site. The Grand Canal has sections dating back to 485 BC, though most of the development of the canal as it is known today occurred beginning in the 13</a:t>
            </a:r>
            <a:r>
              <a:rPr lang="en-US" baseline="30000" dirty="0"/>
              <a:t>th</a:t>
            </a:r>
            <a:r>
              <a:rPr lang="en-US" dirty="0"/>
              <a:t> century CE.  The image on this slide comes from the Merrill collection, it shows boat traffic on the Grand Canal near the city of Tianjin.</a:t>
            </a:r>
          </a:p>
          <a:p>
            <a:endParaRPr lang="en-US" dirty="0"/>
          </a:p>
          <a:p>
            <a:r>
              <a:rPr lang="en-US" dirty="0"/>
              <a:t>Merrill worked for the Grand Canal Improvement Board as Principal Assistant Engineer, in the Design Department, reporting to Chief Engineer Joseph Ripley. One of Merrill’s first tasks was to organize the surveying and mapping operations of the Board and produce a comprehensive survey report. </a:t>
            </a:r>
          </a:p>
        </p:txBody>
      </p:sp>
      <p:sp>
        <p:nvSpPr>
          <p:cNvPr id="4" name="Slide Number Placeholder 3"/>
          <p:cNvSpPr>
            <a:spLocks noGrp="1"/>
          </p:cNvSpPr>
          <p:nvPr>
            <p:ph type="sldNum" sz="quarter" idx="5"/>
          </p:nvPr>
        </p:nvSpPr>
        <p:spPr/>
        <p:txBody>
          <a:bodyPr/>
          <a:lstStyle/>
          <a:p>
            <a:fld id="{17DDE2D8-26E2-4A59-BDE4-7A7DE548051C}" type="slidenum">
              <a:rPr lang="en-US" smtClean="0"/>
              <a:t>3</a:t>
            </a:fld>
            <a:endParaRPr lang="en-US"/>
          </a:p>
        </p:txBody>
      </p:sp>
    </p:spTree>
    <p:extLst>
      <p:ext uri="{BB962C8B-B14F-4D97-AF65-F5344CB8AC3E}">
        <p14:creationId xmlns:p14="http://schemas.microsoft.com/office/powerpoint/2010/main" val="119716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finally, we come to the “stuff” of this talk. This a partial copy of the Final Report on Preliminary Surveys of the Grand Canal. It’s about 200 pages, printed mostly on cyanotype (or blueprint) paper. It contains almost exclusively appendices of the report, although there is a small section of Design Department record creation and filing instructions. The appendices include numerous maps, diagrams, tables of data, and charts that record the rainfall, elevations, water levels, topography and physiography of the areas affecting the Grand Canal and Yellow River. </a:t>
            </a:r>
          </a:p>
          <a:p>
            <a:endParaRPr lang="en-US" dirty="0"/>
          </a:p>
          <a:p>
            <a:r>
              <a:rPr lang="en-US" dirty="0"/>
              <a:t>As I’m currently traveling, I do not have the materials with me, so the following slides are selected pages from the report to give you a sense of what kind of information is contained in it. Now, I am not an engineer, and this type of this data unfamiliar to me. So I’ll ask your forgiveness ahead of time if I mispronounce or mistake the importance of any of this information. </a:t>
            </a:r>
          </a:p>
          <a:p>
            <a:endParaRPr lang="en-US" dirty="0"/>
          </a:p>
          <a:p>
            <a:endParaRPr lang="en-US" dirty="0"/>
          </a:p>
        </p:txBody>
      </p:sp>
      <p:sp>
        <p:nvSpPr>
          <p:cNvPr id="4" name="Slide Number Placeholder 3"/>
          <p:cNvSpPr>
            <a:spLocks noGrp="1"/>
          </p:cNvSpPr>
          <p:nvPr>
            <p:ph type="sldNum" sz="quarter" idx="5"/>
          </p:nvPr>
        </p:nvSpPr>
        <p:spPr/>
        <p:txBody>
          <a:bodyPr/>
          <a:lstStyle/>
          <a:p>
            <a:fld id="{17DDE2D8-26E2-4A59-BDE4-7A7DE548051C}" type="slidenum">
              <a:rPr lang="en-US" smtClean="0"/>
              <a:t>4</a:t>
            </a:fld>
            <a:endParaRPr lang="en-US"/>
          </a:p>
        </p:txBody>
      </p:sp>
    </p:spTree>
    <p:extLst>
      <p:ext uri="{BB962C8B-B14F-4D97-AF65-F5344CB8AC3E}">
        <p14:creationId xmlns:p14="http://schemas.microsoft.com/office/powerpoint/2010/main" val="4281607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item is one of the data sheets in the Design Department section. It appears to provide the approved scale standard for different sizes of sheets used by the engineers.  The Design Department section includes instructions on the correct way to measure and draw maps, how to number files, and how and where to store the files and documents in </a:t>
            </a:r>
            <a:r>
              <a:rPr lang="en-US"/>
              <a:t>the offices. </a:t>
            </a:r>
            <a:endParaRPr lang="en-US" dirty="0"/>
          </a:p>
        </p:txBody>
      </p:sp>
      <p:sp>
        <p:nvSpPr>
          <p:cNvPr id="4" name="Slide Number Placeholder 3"/>
          <p:cNvSpPr>
            <a:spLocks noGrp="1"/>
          </p:cNvSpPr>
          <p:nvPr>
            <p:ph type="sldNum" sz="quarter" idx="5"/>
          </p:nvPr>
        </p:nvSpPr>
        <p:spPr/>
        <p:txBody>
          <a:bodyPr/>
          <a:lstStyle/>
          <a:p>
            <a:fld id="{17DDE2D8-26E2-4A59-BDE4-7A7DE548051C}" type="slidenum">
              <a:rPr lang="en-US" smtClean="0"/>
              <a:t>5</a:t>
            </a:fld>
            <a:endParaRPr lang="en-US"/>
          </a:p>
        </p:txBody>
      </p:sp>
    </p:spTree>
    <p:extLst>
      <p:ext uri="{BB962C8B-B14F-4D97-AF65-F5344CB8AC3E}">
        <p14:creationId xmlns:p14="http://schemas.microsoft.com/office/powerpoint/2010/main" val="3022613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other recordkeeping enthusiasts in the audience will appreciate this spread, which defines the file system and directions for finding data sheets in the engineering department design section. Each Subject was classified with an integer 1 through 9. Then the subjects were subdivided with decimal numbers and letters to clarify. Examples of subject divisions include Canal subject number 2, General Consideration 2.0, Cross sections 2.1, Elevations 2.2, Excavation 2.3, and Excavations are further subdivided into various routes. </a:t>
            </a:r>
          </a:p>
        </p:txBody>
      </p:sp>
      <p:sp>
        <p:nvSpPr>
          <p:cNvPr id="4" name="Slide Number Placeholder 3"/>
          <p:cNvSpPr>
            <a:spLocks noGrp="1"/>
          </p:cNvSpPr>
          <p:nvPr>
            <p:ph type="sldNum" sz="quarter" idx="5"/>
          </p:nvPr>
        </p:nvSpPr>
        <p:spPr/>
        <p:txBody>
          <a:bodyPr/>
          <a:lstStyle/>
          <a:p>
            <a:fld id="{17DDE2D8-26E2-4A59-BDE4-7A7DE548051C}" type="slidenum">
              <a:rPr lang="en-US" smtClean="0"/>
              <a:t>6</a:t>
            </a:fld>
            <a:endParaRPr lang="en-US"/>
          </a:p>
        </p:txBody>
      </p:sp>
    </p:spTree>
    <p:extLst>
      <p:ext uri="{BB962C8B-B14F-4D97-AF65-F5344CB8AC3E}">
        <p14:creationId xmlns:p14="http://schemas.microsoft.com/office/powerpoint/2010/main" val="3181119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included in the frontmatter of the report are numerous conversion charts – as it’s important to remember that all the calculations these engineers were doing were performed manually. Here I have two of five pages of conversion charts. These include lengths, velocity, area, volume, weight, pressure, flow of water, power, and imperial to metric conversions.</a:t>
            </a:r>
          </a:p>
        </p:txBody>
      </p:sp>
      <p:sp>
        <p:nvSpPr>
          <p:cNvPr id="4" name="Slide Number Placeholder 3"/>
          <p:cNvSpPr>
            <a:spLocks noGrp="1"/>
          </p:cNvSpPr>
          <p:nvPr>
            <p:ph type="sldNum" sz="quarter" idx="5"/>
          </p:nvPr>
        </p:nvSpPr>
        <p:spPr/>
        <p:txBody>
          <a:bodyPr/>
          <a:lstStyle/>
          <a:p>
            <a:fld id="{17DDE2D8-26E2-4A59-BDE4-7A7DE548051C}" type="slidenum">
              <a:rPr lang="en-US" smtClean="0"/>
              <a:t>7</a:t>
            </a:fld>
            <a:endParaRPr lang="en-US"/>
          </a:p>
        </p:txBody>
      </p:sp>
    </p:spTree>
    <p:extLst>
      <p:ext uri="{BB962C8B-B14F-4D97-AF65-F5344CB8AC3E}">
        <p14:creationId xmlns:p14="http://schemas.microsoft.com/office/powerpoint/2010/main" val="1356747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index map combines three separate mapping systems, including a 52 sheet survey of the Yellow River, illustrated by the small numbered rectangles, the Shantung River Conservancy map, illustrated by a broken outline, and ten larger rectangles illustrating a 10-sheet British map of Tianjin, </a:t>
            </a:r>
            <a:r>
              <a:rPr lang="en-US" dirty="0" err="1"/>
              <a:t>Linqing</a:t>
            </a:r>
            <a:r>
              <a:rPr lang="en-US" dirty="0"/>
              <a:t> and Anshan. </a:t>
            </a:r>
          </a:p>
        </p:txBody>
      </p:sp>
      <p:sp>
        <p:nvSpPr>
          <p:cNvPr id="4" name="Slide Number Placeholder 3"/>
          <p:cNvSpPr>
            <a:spLocks noGrp="1"/>
          </p:cNvSpPr>
          <p:nvPr>
            <p:ph type="sldNum" sz="quarter" idx="5"/>
          </p:nvPr>
        </p:nvSpPr>
        <p:spPr/>
        <p:txBody>
          <a:bodyPr/>
          <a:lstStyle/>
          <a:p>
            <a:fld id="{17DDE2D8-26E2-4A59-BDE4-7A7DE548051C}" type="slidenum">
              <a:rPr lang="en-US" smtClean="0"/>
              <a:t>8</a:t>
            </a:fld>
            <a:endParaRPr lang="en-US"/>
          </a:p>
        </p:txBody>
      </p:sp>
    </p:spTree>
    <p:extLst>
      <p:ext uri="{BB962C8B-B14F-4D97-AF65-F5344CB8AC3E}">
        <p14:creationId xmlns:p14="http://schemas.microsoft.com/office/powerpoint/2010/main" val="1158324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hypsometric map of northeast China, showing the contours and physiography of the Yellow River delta.</a:t>
            </a:r>
          </a:p>
        </p:txBody>
      </p:sp>
      <p:sp>
        <p:nvSpPr>
          <p:cNvPr id="4" name="Slide Number Placeholder 3"/>
          <p:cNvSpPr>
            <a:spLocks noGrp="1"/>
          </p:cNvSpPr>
          <p:nvPr>
            <p:ph type="sldNum" sz="quarter" idx="5"/>
          </p:nvPr>
        </p:nvSpPr>
        <p:spPr/>
        <p:txBody>
          <a:bodyPr/>
          <a:lstStyle/>
          <a:p>
            <a:fld id="{17DDE2D8-26E2-4A59-BDE4-7A7DE548051C}" type="slidenum">
              <a:rPr lang="en-US" smtClean="0"/>
              <a:t>9</a:t>
            </a:fld>
            <a:endParaRPr lang="en-US"/>
          </a:p>
        </p:txBody>
      </p:sp>
    </p:spTree>
    <p:extLst>
      <p:ext uri="{BB962C8B-B14F-4D97-AF65-F5344CB8AC3E}">
        <p14:creationId xmlns:p14="http://schemas.microsoft.com/office/powerpoint/2010/main" val="2879388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28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69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5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87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38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Caption_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52400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6338806"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1524000"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F2E583C8-CCA8-BB4A-B8AA-4ED85B62E67F}"/>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66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496456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780326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06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20737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81424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196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16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69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957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2183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9264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7893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57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67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9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37568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8996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55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38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6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38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Overview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noProof="0" smtClean="0"/>
              <a:t>4/15/2023</a:t>
            </a:fld>
            <a:endParaRPr lang="en-US"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noProof="0" smtClean="0"/>
              <a:t>‹#›</a:t>
            </a:fld>
            <a:endParaRPr lang="en-US"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1658836"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1658836"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1658836"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871764"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877206"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877206"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089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anchor="ctr">
            <a:normAutofit/>
          </a:bodyPr>
          <a:lstStyle>
            <a:lvl1pPr marL="0" indent="0" algn="ctr">
              <a:buNone/>
              <a:defRPr sz="800"/>
            </a:lvl1pPr>
          </a:lstStyle>
          <a:p>
            <a:r>
              <a:rPr lang="en-US" noProof="0"/>
              <a:t>Click icon to add picture</a:t>
            </a:r>
            <a:endParaRPr lang="en-US" noProof="0"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0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44026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68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8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2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79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1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5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4/15/2023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705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56824-A55C-4F44-B9CB-109B027241D7}" type="datetimeFigureOut">
              <a:rPr lang="en-US" smtClean="0"/>
              <a:t>4/15/2023</a:t>
            </a:fld>
            <a:endParaRPr lang="en-US" dirty="0"/>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6627B-E4D5-2947-8E88-B84039729B99}" type="slidenum">
              <a:rPr lang="en-US" smtClean="0"/>
              <a:t>‹#›</a:t>
            </a:fld>
            <a:endParaRPr lang="en-US" dirty="0"/>
          </a:p>
        </p:txBody>
      </p:sp>
    </p:spTree>
    <p:extLst>
      <p:ext uri="{BB962C8B-B14F-4D97-AF65-F5344CB8AC3E}">
        <p14:creationId xmlns:p14="http://schemas.microsoft.com/office/powerpoint/2010/main" val="2234582933"/>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61" r:id="rId5"/>
    <p:sldLayoutId id="2147483676" r:id="rId6"/>
    <p:sldLayoutId id="2147483675" r:id="rId7"/>
    <p:sldLayoutId id="2147483677" r:id="rId8"/>
    <p:sldLayoutId id="2147483678" r:id="rId9"/>
    <p:sldLayoutId id="2147483679" r:id="rId10"/>
    <p:sldLayoutId id="2147483681" r:id="rId11"/>
    <p:sldLayoutId id="2147483682" r:id="rId12"/>
    <p:sldLayoutId id="2147483686" r:id="rId13"/>
    <p:sldLayoutId id="2147483663" r:id="rId14"/>
    <p:sldLayoutId id="2147483683" r:id="rId15"/>
    <p:sldLayoutId id="2147483685" r:id="rId16"/>
    <p:sldLayoutId id="2147483684" r:id="rId17"/>
    <p:sldLayoutId id="2147483680" r:id="rId18"/>
    <p:sldLayoutId id="2147483691" r:id="rId19"/>
    <p:sldLayoutId id="2147483692" r:id="rId20"/>
    <p:sldLayoutId id="2147483693" r:id="rId21"/>
    <p:sldLayoutId id="2147483694" r:id="rId22"/>
    <p:sldLayoutId id="2147483688" r:id="rId23"/>
    <p:sldLayoutId id="2147483687" r:id="rId24"/>
    <p:sldLayoutId id="2147483689" r:id="rId25"/>
    <p:sldLayoutId id="2147483690" r:id="rId26"/>
    <p:sldLayoutId id="2147483695" r:id="rId27"/>
    <p:sldLayoutId id="2147483696" r:id="rId28"/>
    <p:sldLayoutId id="2147483697" r:id="rId29"/>
    <p:sldLayoutId id="2147483698" r:id="rId30"/>
    <p:sldLayoutId id="2147483703" r:id="rId31"/>
    <p:sldLayoutId id="2147483704" r:id="rId32"/>
    <p:sldLayoutId id="2147483705" r:id="rId33"/>
    <p:sldLayoutId id="2147483706" r:id="rId34"/>
    <p:sldLayoutId id="2147483668" r:id="rId35"/>
    <p:sldLayoutId id="2147483700" r:id="rId36"/>
    <p:sldLayoutId id="2147483699" r:id="rId37"/>
    <p:sldLayoutId id="2147483701" r:id="rId38"/>
    <p:sldLayoutId id="2147483702"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mailto:benefiea@gvsu.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gvsu.lyrasistechnology.org/repositories/2/resources/837" TargetMode="External"/><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svg"/><Relationship Id="rId9" Type="http://schemas.openxmlformats.org/officeDocument/2006/relationships/hyperlink" Target="https://doi.org/10.1163/15685209-12341492"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21" descr="A person in a suit and tie&#10;&#10;Description automatically generated with medium confidence">
            <a:extLst>
              <a:ext uri="{FF2B5EF4-FFF2-40B4-BE49-F238E27FC236}">
                <a16:creationId xmlns:a16="http://schemas.microsoft.com/office/drawing/2014/main" id="{DB20DB88-CBCC-9A4A-BA0A-4807E1B8E804}"/>
              </a:ext>
            </a:extLst>
          </p:cNvPr>
          <p:cNvPicPr>
            <a:picLocks noGrp="1" noChangeAspect="1"/>
          </p:cNvPicPr>
          <p:nvPr>
            <p:ph type="pic" sz="quarter" idx="10"/>
          </p:nvPr>
        </p:nvPicPr>
        <p:blipFill rotWithShape="1">
          <a:blip r:embed="rId3">
            <a:alphaModFix/>
            <a:duotone>
              <a:schemeClr val="accent3">
                <a:shade val="45000"/>
                <a:satMod val="135000"/>
              </a:schemeClr>
              <a:prstClr val="white"/>
            </a:duotone>
          </a:blip>
          <a:srcRect l="33475" t="12316" r="22572" b="4155"/>
          <a:stretch/>
        </p:blipFill>
        <p:spPr>
          <a:xfrm>
            <a:off x="6551112" y="0"/>
            <a:ext cx="4860099" cy="6858000"/>
          </a:xfrm>
          <a:noFill/>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1524000" y="2907053"/>
            <a:ext cx="3473885" cy="626089"/>
          </a:xfrm>
        </p:spPr>
        <p:txBody>
          <a:bodyPr>
            <a:normAutofit lnSpcReduction="10000"/>
          </a:bodyPr>
          <a:lstStyle/>
          <a:p>
            <a:r>
              <a:rPr lang="en-US" sz="2000" dirty="0"/>
              <a:t>An American Engineer in China</a:t>
            </a:r>
            <a:endParaRPr lang="id-ID" sz="2000"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526093"/>
            <a:ext cx="4179376" cy="2329841"/>
          </a:xfrm>
        </p:spPr>
        <p:txBody>
          <a:bodyPr anchor="b">
            <a:normAutofit/>
          </a:bodyPr>
          <a:lstStyle/>
          <a:p>
            <a:r>
              <a:rPr lang="en-US" dirty="0"/>
              <a:t>Robert Hall Merrill</a:t>
            </a:r>
          </a:p>
        </p:txBody>
      </p:sp>
      <p:sp>
        <p:nvSpPr>
          <p:cNvPr id="7" name="Text Placeholder 5">
            <a:extLst>
              <a:ext uri="{FF2B5EF4-FFF2-40B4-BE49-F238E27FC236}">
                <a16:creationId xmlns:a16="http://schemas.microsoft.com/office/drawing/2014/main" id="{A7BF882C-1277-8DEE-9E94-7F63EA5FE42A}"/>
              </a:ext>
            </a:extLst>
          </p:cNvPr>
          <p:cNvSpPr txBox="1">
            <a:spLocks/>
          </p:cNvSpPr>
          <p:nvPr/>
        </p:nvSpPr>
        <p:spPr>
          <a:xfrm>
            <a:off x="1523999" y="5974915"/>
            <a:ext cx="5027113" cy="796257"/>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cap="all" spc="300" baseline="0">
                <a:solidFill>
                  <a:schemeClr val="bg1"/>
                </a:solidFill>
                <a:latin typeface="Speak Pro" panose="020B0504020101020102"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500" dirty="0"/>
              <a:t>Annie Benefiel, </a:t>
            </a:r>
            <a:r>
              <a:rPr lang="en-US" sz="1500" dirty="0">
                <a:solidFill>
                  <a:schemeClr val="accent1">
                    <a:lumMod val="20000"/>
                    <a:lumOff val="80000"/>
                  </a:schemeClr>
                </a:solidFill>
                <a:hlinkClick r:id="rId4">
                  <a:extLst>
                    <a:ext uri="{A12FA001-AC4F-418D-AE19-62706E023703}">
                      <ahyp:hlinkClr xmlns:ahyp="http://schemas.microsoft.com/office/drawing/2018/hyperlinkcolor" val="tx"/>
                    </a:ext>
                  </a:extLst>
                </a:hlinkClick>
              </a:rPr>
              <a:t>benefiea@gvsu.edu</a:t>
            </a:r>
            <a:r>
              <a:rPr lang="en-US" sz="1500" dirty="0">
                <a:solidFill>
                  <a:schemeClr val="accent1">
                    <a:lumMod val="20000"/>
                    <a:lumOff val="80000"/>
                  </a:schemeClr>
                </a:solidFill>
              </a:rPr>
              <a:t> </a:t>
            </a:r>
            <a:br>
              <a:rPr lang="en-US" sz="1500" dirty="0"/>
            </a:br>
            <a:r>
              <a:rPr lang="en-US" sz="1500" dirty="0"/>
              <a:t>Grand Valley State University</a:t>
            </a:r>
            <a:endParaRPr lang="id-ID" sz="1500" dirty="0"/>
          </a:p>
        </p:txBody>
      </p:sp>
    </p:spTree>
    <p:extLst>
      <p:ext uri="{BB962C8B-B14F-4D97-AF65-F5344CB8AC3E}">
        <p14:creationId xmlns:p14="http://schemas.microsoft.com/office/powerpoint/2010/main" val="428584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blackboard&#10;&#10;Description automatically generated">
            <a:extLst>
              <a:ext uri="{FF2B5EF4-FFF2-40B4-BE49-F238E27FC236}">
                <a16:creationId xmlns:a16="http://schemas.microsoft.com/office/drawing/2014/main" id="{A8D63720-2DFF-CA8F-768B-B5DA8943A248}"/>
              </a:ext>
            </a:extLst>
          </p:cNvPr>
          <p:cNvPicPr>
            <a:picLocks noGrp="1" noChangeAspect="1"/>
          </p:cNvPicPr>
          <p:nvPr>
            <p:ph type="pic" sz="quarter" idx="13"/>
          </p:nvPr>
        </p:nvPicPr>
        <p:blipFill rotWithShape="1">
          <a:blip r:embed="rId3"/>
          <a:srcRect l="2152" t="346" r="1487" b="16705"/>
          <a:stretch/>
        </p:blipFill>
        <p:spPr>
          <a:xfrm rot="5400000">
            <a:off x="6131677" y="1215056"/>
            <a:ext cx="6858000" cy="4427892"/>
          </a:xfrm>
        </p:spPr>
      </p:pic>
      <p:sp>
        <p:nvSpPr>
          <p:cNvPr id="3" name="Title 2">
            <a:extLst>
              <a:ext uri="{FF2B5EF4-FFF2-40B4-BE49-F238E27FC236}">
                <a16:creationId xmlns:a16="http://schemas.microsoft.com/office/drawing/2014/main" id="{19512B55-F349-47BF-F984-1434AD6D09C3}"/>
              </a:ext>
            </a:extLst>
          </p:cNvPr>
          <p:cNvSpPr>
            <a:spLocks noGrp="1"/>
          </p:cNvSpPr>
          <p:nvPr>
            <p:ph type="ctrTitle"/>
          </p:nvPr>
        </p:nvSpPr>
        <p:spPr>
          <a:xfrm>
            <a:off x="1648661" y="339645"/>
            <a:ext cx="4890577" cy="2140796"/>
          </a:xfrm>
        </p:spPr>
        <p:txBody>
          <a:bodyPr/>
          <a:lstStyle/>
          <a:p>
            <a:r>
              <a:rPr lang="en-US" sz="2400" dirty="0"/>
              <a:t>Index Map of Plane Table sheets: 1915-1917</a:t>
            </a:r>
            <a:br>
              <a:rPr lang="en-US" sz="2400" dirty="0"/>
            </a:br>
            <a:r>
              <a:rPr lang="en-US" sz="2400" dirty="0"/>
              <a:t>Shantung Canal Surveys</a:t>
            </a:r>
          </a:p>
        </p:txBody>
      </p:sp>
      <p:sp>
        <p:nvSpPr>
          <p:cNvPr id="4" name="Text Placeholder 3">
            <a:extLst>
              <a:ext uri="{FF2B5EF4-FFF2-40B4-BE49-F238E27FC236}">
                <a16:creationId xmlns:a16="http://schemas.microsoft.com/office/drawing/2014/main" id="{C81EC45B-DBA1-DCEC-547A-A77E2371CCD6}"/>
              </a:ext>
            </a:extLst>
          </p:cNvPr>
          <p:cNvSpPr>
            <a:spLocks noGrp="1"/>
          </p:cNvSpPr>
          <p:nvPr>
            <p:ph type="body" sz="quarter" idx="14"/>
          </p:nvPr>
        </p:nvSpPr>
        <p:spPr>
          <a:xfrm>
            <a:off x="1645581" y="2480441"/>
            <a:ext cx="4890578" cy="3875908"/>
          </a:xfrm>
        </p:spPr>
        <p:txBody>
          <a:bodyPr/>
          <a:lstStyle/>
          <a:p>
            <a:r>
              <a:rPr lang="en-US" dirty="0"/>
              <a:t>Original sheets are in the </a:t>
            </a:r>
            <a:r>
              <a:rPr lang="en-US" dirty="0" err="1"/>
              <a:t>Chining</a:t>
            </a:r>
            <a:r>
              <a:rPr lang="en-US" dirty="0"/>
              <a:t> office of Shantung Conservancy. Each sheet is 50 x 50 cm. </a:t>
            </a:r>
          </a:p>
          <a:p>
            <a:r>
              <a:rPr lang="en-US" dirty="0"/>
              <a:t>All canal and river surveys used scale 1:10,000.</a:t>
            </a:r>
          </a:p>
          <a:p>
            <a:r>
              <a:rPr lang="en-US" dirty="0"/>
              <a:t>All lake and swamp surveys used scale 1:20,000.</a:t>
            </a:r>
          </a:p>
          <a:p>
            <a:r>
              <a:rPr lang="en-US" dirty="0"/>
              <a:t>Sheets numbered as filed at </a:t>
            </a:r>
            <a:r>
              <a:rPr lang="en-US" dirty="0" err="1"/>
              <a:t>Chining</a:t>
            </a:r>
            <a:r>
              <a:rPr lang="en-US" dirty="0"/>
              <a:t> office. </a:t>
            </a:r>
          </a:p>
          <a:p>
            <a:r>
              <a:rPr lang="en-US" dirty="0"/>
              <a:t>Triangulation control used for sheets 1 to 70. All others used compass-stadia control.</a:t>
            </a:r>
          </a:p>
          <a:p>
            <a:endParaRPr lang="en-US" dirty="0"/>
          </a:p>
          <a:p>
            <a:endParaRPr lang="en-US" dirty="0"/>
          </a:p>
        </p:txBody>
      </p:sp>
    </p:spTree>
    <p:extLst>
      <p:ext uri="{BB962C8B-B14F-4D97-AF65-F5344CB8AC3E}">
        <p14:creationId xmlns:p14="http://schemas.microsoft.com/office/powerpoint/2010/main" val="26668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Engineering drawing&#10;&#10;Description automatically generated">
            <a:extLst>
              <a:ext uri="{FF2B5EF4-FFF2-40B4-BE49-F238E27FC236}">
                <a16:creationId xmlns:a16="http://schemas.microsoft.com/office/drawing/2014/main" id="{4D7D4C67-2F83-1CEF-B788-E957529A3A32}"/>
              </a:ext>
            </a:extLst>
          </p:cNvPr>
          <p:cNvPicPr>
            <a:picLocks noGrp="1" noChangeAspect="1"/>
          </p:cNvPicPr>
          <p:nvPr>
            <p:ph type="pic" sz="quarter" idx="13"/>
          </p:nvPr>
        </p:nvPicPr>
        <p:blipFill>
          <a:blip r:embed="rId3"/>
          <a:srcRect l="534" r="534"/>
          <a:stretch>
            <a:fillRect/>
          </a:stretch>
        </p:blipFill>
        <p:spPr>
          <a:xfrm rot="5400000">
            <a:off x="-828675" y="828675"/>
            <a:ext cx="6858000" cy="5199063"/>
          </a:xfrm>
        </p:spPr>
      </p:pic>
      <p:sp>
        <p:nvSpPr>
          <p:cNvPr id="3" name="Title 2">
            <a:extLst>
              <a:ext uri="{FF2B5EF4-FFF2-40B4-BE49-F238E27FC236}">
                <a16:creationId xmlns:a16="http://schemas.microsoft.com/office/drawing/2014/main" id="{E7A1C521-590B-62E3-A974-11F8DACCC310}"/>
              </a:ext>
            </a:extLst>
          </p:cNvPr>
          <p:cNvSpPr>
            <a:spLocks noGrp="1"/>
          </p:cNvSpPr>
          <p:nvPr>
            <p:ph type="ctrTitle"/>
          </p:nvPr>
        </p:nvSpPr>
        <p:spPr/>
        <p:txBody>
          <a:bodyPr/>
          <a:lstStyle/>
          <a:p>
            <a:r>
              <a:rPr lang="en-US" sz="3600" dirty="0"/>
              <a:t>Reclamation Diagram</a:t>
            </a:r>
          </a:p>
        </p:txBody>
      </p:sp>
      <p:sp>
        <p:nvSpPr>
          <p:cNvPr id="4" name="Text Placeholder 3">
            <a:extLst>
              <a:ext uri="{FF2B5EF4-FFF2-40B4-BE49-F238E27FC236}">
                <a16:creationId xmlns:a16="http://schemas.microsoft.com/office/drawing/2014/main" id="{EECC06E2-1F3B-F1BF-6B13-EFF64A0A31EB}"/>
              </a:ext>
            </a:extLst>
          </p:cNvPr>
          <p:cNvSpPr>
            <a:spLocks noGrp="1"/>
          </p:cNvSpPr>
          <p:nvPr>
            <p:ph type="body" sz="quarter" idx="14"/>
          </p:nvPr>
        </p:nvSpPr>
        <p:spPr/>
        <p:txBody>
          <a:bodyPr>
            <a:normAutofit/>
          </a:bodyPr>
          <a:lstStyle/>
          <a:p>
            <a:r>
              <a:rPr lang="en-US" dirty="0"/>
              <a:t>Curves for possible amount of area of lakes reclaimable, March 27, 1920.</a:t>
            </a:r>
          </a:p>
        </p:txBody>
      </p:sp>
    </p:spTree>
    <p:extLst>
      <p:ext uri="{BB962C8B-B14F-4D97-AF65-F5344CB8AC3E}">
        <p14:creationId xmlns:p14="http://schemas.microsoft.com/office/powerpoint/2010/main" val="3321638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lue board with writing on it&#10;&#10;Description automatically generated with medium confidence">
            <a:extLst>
              <a:ext uri="{FF2B5EF4-FFF2-40B4-BE49-F238E27FC236}">
                <a16:creationId xmlns:a16="http://schemas.microsoft.com/office/drawing/2014/main" id="{20525422-583C-0350-2CEF-560CC23EEA2F}"/>
              </a:ext>
            </a:extLst>
          </p:cNvPr>
          <p:cNvPicPr>
            <a:picLocks noGrp="1" noChangeAspect="1"/>
          </p:cNvPicPr>
          <p:nvPr>
            <p:ph type="pic" sz="quarter" idx="10"/>
          </p:nvPr>
        </p:nvPicPr>
        <p:blipFill rotWithShape="1">
          <a:blip r:embed="rId3"/>
          <a:srcRect t="28826" b="15867"/>
          <a:stretch/>
        </p:blipFill>
        <p:spPr>
          <a:xfrm>
            <a:off x="5799909" y="2565900"/>
            <a:ext cx="4965733" cy="2059766"/>
          </a:xfrm>
        </p:spPr>
      </p:pic>
      <p:sp>
        <p:nvSpPr>
          <p:cNvPr id="5" name="Title 4">
            <a:extLst>
              <a:ext uri="{FF2B5EF4-FFF2-40B4-BE49-F238E27FC236}">
                <a16:creationId xmlns:a16="http://schemas.microsoft.com/office/drawing/2014/main" id="{F059EE6E-FC35-3F81-FC0B-5AB5FBAEC4C1}"/>
              </a:ext>
            </a:extLst>
          </p:cNvPr>
          <p:cNvSpPr>
            <a:spLocks noGrp="1"/>
          </p:cNvSpPr>
          <p:nvPr>
            <p:ph type="title"/>
          </p:nvPr>
        </p:nvSpPr>
        <p:spPr/>
        <p:txBody>
          <a:bodyPr>
            <a:normAutofit/>
          </a:bodyPr>
          <a:lstStyle/>
          <a:p>
            <a:pPr algn="ctr"/>
            <a:r>
              <a:rPr lang="en-US" sz="3600" dirty="0">
                <a:solidFill>
                  <a:schemeClr val="accent4">
                    <a:lumMod val="75000"/>
                  </a:schemeClr>
                </a:solidFill>
                <a:latin typeface="Sagona ExtraLight" panose="02020303050505020204" pitchFamily="18" charset="0"/>
              </a:rPr>
              <a:t>YELLOW RIVERBED ELEVATIONS AT </a:t>
            </a:r>
            <a:br>
              <a:rPr lang="en-US" sz="3600" dirty="0">
                <a:solidFill>
                  <a:schemeClr val="accent4">
                    <a:lumMod val="75000"/>
                  </a:schemeClr>
                </a:solidFill>
                <a:latin typeface="Sagona ExtraLight" panose="02020303050505020204" pitchFamily="18" charset="0"/>
              </a:rPr>
            </a:br>
            <a:r>
              <a:rPr lang="en-US" sz="3600" dirty="0">
                <a:solidFill>
                  <a:schemeClr val="accent4">
                    <a:lumMod val="75000"/>
                  </a:schemeClr>
                </a:solidFill>
                <a:latin typeface="Sagona ExtraLight" panose="02020303050505020204" pitchFamily="18" charset="0"/>
              </a:rPr>
              <a:t>WEI-CHIA-SHAN, 1919</a:t>
            </a:r>
          </a:p>
        </p:txBody>
      </p:sp>
      <p:pic>
        <p:nvPicPr>
          <p:cNvPr id="6" name="Picture 5">
            <a:extLst>
              <a:ext uri="{FF2B5EF4-FFF2-40B4-BE49-F238E27FC236}">
                <a16:creationId xmlns:a16="http://schemas.microsoft.com/office/drawing/2014/main" id="{80CF0477-C88B-2A45-689B-0130DB98231F}"/>
              </a:ext>
            </a:extLst>
          </p:cNvPr>
          <p:cNvPicPr>
            <a:picLocks noChangeAspect="1"/>
          </p:cNvPicPr>
          <p:nvPr/>
        </p:nvPicPr>
        <p:blipFill>
          <a:blip r:embed="rId4"/>
          <a:stretch>
            <a:fillRect/>
          </a:stretch>
        </p:blipFill>
        <p:spPr>
          <a:xfrm>
            <a:off x="0" y="1956877"/>
            <a:ext cx="12192000" cy="4901123"/>
          </a:xfrm>
          <a:prstGeom prst="rect">
            <a:avLst/>
          </a:prstGeom>
        </p:spPr>
      </p:pic>
    </p:spTree>
    <p:extLst>
      <p:ext uri="{BB962C8B-B14F-4D97-AF65-F5344CB8AC3E}">
        <p14:creationId xmlns:p14="http://schemas.microsoft.com/office/powerpoint/2010/main" val="888330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ext&#10;&#10;Description automatically generated">
            <a:extLst>
              <a:ext uri="{FF2B5EF4-FFF2-40B4-BE49-F238E27FC236}">
                <a16:creationId xmlns:a16="http://schemas.microsoft.com/office/drawing/2014/main" id="{201C769E-98AC-178A-9148-B0697E3465E6}"/>
              </a:ext>
            </a:extLst>
          </p:cNvPr>
          <p:cNvPicPr>
            <a:picLocks noGrp="1" noChangeAspect="1"/>
          </p:cNvPicPr>
          <p:nvPr>
            <p:ph type="pic" sz="quarter" idx="10"/>
          </p:nvPr>
        </p:nvPicPr>
        <p:blipFill rotWithShape="1">
          <a:blip r:embed="rId3"/>
          <a:srcRect l="1154" t="30192" b="21236"/>
          <a:stretch/>
        </p:blipFill>
        <p:spPr>
          <a:xfrm>
            <a:off x="6764055" y="2416628"/>
            <a:ext cx="5357606" cy="1974482"/>
          </a:xfrm>
        </p:spPr>
      </p:pic>
      <p:sp>
        <p:nvSpPr>
          <p:cNvPr id="3" name="Title 2">
            <a:extLst>
              <a:ext uri="{FF2B5EF4-FFF2-40B4-BE49-F238E27FC236}">
                <a16:creationId xmlns:a16="http://schemas.microsoft.com/office/drawing/2014/main" id="{CF3A98C6-11F4-5B47-AD46-2396CCA2D1F4}"/>
              </a:ext>
            </a:extLst>
          </p:cNvPr>
          <p:cNvSpPr>
            <a:spLocks noGrp="1"/>
          </p:cNvSpPr>
          <p:nvPr>
            <p:ph type="title"/>
          </p:nvPr>
        </p:nvSpPr>
        <p:spPr/>
        <p:txBody>
          <a:bodyPr>
            <a:normAutofit/>
          </a:bodyPr>
          <a:lstStyle/>
          <a:p>
            <a:pPr algn="ctr"/>
            <a:r>
              <a:rPr lang="en-US" sz="4000" dirty="0">
                <a:solidFill>
                  <a:schemeClr val="accent4">
                    <a:lumMod val="75000"/>
                  </a:schemeClr>
                </a:solidFill>
                <a:latin typeface="Sagona ExtraLight" panose="02020303050505020204" pitchFamily="18" charset="0"/>
              </a:rPr>
              <a:t>ELEVATIONS OF YELLOW RIVER BED AT TIENTSIN-PUKOW R.R. BRIDGE</a:t>
            </a:r>
          </a:p>
        </p:txBody>
      </p:sp>
      <p:pic>
        <p:nvPicPr>
          <p:cNvPr id="9" name="Picture 8" descr="Timeline&#10;&#10;Description automatically generated with low confidence">
            <a:extLst>
              <a:ext uri="{FF2B5EF4-FFF2-40B4-BE49-F238E27FC236}">
                <a16:creationId xmlns:a16="http://schemas.microsoft.com/office/drawing/2014/main" id="{982786A5-AA09-5110-5DAB-F4327F7650D6}"/>
              </a:ext>
            </a:extLst>
          </p:cNvPr>
          <p:cNvPicPr>
            <a:picLocks noChangeAspect="1"/>
          </p:cNvPicPr>
          <p:nvPr/>
        </p:nvPicPr>
        <p:blipFill>
          <a:blip r:embed="rId4"/>
          <a:stretch>
            <a:fillRect/>
          </a:stretch>
        </p:blipFill>
        <p:spPr>
          <a:xfrm>
            <a:off x="0" y="2326796"/>
            <a:ext cx="12192000" cy="4450522"/>
          </a:xfrm>
          <a:prstGeom prst="rect">
            <a:avLst/>
          </a:prstGeom>
        </p:spPr>
      </p:pic>
    </p:spTree>
    <p:extLst>
      <p:ext uri="{BB962C8B-B14F-4D97-AF65-F5344CB8AC3E}">
        <p14:creationId xmlns:p14="http://schemas.microsoft.com/office/powerpoint/2010/main" val="3157834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blue board with writing on it&#10;&#10;Description automatically generated with low confidence">
            <a:extLst>
              <a:ext uri="{FF2B5EF4-FFF2-40B4-BE49-F238E27FC236}">
                <a16:creationId xmlns:a16="http://schemas.microsoft.com/office/drawing/2014/main" id="{DEAD193F-2611-D86D-A232-081554DB879E}"/>
              </a:ext>
            </a:extLst>
          </p:cNvPr>
          <p:cNvPicPr>
            <a:picLocks noGrp="1" noChangeAspect="1"/>
          </p:cNvPicPr>
          <p:nvPr>
            <p:ph type="pic" sz="quarter" idx="10"/>
          </p:nvPr>
        </p:nvPicPr>
        <p:blipFill>
          <a:blip r:embed="rId3"/>
          <a:srcRect t="5330" b="5330"/>
          <a:stretch>
            <a:fillRect/>
          </a:stretch>
        </p:blipFill>
        <p:spPr>
          <a:xfrm>
            <a:off x="0" y="1665962"/>
            <a:ext cx="12191999" cy="5192041"/>
          </a:xfrm>
        </p:spPr>
      </p:pic>
      <p:sp>
        <p:nvSpPr>
          <p:cNvPr id="6" name="Title 5">
            <a:extLst>
              <a:ext uri="{FF2B5EF4-FFF2-40B4-BE49-F238E27FC236}">
                <a16:creationId xmlns:a16="http://schemas.microsoft.com/office/drawing/2014/main" id="{C614E37D-D107-5694-605C-6259ACB6CDC0}"/>
              </a:ext>
            </a:extLst>
          </p:cNvPr>
          <p:cNvSpPr>
            <a:spLocks noGrp="1"/>
          </p:cNvSpPr>
          <p:nvPr>
            <p:ph type="ctrTitle"/>
          </p:nvPr>
        </p:nvSpPr>
        <p:spPr>
          <a:xfrm>
            <a:off x="608844" y="568512"/>
            <a:ext cx="11140570" cy="1310393"/>
          </a:xfrm>
        </p:spPr>
        <p:txBody>
          <a:bodyPr>
            <a:normAutofit/>
          </a:bodyPr>
          <a:lstStyle/>
          <a:p>
            <a:r>
              <a:rPr lang="en-US" sz="2800" dirty="0"/>
              <a:t>Subject –summary Estimate for canal by various routes</a:t>
            </a:r>
          </a:p>
        </p:txBody>
      </p:sp>
    </p:spTree>
    <p:extLst>
      <p:ext uri="{BB962C8B-B14F-4D97-AF65-F5344CB8AC3E}">
        <p14:creationId xmlns:p14="http://schemas.microsoft.com/office/powerpoint/2010/main" val="2359597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CB376F-BF69-AB93-1874-3C64C9E9259C}"/>
              </a:ext>
            </a:extLst>
          </p:cNvPr>
          <p:cNvSpPr>
            <a:spLocks noGrp="1"/>
          </p:cNvSpPr>
          <p:nvPr>
            <p:ph type="ctrTitle"/>
          </p:nvPr>
        </p:nvSpPr>
        <p:spPr/>
        <p:txBody>
          <a:bodyPr/>
          <a:lstStyle/>
          <a:p>
            <a:r>
              <a:rPr lang="en-US" sz="3200" dirty="0"/>
              <a:t>Grand Canal Project correspondence</a:t>
            </a:r>
          </a:p>
        </p:txBody>
      </p:sp>
      <p:pic>
        <p:nvPicPr>
          <p:cNvPr id="15" name="Content Placeholder 14" descr="Text, letter&#10;&#10;Description automatically generated">
            <a:extLst>
              <a:ext uri="{FF2B5EF4-FFF2-40B4-BE49-F238E27FC236}">
                <a16:creationId xmlns:a16="http://schemas.microsoft.com/office/drawing/2014/main" id="{BF4752D2-4CAD-B2B2-858C-A9B4F035A503}"/>
              </a:ext>
            </a:extLst>
          </p:cNvPr>
          <p:cNvPicPr>
            <a:picLocks noGrp="1" noChangeAspect="1"/>
          </p:cNvPicPr>
          <p:nvPr>
            <p:ph sz="half" idx="1"/>
          </p:nvPr>
        </p:nvPicPr>
        <p:blipFill>
          <a:blip r:embed="rId3"/>
          <a:stretch>
            <a:fillRect/>
          </a:stretch>
        </p:blipFill>
        <p:spPr>
          <a:xfrm rot="5400000">
            <a:off x="2040823" y="2049477"/>
            <a:ext cx="4717128" cy="3537845"/>
          </a:xfrm>
        </p:spPr>
      </p:pic>
      <p:pic>
        <p:nvPicPr>
          <p:cNvPr id="19" name="Content Placeholder 18" descr="Text&#10;&#10;Description automatically generated with medium confidence">
            <a:extLst>
              <a:ext uri="{FF2B5EF4-FFF2-40B4-BE49-F238E27FC236}">
                <a16:creationId xmlns:a16="http://schemas.microsoft.com/office/drawing/2014/main" id="{580AEF3D-58FA-A734-9720-5DB774886673}"/>
              </a:ext>
            </a:extLst>
          </p:cNvPr>
          <p:cNvPicPr>
            <a:picLocks noGrp="1" noChangeAspect="1"/>
          </p:cNvPicPr>
          <p:nvPr>
            <p:ph sz="half" idx="2"/>
          </p:nvPr>
        </p:nvPicPr>
        <p:blipFill>
          <a:blip r:embed="rId4"/>
          <a:stretch>
            <a:fillRect/>
          </a:stretch>
        </p:blipFill>
        <p:spPr>
          <a:xfrm rot="5400000">
            <a:off x="5861265" y="2049475"/>
            <a:ext cx="4717128" cy="3537846"/>
          </a:xfrm>
        </p:spPr>
      </p:pic>
    </p:spTree>
    <p:extLst>
      <p:ext uri="{BB962C8B-B14F-4D97-AF65-F5344CB8AC3E}">
        <p14:creationId xmlns:p14="http://schemas.microsoft.com/office/powerpoint/2010/main" val="4015469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917F56-7474-0FCA-043F-0459FAF02C8A}"/>
              </a:ext>
            </a:extLst>
          </p:cNvPr>
          <p:cNvPicPr>
            <a:picLocks noChangeAspect="1"/>
          </p:cNvPicPr>
          <p:nvPr/>
        </p:nvPicPr>
        <p:blipFill>
          <a:blip r:embed="rId3"/>
          <a:stretch>
            <a:fillRect/>
          </a:stretch>
        </p:blipFill>
        <p:spPr>
          <a:xfrm>
            <a:off x="392113" y="1674813"/>
            <a:ext cx="2782888" cy="2206625"/>
          </a:xfrm>
          <a:prstGeom prst="rect">
            <a:avLst/>
          </a:prstGeom>
        </p:spPr>
      </p:pic>
      <p:pic>
        <p:nvPicPr>
          <p:cNvPr id="16" name="Picture 15">
            <a:extLst>
              <a:ext uri="{FF2B5EF4-FFF2-40B4-BE49-F238E27FC236}">
                <a16:creationId xmlns:a16="http://schemas.microsoft.com/office/drawing/2014/main" id="{A202451F-C42A-AD5B-9778-0EED638F40CF}"/>
              </a:ext>
            </a:extLst>
          </p:cNvPr>
          <p:cNvPicPr>
            <a:picLocks noChangeAspect="1"/>
          </p:cNvPicPr>
          <p:nvPr/>
        </p:nvPicPr>
        <p:blipFill>
          <a:blip r:embed="rId4"/>
          <a:stretch>
            <a:fillRect/>
          </a:stretch>
        </p:blipFill>
        <p:spPr>
          <a:xfrm>
            <a:off x="392113" y="3960813"/>
            <a:ext cx="2782888" cy="2227263"/>
          </a:xfrm>
          <a:prstGeom prst="rect">
            <a:avLst/>
          </a:prstGeom>
        </p:spPr>
      </p:pic>
      <p:pic>
        <p:nvPicPr>
          <p:cNvPr id="10" name="Picture 9">
            <a:extLst>
              <a:ext uri="{FF2B5EF4-FFF2-40B4-BE49-F238E27FC236}">
                <a16:creationId xmlns:a16="http://schemas.microsoft.com/office/drawing/2014/main" id="{716F1F79-6456-8A91-DDA7-6A68E2F1B57F}"/>
              </a:ext>
            </a:extLst>
          </p:cNvPr>
          <p:cNvPicPr>
            <a:picLocks noChangeAspect="1"/>
          </p:cNvPicPr>
          <p:nvPr/>
        </p:nvPicPr>
        <p:blipFill>
          <a:blip r:embed="rId5"/>
          <a:stretch>
            <a:fillRect/>
          </a:stretch>
        </p:blipFill>
        <p:spPr>
          <a:xfrm>
            <a:off x="3252788" y="1674813"/>
            <a:ext cx="2774950" cy="2225675"/>
          </a:xfrm>
          <a:prstGeom prst="rect">
            <a:avLst/>
          </a:prstGeom>
        </p:spPr>
      </p:pic>
      <p:pic>
        <p:nvPicPr>
          <p:cNvPr id="22" name="Picture 21">
            <a:extLst>
              <a:ext uri="{FF2B5EF4-FFF2-40B4-BE49-F238E27FC236}">
                <a16:creationId xmlns:a16="http://schemas.microsoft.com/office/drawing/2014/main" id="{CEFB2A4F-1E96-CF95-0291-372003175871}"/>
              </a:ext>
            </a:extLst>
          </p:cNvPr>
          <p:cNvPicPr>
            <a:picLocks noChangeAspect="1"/>
          </p:cNvPicPr>
          <p:nvPr/>
        </p:nvPicPr>
        <p:blipFill>
          <a:blip r:embed="rId6"/>
          <a:stretch>
            <a:fillRect/>
          </a:stretch>
        </p:blipFill>
        <p:spPr>
          <a:xfrm>
            <a:off x="3252788" y="3978275"/>
            <a:ext cx="2774950" cy="2208213"/>
          </a:xfrm>
          <a:prstGeom prst="rect">
            <a:avLst/>
          </a:prstGeom>
        </p:spPr>
      </p:pic>
      <p:pic>
        <p:nvPicPr>
          <p:cNvPr id="12" name="Picture 11">
            <a:extLst>
              <a:ext uri="{FF2B5EF4-FFF2-40B4-BE49-F238E27FC236}">
                <a16:creationId xmlns:a16="http://schemas.microsoft.com/office/drawing/2014/main" id="{C88ADD21-1FBE-4582-37E8-E2E3A8219E2C}"/>
              </a:ext>
            </a:extLst>
          </p:cNvPr>
          <p:cNvPicPr>
            <a:picLocks noChangeAspect="1"/>
          </p:cNvPicPr>
          <p:nvPr/>
        </p:nvPicPr>
        <p:blipFill>
          <a:blip r:embed="rId7"/>
          <a:stretch>
            <a:fillRect/>
          </a:stretch>
        </p:blipFill>
        <p:spPr>
          <a:xfrm>
            <a:off x="6105525" y="1674813"/>
            <a:ext cx="2782888" cy="2214563"/>
          </a:xfrm>
          <a:prstGeom prst="rect">
            <a:avLst/>
          </a:prstGeom>
        </p:spPr>
      </p:pic>
      <p:pic>
        <p:nvPicPr>
          <p:cNvPr id="20" name="Picture 19">
            <a:extLst>
              <a:ext uri="{FF2B5EF4-FFF2-40B4-BE49-F238E27FC236}">
                <a16:creationId xmlns:a16="http://schemas.microsoft.com/office/drawing/2014/main" id="{4DAA72AE-05E7-11EC-E444-F58783790D2B}"/>
              </a:ext>
            </a:extLst>
          </p:cNvPr>
          <p:cNvPicPr>
            <a:picLocks noChangeAspect="1"/>
          </p:cNvPicPr>
          <p:nvPr/>
        </p:nvPicPr>
        <p:blipFill>
          <a:blip r:embed="rId8"/>
          <a:stretch>
            <a:fillRect/>
          </a:stretch>
        </p:blipFill>
        <p:spPr>
          <a:xfrm>
            <a:off x="6105525" y="3967163"/>
            <a:ext cx="2782888" cy="2219325"/>
          </a:xfrm>
          <a:prstGeom prst="rect">
            <a:avLst/>
          </a:prstGeom>
        </p:spPr>
      </p:pic>
      <p:pic>
        <p:nvPicPr>
          <p:cNvPr id="14" name="Picture 13">
            <a:extLst>
              <a:ext uri="{FF2B5EF4-FFF2-40B4-BE49-F238E27FC236}">
                <a16:creationId xmlns:a16="http://schemas.microsoft.com/office/drawing/2014/main" id="{9CDCCB71-878F-FC54-F10E-4A8118C9A3B4}"/>
              </a:ext>
            </a:extLst>
          </p:cNvPr>
          <p:cNvPicPr>
            <a:picLocks noChangeAspect="1"/>
          </p:cNvPicPr>
          <p:nvPr/>
        </p:nvPicPr>
        <p:blipFill>
          <a:blip r:embed="rId9"/>
          <a:stretch>
            <a:fillRect/>
          </a:stretch>
        </p:blipFill>
        <p:spPr>
          <a:xfrm>
            <a:off x="8964613" y="1674813"/>
            <a:ext cx="2795588" cy="2222500"/>
          </a:xfrm>
          <a:prstGeom prst="rect">
            <a:avLst/>
          </a:prstGeom>
        </p:spPr>
      </p:pic>
      <p:pic>
        <p:nvPicPr>
          <p:cNvPr id="18" name="Picture 17">
            <a:extLst>
              <a:ext uri="{FF2B5EF4-FFF2-40B4-BE49-F238E27FC236}">
                <a16:creationId xmlns:a16="http://schemas.microsoft.com/office/drawing/2014/main" id="{16264F3B-602F-9F2E-8EA8-FEF58647BA18}"/>
              </a:ext>
            </a:extLst>
          </p:cNvPr>
          <p:cNvPicPr>
            <a:picLocks noChangeAspect="1"/>
          </p:cNvPicPr>
          <p:nvPr/>
        </p:nvPicPr>
        <p:blipFill>
          <a:blip r:embed="rId10"/>
          <a:stretch>
            <a:fillRect/>
          </a:stretch>
        </p:blipFill>
        <p:spPr>
          <a:xfrm>
            <a:off x="8964613" y="3975100"/>
            <a:ext cx="2795588" cy="2211388"/>
          </a:xfrm>
          <a:prstGeom prst="rect">
            <a:avLst/>
          </a:prstGeom>
        </p:spPr>
      </p:pic>
      <p:sp>
        <p:nvSpPr>
          <p:cNvPr id="2" name="Title 1">
            <a:extLst>
              <a:ext uri="{FF2B5EF4-FFF2-40B4-BE49-F238E27FC236}">
                <a16:creationId xmlns:a16="http://schemas.microsoft.com/office/drawing/2014/main" id="{E64A54CE-F4E6-0641-A1F3-81C43077C3C2}"/>
              </a:ext>
            </a:extLst>
          </p:cNvPr>
          <p:cNvSpPr>
            <a:spLocks noGrp="1"/>
          </p:cNvSpPr>
          <p:nvPr>
            <p:ph type="ctrTitle"/>
          </p:nvPr>
        </p:nvSpPr>
        <p:spPr>
          <a:xfrm>
            <a:off x="392623" y="339645"/>
            <a:ext cx="11369068" cy="1002552"/>
          </a:xfrm>
        </p:spPr>
        <p:txBody>
          <a:bodyPr anchor="b">
            <a:normAutofit/>
          </a:bodyPr>
          <a:lstStyle/>
          <a:p>
            <a:r>
              <a:rPr lang="en-US"/>
              <a:t>Photographs and Lantern Slides</a:t>
            </a:r>
          </a:p>
        </p:txBody>
      </p:sp>
    </p:spTree>
    <p:extLst>
      <p:ext uri="{BB962C8B-B14F-4D97-AF65-F5344CB8AC3E}">
        <p14:creationId xmlns:p14="http://schemas.microsoft.com/office/powerpoint/2010/main" val="2862644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69632-C628-3481-632B-8E276C8D9CA0}"/>
              </a:ext>
            </a:extLst>
          </p:cNvPr>
          <p:cNvSpPr>
            <a:spLocks noGrp="1"/>
          </p:cNvSpPr>
          <p:nvPr>
            <p:ph type="ctrTitle"/>
          </p:nvPr>
        </p:nvSpPr>
        <p:spPr/>
        <p:txBody>
          <a:bodyPr/>
          <a:lstStyle/>
          <a:p>
            <a:r>
              <a:rPr lang="en-US" dirty="0"/>
              <a:t>Biographical </a:t>
            </a:r>
            <a:r>
              <a:rPr lang="en-US"/>
              <a:t>Notes (cont.)</a:t>
            </a:r>
            <a:endParaRPr lang="en-US" dirty="0"/>
          </a:p>
        </p:txBody>
      </p:sp>
      <p:sp>
        <p:nvSpPr>
          <p:cNvPr id="3" name="Text Placeholder 2">
            <a:extLst>
              <a:ext uri="{FF2B5EF4-FFF2-40B4-BE49-F238E27FC236}">
                <a16:creationId xmlns:a16="http://schemas.microsoft.com/office/drawing/2014/main" id="{2245C237-B340-4C02-D4A8-908571997404}"/>
              </a:ext>
            </a:extLst>
          </p:cNvPr>
          <p:cNvSpPr>
            <a:spLocks noGrp="1"/>
          </p:cNvSpPr>
          <p:nvPr>
            <p:ph type="body" sz="quarter" idx="14"/>
          </p:nvPr>
        </p:nvSpPr>
        <p:spPr/>
        <p:txBody>
          <a:bodyPr>
            <a:normAutofit/>
          </a:bodyPr>
          <a:lstStyle/>
          <a:p>
            <a:pPr marL="285750" indent="-285750">
              <a:buFont typeface="Arial" panose="020B0604020202020204" pitchFamily="34" charset="0"/>
              <a:buChar char="•"/>
            </a:pPr>
            <a:r>
              <a:rPr lang="en-US" sz="3200" dirty="0"/>
              <a:t>Returned to Grand Rapids in 1921 and founded consulting firm Spooner &amp; Merrill with Charles Spooner.</a:t>
            </a:r>
          </a:p>
          <a:p>
            <a:pPr marL="285750" indent="-285750">
              <a:buFont typeface="Arial" panose="020B0604020202020204" pitchFamily="34" charset="0"/>
              <a:buChar char="•"/>
            </a:pPr>
            <a:r>
              <a:rPr lang="en-US" sz="3200" dirty="0"/>
              <a:t>Merrill’s wife Lena passed away in 1933, and he remarried Audie Sinclair Weston in 1938.</a:t>
            </a:r>
          </a:p>
          <a:p>
            <a:pPr marL="285750" indent="-285750">
              <a:buFont typeface="Arial" panose="020B0604020202020204" pitchFamily="34" charset="0"/>
              <a:buChar char="•"/>
            </a:pPr>
            <a:r>
              <a:rPr lang="en-US" sz="3200" dirty="0"/>
              <a:t>Developed an abiding interest in archaeology and photography. Participated in expeditions in New Mexico, Alaska, Mexico, Italy, and Panama.</a:t>
            </a:r>
          </a:p>
          <a:p>
            <a:pPr marL="285750" indent="-285750">
              <a:buFont typeface="Arial" panose="020B0604020202020204" pitchFamily="34" charset="0"/>
              <a:buChar char="•"/>
            </a:pPr>
            <a:r>
              <a:rPr lang="en-US" sz="3200" dirty="0"/>
              <a:t>Merrill died in 1955.</a:t>
            </a:r>
          </a:p>
          <a:p>
            <a:endParaRPr lang="en-US" dirty="0"/>
          </a:p>
        </p:txBody>
      </p:sp>
    </p:spTree>
    <p:extLst>
      <p:ext uri="{BB962C8B-B14F-4D97-AF65-F5344CB8AC3E}">
        <p14:creationId xmlns:p14="http://schemas.microsoft.com/office/powerpoint/2010/main" val="951422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648661" y="339645"/>
            <a:ext cx="4447339" cy="1002552"/>
          </a:xfrm>
        </p:spPr>
        <p:txBody>
          <a:bodyPr/>
          <a:lstStyle/>
          <a:p>
            <a:r>
              <a:rPr lang="en-US" dirty="0"/>
              <a:t>Connect</a:t>
            </a:r>
          </a:p>
        </p:txBody>
      </p:sp>
      <p:pic>
        <p:nvPicPr>
          <p:cNvPr id="82" name="Picture Placeholder 81" descr="icon&#10;">
            <a:extLst>
              <a:ext uri="{FF2B5EF4-FFF2-40B4-BE49-F238E27FC236}">
                <a16:creationId xmlns:a16="http://schemas.microsoft.com/office/drawing/2014/main" id="{BB002EF1-9F25-2D40-B395-99B429C0B9E5}"/>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pic>
        <p:nvPicPr>
          <p:cNvPr id="84" name="Picture Placeholder 83" descr="icon&#10;">
            <a:extLst>
              <a:ext uri="{FF2B5EF4-FFF2-40B4-BE49-F238E27FC236}">
                <a16:creationId xmlns:a16="http://schemas.microsoft.com/office/drawing/2014/main" id="{2D47B889-990B-7744-B388-A04E8B719527}"/>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730896" y="3592038"/>
            <a:ext cx="369944" cy="368788"/>
          </a:xfrm>
        </p:spPr>
      </p:pic>
      <p:sp>
        <p:nvSpPr>
          <p:cNvPr id="250" name="Text Placeholder 249">
            <a:extLst>
              <a:ext uri="{FF2B5EF4-FFF2-40B4-BE49-F238E27FC236}">
                <a16:creationId xmlns:a16="http://schemas.microsoft.com/office/drawing/2014/main" id="{2FC5F420-06C1-8C4F-9332-B0D58D4733C9}"/>
              </a:ext>
            </a:extLst>
          </p:cNvPr>
          <p:cNvSpPr>
            <a:spLocks noGrp="1"/>
          </p:cNvSpPr>
          <p:nvPr>
            <p:ph type="body" idx="26"/>
          </p:nvPr>
        </p:nvSpPr>
        <p:spPr/>
        <p:txBody>
          <a:bodyPr/>
          <a:lstStyle/>
          <a:p>
            <a:endParaRPr lang="en-US" dirty="0"/>
          </a:p>
          <a:p>
            <a:r>
              <a:rPr lang="en-US" dirty="0"/>
              <a:t>benefiea@gvsu.edu</a:t>
            </a:r>
          </a:p>
        </p:txBody>
      </p:sp>
      <p:sp>
        <p:nvSpPr>
          <p:cNvPr id="294" name="Text Placeholder 293">
            <a:extLst>
              <a:ext uri="{FF2B5EF4-FFF2-40B4-BE49-F238E27FC236}">
                <a16:creationId xmlns:a16="http://schemas.microsoft.com/office/drawing/2014/main" id="{98606489-5891-5241-A48C-BB3725C75A3D}"/>
              </a:ext>
            </a:extLst>
          </p:cNvPr>
          <p:cNvSpPr>
            <a:spLocks noGrp="1"/>
          </p:cNvSpPr>
          <p:nvPr>
            <p:ph type="body" idx="28"/>
          </p:nvPr>
        </p:nvSpPr>
        <p:spPr/>
        <p:txBody>
          <a:bodyPr/>
          <a:lstStyle/>
          <a:p>
            <a:r>
              <a:rPr lang="en-US" sz="1600" dirty="0"/>
              <a:t>GVSU.edu/Library/</a:t>
            </a:r>
            <a:r>
              <a:rPr lang="en-US" sz="1600" dirty="0" err="1"/>
              <a:t>SpecialCollections</a:t>
            </a:r>
            <a:endParaRPr lang="en-US" sz="1600" dirty="0"/>
          </a:p>
        </p:txBody>
      </p:sp>
      <p:sp>
        <p:nvSpPr>
          <p:cNvPr id="296" name="Text Placeholder 295">
            <a:extLst>
              <a:ext uri="{FF2B5EF4-FFF2-40B4-BE49-F238E27FC236}">
                <a16:creationId xmlns:a16="http://schemas.microsoft.com/office/drawing/2014/main" id="{A085C71C-38D8-D24F-98A3-15D7868C8C19}"/>
              </a:ext>
            </a:extLst>
          </p:cNvPr>
          <p:cNvSpPr>
            <a:spLocks noGrp="1"/>
          </p:cNvSpPr>
          <p:nvPr>
            <p:ph type="body" idx="30"/>
          </p:nvPr>
        </p:nvSpPr>
        <p:spPr/>
        <p:txBody>
          <a:bodyPr/>
          <a:lstStyle/>
          <a:p>
            <a:r>
              <a:rPr lang="en-US" dirty="0"/>
              <a:t>@gvsuarchives</a:t>
            </a:r>
          </a:p>
        </p:txBody>
      </p:sp>
      <p:pic>
        <p:nvPicPr>
          <p:cNvPr id="1026" name="Picture 2" descr="Instagram Logo PNG Vectors Free Download">
            <a:extLst>
              <a:ext uri="{FF2B5EF4-FFF2-40B4-BE49-F238E27FC236}">
                <a16:creationId xmlns:a16="http://schemas.microsoft.com/office/drawing/2014/main" id="{CF422D78-FFDD-8242-A394-C8AD3F16258B}"/>
              </a:ext>
            </a:extLst>
          </p:cNvPr>
          <p:cNvPicPr>
            <a:picLocks noGrp="1" noChangeAspect="1" noChangeArrowheads="1"/>
          </p:cNvPicPr>
          <p:nvPr>
            <p:ph type="pic" sz="quarter" idx="15"/>
          </p:nvPr>
        </p:nvPicPr>
        <p:blipFill>
          <a:blip r:embed="rId7">
            <a:extLst>
              <a:ext uri="{28A0092B-C50C-407E-A947-70E740481C1C}">
                <a14:useLocalDpi xmlns:a14="http://schemas.microsoft.com/office/drawing/2010/main" val="0"/>
              </a:ext>
            </a:extLst>
          </a:blip>
          <a:srcRect/>
          <a:stretch>
            <a:fillRect/>
          </a:stretch>
        </p:blipFill>
        <p:spPr bwMode="auto">
          <a:xfrm>
            <a:off x="1730896" y="4856634"/>
            <a:ext cx="369944" cy="36878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7">
            <a:extLst>
              <a:ext uri="{FF2B5EF4-FFF2-40B4-BE49-F238E27FC236}">
                <a16:creationId xmlns:a16="http://schemas.microsoft.com/office/drawing/2014/main" id="{9E6A26A5-2525-95DD-417A-D797304C1717}"/>
              </a:ext>
            </a:extLst>
          </p:cNvPr>
          <p:cNvSpPr>
            <a:spLocks noGrp="1"/>
          </p:cNvSpPr>
          <p:nvPr>
            <p:ph type="body" sz="quarter" idx="33"/>
          </p:nvPr>
        </p:nvSpPr>
        <p:spPr/>
        <p:txBody>
          <a:bodyPr/>
          <a:lstStyle/>
          <a:p>
            <a:endParaRPr lang="en-US"/>
          </a:p>
        </p:txBody>
      </p:sp>
      <p:sp>
        <p:nvSpPr>
          <p:cNvPr id="20" name="Text Placeholder 19">
            <a:extLst>
              <a:ext uri="{FF2B5EF4-FFF2-40B4-BE49-F238E27FC236}">
                <a16:creationId xmlns:a16="http://schemas.microsoft.com/office/drawing/2014/main" id="{6E5F1C3C-9A43-D7E4-3674-FD4EBF9921CA}"/>
              </a:ext>
            </a:extLst>
          </p:cNvPr>
          <p:cNvSpPr>
            <a:spLocks noGrp="1"/>
          </p:cNvSpPr>
          <p:nvPr>
            <p:ph type="body" idx="34"/>
          </p:nvPr>
        </p:nvSpPr>
        <p:spPr/>
        <p:txBody>
          <a:bodyPr/>
          <a:lstStyle/>
          <a:p>
            <a:endParaRPr lang="en-US"/>
          </a:p>
        </p:txBody>
      </p:sp>
      <p:sp>
        <p:nvSpPr>
          <p:cNvPr id="22" name="Text Placeholder 21">
            <a:extLst>
              <a:ext uri="{FF2B5EF4-FFF2-40B4-BE49-F238E27FC236}">
                <a16:creationId xmlns:a16="http://schemas.microsoft.com/office/drawing/2014/main" id="{F0626B58-33F2-22DF-FDB8-DC9D356F2A84}"/>
              </a:ext>
            </a:extLst>
          </p:cNvPr>
          <p:cNvSpPr>
            <a:spLocks noGrp="1"/>
          </p:cNvSpPr>
          <p:nvPr>
            <p:ph type="body" sz="quarter" idx="35"/>
          </p:nvPr>
        </p:nvSpPr>
        <p:spPr/>
        <p:txBody>
          <a:bodyPr/>
          <a:lstStyle/>
          <a:p>
            <a:endParaRPr lang="en-US"/>
          </a:p>
        </p:txBody>
      </p:sp>
      <p:sp>
        <p:nvSpPr>
          <p:cNvPr id="24" name="Text Placeholder 23">
            <a:extLst>
              <a:ext uri="{FF2B5EF4-FFF2-40B4-BE49-F238E27FC236}">
                <a16:creationId xmlns:a16="http://schemas.microsoft.com/office/drawing/2014/main" id="{C30746E7-CD37-6670-0E22-3FC2F5097F2A}"/>
              </a:ext>
            </a:extLst>
          </p:cNvPr>
          <p:cNvSpPr>
            <a:spLocks noGrp="1"/>
          </p:cNvSpPr>
          <p:nvPr>
            <p:ph type="body" idx="36"/>
          </p:nvPr>
        </p:nvSpPr>
        <p:spPr/>
        <p:txBody>
          <a:bodyPr/>
          <a:lstStyle/>
          <a:p>
            <a:endParaRPr lang="en-US"/>
          </a:p>
        </p:txBody>
      </p:sp>
      <p:sp>
        <p:nvSpPr>
          <p:cNvPr id="26" name="Text Placeholder 25">
            <a:extLst>
              <a:ext uri="{FF2B5EF4-FFF2-40B4-BE49-F238E27FC236}">
                <a16:creationId xmlns:a16="http://schemas.microsoft.com/office/drawing/2014/main" id="{5A472454-82F8-D267-C0E4-FFE2D674DDAC}"/>
              </a:ext>
            </a:extLst>
          </p:cNvPr>
          <p:cNvSpPr>
            <a:spLocks noGrp="1"/>
          </p:cNvSpPr>
          <p:nvPr>
            <p:ph type="body" sz="quarter" idx="37"/>
          </p:nvPr>
        </p:nvSpPr>
        <p:spPr/>
        <p:txBody>
          <a:bodyPr/>
          <a:lstStyle/>
          <a:p>
            <a:endParaRPr lang="en-US"/>
          </a:p>
        </p:txBody>
      </p:sp>
      <p:sp>
        <p:nvSpPr>
          <p:cNvPr id="28" name="Text Placeholder 27">
            <a:extLst>
              <a:ext uri="{FF2B5EF4-FFF2-40B4-BE49-F238E27FC236}">
                <a16:creationId xmlns:a16="http://schemas.microsoft.com/office/drawing/2014/main" id="{15F57C79-934A-BC85-CD0F-D4C77E19E4C6}"/>
              </a:ext>
            </a:extLst>
          </p:cNvPr>
          <p:cNvSpPr>
            <a:spLocks noGrp="1"/>
          </p:cNvSpPr>
          <p:nvPr>
            <p:ph type="body" idx="38"/>
          </p:nvPr>
        </p:nvSpPr>
        <p:spPr/>
        <p:txBody>
          <a:bodyPr/>
          <a:lstStyle/>
          <a:p>
            <a:endParaRPr lang="en-US"/>
          </a:p>
        </p:txBody>
      </p:sp>
      <p:sp>
        <p:nvSpPr>
          <p:cNvPr id="32" name="Rectangle 31">
            <a:extLst>
              <a:ext uri="{FF2B5EF4-FFF2-40B4-BE49-F238E27FC236}">
                <a16:creationId xmlns:a16="http://schemas.microsoft.com/office/drawing/2014/main" id="{4C943C24-254B-B36A-FA27-B193E8AB4EF5}"/>
              </a:ext>
            </a:extLst>
          </p:cNvPr>
          <p:cNvSpPr/>
          <p:nvPr/>
        </p:nvSpPr>
        <p:spPr>
          <a:xfrm>
            <a:off x="6250329" y="0"/>
            <a:ext cx="5941671" cy="6858000"/>
          </a:xfrm>
          <a:prstGeom prst="rect">
            <a:avLst/>
          </a:prstGeom>
          <a:solidFill>
            <a:schemeClr val="accent4">
              <a:lumMod val="50000"/>
            </a:schemeClr>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Title 2">
            <a:extLst>
              <a:ext uri="{FF2B5EF4-FFF2-40B4-BE49-F238E27FC236}">
                <a16:creationId xmlns:a16="http://schemas.microsoft.com/office/drawing/2014/main" id="{BD4635D2-886C-1200-5D23-20E7BEDA9D58}"/>
              </a:ext>
            </a:extLst>
          </p:cNvPr>
          <p:cNvSpPr txBox="1">
            <a:spLocks/>
          </p:cNvSpPr>
          <p:nvPr/>
        </p:nvSpPr>
        <p:spPr>
          <a:xfrm>
            <a:off x="6695223" y="339645"/>
            <a:ext cx="4890577" cy="1002552"/>
          </a:xfrm>
          <a:prstGeom prst="rect">
            <a:avLst/>
          </a:prstGeom>
        </p:spPr>
        <p:txBody>
          <a:bodyPr vert="horz" lIns="0" tIns="45720" rIns="0" bIns="45720" rtlCol="0" anchor="b">
            <a:noAutofit/>
          </a:bodyPr>
          <a:lstStyle>
            <a:lvl1pPr algn="l" defTabSz="914400" rtl="0" eaLnBrk="1" latinLnBrk="0" hangingPunct="1">
              <a:lnSpc>
                <a:spcPct val="90000"/>
              </a:lnSpc>
              <a:spcBef>
                <a:spcPct val="0"/>
              </a:spcBef>
              <a:buNone/>
              <a:defRPr sz="4500" b="0" i="0" kern="1200" cap="all" baseline="0">
                <a:solidFill>
                  <a:schemeClr val="accent4">
                    <a:lumMod val="75000"/>
                  </a:schemeClr>
                </a:solidFill>
                <a:latin typeface="Sagona ExtraLight" panose="02020303050505020204" pitchFamily="18" charset="0"/>
                <a:ea typeface="+mj-ea"/>
                <a:cs typeface="+mj-cs"/>
              </a:defRPr>
            </a:lvl1pPr>
          </a:lstStyle>
          <a:p>
            <a:r>
              <a:rPr lang="en-US" sz="4000" b="1" dirty="0">
                <a:solidFill>
                  <a:schemeClr val="bg1"/>
                </a:solidFill>
              </a:rPr>
              <a:t>Citations</a:t>
            </a:r>
          </a:p>
        </p:txBody>
      </p:sp>
      <p:sp>
        <p:nvSpPr>
          <p:cNvPr id="30" name="Text Placeholder 6">
            <a:extLst>
              <a:ext uri="{FF2B5EF4-FFF2-40B4-BE49-F238E27FC236}">
                <a16:creationId xmlns:a16="http://schemas.microsoft.com/office/drawing/2014/main" id="{A460BAE0-7B79-BCB5-4FCB-52D0C861A2CF}"/>
              </a:ext>
            </a:extLst>
          </p:cNvPr>
          <p:cNvSpPr txBox="1">
            <a:spLocks/>
          </p:cNvSpPr>
          <p:nvPr/>
        </p:nvSpPr>
        <p:spPr>
          <a:xfrm>
            <a:off x="6692143" y="1507066"/>
            <a:ext cx="4890578" cy="484928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b="1" dirty="0"/>
          </a:p>
          <a:p>
            <a:pPr marL="285750" indent="-285750" algn="l">
              <a:buFont typeface="Arial" panose="020B0604020202020204" pitchFamily="34" charset="0"/>
              <a:buChar char="•"/>
            </a:pPr>
            <a:r>
              <a:rPr lang="en-US" sz="2000" dirty="0">
                <a:solidFill>
                  <a:schemeClr val="bg1"/>
                </a:solidFill>
                <a:latin typeface="Speak Pro" panose="020B0504020101020102" pitchFamily="34" charset="0"/>
              </a:rPr>
              <a:t>Robert H. Merrill papers, RHC-222. Grand Valley State University Special Collections and University Archives. </a:t>
            </a:r>
            <a:r>
              <a:rPr lang="en-US" sz="2000" dirty="0">
                <a:solidFill>
                  <a:schemeClr val="bg2"/>
                </a:solidFill>
                <a:latin typeface="Speak Pro" panose="020B0504020101020102" pitchFamily="34" charset="0"/>
                <a:hlinkClick r:id="rId8">
                  <a:extLst>
                    <a:ext uri="{A12FA001-AC4F-418D-AE19-62706E023703}">
                      <ahyp:hlinkClr xmlns:ahyp="http://schemas.microsoft.com/office/drawing/2018/hyperlinkcolor" val="tx"/>
                    </a:ext>
                  </a:extLst>
                </a:hlinkClick>
              </a:rPr>
              <a:t>https://gvsu.lyrasistechnology.org/repositories/2/resources/837</a:t>
            </a:r>
            <a:r>
              <a:rPr lang="en-US" sz="2000" dirty="0">
                <a:solidFill>
                  <a:schemeClr val="bg2"/>
                </a:solidFill>
                <a:latin typeface="Speak Pro" panose="020B0504020101020102" pitchFamily="34" charset="0"/>
              </a:rPr>
              <a:t> </a:t>
            </a:r>
          </a:p>
          <a:p>
            <a:pPr marL="285750" indent="-285750" algn="l">
              <a:buFont typeface="Arial" panose="020B0604020202020204" pitchFamily="34" charset="0"/>
              <a:buChar char="•"/>
            </a:pPr>
            <a:r>
              <a:rPr lang="en-US" sz="2000" dirty="0">
                <a:solidFill>
                  <a:schemeClr val="bg1"/>
                </a:solidFill>
                <a:latin typeface="Speak Pro" panose="020B0504020101020102" pitchFamily="34" charset="0"/>
              </a:rPr>
              <a:t>“Grand Canal project --Final Report on Preliminary Surveys of Grand Canal.” Robert H. Merrill papers, 1902-1956 (RHC-222), Box 2, folders 5-7. Grand Valley State University, Special Collections and University Archives.</a:t>
            </a:r>
          </a:p>
          <a:p>
            <a:pPr marL="285750" indent="-285750" algn="l">
              <a:buFont typeface="Arial" panose="020B0604020202020204" pitchFamily="34" charset="0"/>
              <a:buChar char="•"/>
            </a:pPr>
            <a:r>
              <a:rPr lang="en-US" sz="2000" dirty="0">
                <a:solidFill>
                  <a:schemeClr val="bg1"/>
                </a:solidFill>
                <a:latin typeface="Speak Pro" panose="020B0504020101020102" pitchFamily="34" charset="0"/>
              </a:rPr>
              <a:t>Tang, J., &amp; Woudstra, J. (2018). </a:t>
            </a:r>
            <a:r>
              <a:rPr lang="en-US" sz="2000" i="1" dirty="0">
                <a:solidFill>
                  <a:schemeClr val="bg1"/>
                </a:solidFill>
                <a:latin typeface="Speak Pro" panose="020B0504020101020102" pitchFamily="34" charset="0"/>
              </a:rPr>
              <a:t>The Chinese Grand Canal World Heritage Site: Living Heritage in the 21st century?</a:t>
            </a:r>
            <a:r>
              <a:rPr lang="en-US" sz="2000" dirty="0">
                <a:solidFill>
                  <a:schemeClr val="bg1"/>
                </a:solidFill>
                <a:latin typeface="Speak Pro" panose="020B0504020101020102" pitchFamily="34" charset="0"/>
              </a:rPr>
              <a:t> (dissertation). </a:t>
            </a:r>
          </a:p>
          <a:p>
            <a:pPr marL="285750" indent="-285750" algn="l">
              <a:buFont typeface="Arial" panose="020B0604020202020204" pitchFamily="34" charset="0"/>
              <a:buChar char="•"/>
            </a:pPr>
            <a:r>
              <a:rPr lang="en-US" sz="2000" dirty="0">
                <a:solidFill>
                  <a:schemeClr val="bg1"/>
                </a:solidFill>
                <a:latin typeface="Speak Pro" panose="020B0504020101020102" pitchFamily="34" charset="0"/>
              </a:rPr>
              <a:t>Ye, S. (2019). 'The Grand Canal in Republican China', </a:t>
            </a:r>
            <a:r>
              <a:rPr lang="en-US" sz="2000" i="1" dirty="0">
                <a:solidFill>
                  <a:schemeClr val="bg1"/>
                </a:solidFill>
                <a:latin typeface="Speak Pro" panose="020B0504020101020102" pitchFamily="34" charset="0"/>
              </a:rPr>
              <a:t>Journal of the Economic and Social History of the Orient</a:t>
            </a:r>
            <a:r>
              <a:rPr lang="en-US" sz="2000" dirty="0">
                <a:solidFill>
                  <a:schemeClr val="bg1"/>
                </a:solidFill>
                <a:latin typeface="Speak Pro" panose="020B0504020101020102" pitchFamily="34" charset="0"/>
              </a:rPr>
              <a:t>, vol. 62, no. 4, pp. 731-772. </a:t>
            </a:r>
            <a:r>
              <a:rPr lang="en-US" sz="2000" dirty="0">
                <a:solidFill>
                  <a:schemeClr val="bg1"/>
                </a:solidFill>
                <a:latin typeface="Speak Pro" panose="020B0504020101020102" pitchFamily="34" charset="0"/>
                <a:hlinkClick r:id="rId9">
                  <a:extLst>
                    <a:ext uri="{A12FA001-AC4F-418D-AE19-62706E023703}">
                      <ahyp:hlinkClr xmlns:ahyp="http://schemas.microsoft.com/office/drawing/2018/hyperlinkcolor" val="tx"/>
                    </a:ext>
                  </a:extLst>
                </a:hlinkClick>
              </a:rPr>
              <a:t>https://doi.org/10.1163/15685209-12341492</a:t>
            </a:r>
            <a:r>
              <a:rPr lang="en-US" sz="2000" dirty="0">
                <a:solidFill>
                  <a:schemeClr val="bg1"/>
                </a:solidFill>
                <a:latin typeface="Speak Pro" panose="020B0504020101020102" pitchFamily="34" charset="0"/>
              </a:rPr>
              <a:t> </a:t>
            </a:r>
          </a:p>
        </p:txBody>
      </p:sp>
      <p:pic>
        <p:nvPicPr>
          <p:cNvPr id="10" name="Picture 9" descr="Qr code&#10;&#10;Description automatically generated">
            <a:extLst>
              <a:ext uri="{FF2B5EF4-FFF2-40B4-BE49-F238E27FC236}">
                <a16:creationId xmlns:a16="http://schemas.microsoft.com/office/drawing/2014/main" id="{24FBB713-4910-7CFA-51CB-62FDCF5B6641}"/>
              </a:ext>
            </a:extLst>
          </p:cNvPr>
          <p:cNvPicPr>
            <a:picLocks noChangeAspect="1"/>
          </p:cNvPicPr>
          <p:nvPr/>
        </p:nvPicPr>
        <p:blipFill>
          <a:blip r:embed="rId10"/>
          <a:stretch>
            <a:fillRect/>
          </a:stretch>
        </p:blipFill>
        <p:spPr>
          <a:xfrm>
            <a:off x="10668000" y="-7044"/>
            <a:ext cx="1524000" cy="1524000"/>
          </a:xfrm>
          <a:prstGeom prst="rect">
            <a:avLst/>
          </a:prstGeom>
        </p:spPr>
      </p:pic>
    </p:spTree>
    <p:extLst>
      <p:ext uri="{BB962C8B-B14F-4D97-AF65-F5344CB8AC3E}">
        <p14:creationId xmlns:p14="http://schemas.microsoft.com/office/powerpoint/2010/main" val="1098878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Biographical Notes</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p:txBody>
          <a:bodyPr>
            <a:normAutofit/>
          </a:bodyPr>
          <a:lstStyle/>
          <a:p>
            <a:pPr marL="285750" indent="-285750">
              <a:buFont typeface="Arial" panose="020B0604020202020204" pitchFamily="34" charset="0"/>
              <a:buChar char="•"/>
            </a:pPr>
            <a:r>
              <a:rPr lang="en-US" sz="3200" dirty="0"/>
              <a:t>Born on January 18, 1881, in Grand Rapids, Michigan.</a:t>
            </a:r>
          </a:p>
          <a:p>
            <a:pPr marL="285750" indent="-285750">
              <a:buFont typeface="Arial" panose="020B0604020202020204" pitchFamily="34" charset="0"/>
              <a:buChar char="•"/>
            </a:pPr>
            <a:r>
              <a:rPr lang="en-US" sz="3200" dirty="0"/>
              <a:t>B.S. in Civil Engineering from University of Michigan in 1902.</a:t>
            </a:r>
          </a:p>
          <a:p>
            <a:pPr marL="285750" indent="-285750">
              <a:buFont typeface="Arial" panose="020B0604020202020204" pitchFamily="34" charset="0"/>
              <a:buChar char="•"/>
            </a:pPr>
            <a:r>
              <a:rPr lang="en-US" sz="3200" dirty="0"/>
              <a:t>Worked as a civil engineer in Michigan in New York from 1902 – 1918.</a:t>
            </a:r>
          </a:p>
          <a:p>
            <a:pPr marL="285750" indent="-285750">
              <a:buFont typeface="Arial" panose="020B0604020202020204" pitchFamily="34" charset="0"/>
              <a:buChar char="•"/>
            </a:pPr>
            <a:r>
              <a:rPr lang="en-US" sz="3200" dirty="0"/>
              <a:t>Moved to Tianjin, China in 1918 to work for the Grand Canal Improvement Board.</a:t>
            </a:r>
          </a:p>
        </p:txBody>
      </p:sp>
    </p:spTree>
    <p:extLst>
      <p:ext uri="{BB962C8B-B14F-4D97-AF65-F5344CB8AC3E}">
        <p14:creationId xmlns:p14="http://schemas.microsoft.com/office/powerpoint/2010/main" val="2625297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rotWithShape="1">
          <a:blip r:embed="rId3">
            <a:duotone>
              <a:prstClr val="black"/>
              <a:schemeClr val="accent3">
                <a:tint val="45000"/>
                <a:satMod val="400000"/>
              </a:schemeClr>
            </a:duotone>
            <a:alphaModFix amt="73000"/>
            <a:extLst>
              <a:ext uri="{BEBA8EAE-BF5A-486C-A8C5-ECC9F3942E4B}">
                <a14:imgProps xmlns:a14="http://schemas.microsoft.com/office/drawing/2010/main">
                  <a14:imgLayer r:embed="rId4">
                    <a14:imgEffect>
                      <a14:sharpenSoften amount="27000"/>
                    </a14:imgEffect>
                    <a14:imgEffect>
                      <a14:brightnessContrast bright="36000"/>
                    </a14:imgEffect>
                  </a14:imgLayer>
                </a14:imgProps>
              </a:ext>
            </a:extLst>
          </a:blip>
          <a:srcRect t="442"/>
          <a:stretch/>
        </p:blipFill>
        <p:spPr>
          <a:xfrm>
            <a:off x="20" y="10"/>
            <a:ext cx="12191981" cy="6857990"/>
          </a:xfrm>
          <a:noFill/>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7227356" y="5464427"/>
            <a:ext cx="4179375" cy="356462"/>
          </a:xfrm>
        </p:spPr>
        <p:txBody>
          <a:bodyPr>
            <a:normAutofit fontScale="70000" lnSpcReduction="20000"/>
          </a:bodyPr>
          <a:lstStyle/>
          <a:p>
            <a:pPr algn="ctr"/>
            <a:r>
              <a:rPr lang="en-US" dirty="0"/>
              <a:t>Tientsin (Tianjin), China, 1918-1921</a:t>
            </a:r>
            <a:endParaRPr lang="id-ID"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7094136" y="3076827"/>
            <a:ext cx="4312595" cy="2387600"/>
          </a:xfrm>
        </p:spPr>
        <p:txBody>
          <a:bodyPr anchor="b">
            <a:normAutofit/>
          </a:bodyPr>
          <a:lstStyle/>
          <a:p>
            <a:pPr algn="r"/>
            <a:r>
              <a:rPr lang="en-US" sz="4400" b="1" dirty="0"/>
              <a:t>Grand Canal Improvement Board</a:t>
            </a:r>
          </a:p>
        </p:txBody>
      </p:sp>
    </p:spTree>
    <p:extLst>
      <p:ext uri="{BB962C8B-B14F-4D97-AF65-F5344CB8AC3E}">
        <p14:creationId xmlns:p14="http://schemas.microsoft.com/office/powerpoint/2010/main" val="4067864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7">
            <a:extLst>
              <a:ext uri="{FF2B5EF4-FFF2-40B4-BE49-F238E27FC236}">
                <a16:creationId xmlns:a16="http://schemas.microsoft.com/office/drawing/2014/main" id="{F052F1AC-BE37-2941-839E-B43E10537AD8}"/>
              </a:ext>
            </a:extLst>
          </p:cNvPr>
          <p:cNvPicPr>
            <a:picLocks noGrp="1" noChangeAspect="1"/>
          </p:cNvPicPr>
          <p:nvPr>
            <p:ph type="pic" sz="quarter" idx="10"/>
          </p:nvPr>
        </p:nvPicPr>
        <p:blipFill rotWithShape="1">
          <a:blip r:embed="rId3"/>
          <a:srcRect l="37336" r="5658"/>
          <a:stretch/>
        </p:blipFill>
        <p:spPr>
          <a:xfrm rot="5400000">
            <a:off x="698500" y="517525"/>
            <a:ext cx="4425950" cy="5822950"/>
          </a:xfrm>
          <a:noFill/>
        </p:spPr>
      </p:pic>
      <p:sp>
        <p:nvSpPr>
          <p:cNvPr id="2" name="Text Placeholder 1">
            <a:extLst>
              <a:ext uri="{FF2B5EF4-FFF2-40B4-BE49-F238E27FC236}">
                <a16:creationId xmlns:a16="http://schemas.microsoft.com/office/drawing/2014/main" id="{714340F5-6EE0-FF10-D5FC-992FA4E303BC}"/>
              </a:ext>
            </a:extLst>
          </p:cNvPr>
          <p:cNvSpPr>
            <a:spLocks noGrp="1"/>
          </p:cNvSpPr>
          <p:nvPr>
            <p:ph type="body" idx="13"/>
          </p:nvPr>
        </p:nvSpPr>
        <p:spPr>
          <a:xfrm>
            <a:off x="6487905" y="4466897"/>
            <a:ext cx="4179375" cy="1175761"/>
          </a:xfrm>
        </p:spPr>
        <p:txBody>
          <a:bodyPr>
            <a:normAutofit/>
          </a:bodyPr>
          <a:lstStyle/>
          <a:p>
            <a:r>
              <a:rPr lang="en-US" dirty="0"/>
              <a:t>Partial Copy of Appendices: Maps, Tables, and Charts</a:t>
            </a:r>
          </a:p>
        </p:txBody>
      </p:sp>
      <p:sp>
        <p:nvSpPr>
          <p:cNvPr id="21" name="Title 20">
            <a:extLst>
              <a:ext uri="{FF2B5EF4-FFF2-40B4-BE49-F238E27FC236}">
                <a16:creationId xmlns:a16="http://schemas.microsoft.com/office/drawing/2014/main" id="{B3E69B71-5849-7541-ADEA-D19838B3CF0C}"/>
              </a:ext>
            </a:extLst>
          </p:cNvPr>
          <p:cNvSpPr>
            <a:spLocks noGrp="1"/>
          </p:cNvSpPr>
          <p:nvPr>
            <p:ph type="ctrTitle"/>
          </p:nvPr>
        </p:nvSpPr>
        <p:spPr>
          <a:xfrm>
            <a:off x="6487905" y="1215342"/>
            <a:ext cx="4179376" cy="3251555"/>
          </a:xfrm>
        </p:spPr>
        <p:txBody>
          <a:bodyPr anchor="b">
            <a:normAutofit/>
          </a:bodyPr>
          <a:lstStyle/>
          <a:p>
            <a:r>
              <a:rPr lang="en-US" sz="3600" dirty="0"/>
              <a:t>Final Report on Preliminary Surveys of the Grand Canal</a:t>
            </a:r>
          </a:p>
        </p:txBody>
      </p:sp>
    </p:spTree>
    <p:extLst>
      <p:ext uri="{BB962C8B-B14F-4D97-AF65-F5344CB8AC3E}">
        <p14:creationId xmlns:p14="http://schemas.microsoft.com/office/powerpoint/2010/main" val="2167823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rand Canal Improvement Board Huang Ho Tunnel plan and profile scale table&#10;">
            <a:extLst>
              <a:ext uri="{FF2B5EF4-FFF2-40B4-BE49-F238E27FC236}">
                <a16:creationId xmlns:a16="http://schemas.microsoft.com/office/drawing/2014/main" id="{0C7FE8ED-452C-3D3D-087B-AD36745D10BA}"/>
              </a:ext>
            </a:extLst>
          </p:cNvPr>
          <p:cNvPicPr>
            <a:picLocks noGrp="1" noChangeAspect="1"/>
          </p:cNvPicPr>
          <p:nvPr>
            <p:ph type="pic" sz="quarter" idx="13"/>
          </p:nvPr>
        </p:nvPicPr>
        <p:blipFill rotWithShape="1">
          <a:blip r:embed="rId3"/>
          <a:srcRect l="534" r="534"/>
          <a:stretch/>
        </p:blipFill>
        <p:spPr>
          <a:xfrm rot="5400000">
            <a:off x="-829468" y="829468"/>
            <a:ext cx="6858000" cy="5199063"/>
          </a:xfrm>
          <a:noFill/>
        </p:spPr>
      </p:pic>
      <p:sp>
        <p:nvSpPr>
          <p:cNvPr id="16" name="Title 2">
            <a:extLst>
              <a:ext uri="{FF2B5EF4-FFF2-40B4-BE49-F238E27FC236}">
                <a16:creationId xmlns:a16="http://schemas.microsoft.com/office/drawing/2014/main" id="{9DCA59A3-AD6E-5CDA-46C9-00A008B19123}"/>
              </a:ext>
            </a:extLst>
          </p:cNvPr>
          <p:cNvSpPr>
            <a:spLocks noGrp="1"/>
          </p:cNvSpPr>
          <p:nvPr>
            <p:ph type="ctrTitle"/>
          </p:nvPr>
        </p:nvSpPr>
        <p:spPr>
          <a:xfrm>
            <a:off x="5711877" y="1481960"/>
            <a:ext cx="4890577" cy="2596054"/>
          </a:xfrm>
        </p:spPr>
        <p:txBody>
          <a:bodyPr/>
          <a:lstStyle/>
          <a:p>
            <a:r>
              <a:rPr lang="en-US" sz="2800" dirty="0"/>
              <a:t>Design Department Manual</a:t>
            </a:r>
          </a:p>
        </p:txBody>
      </p:sp>
      <p:sp>
        <p:nvSpPr>
          <p:cNvPr id="8" name="Text Placeholder 7">
            <a:extLst>
              <a:ext uri="{FF2B5EF4-FFF2-40B4-BE49-F238E27FC236}">
                <a16:creationId xmlns:a16="http://schemas.microsoft.com/office/drawing/2014/main" id="{185D7B1F-7FF8-835D-CECE-02CCAC590E4E}"/>
              </a:ext>
            </a:extLst>
          </p:cNvPr>
          <p:cNvSpPr>
            <a:spLocks noGrp="1"/>
          </p:cNvSpPr>
          <p:nvPr>
            <p:ph type="body" sz="quarter" idx="14"/>
          </p:nvPr>
        </p:nvSpPr>
        <p:spPr>
          <a:xfrm>
            <a:off x="5711877" y="4008530"/>
            <a:ext cx="4890578" cy="2465844"/>
          </a:xfrm>
        </p:spPr>
        <p:txBody>
          <a:bodyPr/>
          <a:lstStyle/>
          <a:p>
            <a:r>
              <a:rPr lang="en-US" dirty="0"/>
              <a:t>Standard lettering for drawings of structures, October 31, 1919. Approved by Joseph Ripley, Chief Engineer</a:t>
            </a:r>
          </a:p>
        </p:txBody>
      </p:sp>
      <p:sp>
        <p:nvSpPr>
          <p:cNvPr id="3" name="Title 2" hidden="1">
            <a:extLst>
              <a:ext uri="{FF2B5EF4-FFF2-40B4-BE49-F238E27FC236}">
                <a16:creationId xmlns:a16="http://schemas.microsoft.com/office/drawing/2014/main" id="{FD439DD0-579B-4A38-94AC-4A7CC453CC47}"/>
              </a:ext>
            </a:extLst>
          </p:cNvPr>
          <p:cNvSpPr>
            <a:spLocks noGrp="1"/>
          </p:cNvSpPr>
          <p:nvPr>
            <p:ph type="title" idx="4294967295"/>
          </p:nvPr>
        </p:nvSpPr>
        <p:spPr>
          <a:xfrm>
            <a:off x="0" y="365125"/>
            <a:ext cx="10515600" cy="1325563"/>
          </a:xfrm>
        </p:spPr>
        <p:txBody>
          <a:bodyPr>
            <a:normAutofit/>
          </a:bodyPr>
          <a:lstStyle/>
          <a:p>
            <a:r>
              <a:rPr lang="en-US" sz="1100"/>
              <a:t>Slide title 29</a:t>
            </a:r>
          </a:p>
        </p:txBody>
      </p:sp>
    </p:spTree>
    <p:extLst>
      <p:ext uri="{BB962C8B-B14F-4D97-AF65-F5344CB8AC3E}">
        <p14:creationId xmlns:p14="http://schemas.microsoft.com/office/powerpoint/2010/main" val="3021999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picture containing text, blackboard, plaque&#10;&#10;Description automatically generated">
            <a:extLst>
              <a:ext uri="{FF2B5EF4-FFF2-40B4-BE49-F238E27FC236}">
                <a16:creationId xmlns:a16="http://schemas.microsoft.com/office/drawing/2014/main" id="{D619B047-95BD-772B-B156-C1DF25C1D9AF}"/>
              </a:ext>
            </a:extLst>
          </p:cNvPr>
          <p:cNvPicPr>
            <a:picLocks noGrp="1" noChangeAspect="1"/>
          </p:cNvPicPr>
          <p:nvPr>
            <p:ph sz="half" idx="4294967295"/>
          </p:nvPr>
        </p:nvPicPr>
        <p:blipFill rotWithShape="1">
          <a:blip r:embed="rId3"/>
          <a:srcRect r="3993" b="2322"/>
          <a:stretch/>
        </p:blipFill>
        <p:spPr>
          <a:xfrm>
            <a:off x="1376819" y="0"/>
            <a:ext cx="5289917" cy="6858000"/>
          </a:xfrm>
        </p:spPr>
      </p:pic>
      <p:pic>
        <p:nvPicPr>
          <p:cNvPr id="15" name="Content Placeholder 14" descr="A picture containing text, blackboard, plaque&#10;&#10;Description automatically generated">
            <a:extLst>
              <a:ext uri="{FF2B5EF4-FFF2-40B4-BE49-F238E27FC236}">
                <a16:creationId xmlns:a16="http://schemas.microsoft.com/office/drawing/2014/main" id="{E190C437-AD74-B580-2B11-E70BC1221366}"/>
              </a:ext>
            </a:extLst>
          </p:cNvPr>
          <p:cNvPicPr>
            <a:picLocks noGrp="1" noChangeAspect="1"/>
          </p:cNvPicPr>
          <p:nvPr>
            <p:ph sz="half" idx="4294967295"/>
          </p:nvPr>
        </p:nvPicPr>
        <p:blipFill rotWithShape="1">
          <a:blip r:embed="rId4"/>
          <a:srcRect r="4178" b="2322"/>
          <a:stretch/>
        </p:blipFill>
        <p:spPr>
          <a:xfrm>
            <a:off x="6666736" y="0"/>
            <a:ext cx="5279010" cy="6858000"/>
          </a:xfrm>
        </p:spPr>
      </p:pic>
    </p:spTree>
    <p:extLst>
      <p:ext uri="{BB962C8B-B14F-4D97-AF65-F5344CB8AC3E}">
        <p14:creationId xmlns:p14="http://schemas.microsoft.com/office/powerpoint/2010/main" val="2273872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ext&#10;&#10;Description automatically generated">
            <a:extLst>
              <a:ext uri="{FF2B5EF4-FFF2-40B4-BE49-F238E27FC236}">
                <a16:creationId xmlns:a16="http://schemas.microsoft.com/office/drawing/2014/main" id="{C2B2DFD7-0009-90E4-05E3-461C719FF0A5}"/>
              </a:ext>
            </a:extLst>
          </p:cNvPr>
          <p:cNvPicPr>
            <a:picLocks noChangeAspect="1"/>
          </p:cNvPicPr>
          <p:nvPr/>
        </p:nvPicPr>
        <p:blipFill>
          <a:blip r:embed="rId3"/>
          <a:stretch>
            <a:fillRect/>
          </a:stretch>
        </p:blipFill>
        <p:spPr>
          <a:xfrm>
            <a:off x="123411" y="0"/>
            <a:ext cx="5381538" cy="6858000"/>
          </a:xfrm>
          <a:prstGeom prst="rect">
            <a:avLst/>
          </a:prstGeom>
        </p:spPr>
      </p:pic>
      <p:pic>
        <p:nvPicPr>
          <p:cNvPr id="20" name="Picture 19" descr="A picture containing text, blackboard, plaque&#10;&#10;Description automatically generated">
            <a:extLst>
              <a:ext uri="{FF2B5EF4-FFF2-40B4-BE49-F238E27FC236}">
                <a16:creationId xmlns:a16="http://schemas.microsoft.com/office/drawing/2014/main" id="{00188BEC-AA71-0200-3E18-823E69D1FE6D}"/>
              </a:ext>
            </a:extLst>
          </p:cNvPr>
          <p:cNvPicPr>
            <a:picLocks noChangeAspect="1"/>
          </p:cNvPicPr>
          <p:nvPr/>
        </p:nvPicPr>
        <p:blipFill>
          <a:blip r:embed="rId4"/>
          <a:stretch>
            <a:fillRect/>
          </a:stretch>
        </p:blipFill>
        <p:spPr>
          <a:xfrm>
            <a:off x="5504949" y="0"/>
            <a:ext cx="5381538" cy="6858000"/>
          </a:xfrm>
          <a:prstGeom prst="rect">
            <a:avLst/>
          </a:prstGeom>
        </p:spPr>
      </p:pic>
    </p:spTree>
    <p:extLst>
      <p:ext uri="{BB962C8B-B14F-4D97-AF65-F5344CB8AC3E}">
        <p14:creationId xmlns:p14="http://schemas.microsoft.com/office/powerpoint/2010/main" val="2747849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ap&#10;&#10;Description automatically generated">
            <a:extLst>
              <a:ext uri="{FF2B5EF4-FFF2-40B4-BE49-F238E27FC236}">
                <a16:creationId xmlns:a16="http://schemas.microsoft.com/office/drawing/2014/main" id="{938ACE8D-8179-4957-8566-305F5CE63D8B}"/>
              </a:ext>
            </a:extLst>
          </p:cNvPr>
          <p:cNvPicPr>
            <a:picLocks noGrp="1" noChangeAspect="1"/>
          </p:cNvPicPr>
          <p:nvPr>
            <p:ph type="pic" sz="quarter" idx="13"/>
          </p:nvPr>
        </p:nvPicPr>
        <p:blipFill>
          <a:blip r:embed="rId3"/>
          <a:srcRect l="534" r="534"/>
          <a:stretch>
            <a:fillRect/>
          </a:stretch>
        </p:blipFill>
        <p:spPr>
          <a:xfrm rot="5400000">
            <a:off x="-828675" y="828675"/>
            <a:ext cx="6858000" cy="5199063"/>
          </a:xfrm>
        </p:spPr>
      </p:pic>
      <p:sp>
        <p:nvSpPr>
          <p:cNvPr id="3" name="Title 2">
            <a:extLst>
              <a:ext uri="{FF2B5EF4-FFF2-40B4-BE49-F238E27FC236}">
                <a16:creationId xmlns:a16="http://schemas.microsoft.com/office/drawing/2014/main" id="{5E917C48-2D54-4C7E-441A-E650EA28081C}"/>
              </a:ext>
            </a:extLst>
          </p:cNvPr>
          <p:cNvSpPr>
            <a:spLocks noGrp="1"/>
          </p:cNvSpPr>
          <p:nvPr>
            <p:ph type="ctrTitle"/>
          </p:nvPr>
        </p:nvSpPr>
        <p:spPr/>
        <p:txBody>
          <a:bodyPr/>
          <a:lstStyle/>
          <a:p>
            <a:r>
              <a:rPr lang="en-US" dirty="0"/>
              <a:t>Maps</a:t>
            </a:r>
          </a:p>
        </p:txBody>
      </p:sp>
      <p:sp>
        <p:nvSpPr>
          <p:cNvPr id="4" name="Text Placeholder 3">
            <a:extLst>
              <a:ext uri="{FF2B5EF4-FFF2-40B4-BE49-F238E27FC236}">
                <a16:creationId xmlns:a16="http://schemas.microsoft.com/office/drawing/2014/main" id="{EA56BE9F-B1F9-60BD-5710-83DFAF98E918}"/>
              </a:ext>
            </a:extLst>
          </p:cNvPr>
          <p:cNvSpPr>
            <a:spLocks noGrp="1"/>
          </p:cNvSpPr>
          <p:nvPr>
            <p:ph type="body" sz="quarter" idx="14"/>
          </p:nvPr>
        </p:nvSpPr>
        <p:spPr/>
        <p:txBody>
          <a:bodyPr/>
          <a:lstStyle/>
          <a:p>
            <a:r>
              <a:rPr lang="en-US" dirty="0"/>
              <a:t>Index map illustrating the Stadia Survey of the Yellow River, mapped on 52 sheets to a scale 1:25,000; located as show by the small rectangles, each bearing the corresponding file number or letter.</a:t>
            </a:r>
          </a:p>
          <a:p>
            <a:r>
              <a:rPr lang="en-US" dirty="0"/>
              <a:t>The Shantung River Conservancy map, scale 1:60,000 is shown in broken outline. </a:t>
            </a:r>
          </a:p>
          <a:p>
            <a:r>
              <a:rPr lang="en-US" dirty="0"/>
              <a:t>The 10 larger rectangular tracings are based on the accepted longitude of the British map for Tianjin, and observed latitudes at Tianjin, </a:t>
            </a:r>
            <a:r>
              <a:rPr lang="en-US" dirty="0" err="1"/>
              <a:t>Linqing</a:t>
            </a:r>
            <a:r>
              <a:rPr lang="en-US" dirty="0"/>
              <a:t>, and Anshan. </a:t>
            </a:r>
          </a:p>
        </p:txBody>
      </p:sp>
    </p:spTree>
    <p:extLst>
      <p:ext uri="{BB962C8B-B14F-4D97-AF65-F5344CB8AC3E}">
        <p14:creationId xmlns:p14="http://schemas.microsoft.com/office/powerpoint/2010/main" val="2828723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8A6375-74E0-50B9-44CE-C5EE0CD67663}"/>
              </a:ext>
            </a:extLst>
          </p:cNvPr>
          <p:cNvSpPr>
            <a:spLocks noGrp="1"/>
          </p:cNvSpPr>
          <p:nvPr>
            <p:ph type="ctrTitle"/>
          </p:nvPr>
        </p:nvSpPr>
        <p:spPr>
          <a:xfrm>
            <a:off x="1313793" y="617284"/>
            <a:ext cx="2430967" cy="2188978"/>
          </a:xfrm>
        </p:spPr>
        <p:txBody>
          <a:bodyPr/>
          <a:lstStyle/>
          <a:p>
            <a:r>
              <a:rPr lang="en-US" sz="2400" dirty="0"/>
              <a:t>Grand Canal in Relation to Yellow River Delta</a:t>
            </a:r>
          </a:p>
        </p:txBody>
      </p:sp>
      <p:sp>
        <p:nvSpPr>
          <p:cNvPr id="4" name="Text Placeholder 3" descr="Hand-drawn map on cyanotype paper with ">
            <a:extLst>
              <a:ext uri="{FF2B5EF4-FFF2-40B4-BE49-F238E27FC236}">
                <a16:creationId xmlns:a16="http://schemas.microsoft.com/office/drawing/2014/main" id="{1A75DA7D-4B92-A0FD-6602-BECF3F97384C}"/>
              </a:ext>
            </a:extLst>
          </p:cNvPr>
          <p:cNvSpPr>
            <a:spLocks noGrp="1"/>
          </p:cNvSpPr>
          <p:nvPr>
            <p:ph type="body" sz="quarter" idx="14"/>
          </p:nvPr>
        </p:nvSpPr>
        <p:spPr>
          <a:xfrm>
            <a:off x="1310713" y="2806262"/>
            <a:ext cx="2430968" cy="7682121"/>
          </a:xfrm>
        </p:spPr>
        <p:txBody>
          <a:bodyPr/>
          <a:lstStyle/>
          <a:p>
            <a:r>
              <a:rPr lang="en-US" dirty="0"/>
              <a:t>Hypsometric map of North-East China showing generalized contours above 500 meters and physiography of the Huang Ho or Yellow River.</a:t>
            </a:r>
          </a:p>
          <a:p>
            <a:endParaRPr lang="en-US" dirty="0"/>
          </a:p>
        </p:txBody>
      </p:sp>
      <p:pic>
        <p:nvPicPr>
          <p:cNvPr id="11" name="Picture Placeholder 13" descr="A picture containing text, blackboard&#10;&#10;Description automatically generated">
            <a:extLst>
              <a:ext uri="{FF2B5EF4-FFF2-40B4-BE49-F238E27FC236}">
                <a16:creationId xmlns:a16="http://schemas.microsoft.com/office/drawing/2014/main" id="{35171ADA-6E78-479A-86CF-877EDA6AFEAE}"/>
              </a:ext>
            </a:extLst>
          </p:cNvPr>
          <p:cNvPicPr>
            <a:picLocks noChangeAspect="1"/>
          </p:cNvPicPr>
          <p:nvPr/>
        </p:nvPicPr>
        <p:blipFill rotWithShape="1">
          <a:blip r:embed="rId3"/>
          <a:srcRect l="-1347" t="371" r="-125" b="118"/>
          <a:stretch/>
        </p:blipFill>
        <p:spPr>
          <a:xfrm rot="10800000">
            <a:off x="3741680" y="-5"/>
            <a:ext cx="9324399" cy="685800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pic>
    </p:spTree>
    <p:extLst>
      <p:ext uri="{BB962C8B-B14F-4D97-AF65-F5344CB8AC3E}">
        <p14:creationId xmlns:p14="http://schemas.microsoft.com/office/powerpoint/2010/main" val="4132509894"/>
      </p:ext>
    </p:extLst>
  </p:cSld>
  <p:clrMapOvr>
    <a:masterClrMapping/>
  </p:clrMapOvr>
</p:sld>
</file>

<file path=ppt/theme/theme1.xml><?xml version="1.0" encoding="utf-8"?>
<a:theme xmlns:a="http://schemas.openxmlformats.org/drawingml/2006/main" name="Office Them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ur Title goes Here" id="{216E2A47-1B33-481B-B469-F891BA0BB112}" vid="{A834A686-415F-444B-99EF-70560C1C6F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Modern clean sophisticated presentation</Template>
  <TotalTime>737</TotalTime>
  <Words>2063</Words>
  <Application>Microsoft Office PowerPoint</Application>
  <PresentationFormat>Widescreen</PresentationFormat>
  <Paragraphs>90</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Sagona ExtraLight</vt:lpstr>
      <vt:lpstr>Speak Pro</vt:lpstr>
      <vt:lpstr>Office Theme</vt:lpstr>
      <vt:lpstr>Robert Hall Merrill</vt:lpstr>
      <vt:lpstr>Biographical Notes</vt:lpstr>
      <vt:lpstr>Grand Canal Improvement Board</vt:lpstr>
      <vt:lpstr>Final Report on Preliminary Surveys of the Grand Canal</vt:lpstr>
      <vt:lpstr>Design Department Manual</vt:lpstr>
      <vt:lpstr>PowerPoint Presentation</vt:lpstr>
      <vt:lpstr>PowerPoint Presentation</vt:lpstr>
      <vt:lpstr>Maps</vt:lpstr>
      <vt:lpstr>Grand Canal in Relation to Yellow River Delta</vt:lpstr>
      <vt:lpstr>Index Map of Plane Table sheets: 1915-1917 Shantung Canal Surveys</vt:lpstr>
      <vt:lpstr>Reclamation Diagram</vt:lpstr>
      <vt:lpstr>YELLOW RIVERBED ELEVATIONS AT  WEI-CHIA-SHAN, 1919</vt:lpstr>
      <vt:lpstr>ELEVATIONS OF YELLOW RIVER BED AT TIENTSIN-PUKOW R.R. BRIDGE</vt:lpstr>
      <vt:lpstr>Subject –summary Estimate for canal by various routes</vt:lpstr>
      <vt:lpstr>Grand Canal Project correspondence</vt:lpstr>
      <vt:lpstr>Photographs and Lantern Slides</vt:lpstr>
      <vt:lpstr>Biographical Notes (cont.)</vt:lpstr>
      <vt:lpstr>Connect</vt:lpstr>
    </vt:vector>
  </TitlesOfParts>
  <Company>Grand Valley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Robert Hall Merrill</dc:title>
  <dc:creator>Annie Benefiel</dc:creator>
  <cp:lastModifiedBy>Annie Benefiel</cp:lastModifiedBy>
  <cp:revision>5</cp:revision>
  <dcterms:created xsi:type="dcterms:W3CDTF">2023-02-14T17:26:50Z</dcterms:created>
  <dcterms:modified xsi:type="dcterms:W3CDTF">2023-04-15T12:34:46Z</dcterms:modified>
</cp:coreProperties>
</file>