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5143500" cx="9144000"/>
  <p:notesSz cx="6858000" cy="914400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8.xml"/><Relationship Id="rId44" Type="http://schemas.openxmlformats.org/officeDocument/2006/relationships/font" Target="fonts/Roboto-boldItalic.fntdata"/><Relationship Id="rId21" Type="http://schemas.openxmlformats.org/officeDocument/2006/relationships/slide" Target="slides/slide17.xml"/><Relationship Id="rId43" Type="http://schemas.openxmlformats.org/officeDocument/2006/relationships/font" Target="fonts/Roboto-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hesterqiang?utm_source=unsplash&amp;utm_medium=referral&amp;utm_content=creditCopyText" TargetMode="External"/><Relationship Id="rId3" Type="http://schemas.openxmlformats.org/officeDocument/2006/relationships/hyperlink" Target="https://unsplash.com/@hesterqiang?utm_source=unsplash&amp;utm_medium=referral&amp;utm_content=creditCopyText" TargetMode="External"/><Relationship Id="rId4" Type="http://schemas.openxmlformats.org/officeDocument/2006/relationships/hyperlink" Target="https://unsplash.com/s/photos/journey?utm_source=unsplash&amp;utm_medium=referral&amp;utm_content=creditCopyText" TargetMode="External"/><Relationship Id="rId5" Type="http://schemas.openxmlformats.org/officeDocument/2006/relationships/hyperlink" Target="https://unsplash.com/s/photos/journey?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socialworkplace.com/2017/11/the-employee-lifecycle-is-your-roadmap-to-building-an-engaged-employee-experienc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etterup.com/blog/accountability-vs-responsibility-for-leaders-going-back-to-the-basic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mantashesthaven?utm_source=unsplash&amp;utm_medium=referral&amp;utm_content=creditCopyText" TargetMode="External"/><Relationship Id="rId3" Type="http://schemas.openxmlformats.org/officeDocument/2006/relationships/hyperlink" Target="https://unsplash.com/@mantashesthaven?utm_source=unsplash&amp;utm_medium=referral&amp;utm_content=creditCopyText" TargetMode="External"/><Relationship Id="rId4" Type="http://schemas.openxmlformats.org/officeDocument/2006/relationships/hyperlink" Target="https://unsplash.com/s/photos/journey?utm_source=unsplash&amp;utm_medium=referral&amp;utm_content=creditCopyText" TargetMode="External"/><Relationship Id="rId5" Type="http://schemas.openxmlformats.org/officeDocument/2006/relationships/hyperlink" Target="https://unsplash.com/s/photos/journey?utm_source=unsplash&amp;utm_medium=referral&amp;utm_content=creditCopyTex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cytonn_photography?utm_source=unsplash&amp;utm_medium=referral&amp;utm_content=creditCopyText" TargetMode="External"/><Relationship Id="rId3" Type="http://schemas.openxmlformats.org/officeDocument/2006/relationships/hyperlink" Target="https://unsplash.com/@cytonn_photography?utm_source=unsplash&amp;utm_medium=referral&amp;utm_content=creditCopyText" TargetMode="External"/><Relationship Id="rId4" Type="http://schemas.openxmlformats.org/officeDocument/2006/relationships/hyperlink" Target="https://unsplash.com/s/photos/typing?utm_source=unsplash&amp;utm_medium=referral&amp;utm_content=creditCopyText" TargetMode="External"/><Relationship Id="rId5" Type="http://schemas.openxmlformats.org/officeDocument/2006/relationships/hyperlink" Target="https://unsplash.com/s/photos/typing?utm_source=unsplash&amp;utm_medium=referral&amp;utm_content=creditCopyText"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tjerwin?utm_source=unsplash&amp;utm_medium=referral&amp;utm_content=creditCopyText" TargetMode="External"/><Relationship Id="rId3" Type="http://schemas.openxmlformats.org/officeDocument/2006/relationships/hyperlink" Target="https://unsplash.com/@tjerwin?utm_source=unsplash&amp;utm_medium=referral&amp;utm_content=creditCopyText" TargetMode="External"/><Relationship Id="rId4" Type="http://schemas.openxmlformats.org/officeDocument/2006/relationships/hyperlink" Target="https://unsplash.com/s/photos/training?utm_source=unsplash&amp;utm_medium=referral&amp;utm_content=creditCopyText" TargetMode="External"/><Relationship Id="rId5" Type="http://schemas.openxmlformats.org/officeDocument/2006/relationships/hyperlink" Target="https://unsplash.com/s/photos/training?utm_source=unsplash&amp;utm_medium=referral&amp;utm_content=creditCopyText"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wocintechchat?utm_source=unsplash&amp;utm_medium=referral&amp;utm_content=creditCopyText" TargetMode="External"/><Relationship Id="rId3" Type="http://schemas.openxmlformats.org/officeDocument/2006/relationships/hyperlink" Target="https://unsplash.com/@wocintechchat?utm_source=unsplash&amp;utm_medium=referral&amp;utm_content=creditCopyText" TargetMode="External"/><Relationship Id="rId4" Type="http://schemas.openxmlformats.org/officeDocument/2006/relationships/hyperlink" Target="https://unsplash.com/s/photos/conversation?utm_source=unsplash&amp;utm_medium=referral&amp;utm_content=creditCopyText" TargetMode="External"/><Relationship Id="rId5" Type="http://schemas.openxmlformats.org/officeDocument/2006/relationships/hyperlink" Target="https://unsplash.com/s/photos/conversation?utm_source=unsplash&amp;utm_medium=referral&amp;utm_content=creditCopyText"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o.ucsc.edu/diversity.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EMILY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Hester Qiang</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104d27bdfc_0_1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104d27bdfc_0_1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
                <a:solidFill>
                  <a:schemeClr val="dk1"/>
                </a:solidFill>
              </a:rPr>
              <a:t>The employee lifecycle model is a model used in organizational development and talent acquisition functions. It is used to identify the various critical stages that an employee goes through as they engage with an organization. The Social Workplace has created the graphic on the slide, which articulates the stages as well as the critical questions to consider in each stage from both the perspective of the manager and the employee.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Graphic credit: Elizabeth Lupfer, 2017, “Using the Employee Lifecycle as your Roadmap to Employee Engagement”, The Social Workplace: </a:t>
            </a:r>
            <a:r>
              <a:rPr lang="en" sz="1000" u="sng">
                <a:solidFill>
                  <a:srgbClr val="1155CC"/>
                </a:solidFill>
                <a:hlinkClick r:id="rId2">
                  <a:extLst>
                    <a:ext uri="{A12FA001-AC4F-418D-AE19-62706E023703}">
                      <ahyp:hlinkClr val="tx"/>
                    </a:ext>
                  </a:extLst>
                </a:hlinkClick>
              </a:rPr>
              <a:t>https://thesocialworkplace.com/2017/11/the-employee-lifecycle-is-your-roadmap-to-building-an-engaged-employee-experience/</a:t>
            </a:r>
            <a:r>
              <a:rPr lang="en" sz="1000">
                <a:solidFill>
                  <a:schemeClr val="dk1"/>
                </a:solidFill>
              </a:rPr>
              <a:t>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04d27bdfc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104d27bdfc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JOSEPH</a:t>
            </a:r>
            <a:endParaRPr/>
          </a:p>
          <a:p>
            <a:pPr indent="0" lvl="0" marL="0" rtl="0" algn="l">
              <a:spcBef>
                <a:spcPts val="0"/>
              </a:spcBef>
              <a:spcAft>
                <a:spcPts val="0"/>
              </a:spcAft>
              <a:buNone/>
            </a:pPr>
            <a:r>
              <a:t/>
            </a:r>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In simple terms, a job description is a bridge that connects the employer's needs to the employee's understanding of their job role. It’s crucial in the recruitment process to get this right.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In many ways, the job description is the job. That’s all applicants initially see, and they really make their application decision on, that's what they refer back to when making their final decision.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Job descriptions usually include the job title, key responsibilities, necessary qualifications, and skills. It also outlines the working conditions, and, importantly, gives a glimpse into the organization's culture.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power of job descriptions doesn't stop at recruitment. They're also used as a guiding tool for setting expectations, and evaluation of an employee's performance. They also serve as the framework for compensation planning, and function as a legal document to comply with labor laws.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Job descriptions touch a lot more aspects of an organization than one may first realize. Therefore, it’s essential that they are created with an equity mindset, which could and should change the way we write and perceive job descriptions.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Job descriptions are an art, which has and is evolving.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SLIDES_API122823803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SLIDES_API122823803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EMILY </a:t>
            </a:r>
            <a:endParaRPr/>
          </a:p>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104d27bdfc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104d27bdfc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Shannon Perez-Darby share this definition that, “Accountability is taking responsibility for your choices and the consequences of those choices.” Connie Burk frames accountability as “an internal resource for recognizing and redressing harms we have caused to ourselves and others”. Within the context of organizations, accountability emcompasses fulfilling job responsibilities as well as impact on the workplace culture. BetterUp Blog defines accountability as “the recognition and acknowledgment of our responsibilities, and being answerable for the outcomes of our actions, decisions, and mistakes.” (</a:t>
            </a:r>
            <a:r>
              <a:rPr lang="en" u="sng">
                <a:solidFill>
                  <a:schemeClr val="hlink"/>
                </a:solidFill>
                <a:hlinkClick r:id="rId2"/>
              </a:rPr>
              <a:t>https://www.betterup.com/blog/accountability-vs-responsibility-for-leaders-going-back-to-the-basics</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are responsible for things and we are accountable to people, but both are a conscious choice that comes from within.</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104d27bdfc_0_1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104d27bdfc_0_1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JOSEPH</a:t>
            </a:r>
            <a:endParaRPr>
              <a:solidFill>
                <a:schemeClr val="dk1"/>
              </a:solidFill>
            </a:endParaRPr>
          </a:p>
          <a:p>
            <a:pPr indent="0" lvl="0" marL="0" rtl="0" algn="l">
              <a:spcBef>
                <a:spcPts val="0"/>
              </a:spcBef>
              <a:spcAft>
                <a:spcPts val="0"/>
              </a:spcAft>
              <a:buNone/>
            </a:pPr>
            <a:r>
              <a:t/>
            </a:r>
            <a:endParaRPr>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Firstly, they should be Objective, meaning they're rooted in fact and not influenced by personal feelings or opinions. They are based on measurable attributes.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Secondly, they should be Relevant, directly related to the job responsibilities.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And finally, they should be Demonstrable. Candidates should be able to prove or show these qualifications.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Required qualifications are non-negotiable and are often not easily teachable. They represent the minimum set of skills, education, and abilities a candidate must have to perform a job effectively within the first one to three years. We point out 1-3 years for two reasons: one, it will probably help you narrow them down, and two, in creating a job description, you need to focus on relevant requirements, not ones you think might be applicable down the road. Required qualifications then, are designed to perform a filtering function, helping to pare the list down to the most suitable applicants.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Preferred qualifications, often seen as "nice to haves," could enhance a candidate’s ability to excel, but they're not essential for job performance. And if possible, this should be spelled out within the JD itself. Something about them being desirable, but that they should NOT be perceived as barriers to application. Overall, many job descriptions have too many of both, which could lead to unintended bias and exclusivity.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Practicing minimalism in listing qualifications can promote inclusivity. By focusing on the core skills and knowledge truly needed for a role, AND being open to how candidates may have acquired these (through formal education, self-learning, or transferable skills from different but relevant experiences), employers can attract a far more diverse range of applicants.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So narrowing qualifications down is half the battle. And this starts from examining everything from the top down. Ask yourself what are the core responsibilities and accountabilities of this position? What are my organization’s values? What are the strengths and weaknesses of my current team? And, importantly, crucially, what qualifications are realistic given the level of the role, salary, and the current market conditions? </a:t>
            </a:r>
            <a:endParaRPr sz="120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41b98956c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41b98956c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JOSEPH</a:t>
            </a:r>
            <a:endParaRPr>
              <a:solidFill>
                <a:schemeClr val="dk1"/>
              </a:solidFill>
            </a:endParaRPr>
          </a:p>
          <a:p>
            <a:pPr indent="0" lvl="0" marL="0" rtl="0" algn="l">
              <a:spcBef>
                <a:spcPts val="0"/>
              </a:spcBef>
              <a:spcAft>
                <a:spcPts val="0"/>
              </a:spcAft>
              <a:buNone/>
            </a:pPr>
            <a:r>
              <a:t/>
            </a:r>
            <a:endParaRPr>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I invite you to ask yourself “why” if you notice the following. "Specific Degree with No Equivalency": Ask yourself: Is the specific degree absolutely essential for the role, or could similar knowledge and skills be acquired through other means? This can create a barrier for people who may not have had the opportunity to earn the specific degree, but who have gained skills and knowledge through work or life experience. So if you’re going to ask for a specific degree or study, perhaps add "Or Equivalent Experience" as a possible alternative.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High Number of Years of Experience": Reflect on this: Is the number of years' experience required directly related to the complexity or level of responsibility of the role, or could someone with fewer years but high-quality experience be just as capable? This could potentially exclude younger candidates, career switchers, or those who have taken time out of the workforce, such as for family or health reasons.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"Full-Time Availability with No Flexibility": Consider this: Is full-time availability with no flexibility truly necessary for the role, or could tasks and responsibilities be managed effectively with a more flexible schedule? This can be detrimental to individuals who may have caregiving duties, or perhaps chronic illness.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Avoid “stacking” qualifications, or exclusively centering a new job description on the current or former incumbent. Each time you fill the role, you need to holistically reexamine the job description, instead of tacking on more things to an existing one. Every candidate brings unique experiences and skills, and the job description should be designed to welcome this diversity, not deter it.</a:t>
            </a:r>
            <a:endParaRPr sz="120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104d27bdfc_0_1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104d27bdfc_0_1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JOSEPH</a:t>
            </a:r>
            <a:endParaRPr>
              <a:solidFill>
                <a:schemeClr val="dk1"/>
              </a:solidFill>
            </a:endParaRPr>
          </a:p>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dk1"/>
                </a:solidFill>
                <a:hlinkClick r:id="rId3">
                  <a:extLst>
                    <a:ext uri="{A12FA001-AC4F-418D-AE19-62706E023703}">
                      <ahyp:hlinkClr val="tx"/>
                    </a:ext>
                  </a:extLst>
                </a:hlinkClick>
              </a:rPr>
              <a:t>Mantas Hesthaven</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dk1"/>
                </a:solidFill>
                <a:hlinkClick r:id="rId5">
                  <a:extLst>
                    <a:ext uri="{A12FA001-AC4F-418D-AE19-62706E023703}">
                      <ahyp:hlinkClr val="tx"/>
                    </a:ext>
                  </a:extLst>
                </a:hlinkClick>
              </a:rPr>
              <a:t>Unsplash</a:t>
            </a:r>
            <a:endParaRPr>
              <a:solidFill>
                <a:schemeClr val="dk1"/>
              </a:solidFill>
            </a:endParaRPr>
          </a:p>
          <a:p>
            <a:pPr indent="0" lvl="0" marL="0" rtl="0" algn="l">
              <a:spcBef>
                <a:spcPts val="0"/>
              </a:spcBef>
              <a:spcAft>
                <a:spcPts val="0"/>
              </a:spcAft>
              <a:buNone/>
            </a:pPr>
            <a:r>
              <a:t/>
            </a:r>
            <a:endParaRPr>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Avoiding Gender-Coded Words: The language in job descriptions should not imply a preference for a particular gender. This includes using inclusive pronouns like “you,” “they/them” “people” instead of “he” or “she,” but also excluding words like "rockstar," "ninja," or "dominate," often perceived as masculine-coded.</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Reconsider 'Years of Experience': Years of experience doesn't always directly translate into skill level or proficiency. Instead of strictly requiring a certain number of years of experience, some companies are providing necessary training or exploring alternative qualifications.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Avoiding Ageist/Ableist Language: Ageism can be an issue in job descriptions when phrases that suggest an age preference, like "enthusiastic and agile," are used. Instead, focus on describing the pace or environment of the job without implying a specific age bracket for or ability of the candidate.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108d4ed28d_0_2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108d4ed28d_0_2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ANNIE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Share in the chat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108d4ed28d_0_2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108d4ed28d_0_2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ANNIE</a:t>
            </a:r>
            <a:endParaRPr/>
          </a:p>
          <a:p>
            <a:pPr indent="0" lvl="0" marL="0" rtl="0" algn="l">
              <a:spcBef>
                <a:spcPts val="1200"/>
              </a:spcBef>
              <a:spcAft>
                <a:spcPts val="0"/>
              </a:spcAft>
              <a:buNone/>
            </a:pPr>
            <a:r>
              <a:rPr lang="en"/>
              <a:t>Answer </a:t>
            </a:r>
            <a:r>
              <a:rPr lang="en"/>
              <a:t>Key</a:t>
            </a:r>
            <a:r>
              <a:rPr lang="en"/>
              <a:t> </a:t>
            </a:r>
            <a:endParaRPr/>
          </a:p>
          <a:p>
            <a:pPr indent="-298450" lvl="0" marL="457200" rtl="0" algn="l">
              <a:spcBef>
                <a:spcPts val="0"/>
              </a:spcBef>
              <a:spcAft>
                <a:spcPts val="0"/>
              </a:spcAft>
              <a:buSzPts val="1100"/>
              <a:buAutoNum type="arabicPeriod"/>
            </a:pPr>
            <a:r>
              <a:rPr lang="en"/>
              <a:t>Energetic is ableist, and unnecessary for this role </a:t>
            </a:r>
            <a:endParaRPr/>
          </a:p>
          <a:p>
            <a:pPr indent="-298450" lvl="0" marL="457200" rtl="0" algn="l">
              <a:spcBef>
                <a:spcPts val="0"/>
              </a:spcBef>
              <a:spcAft>
                <a:spcPts val="0"/>
              </a:spcAft>
              <a:buSzPts val="1100"/>
              <a:buAutoNum type="arabicPeriod"/>
            </a:pPr>
            <a:r>
              <a:rPr lang="en"/>
              <a:t>Professional is subjective and white-centered</a:t>
            </a:r>
            <a:endParaRPr/>
          </a:p>
          <a:p>
            <a:pPr indent="-298450" lvl="0" marL="457200" rtl="0" algn="l">
              <a:spcBef>
                <a:spcPts val="0"/>
              </a:spcBef>
              <a:spcAft>
                <a:spcPts val="0"/>
              </a:spcAft>
              <a:buSzPts val="1100"/>
              <a:buAutoNum type="arabicPeriod"/>
            </a:pPr>
            <a:r>
              <a:rPr lang="en"/>
              <a:t>Strong English language skills is racist and anti-immigrant</a:t>
            </a:r>
            <a:endParaRPr/>
          </a:p>
          <a:p>
            <a:pPr indent="-298450" lvl="0" marL="457200" rtl="0" algn="l">
              <a:spcBef>
                <a:spcPts val="0"/>
              </a:spcBef>
              <a:spcAft>
                <a:spcPts val="0"/>
              </a:spcAft>
              <a:buSzPts val="1100"/>
              <a:buAutoNum type="arabicPeriod"/>
            </a:pPr>
            <a:r>
              <a:rPr lang="en"/>
              <a:t>Ability to lift 50 lbs is ableist and too high of a weight for this role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104d27bdfc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104d27bdfc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EMILY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486e51da2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486e51da2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EMILY </a:t>
            </a:r>
            <a:endParaRPr/>
          </a:p>
          <a:p>
            <a:pPr indent="0" lvl="0" marL="0" rtl="0" algn="l">
              <a:spcBef>
                <a:spcPts val="0"/>
              </a:spcBef>
              <a:spcAft>
                <a:spcPts val="0"/>
              </a:spcAft>
              <a:buNone/>
            </a:pPr>
            <a:r>
              <a:rPr lang="en"/>
              <a:t>Based on the request of the CALM organizers, we are providing a link to our land acknowledgement (or see below) and we put our names on the slide to </a:t>
            </a:r>
            <a:r>
              <a:rPr lang="en"/>
              <a:t>acknowledge</a:t>
            </a:r>
            <a:r>
              <a:rPr lang="en"/>
              <a:t> how we are addressing the land acknowledgement.  This was a humbling activity and we have more growth to make on this journey.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GVSU Land Acknowledgement:</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Today, we would like to recognize the People of the Three Fires: the Ojibwe, Odawa, and Bodawademi peoples on whose land we are gathered on today. The Three Fires People are Indigenous to this land which means that this is their ancestral territory. Every university in this country was built on Indigenous land. We conduct land acknowledgments as a reminder of the histories, teachings, traditions, and the first people who originated here and who tend to Mshkiikii (land/earth) always.</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We conduct these acknowledgments to be good visitors, as these were always done before colonial contact.  To continue to be good visitors, we have the responsibility to learn about the history of settler colonialism and its impact on Indigenous people.</a:t>
            </a:r>
            <a:endParaRPr i="1"/>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104d27bdfc_0_1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104d27bdfc_0_1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Emily:</a:t>
            </a:r>
            <a:endParaRPr/>
          </a:p>
          <a:p>
            <a:pPr indent="-298450" lvl="0" marL="457200" rtl="0" algn="l">
              <a:spcBef>
                <a:spcPts val="0"/>
              </a:spcBef>
              <a:spcAft>
                <a:spcPts val="0"/>
              </a:spcAft>
              <a:buSzPts val="1100"/>
              <a:buChar char="●"/>
            </a:pPr>
            <a:r>
              <a:rPr lang="en"/>
              <a:t>Project charter and engagement Plan: (who, what, when, how)</a:t>
            </a:r>
            <a:endParaRPr/>
          </a:p>
          <a:p>
            <a:pPr indent="-298450" lvl="1" marL="914400" rtl="0" algn="l">
              <a:spcBef>
                <a:spcPts val="0"/>
              </a:spcBef>
              <a:spcAft>
                <a:spcPts val="0"/>
              </a:spcAft>
              <a:buSzPts val="1100"/>
              <a:buChar char="○"/>
            </a:pPr>
            <a:r>
              <a:rPr lang="en"/>
              <a:t>goals, deliverables, timeline, colleagues on committee, responsibilities, colleagues to be consulted</a:t>
            </a:r>
            <a:endParaRPr/>
          </a:p>
          <a:p>
            <a:pPr indent="-298450" lvl="0" marL="457200" rtl="0" algn="l">
              <a:spcBef>
                <a:spcPts val="0"/>
              </a:spcBef>
              <a:spcAft>
                <a:spcPts val="0"/>
              </a:spcAft>
              <a:buSzPts val="1100"/>
              <a:buChar char="●"/>
            </a:pPr>
            <a:r>
              <a:rPr lang="en"/>
              <a:t>Synthesize- bring together key people and work that is currently be doing (project doesn’t occur in a vacuum). Who will be most impacted, directly or indirectly?  </a:t>
            </a:r>
            <a:endParaRPr/>
          </a:p>
          <a:p>
            <a:pPr indent="-298450" lvl="1" marL="914400" rtl="0" algn="l">
              <a:spcBef>
                <a:spcPts val="0"/>
              </a:spcBef>
              <a:spcAft>
                <a:spcPts val="0"/>
              </a:spcAft>
              <a:buSzPts val="1100"/>
              <a:buChar char="○"/>
            </a:pPr>
            <a:r>
              <a:rPr lang="en"/>
              <a:t>Find recently revised position descriptions (typically new hires)</a:t>
            </a:r>
            <a:endParaRPr/>
          </a:p>
          <a:p>
            <a:pPr indent="-298450" lvl="1" marL="914400" rtl="0" algn="l">
              <a:spcBef>
                <a:spcPts val="0"/>
              </a:spcBef>
              <a:spcAft>
                <a:spcPts val="0"/>
              </a:spcAft>
              <a:buSzPts val="1100"/>
              <a:buChar char="○"/>
            </a:pPr>
            <a:r>
              <a:rPr lang="en"/>
              <a:t>Inclusive student task force (active, doing ongoing work)</a:t>
            </a:r>
            <a:endParaRPr/>
          </a:p>
          <a:p>
            <a:pPr indent="-298450" lvl="1" marL="914400" rtl="0" algn="l">
              <a:spcBef>
                <a:spcPts val="0"/>
              </a:spcBef>
              <a:spcAft>
                <a:spcPts val="0"/>
              </a:spcAft>
              <a:buSzPts val="1100"/>
              <a:buChar char="○"/>
            </a:pPr>
            <a:r>
              <a:rPr lang="en"/>
              <a:t>Annie, our dean involved with larger campus efforts (network of advisors) and created inclusive hiring practices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104d27bdfc_0_1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104d27bdfc_0_1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EMILY</a:t>
            </a:r>
            <a:endParaRPr/>
          </a:p>
          <a:p>
            <a:pPr indent="0" lvl="0" marL="0" rtl="0" algn="l">
              <a:spcBef>
                <a:spcPts val="0"/>
              </a:spcBef>
              <a:spcAft>
                <a:spcPts val="0"/>
              </a:spcAft>
              <a:buNone/>
            </a:pPr>
            <a:r>
              <a:rPr lang="en"/>
              <a:t>Interest was greatest around student colleagues (taskforce working on it when this project started) and expectations on professional behaviors (dated, boilerplate language that was in everyone’s position description).  It was created about 11 years ago and had 11 bullet points.  </a:t>
            </a:r>
            <a:r>
              <a:rPr lang="en"/>
              <a:t>Removed former ‘expectations section” because “professional behaviors” problematic, white-coded workplace expectations, and in general, bullet points had vague language that was redundant to other content in position descriptions.  </a:t>
            </a:r>
            <a:r>
              <a:rPr lang="en"/>
              <a:t>Only one bullet point was kept but modified: “protects user privacy.”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2 standard IDEA bullet points additional IDEA language in ‘essential functions’ and embedded in specific job responsibilities.  </a:t>
            </a:r>
            <a:endParaRPr/>
          </a:p>
          <a:p>
            <a:pPr indent="0" lvl="0" marL="0" rtl="0" algn="l">
              <a:spcBef>
                <a:spcPts val="0"/>
              </a:spcBef>
              <a:spcAft>
                <a:spcPts val="0"/>
              </a:spcAft>
              <a:buNone/>
            </a:pPr>
            <a:r>
              <a:t/>
            </a:r>
            <a:endParaRPr/>
          </a:p>
          <a:p>
            <a:pPr indent="0" lvl="0" marL="0" rtl="0" algn="l">
              <a:spcBef>
                <a:spcPts val="0"/>
              </a:spcBef>
              <a:spcAft>
                <a:spcPts val="120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26fa1929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26fa1929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EMILY</a:t>
            </a:r>
            <a:endParaRPr/>
          </a:p>
          <a:p>
            <a:pPr indent="0" lvl="0" marL="0" rtl="0" algn="l">
              <a:spcBef>
                <a:spcPts val="0"/>
              </a:spcBef>
              <a:spcAft>
                <a:spcPts val="0"/>
              </a:spcAft>
              <a:buNone/>
            </a:pPr>
            <a:r>
              <a:rPr lang="en">
                <a:solidFill>
                  <a:schemeClr val="dk1"/>
                </a:solidFill>
              </a:rPr>
              <a:t>We have 2 standard IDEA bullet points additional 3 IDEA bullet points in ‘essential functions’ and embedded in specific job responsibilities (i.e. job specific example for someone who works with metadata: “Actively seeks to update controlled vocabularies and other metadata to keep them in line with our commitment to IDEA.”)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Qualifications are paired with IDEA-specific accountabilities within each role. Accountability structure for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IDEA includes job accountabilities, goals, supervisor 1:1, and annual review processes.</a:t>
            </a:r>
            <a:endParaRPr>
              <a:solidFill>
                <a:schemeClr val="dk1"/>
              </a:solidFill>
            </a:endParaRPr>
          </a:p>
          <a:p>
            <a:pPr indent="0" lvl="0" marL="0" rtl="0" algn="l">
              <a:spcBef>
                <a:spcPts val="0"/>
              </a:spcBef>
              <a:spcAft>
                <a:spcPts val="0"/>
              </a:spcAft>
              <a:buNone/>
            </a:pPr>
            <a:r>
              <a:t/>
            </a:r>
            <a:endParaRPr/>
          </a:p>
          <a:p>
            <a:pPr indent="0" lvl="0" marL="0" rtl="0" algn="l">
              <a:spcBef>
                <a:spcPts val="1200"/>
              </a:spcBef>
              <a:spcAft>
                <a:spcPts val="0"/>
              </a:spcAft>
              <a:buClr>
                <a:schemeClr val="dk1"/>
              </a:buClr>
              <a:buSzPts val="1100"/>
              <a:buFont typeface="Arial"/>
              <a:buNone/>
            </a:pPr>
            <a:r>
              <a:rPr lang="en"/>
              <a:t>IDEA Qualifications4</a:t>
            </a:r>
            <a:endParaRPr/>
          </a:p>
          <a:p>
            <a:pPr indent="0" lvl="0" marL="0" rtl="0" algn="l">
              <a:spcBef>
                <a:spcPts val="1200"/>
              </a:spcBef>
              <a:spcAft>
                <a:spcPts val="0"/>
              </a:spcAft>
              <a:buClr>
                <a:schemeClr val="dk1"/>
              </a:buClr>
              <a:buSzPts val="1100"/>
              <a:buFont typeface="Arial"/>
              <a:buNone/>
            </a:pPr>
            <a:r>
              <a:rPr lang="en"/>
              <a:t>Required for Administrative Professional and Faculty positions:</a:t>
            </a:r>
            <a:endParaRPr/>
          </a:p>
          <a:p>
            <a:pPr indent="0" lvl="0" marL="0" rtl="0" algn="l">
              <a:spcBef>
                <a:spcPts val="1200"/>
              </a:spcBef>
              <a:spcAft>
                <a:spcPts val="0"/>
              </a:spcAft>
              <a:buClr>
                <a:schemeClr val="dk1"/>
              </a:buClr>
              <a:buSzPts val="1100"/>
              <a:buFont typeface="Arial"/>
              <a:buNone/>
            </a:pPr>
            <a:r>
              <a:rPr lang="en"/>
              <a:t>● Demonstrated the intercultural understanding and awareness required to work in a</a:t>
            </a:r>
            <a:endParaRPr/>
          </a:p>
          <a:p>
            <a:pPr indent="0" lvl="0" marL="0" rtl="0" algn="l">
              <a:spcBef>
                <a:spcPts val="1200"/>
              </a:spcBef>
              <a:spcAft>
                <a:spcPts val="0"/>
              </a:spcAft>
              <a:buClr>
                <a:schemeClr val="dk1"/>
              </a:buClr>
              <a:buSzPts val="1100"/>
              <a:buFont typeface="Arial"/>
              <a:buNone/>
            </a:pPr>
            <a:r>
              <a:rPr lang="en"/>
              <a:t>diverse workplace and serve a diverse population to contribute to a healthy, inclusive</a:t>
            </a:r>
            <a:endParaRPr/>
          </a:p>
          <a:p>
            <a:pPr indent="0" lvl="0" marL="0" rtl="0" algn="l">
              <a:spcBef>
                <a:spcPts val="1200"/>
              </a:spcBef>
              <a:spcAft>
                <a:spcPts val="0"/>
              </a:spcAft>
              <a:buClr>
                <a:schemeClr val="dk1"/>
              </a:buClr>
              <a:buSzPts val="1100"/>
              <a:buFont typeface="Arial"/>
              <a:buNone/>
            </a:pPr>
            <a:r>
              <a:rPr lang="en"/>
              <a:t>working and learning environment.</a:t>
            </a:r>
            <a:endParaRPr/>
          </a:p>
          <a:p>
            <a:pPr indent="0" lvl="0" marL="0" rtl="0" algn="l">
              <a:spcBef>
                <a:spcPts val="1200"/>
              </a:spcBef>
              <a:spcAft>
                <a:spcPts val="0"/>
              </a:spcAft>
              <a:buNone/>
            </a:pPr>
            <a:r>
              <a:rPr lang="en"/>
              <a:t>● Demonstrated commitment and action to inclusion, diversity, equity, and accessibility.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Page 12 of toolkit:</a:t>
            </a:r>
            <a:endParaRPr/>
          </a:p>
          <a:p>
            <a:pPr indent="0" lvl="0" marL="0" rtl="0" algn="l">
              <a:spcBef>
                <a:spcPts val="1200"/>
              </a:spcBef>
              <a:spcAft>
                <a:spcPts val="0"/>
              </a:spcAft>
              <a:buClr>
                <a:schemeClr val="dk1"/>
              </a:buClr>
              <a:buSzPts val="1100"/>
              <a:buFont typeface="Arial"/>
              <a:buNone/>
            </a:pPr>
            <a:r>
              <a:rPr lang="en"/>
              <a:t>For all Administrative Professional and Faculty positions:</a:t>
            </a:r>
            <a:endParaRPr/>
          </a:p>
          <a:p>
            <a:pPr indent="0" lvl="0" marL="0" rtl="0" algn="l">
              <a:spcBef>
                <a:spcPts val="1200"/>
              </a:spcBef>
              <a:spcAft>
                <a:spcPts val="0"/>
              </a:spcAft>
              <a:buClr>
                <a:schemeClr val="dk1"/>
              </a:buClr>
              <a:buSzPts val="1100"/>
              <a:buFont typeface="Arial"/>
              <a:buNone/>
            </a:pPr>
            <a:r>
              <a:rPr lang="en"/>
              <a:t>As a member of the University Libraries:</a:t>
            </a:r>
            <a:endParaRPr/>
          </a:p>
          <a:p>
            <a:pPr indent="0" lvl="0" marL="0" rtl="0" algn="l">
              <a:spcBef>
                <a:spcPts val="1200"/>
              </a:spcBef>
              <a:spcAft>
                <a:spcPts val="0"/>
              </a:spcAft>
              <a:buClr>
                <a:schemeClr val="dk1"/>
              </a:buClr>
              <a:buSzPts val="1100"/>
              <a:buFont typeface="Arial"/>
              <a:buNone/>
            </a:pPr>
            <a:r>
              <a:rPr lang="en"/>
              <a:t>● Aligns with and upholds University Libraries values in action and protects user privacy.</a:t>
            </a:r>
            <a:endParaRPr/>
          </a:p>
          <a:p>
            <a:pPr indent="0" lvl="0" marL="0" rtl="0" algn="l">
              <a:spcBef>
                <a:spcPts val="1200"/>
              </a:spcBef>
              <a:spcAft>
                <a:spcPts val="0"/>
              </a:spcAft>
              <a:buClr>
                <a:schemeClr val="dk1"/>
              </a:buClr>
              <a:buSzPts val="1100"/>
              <a:buFont typeface="Arial"/>
              <a:buNone/>
            </a:pPr>
            <a:r>
              <a:rPr lang="en"/>
              <a:t>● Demonstrates the intercultural understanding and awareness required to work in a</a:t>
            </a:r>
            <a:endParaRPr/>
          </a:p>
          <a:p>
            <a:pPr indent="0" lvl="0" marL="0" rtl="0" algn="l">
              <a:spcBef>
                <a:spcPts val="1200"/>
              </a:spcBef>
              <a:spcAft>
                <a:spcPts val="0"/>
              </a:spcAft>
              <a:buClr>
                <a:schemeClr val="dk1"/>
              </a:buClr>
              <a:buSzPts val="1100"/>
              <a:buFont typeface="Arial"/>
              <a:buNone/>
            </a:pPr>
            <a:r>
              <a:rPr lang="en"/>
              <a:t>diverse workplace and serve a diverse population to contribute to a healthy, inclusive</a:t>
            </a:r>
            <a:endParaRPr/>
          </a:p>
          <a:p>
            <a:pPr indent="0" lvl="0" marL="0" rtl="0" algn="l">
              <a:spcBef>
                <a:spcPts val="1200"/>
              </a:spcBef>
              <a:spcAft>
                <a:spcPts val="0"/>
              </a:spcAft>
              <a:buClr>
                <a:schemeClr val="dk1"/>
              </a:buClr>
              <a:buSzPts val="1100"/>
              <a:buFont typeface="Arial"/>
              <a:buNone/>
            </a:pPr>
            <a:r>
              <a:rPr lang="en"/>
              <a:t>working and learning environment.</a:t>
            </a:r>
            <a:endParaRPr/>
          </a:p>
          <a:p>
            <a:pPr indent="0" lvl="0" marL="0" rtl="0" algn="l">
              <a:spcBef>
                <a:spcPts val="1200"/>
              </a:spcBef>
              <a:spcAft>
                <a:spcPts val="0"/>
              </a:spcAft>
              <a:buClr>
                <a:schemeClr val="dk1"/>
              </a:buClr>
              <a:buSzPts val="1100"/>
              <a:buFont typeface="Arial"/>
              <a:buNone/>
            </a:pPr>
            <a:r>
              <a:rPr lang="en"/>
              <a:t>● Actively contributes to the Libraries’ Inclusion, Diversity, Equity, and Accessibility</a:t>
            </a:r>
            <a:endParaRPr/>
          </a:p>
          <a:p>
            <a:pPr indent="0" lvl="0" marL="0" rtl="0" algn="l">
              <a:spcBef>
                <a:spcPts val="1200"/>
              </a:spcBef>
              <a:spcAft>
                <a:spcPts val="0"/>
              </a:spcAft>
              <a:buNone/>
            </a:pPr>
            <a:r>
              <a:rPr lang="en"/>
              <a:t>Commitment.</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rPr lang="en"/>
              <a:t>IDEA Qualifications4</a:t>
            </a:r>
            <a:endParaRPr/>
          </a:p>
          <a:p>
            <a:pPr indent="0" lvl="0" marL="0" rtl="0" algn="l">
              <a:spcBef>
                <a:spcPts val="1200"/>
              </a:spcBef>
              <a:spcAft>
                <a:spcPts val="0"/>
              </a:spcAft>
              <a:buClr>
                <a:schemeClr val="dk1"/>
              </a:buClr>
              <a:buSzPts val="1100"/>
              <a:buFont typeface="Arial"/>
              <a:buNone/>
            </a:pPr>
            <a:r>
              <a:rPr lang="en"/>
              <a:t>Required for Administrative Professional and Faculty positions:</a:t>
            </a:r>
            <a:endParaRPr/>
          </a:p>
          <a:p>
            <a:pPr indent="0" lvl="0" marL="0" rtl="0" algn="l">
              <a:spcBef>
                <a:spcPts val="1200"/>
              </a:spcBef>
              <a:spcAft>
                <a:spcPts val="0"/>
              </a:spcAft>
              <a:buClr>
                <a:schemeClr val="dk1"/>
              </a:buClr>
              <a:buSzPts val="1100"/>
              <a:buFont typeface="Arial"/>
              <a:buNone/>
            </a:pPr>
            <a:r>
              <a:rPr lang="en"/>
              <a:t>● Demonstrated the intercultural understanding and awareness required to work in a</a:t>
            </a:r>
            <a:endParaRPr/>
          </a:p>
          <a:p>
            <a:pPr indent="0" lvl="0" marL="0" rtl="0" algn="l">
              <a:spcBef>
                <a:spcPts val="1200"/>
              </a:spcBef>
              <a:spcAft>
                <a:spcPts val="0"/>
              </a:spcAft>
              <a:buClr>
                <a:schemeClr val="dk1"/>
              </a:buClr>
              <a:buSzPts val="1100"/>
              <a:buFont typeface="Arial"/>
              <a:buNone/>
            </a:pPr>
            <a:r>
              <a:rPr lang="en"/>
              <a:t>diverse workplace and serve a diverse population to contribute to a healthy, inclusive</a:t>
            </a:r>
            <a:endParaRPr/>
          </a:p>
          <a:p>
            <a:pPr indent="0" lvl="0" marL="0" rtl="0" algn="l">
              <a:spcBef>
                <a:spcPts val="1200"/>
              </a:spcBef>
              <a:spcAft>
                <a:spcPts val="0"/>
              </a:spcAft>
              <a:buClr>
                <a:schemeClr val="dk1"/>
              </a:buClr>
              <a:buSzPts val="1100"/>
              <a:buFont typeface="Arial"/>
              <a:buNone/>
            </a:pPr>
            <a:r>
              <a:rPr lang="en"/>
              <a:t>working and learning environment.</a:t>
            </a:r>
            <a:endParaRPr/>
          </a:p>
          <a:p>
            <a:pPr indent="0" lvl="0" marL="0" rtl="0" algn="l">
              <a:spcBef>
                <a:spcPts val="1200"/>
              </a:spcBef>
              <a:spcAft>
                <a:spcPts val="1200"/>
              </a:spcAft>
              <a:buNone/>
            </a:pPr>
            <a:r>
              <a:rPr lang="en"/>
              <a:t>● Demonstrated commitment and action to inclusion, diversity, equity, and accessibility.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104d27bdfc_0_1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104d27bdfc_0_1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104d27bdfc_0_1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104d27bdfc_0_1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Your planning will look different depending on whether there is an incumbent in the role, if a vacancy has occurred, or if you’re writing a job description for a new role. If there’s an incumbent, it will be important to explain why you’re updating the job description, and you’ll want to check in with them to get their insights about where the position description is accurate, what is no longer relevant and what might need to be added. Consider crafting structured dialogue prompts to share in advance. Position descriptions that are very out-of-date will require more engagement time with the incumbent than position descriptions that require only minor changes, so we’ve found that to be an important consideration as you think about a timeline for this work.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104d27bdfc_0_1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104d27bdfc_0_1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t>
            </a:r>
            <a:endParaRPr/>
          </a:p>
          <a:p>
            <a:pPr indent="0" lvl="0" marL="0" rtl="0" algn="l">
              <a:lnSpc>
                <a:spcPct val="115000"/>
              </a:lnSpc>
              <a:spcBef>
                <a:spcPts val="0"/>
              </a:spcBef>
              <a:spcAft>
                <a:spcPts val="0"/>
              </a:spcAft>
              <a:buNone/>
            </a:pPr>
            <a:r>
              <a:rPr lang="en">
                <a:solidFill>
                  <a:schemeClr val="dk1"/>
                </a:solidFill>
              </a:rPr>
              <a:t>Before you write or update a job description, you’ll also want to take some time to assess work and organizational needs. There are a lot of ways you could do this, and this could probably be a whole separate presentation, but we want to note that when you’re writing or updating a job description, this could be a good time to think holistically about the current and emerging needs of the organization, department, and/or team. I also like to get inspiration by scanning position postings from other institutions. And as you start to uncover new and emerging needs, it’s important to think about what skill sets specific responsibilities require - pairing together in one role responsibilities that have similar skill sets can support success. A presenter earlier this week referred to roles that have disparate responsibilities as a “Franeken-job” which really resonated with me. I’ll drop the link to that presentation in the chat in case you missed it - it was really excellent. And, finally, while you’ll want to play to the strengths of an individual within a role, balancing this with organizational needs is important.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25f5734b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25f5734b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104d27bdfc_0_1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104d27bdfc_0_1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104d27bdfc_0_1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104d27bdfc_0_1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 </a:t>
            </a:r>
            <a:endParaRPr/>
          </a:p>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Cytonn Photography</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108d4ed28d_0_2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108d4ed28d_0_2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KRISTIN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purpose of an equity lens is to be deliberately inclusive as an organization makes decisions. It introduces a set of questions that help the decision makers focus on equity in both their process and outcomes. It is explicit in drawing attention to the inclusion of marginalized populations, typically communities of color and Indigenous communities, and can be adapted to focus on other communities. An equity lens will not tell you what action to take. Rather, the lens helps you discuss and reflect on the equitableness of the action and decision-making process.</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For each stage of the process, answer the following questions before and after to ensure that you are centering inclusion, equity, accessibility.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104d27bdf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104d27bdf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EMILY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104d27bdfc_0_1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104d27bdfc_0_1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108d4ed28d_0_2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108d4ed28d_0_2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JASON </a:t>
            </a:r>
            <a:endParaRPr sz="1000"/>
          </a:p>
          <a:p>
            <a:pPr indent="-292100" lvl="0" marL="457200" rtl="0" algn="l">
              <a:lnSpc>
                <a:spcPct val="115000"/>
              </a:lnSpc>
              <a:spcBef>
                <a:spcPts val="0"/>
              </a:spcBef>
              <a:spcAft>
                <a:spcPts val="0"/>
              </a:spcAft>
              <a:buClr>
                <a:srgbClr val="595959"/>
              </a:buClr>
              <a:buSzPts val="1000"/>
              <a:buChar char="-"/>
            </a:pPr>
            <a:r>
              <a:rPr lang="en" sz="1000">
                <a:solidFill>
                  <a:srgbClr val="595959"/>
                </a:solidFill>
              </a:rPr>
              <a:t>Use an equity lens before, during, and after the stages of the job description process</a:t>
            </a:r>
            <a:endParaRPr sz="1000">
              <a:solidFill>
                <a:srgbClr val="595959"/>
              </a:solidFill>
            </a:endParaRPr>
          </a:p>
          <a:p>
            <a:pPr indent="-292100" lvl="1" marL="914400" rtl="0" algn="l">
              <a:spcBef>
                <a:spcPts val="0"/>
              </a:spcBef>
              <a:spcAft>
                <a:spcPts val="0"/>
              </a:spcAft>
              <a:buClr>
                <a:srgbClr val="595959"/>
              </a:buClr>
              <a:buSzPts val="1000"/>
              <a:buChar char="-"/>
            </a:pPr>
            <a:r>
              <a:rPr lang="en" sz="1000">
                <a:solidFill>
                  <a:schemeClr val="dk1"/>
                </a:solidFill>
              </a:rPr>
              <a:t>To ensure staying consistent, ensure that equity lens is applied throughout the entire process, on an ongoing basis. </a:t>
            </a:r>
            <a:endParaRPr sz="1000">
              <a:solidFill>
                <a:srgbClr val="595959"/>
              </a:solidFill>
            </a:endParaRPr>
          </a:p>
          <a:p>
            <a:pPr indent="-292100" lvl="0" marL="457200" rtl="0" algn="l">
              <a:lnSpc>
                <a:spcPct val="115000"/>
              </a:lnSpc>
              <a:spcBef>
                <a:spcPts val="0"/>
              </a:spcBef>
              <a:spcAft>
                <a:spcPts val="0"/>
              </a:spcAft>
              <a:buClr>
                <a:srgbClr val="595959"/>
              </a:buClr>
              <a:buSzPts val="1000"/>
              <a:buChar char="-"/>
            </a:pPr>
            <a:r>
              <a:rPr lang="en" sz="1000">
                <a:solidFill>
                  <a:srgbClr val="595959"/>
                </a:solidFill>
              </a:rPr>
              <a:t>Ensure all managers are positioned to be inclusive supervisors</a:t>
            </a:r>
            <a:endParaRPr sz="1000">
              <a:solidFill>
                <a:srgbClr val="595959"/>
              </a:solidFill>
            </a:endParaRPr>
          </a:p>
          <a:p>
            <a:pPr indent="-292100" lvl="1" marL="914400" rtl="0" algn="l">
              <a:lnSpc>
                <a:spcPct val="115000"/>
              </a:lnSpc>
              <a:spcBef>
                <a:spcPts val="0"/>
              </a:spcBef>
              <a:spcAft>
                <a:spcPts val="0"/>
              </a:spcAft>
              <a:buClr>
                <a:srgbClr val="595959"/>
              </a:buClr>
              <a:buSzPts val="1000"/>
              <a:buChar char="-"/>
            </a:pPr>
            <a:r>
              <a:rPr lang="en" sz="1000">
                <a:solidFill>
                  <a:srgbClr val="595959"/>
                </a:solidFill>
              </a:rPr>
              <a:t>Do so by ensuring that they have access to needed supports</a:t>
            </a:r>
            <a:endParaRPr sz="1000">
              <a:solidFill>
                <a:srgbClr val="595959"/>
              </a:solidFill>
            </a:endParaRPr>
          </a:p>
          <a:p>
            <a:pPr indent="-292100" lvl="0" marL="457200" rtl="0" algn="l">
              <a:lnSpc>
                <a:spcPct val="115000"/>
              </a:lnSpc>
              <a:spcBef>
                <a:spcPts val="0"/>
              </a:spcBef>
              <a:spcAft>
                <a:spcPts val="0"/>
              </a:spcAft>
              <a:buClr>
                <a:srgbClr val="595959"/>
              </a:buClr>
              <a:buSzPts val="1000"/>
              <a:buChar char="-"/>
            </a:pPr>
            <a:r>
              <a:rPr lang="en" sz="1000">
                <a:solidFill>
                  <a:srgbClr val="595959"/>
                </a:solidFill>
              </a:rPr>
              <a:t>Anchor job description requirements in department and organizational needs as well as values </a:t>
            </a:r>
            <a:endParaRPr sz="1000">
              <a:solidFill>
                <a:srgbClr val="595959"/>
              </a:solidFill>
            </a:endParaRPr>
          </a:p>
          <a:p>
            <a:pPr indent="-292100" lvl="0" marL="457200" rtl="0" algn="l">
              <a:lnSpc>
                <a:spcPct val="115000"/>
              </a:lnSpc>
              <a:spcBef>
                <a:spcPts val="0"/>
              </a:spcBef>
              <a:spcAft>
                <a:spcPts val="0"/>
              </a:spcAft>
              <a:buClr>
                <a:srgbClr val="595959"/>
              </a:buClr>
              <a:buSzPts val="1000"/>
              <a:buChar char="-"/>
            </a:pPr>
            <a:r>
              <a:rPr lang="en" sz="1000">
                <a:solidFill>
                  <a:srgbClr val="595959"/>
                </a:solidFill>
              </a:rPr>
              <a:t>Utilize an equity lens</a:t>
            </a:r>
            <a:endParaRPr sz="1000">
              <a:solidFill>
                <a:srgbClr val="595959"/>
              </a:solidFill>
            </a:endParaRPr>
          </a:p>
          <a:p>
            <a:pPr indent="-292100" lvl="1" marL="914400" rtl="0" algn="l">
              <a:lnSpc>
                <a:spcPct val="115000"/>
              </a:lnSpc>
              <a:spcBef>
                <a:spcPts val="0"/>
              </a:spcBef>
              <a:spcAft>
                <a:spcPts val="0"/>
              </a:spcAft>
              <a:buClr>
                <a:srgbClr val="595959"/>
              </a:buClr>
              <a:buSzPts val="1000"/>
              <a:buChar char="-"/>
            </a:pPr>
            <a:r>
              <a:rPr lang="en" sz="1000">
                <a:solidFill>
                  <a:srgbClr val="595959"/>
                </a:solidFill>
              </a:rPr>
              <a:t>Purpose of this is to be deliberately inclusive as the organization makes decisions</a:t>
            </a:r>
            <a:endParaRPr sz="1000">
              <a:solidFill>
                <a:srgbClr val="595959"/>
              </a:solidFill>
            </a:endParaRPr>
          </a:p>
          <a:p>
            <a:pPr indent="-292100" lvl="1" marL="914400" rtl="0" algn="l">
              <a:lnSpc>
                <a:spcPct val="115000"/>
              </a:lnSpc>
              <a:spcBef>
                <a:spcPts val="0"/>
              </a:spcBef>
              <a:spcAft>
                <a:spcPts val="0"/>
              </a:spcAft>
              <a:buClr>
                <a:srgbClr val="595959"/>
              </a:buClr>
              <a:buSzPts val="1000"/>
              <a:buChar char="-"/>
            </a:pPr>
            <a:r>
              <a:rPr lang="en" sz="1000">
                <a:solidFill>
                  <a:srgbClr val="595959"/>
                </a:solidFill>
              </a:rPr>
              <a:t>Answer the following questions before writing your job description to ensure that you are centering IDEA in the process:</a:t>
            </a:r>
            <a:endParaRPr sz="1000">
              <a:solidFill>
                <a:srgbClr val="595959"/>
              </a:solidFill>
            </a:endParaRPr>
          </a:p>
          <a:p>
            <a:pPr indent="-292100" lvl="2" marL="1371600" rtl="0" algn="l">
              <a:lnSpc>
                <a:spcPct val="115000"/>
              </a:lnSpc>
              <a:spcBef>
                <a:spcPts val="0"/>
              </a:spcBef>
              <a:spcAft>
                <a:spcPts val="0"/>
              </a:spcAft>
              <a:buClr>
                <a:srgbClr val="595959"/>
              </a:buClr>
              <a:buSzPts val="1000"/>
              <a:buChar char="-"/>
            </a:pPr>
            <a:r>
              <a:rPr lang="en" sz="1000">
                <a:solidFill>
                  <a:srgbClr val="595959"/>
                </a:solidFill>
              </a:rPr>
              <a:t>Who is affected—positively, negatively, or not at all—by the way this position is written? </a:t>
            </a:r>
            <a:endParaRPr sz="1000">
              <a:solidFill>
                <a:srgbClr val="595959"/>
              </a:solidFill>
            </a:endParaRPr>
          </a:p>
          <a:p>
            <a:pPr indent="-292100" lvl="2" marL="1371600" rtl="0" algn="l">
              <a:lnSpc>
                <a:spcPct val="115000"/>
              </a:lnSpc>
              <a:spcBef>
                <a:spcPts val="0"/>
              </a:spcBef>
              <a:spcAft>
                <a:spcPts val="0"/>
              </a:spcAft>
              <a:buClr>
                <a:srgbClr val="595959"/>
              </a:buClr>
              <a:buSzPts val="1000"/>
              <a:buChar char="-"/>
            </a:pPr>
            <a:r>
              <a:rPr lang="en" sz="1000">
                <a:solidFill>
                  <a:srgbClr val="595959"/>
                </a:solidFill>
              </a:rPr>
              <a:t>Are our mission and values explicitly articulated in the job description? </a:t>
            </a:r>
            <a:endParaRPr sz="1000">
              <a:solidFill>
                <a:srgbClr val="595959"/>
              </a:solidFill>
            </a:endParaRPr>
          </a:p>
          <a:p>
            <a:pPr indent="-292100" lvl="2" marL="1371600" rtl="0" algn="l">
              <a:lnSpc>
                <a:spcPct val="115000"/>
              </a:lnSpc>
              <a:spcBef>
                <a:spcPts val="0"/>
              </a:spcBef>
              <a:spcAft>
                <a:spcPts val="0"/>
              </a:spcAft>
              <a:buClr>
                <a:srgbClr val="595959"/>
              </a:buClr>
              <a:buSzPts val="1000"/>
              <a:buChar char="-"/>
            </a:pPr>
            <a:r>
              <a:rPr lang="en" sz="1000">
                <a:solidFill>
                  <a:srgbClr val="595959"/>
                </a:solidFill>
              </a:rPr>
              <a:t>Have we removed gendered/ableist/racial language from our job descriptions?</a:t>
            </a:r>
            <a:endParaRPr sz="1000">
              <a:solidFill>
                <a:srgbClr val="595959"/>
              </a:solidFill>
            </a:endParaRPr>
          </a:p>
          <a:p>
            <a:pPr indent="-292100" lvl="2" marL="1371600" rtl="0" algn="l">
              <a:lnSpc>
                <a:spcPct val="115000"/>
              </a:lnSpc>
              <a:spcBef>
                <a:spcPts val="0"/>
              </a:spcBef>
              <a:spcAft>
                <a:spcPts val="0"/>
              </a:spcAft>
              <a:buClr>
                <a:srgbClr val="595959"/>
              </a:buClr>
              <a:buSzPts val="1000"/>
              <a:buChar char="-"/>
            </a:pPr>
            <a:r>
              <a:rPr lang="en" sz="1000">
                <a:solidFill>
                  <a:srgbClr val="595959"/>
                </a:solidFill>
              </a:rPr>
              <a:t>These are just a few of the questions, more can be found in our toolkit</a:t>
            </a:r>
            <a:endParaRPr sz="1000">
              <a:solidFill>
                <a:srgbClr val="595959"/>
              </a:solidFill>
            </a:endParaRPr>
          </a:p>
          <a:p>
            <a:pPr indent="-292100" lvl="0" marL="457200" rtl="0" algn="l">
              <a:lnSpc>
                <a:spcPct val="115000"/>
              </a:lnSpc>
              <a:spcBef>
                <a:spcPts val="0"/>
              </a:spcBef>
              <a:spcAft>
                <a:spcPts val="0"/>
              </a:spcAft>
              <a:buClr>
                <a:srgbClr val="595959"/>
              </a:buClr>
              <a:buSzPts val="1000"/>
              <a:buChar char="-"/>
            </a:pPr>
            <a:r>
              <a:rPr lang="en" sz="1000">
                <a:solidFill>
                  <a:srgbClr val="595959"/>
                </a:solidFill>
              </a:rPr>
              <a:t>Only include components required to be successful</a:t>
            </a:r>
            <a:endParaRPr sz="1000">
              <a:solidFill>
                <a:srgbClr val="595959"/>
              </a:solidFill>
            </a:endParaRPr>
          </a:p>
          <a:p>
            <a:pPr indent="-292100" lvl="1" marL="914400" rtl="0" algn="l">
              <a:lnSpc>
                <a:spcPct val="115000"/>
              </a:lnSpc>
              <a:spcBef>
                <a:spcPts val="0"/>
              </a:spcBef>
              <a:spcAft>
                <a:spcPts val="0"/>
              </a:spcAft>
              <a:buClr>
                <a:srgbClr val="595959"/>
              </a:buClr>
              <a:buSzPts val="1000"/>
              <a:buChar char="-"/>
            </a:pPr>
            <a:r>
              <a:rPr lang="en" sz="1000">
                <a:solidFill>
                  <a:srgbClr val="595959"/>
                </a:solidFill>
              </a:rPr>
              <a:t>unrealistic expectations will not only limit your pool of potential candidates by discouraging some from applying but will set up the individual hired for possible failure</a:t>
            </a:r>
            <a:endParaRPr sz="1000">
              <a:solidFill>
                <a:srgbClr val="595959"/>
              </a:solidFill>
            </a:endParaRPr>
          </a:p>
          <a:p>
            <a:pPr indent="-292100" lvl="0" marL="457200" rtl="0" algn="l">
              <a:lnSpc>
                <a:spcPct val="115000"/>
              </a:lnSpc>
              <a:spcBef>
                <a:spcPts val="0"/>
              </a:spcBef>
              <a:spcAft>
                <a:spcPts val="0"/>
              </a:spcAft>
              <a:buClr>
                <a:srgbClr val="595959"/>
              </a:buClr>
              <a:buSzPts val="1000"/>
              <a:buChar char="-"/>
            </a:pPr>
            <a:r>
              <a:rPr lang="en" sz="1000">
                <a:solidFill>
                  <a:srgbClr val="595959"/>
                </a:solidFill>
              </a:rPr>
              <a:t>Ensure engagement, explanation, and shared expectations clarification for the supervisor and incumbent</a:t>
            </a:r>
            <a:endParaRPr sz="10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486e51da2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486e51da2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JASON </a:t>
            </a:r>
            <a:endParaRPr>
              <a:solidFill>
                <a:schemeClr val="dk1"/>
              </a:solidFill>
            </a:endParaRPr>
          </a:p>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Trent Erwin</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To be successful have a plan in place for how you’ll support your organization and </a:t>
            </a:r>
            <a:r>
              <a:rPr lang="en"/>
              <a:t>individuals</a:t>
            </a:r>
            <a:r>
              <a:rPr lang="en"/>
              <a:t> in this process.</a:t>
            </a:r>
            <a:endParaRPr/>
          </a:p>
          <a:p>
            <a:pPr indent="-298450" lvl="0" marL="457200" rtl="0" algn="l">
              <a:spcBef>
                <a:spcPts val="0"/>
              </a:spcBef>
              <a:spcAft>
                <a:spcPts val="0"/>
              </a:spcAft>
              <a:buSzPts val="1100"/>
              <a:buChar char="-"/>
            </a:pPr>
            <a:r>
              <a:rPr lang="en"/>
              <a:t>Are there trainings, learning opportunities or supports you want everyone in the organization to have so </a:t>
            </a:r>
            <a:r>
              <a:rPr lang="en"/>
              <a:t>they’re aware of the overall goals and giving them greater understanding</a:t>
            </a:r>
            <a:endParaRPr/>
          </a:p>
          <a:p>
            <a:pPr indent="-298450" lvl="0" marL="457200" rtl="0" algn="l">
              <a:spcBef>
                <a:spcPts val="0"/>
              </a:spcBef>
              <a:spcAft>
                <a:spcPts val="0"/>
              </a:spcAft>
              <a:buSzPts val="1100"/>
              <a:buChar char="-"/>
            </a:pPr>
            <a:r>
              <a:rPr lang="en"/>
              <a:t>Are there more specific learning opportunities you want direct supervisors, or those writing job descriptions to have so they have an even deeper level of understanding</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To be able to grow and provide opportunities, you have to be willing to commit resources to the process. Those resources could be:</a:t>
            </a:r>
            <a:endParaRPr/>
          </a:p>
          <a:p>
            <a:pPr indent="-298450" lvl="1" marL="914400" rtl="0" algn="l">
              <a:spcBef>
                <a:spcPts val="0"/>
              </a:spcBef>
              <a:spcAft>
                <a:spcPts val="0"/>
              </a:spcAft>
              <a:buSzPts val="1100"/>
              <a:buChar char="-"/>
            </a:pPr>
            <a:r>
              <a:rPr lang="en"/>
              <a:t>Lists of existing trainings, articles/books, access to consultants you have available to share with people in the organization</a:t>
            </a:r>
            <a:endParaRPr/>
          </a:p>
          <a:p>
            <a:pPr indent="-298450" lvl="1" marL="914400" rtl="0" algn="l">
              <a:spcBef>
                <a:spcPts val="0"/>
              </a:spcBef>
              <a:spcAft>
                <a:spcPts val="0"/>
              </a:spcAft>
              <a:buSzPts val="1100"/>
              <a:buChar char="-"/>
            </a:pPr>
            <a:r>
              <a:rPr lang="en"/>
              <a:t>Resources could be in the form of available funds for people to attend trainings or conferences. </a:t>
            </a:r>
            <a:endParaRPr/>
          </a:p>
          <a:p>
            <a:pPr indent="-298450" lvl="0" marL="457200" rtl="0" algn="l">
              <a:spcBef>
                <a:spcPts val="0"/>
              </a:spcBef>
              <a:spcAft>
                <a:spcPts val="0"/>
              </a:spcAft>
              <a:buSzPts val="1100"/>
              <a:buChar char="-"/>
            </a:pPr>
            <a:r>
              <a:rPr lang="en"/>
              <a:t>One way to know what an organization is committed to is by looking at their budget. If they were undertaking a similar project as this but were not setting aside resources to support it, then i would suggest the commitment isn’t that great.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108d4ed28d_0_2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108d4ed28d_0_2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a:t>
            </a:r>
            <a:endParaRPr/>
          </a:p>
          <a:p>
            <a:pPr indent="0" lvl="0" marL="0" rtl="0" algn="l">
              <a:spcBef>
                <a:spcPts val="0"/>
              </a:spcBef>
              <a:spcAft>
                <a:spcPts val="0"/>
              </a:spcAft>
              <a:buNone/>
            </a:pPr>
            <a:r>
              <a:rPr lang="en">
                <a:solidFill>
                  <a:schemeClr val="dk1"/>
                </a:solidFill>
              </a:rPr>
              <a:t>Photo by</a:t>
            </a:r>
            <a:r>
              <a:rPr lang="en">
                <a:solidFill>
                  <a:schemeClr val="dk1"/>
                </a:solidFill>
                <a:uFill>
                  <a:noFill/>
                </a:uFill>
                <a:hlinkClick r:id="rId2">
                  <a:extLst>
                    <a:ext uri="{A12FA001-AC4F-418D-AE19-62706E023703}">
                      <ahyp:hlinkClr val="tx"/>
                    </a:ext>
                  </a:extLst>
                </a:hlinkClick>
              </a:rPr>
              <a:t> </a:t>
            </a:r>
            <a:r>
              <a:rPr lang="en" u="sng">
                <a:solidFill>
                  <a:schemeClr val="hlink"/>
                </a:solidFill>
                <a:hlinkClick r:id="rId3"/>
              </a:rPr>
              <a:t>Christina @ wocintechchat.com</a:t>
            </a:r>
            <a:r>
              <a:rPr lang="en">
                <a:solidFill>
                  <a:schemeClr val="dk1"/>
                </a:solidFill>
              </a:rPr>
              <a:t> on</a:t>
            </a:r>
            <a:r>
              <a:rPr lang="en">
                <a:solidFill>
                  <a:schemeClr val="dk1"/>
                </a:solidFill>
                <a:uFill>
                  <a:noFill/>
                </a:uFill>
                <a:hlinkClick r:id="rId4">
                  <a:extLst>
                    <a:ext uri="{A12FA001-AC4F-418D-AE19-62706E023703}">
                      <ahyp:hlinkClr val="tx"/>
                    </a:ext>
                  </a:extLst>
                </a:hlinkClick>
              </a:rPr>
              <a:t> </a:t>
            </a:r>
            <a:r>
              <a:rPr lang="en" u="sng">
                <a:solidFill>
                  <a:schemeClr val="hlink"/>
                </a:solidFill>
                <a:hlinkClick r:id="rId5"/>
              </a:rPr>
              <a:t>Unsplash</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Every organization is different. Some are more formal than others. No matter the approach, make sure you’re touching base with those that are impacted. </a:t>
            </a:r>
            <a:endParaRPr/>
          </a:p>
          <a:p>
            <a:pPr indent="-298450" lvl="0" marL="457200" rtl="0" algn="l">
              <a:spcBef>
                <a:spcPts val="0"/>
              </a:spcBef>
              <a:spcAft>
                <a:spcPts val="0"/>
              </a:spcAft>
              <a:buSzPts val="1100"/>
              <a:buChar char="-"/>
            </a:pPr>
            <a:r>
              <a:rPr lang="en"/>
              <a:t>What’s working, what’s not working. Discuss as a team and individually.</a:t>
            </a:r>
            <a:endParaRPr/>
          </a:p>
          <a:p>
            <a:pPr indent="-298450" lvl="0" marL="457200" rtl="0" algn="l">
              <a:spcBef>
                <a:spcPts val="0"/>
              </a:spcBef>
              <a:spcAft>
                <a:spcPts val="0"/>
              </a:spcAft>
              <a:buSzPts val="1100"/>
              <a:buChar char="-"/>
            </a:pPr>
            <a:r>
              <a:rPr lang="en"/>
              <a:t>Everyone has a different perspective so make sure you’re hearing those and making adjustments as needed.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 great time to review individual roles is during the formal </a:t>
            </a:r>
            <a:r>
              <a:rPr lang="en"/>
              <a:t>annual</a:t>
            </a:r>
            <a:r>
              <a:rPr lang="en"/>
              <a:t> review process. 	</a:t>
            </a:r>
            <a:endParaRPr/>
          </a:p>
          <a:p>
            <a:pPr indent="-298450" lvl="1" marL="914400" rtl="0" algn="l">
              <a:spcBef>
                <a:spcPts val="0"/>
              </a:spcBef>
              <a:spcAft>
                <a:spcPts val="0"/>
              </a:spcAft>
              <a:buSzPts val="1100"/>
              <a:buChar char="-"/>
            </a:pPr>
            <a:r>
              <a:rPr lang="en"/>
              <a:t>During this time talk to the </a:t>
            </a:r>
            <a:r>
              <a:rPr lang="en"/>
              <a:t>incumbent</a:t>
            </a:r>
            <a:r>
              <a:rPr lang="en"/>
              <a:t> and go over the job description with them. </a:t>
            </a:r>
            <a:endParaRPr/>
          </a:p>
          <a:p>
            <a:pPr indent="-298450" lvl="2" marL="1371600" rtl="0" algn="l">
              <a:spcBef>
                <a:spcPts val="0"/>
              </a:spcBef>
              <a:spcAft>
                <a:spcPts val="0"/>
              </a:spcAft>
              <a:buSzPts val="1100"/>
              <a:buChar char="-"/>
            </a:pPr>
            <a:r>
              <a:rPr lang="en"/>
              <a:t>Does this still accurately reflect what you’re doing?</a:t>
            </a:r>
            <a:endParaRPr/>
          </a:p>
          <a:p>
            <a:pPr indent="-298450" lvl="2" marL="1371600" rtl="0" algn="l">
              <a:spcBef>
                <a:spcPts val="0"/>
              </a:spcBef>
              <a:spcAft>
                <a:spcPts val="0"/>
              </a:spcAft>
              <a:buSzPts val="1100"/>
              <a:buChar char="-"/>
            </a:pPr>
            <a:r>
              <a:rPr lang="en"/>
              <a:t>What changes need to be made?</a:t>
            </a:r>
            <a:endParaRPr/>
          </a:p>
          <a:p>
            <a:pPr indent="-298450" lvl="2" marL="1371600" rtl="0" algn="l">
              <a:spcBef>
                <a:spcPts val="0"/>
              </a:spcBef>
              <a:spcAft>
                <a:spcPts val="0"/>
              </a:spcAft>
              <a:buSzPts val="1100"/>
              <a:buChar char="-"/>
            </a:pPr>
            <a:r>
              <a:rPr lang="en"/>
              <a:t>Are there any workload </a:t>
            </a:r>
            <a:r>
              <a:rPr lang="en"/>
              <a:t>issues</a:t>
            </a:r>
            <a:r>
              <a:rPr lang="en"/>
              <a:t>?</a:t>
            </a:r>
            <a:endParaRPr/>
          </a:p>
          <a:p>
            <a:pPr indent="-298450" lvl="1" marL="914400" rtl="0" algn="l">
              <a:spcBef>
                <a:spcPts val="0"/>
              </a:spcBef>
              <a:spcAft>
                <a:spcPts val="0"/>
              </a:spcAft>
              <a:buSzPts val="1100"/>
              <a:buChar char="-"/>
            </a:pPr>
            <a:r>
              <a:rPr lang="en"/>
              <a:t>While doing so, remember to keep in mind the equity lens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108d4ed28d_0_2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108d4ed28d_0_2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24eeb8f46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24eeb8f46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104d27bdfc_0_1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104d27bdfc_0_1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SLIDES_API96348116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SLIDES_API96348116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EMILY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This is Slido interaction slide, please don't delete it.</a:t>
            </a:r>
            <a:br>
              <a:rPr lang="en"/>
            </a:br>
            <a:r>
              <a:rPr lang="en"/>
              <a:t>✅ Click on 'Present with Slido' and the joining instructions will appear when you get to this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SLIDES_API94804319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SLIDES_API94804319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EMILY </a:t>
            </a:r>
            <a:endParaRPr/>
          </a:p>
          <a:p>
            <a:pPr indent="0" lvl="0" marL="0" rtl="0" algn="l">
              <a:spcBef>
                <a:spcPts val="0"/>
              </a:spcBef>
              <a:spcAft>
                <a:spcPts val="0"/>
              </a:spcAft>
              <a:buNone/>
            </a:pPr>
            <a:r>
              <a:rPr lang="en"/>
              <a:t>📣 This is Slido interaction slide, please don't delete it.</a:t>
            </a:r>
            <a:br>
              <a:rPr lang="en"/>
            </a:br>
            <a:r>
              <a:rPr lang="en"/>
              <a:t>✅ Click on 'Present with Slido' and the poll will launch automatically when you get to this slide.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W</a:t>
            </a:r>
            <a:r>
              <a:rPr lang="en">
                <a:solidFill>
                  <a:schemeClr val="dk1"/>
                </a:solidFill>
              </a:rPr>
              <a:t>e are asking this question to help us know where to focus content because we are going quickly for questions.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104d27bdfc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104d27bdfc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living our values. </a:t>
            </a:r>
            <a:r>
              <a:rPr lang="en">
                <a:solidFill>
                  <a:schemeClr val="dk1"/>
                </a:solidFill>
              </a:rPr>
              <a:t>This integration m</a:t>
            </a:r>
            <a:r>
              <a:rPr lang="en">
                <a:solidFill>
                  <a:schemeClr val="dk1"/>
                </a:solidFill>
              </a:rPr>
              <a:t>akes it everybody’s work and ties it to accountability.    </a:t>
            </a:r>
            <a:r>
              <a:rPr lang="en">
                <a:solidFill>
                  <a:schemeClr val="dk1"/>
                </a:solidFill>
              </a:rPr>
              <a:t>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acknowledge that we are PWI. Over the last 5 years, we have moved from ~2% to ~13% BIPOC colleagues. Our leadership team is still currently all white and several hold other structurally excluded identities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 reasons:</a:t>
            </a:r>
            <a:endParaRPr/>
          </a:p>
          <a:p>
            <a:pPr indent="-298450" lvl="0" marL="457200" rtl="0" algn="l">
              <a:spcBef>
                <a:spcPts val="0"/>
              </a:spcBef>
              <a:spcAft>
                <a:spcPts val="0"/>
              </a:spcAft>
              <a:buSzPts val="1100"/>
              <a:buAutoNum type="arabicPeriod"/>
            </a:pPr>
            <a:r>
              <a:rPr lang="en"/>
              <a:t>Scaffolding: </a:t>
            </a:r>
            <a:endParaRPr/>
          </a:p>
          <a:p>
            <a:pPr indent="-298450" lvl="1" marL="914400" rtl="0" algn="l">
              <a:spcBef>
                <a:spcPts val="0"/>
              </a:spcBef>
              <a:spcAft>
                <a:spcPts val="0"/>
              </a:spcAft>
              <a:buSzPts val="1100"/>
              <a:buAutoNum type="alphaLcPeriod"/>
            </a:pPr>
            <a:r>
              <a:rPr lang="en"/>
              <a:t>Job responsibilities connect to our inclusive, high empathy hiring practices</a:t>
            </a:r>
            <a:endParaRPr/>
          </a:p>
          <a:p>
            <a:pPr indent="-298450" lvl="1" marL="914400" rtl="0" algn="l">
              <a:spcBef>
                <a:spcPts val="0"/>
              </a:spcBef>
              <a:spcAft>
                <a:spcPts val="0"/>
              </a:spcAft>
              <a:buSzPts val="1100"/>
              <a:buAutoNum type="alphaLcPeriod"/>
            </a:pPr>
            <a:r>
              <a:rPr lang="en"/>
              <a:t>Accountabilities connect to our annual performance reviews (performance management) and individual, departmental, and organizational goal setting</a:t>
            </a:r>
            <a:endParaRPr/>
          </a:p>
          <a:p>
            <a:pPr indent="-298450" lvl="1" marL="914400" rtl="0" algn="l">
              <a:spcBef>
                <a:spcPts val="0"/>
              </a:spcBef>
              <a:spcAft>
                <a:spcPts val="0"/>
              </a:spcAft>
              <a:buSzPts val="1100"/>
              <a:buAutoNum type="alphaLcPeriod"/>
            </a:pPr>
            <a:r>
              <a:rPr lang="en"/>
              <a:t>Growth orientation.  In our work and annual reviews, we take a strength based, developmental approach to provide time for folks to build from year-to-year from awareness, learning, and towards action.</a:t>
            </a:r>
            <a:endParaRPr/>
          </a:p>
          <a:p>
            <a:pPr indent="-298450" lvl="2" marL="1371600" rtl="0" algn="l">
              <a:spcBef>
                <a:spcPts val="0"/>
              </a:spcBef>
              <a:spcAft>
                <a:spcPts val="0"/>
              </a:spcAft>
              <a:buSzPts val="1100"/>
              <a:buAutoNum type="romanLcPeriod"/>
            </a:pPr>
            <a:r>
              <a:rPr lang="en"/>
              <a:t>Part of </a:t>
            </a:r>
            <a:r>
              <a:rPr i="1" lang="en"/>
              <a:t>generous element in</a:t>
            </a:r>
            <a:r>
              <a:rPr lang="en"/>
              <a:t> “generous </a:t>
            </a:r>
            <a:r>
              <a:rPr lang="en"/>
              <a:t>accountability”</a:t>
            </a:r>
            <a:endParaRPr/>
          </a:p>
          <a:p>
            <a:pPr indent="-298450" lvl="0" marL="457200" rtl="0" algn="l">
              <a:spcBef>
                <a:spcPts val="0"/>
              </a:spcBef>
              <a:spcAft>
                <a:spcPts val="0"/>
              </a:spcAft>
              <a:buSzPts val="1100"/>
              <a:buAutoNum type="arabicPeriod"/>
            </a:pPr>
            <a:r>
              <a:rPr lang="en"/>
              <a:t>Align with organizational and university priorities</a:t>
            </a:r>
            <a:endParaRPr/>
          </a:p>
          <a:p>
            <a:pPr indent="-298450" lvl="0" marL="457200" rtl="0" algn="l">
              <a:spcBef>
                <a:spcPts val="0"/>
              </a:spcBef>
              <a:spcAft>
                <a:spcPts val="0"/>
              </a:spcAft>
              <a:buSzPts val="1100"/>
              <a:buAutoNum type="arabicPeriod"/>
            </a:pPr>
            <a:r>
              <a:rPr lang="en"/>
              <a:t>In 2021, we adopted the MultiCultural Organizational Development model to guide our application of IDEA organizationally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104d27bdf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104d27bdf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KRISTIN</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wanted to give you an overview of our journey with this work and to share that our journey is still ongoing. We’re still learning and hope to continue to learn from all of you today, too.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For more than five years, we’ve included at least one Inclusion, Diversity, Equity, and accessibility-related requirement in job descriptions for new hires. One requirement that had been listed in many roles was “Develops and maintains the intercultural understanding and awareness required to work in a diverse workplace and serve a diverse population.”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Around five years ago, we had the Libraries-wide goal that every employee would have at least 1 IDEA-related goal in their annual planning and performance review documentation, and these were often learning-based. So an example might be “Attend an inclusive pedagogy workshop series.” I want to note here that we have three different employee types in our Libraries - library faculty, administrative professional staff, and professional support staff. While their annual planning and annual review processes are different, this goal was shared across all employment types.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 couple of years ago, we started including job-specific accountabilities into some newly hired job descriptions. An example of this for a cataloging position might be: “Actively seeks to update controlled vocabularies and other metadata to keep them in line with our commitment to IDEA.” This starts to articulate how specific roles might advance IDEA within their core job functions. Although we started to look for opportunities to add this into newly hired positions, many of our job descriptions for existing employees were really out of date.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That brings us up to where we are now. Last academic year a small task force created a toolkit for supervisors at all levels to write inclusive job descriptions for all employee types. And we’re currently working on using the toolkit to update every job description in our Libraries. Our hope is to have an updated and more inclusive job description that articulates specific IDEA accountabilities related to the role for every employee by the end of 2023. And after that, we hope to continue to use the toolkit as we write new and maintain existing job descriptions. As we’ve started to use the toolkit, we’ve already found things that we’ve changed, and we know that leading practices will continue to evolve, and it will be necessary for our toolkit to evolve over time, too.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104d27bdf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104d27bdf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ANNIE</a:t>
            </a:r>
            <a:endParaRPr/>
          </a:p>
          <a:p>
            <a:pPr indent="0" lvl="0" marL="0" rtl="0" algn="l">
              <a:spcBef>
                <a:spcPts val="0"/>
              </a:spcBef>
              <a:spcAft>
                <a:spcPts val="0"/>
              </a:spcAft>
              <a:buNone/>
            </a:pPr>
            <a:r>
              <a:rPr lang="en"/>
              <a:t>We want to set a shared baseline so that we can </a:t>
            </a:r>
            <a:r>
              <a:rPr lang="en"/>
              <a:t>grow</a:t>
            </a:r>
            <a:r>
              <a:rPr lang="en"/>
              <a:t> </a:t>
            </a:r>
            <a:r>
              <a:rPr lang="en"/>
              <a:t>together</a:t>
            </a:r>
            <a:r>
              <a:rPr lang="en"/>
              <a:t>. We will flex based on the poll results.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108d4ed28d_0_3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108d4ed28d_0_3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ANNIE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t>
            </a:r>
            <a:r>
              <a:rPr lang="en">
                <a:solidFill>
                  <a:schemeClr val="dk1"/>
                </a:solidFill>
              </a:rPr>
              <a:t>Inclusion is the proactive effort through personal actions, programs, and policies to ensure that all individuals feel welcome, respected, supported, and valued. Inclusion should always integrate equity, which recognizes </a:t>
            </a:r>
            <a:r>
              <a:rPr lang="en">
                <a:solidFill>
                  <a:srgbClr val="222222"/>
                </a:solidFill>
              </a:rPr>
              <a:t>structural issues and barriers that have prevented the full participation of individuals from marginalized groups. Inclusion itself actively seeks to create more equitable structures and by extension, uplift voices that have been historically excluded.” </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rgbClr val="222222"/>
              </a:solidFill>
            </a:endParaRPr>
          </a:p>
          <a:p>
            <a:pPr indent="0" lvl="0" marL="0" rtl="0" algn="l">
              <a:spcBef>
                <a:spcPts val="0"/>
              </a:spcBef>
              <a:spcAft>
                <a:spcPts val="0"/>
              </a:spcAft>
              <a:buClr>
                <a:schemeClr val="dk1"/>
              </a:buClr>
              <a:buSzPts val="1100"/>
              <a:buFont typeface="Arial"/>
              <a:buNone/>
            </a:pPr>
            <a:r>
              <a:rPr lang="en">
                <a:solidFill>
                  <a:srgbClr val="222222"/>
                </a:solidFill>
              </a:rPr>
              <a:t>University of California Santa Cruz. (30, August 2022). </a:t>
            </a:r>
            <a:r>
              <a:rPr i="1" lang="en">
                <a:solidFill>
                  <a:schemeClr val="dk1"/>
                </a:solidFill>
              </a:rPr>
              <a:t>What is meant by diversity, equity, and inclusion?</a:t>
            </a:r>
            <a:r>
              <a:rPr lang="en">
                <a:solidFill>
                  <a:schemeClr val="dk1"/>
                </a:solidFill>
              </a:rPr>
              <a:t> </a:t>
            </a:r>
            <a:r>
              <a:rPr lang="en" u="sng">
                <a:solidFill>
                  <a:schemeClr val="hlink"/>
                </a:solidFill>
                <a:hlinkClick r:id="rId2"/>
              </a:rPr>
              <a:t>https://apo.ucsc.edu/diversity.html</a:t>
            </a:r>
            <a:endParaRPr>
              <a:solidFill>
                <a:srgbClr val="222222"/>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81000" lvl="0" marL="457200" algn="ctr">
              <a:spcBef>
                <a:spcPts val="0"/>
              </a:spcBef>
              <a:spcAft>
                <a:spcPts val="0"/>
              </a:spcAft>
              <a:buSzPts val="2400"/>
              <a:buChar char="●"/>
              <a:defRPr/>
            </a:lvl1pPr>
            <a:lvl2pPr indent="-355600" lvl="1" marL="914400" algn="ctr">
              <a:spcBef>
                <a:spcPts val="0"/>
              </a:spcBef>
              <a:spcAft>
                <a:spcPts val="0"/>
              </a:spcAft>
              <a:buSzPts val="2000"/>
              <a:buChar char="○"/>
              <a:defRPr/>
            </a:lvl2pPr>
            <a:lvl3pPr indent="-342900" lvl="2" marL="1371600" algn="ctr">
              <a:spcBef>
                <a:spcPts val="0"/>
              </a:spcBef>
              <a:spcAft>
                <a:spcPts val="0"/>
              </a:spcAft>
              <a:buSzPts val="18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351600" y="2736850"/>
            <a:ext cx="3997500" cy="13896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53" name="Google Shape;53;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54" name="Shape 54"/>
        <p:cNvGrpSpPr/>
        <p:nvPr/>
      </p:nvGrpSpPr>
      <p:grpSpPr>
        <a:xfrm>
          <a:off x="0" y="0"/>
          <a:ext cx="0" cy="0"/>
          <a:chOff x="0" y="0"/>
          <a:chExt cx="0" cy="0"/>
        </a:xfrm>
      </p:grpSpPr>
      <p:sp>
        <p:nvSpPr>
          <p:cNvPr id="55" name="Google Shape;55;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title"/>
          </p:nvPr>
        </p:nvSpPr>
        <p:spPr>
          <a:xfrm>
            <a:off x="351600" y="2736850"/>
            <a:ext cx="3997500" cy="13896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57" name="Google Shape;57;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4">
    <p:bg>
      <p:bgPr>
        <a:solidFill>
          <a:srgbClr val="FFFFFF"/>
        </a:solidFill>
      </p:bgPr>
    </p:bg>
    <p:spTree>
      <p:nvGrpSpPr>
        <p:cNvPr id="58" name="Shape 58"/>
        <p:cNvGrpSpPr/>
        <p:nvPr/>
      </p:nvGrpSpPr>
      <p:grpSpPr>
        <a:xfrm>
          <a:off x="0" y="0"/>
          <a:ext cx="0" cy="0"/>
          <a:chOff x="0" y="0"/>
          <a:chExt cx="0" cy="0"/>
        </a:xfrm>
      </p:grpSpPr>
      <p:sp>
        <p:nvSpPr>
          <p:cNvPr id="59" name="Google Shape;59;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txBox="1"/>
          <p:nvPr>
            <p:ph type="title"/>
          </p:nvPr>
        </p:nvSpPr>
        <p:spPr>
          <a:xfrm>
            <a:off x="351600" y="2736850"/>
            <a:ext cx="3997500" cy="13896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61" name="Google Shape;61;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5">
    <p:spTree>
      <p:nvGrpSpPr>
        <p:cNvPr id="62" name="Shape 62"/>
        <p:cNvGrpSpPr/>
        <p:nvPr/>
      </p:nvGrpSpPr>
      <p:grpSpPr>
        <a:xfrm>
          <a:off x="0" y="0"/>
          <a:ext cx="0" cy="0"/>
          <a:chOff x="0" y="0"/>
          <a:chExt cx="0" cy="0"/>
        </a:xfrm>
      </p:grpSpPr>
      <p:sp>
        <p:nvSpPr>
          <p:cNvPr id="63" name="Google Shape;63;p16"/>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6"/>
          <p:cNvSpPr/>
          <p:nvPr/>
        </p:nvSpPr>
        <p:spPr>
          <a:xfrm>
            <a:off x="25" y="0"/>
            <a:ext cx="9143982" cy="327780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type="ctrTitle"/>
          </p:nvPr>
        </p:nvSpPr>
        <p:spPr>
          <a:xfrm>
            <a:off x="311700" y="3537800"/>
            <a:ext cx="8097600" cy="10059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66" name="Google Shape;66;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6">
    <p:spTree>
      <p:nvGrpSpPr>
        <p:cNvPr id="67" name="Shape 67"/>
        <p:cNvGrpSpPr/>
        <p:nvPr/>
      </p:nvGrpSpPr>
      <p:grpSpPr>
        <a:xfrm>
          <a:off x="0" y="0"/>
          <a:ext cx="0" cy="0"/>
          <a:chOff x="0" y="0"/>
          <a:chExt cx="0" cy="0"/>
        </a:xfrm>
      </p:grpSpPr>
      <p:sp>
        <p:nvSpPr>
          <p:cNvPr id="68" name="Google Shape;68;p17"/>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7"/>
          <p:cNvSpPr/>
          <p:nvPr/>
        </p:nvSpPr>
        <p:spPr>
          <a:xfrm>
            <a:off x="25" y="0"/>
            <a:ext cx="9143982" cy="327780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7"/>
          <p:cNvSpPr txBox="1"/>
          <p:nvPr>
            <p:ph type="ctrTitle"/>
          </p:nvPr>
        </p:nvSpPr>
        <p:spPr>
          <a:xfrm>
            <a:off x="311700" y="3537800"/>
            <a:ext cx="8097600" cy="10059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71" name="Google Shape;71;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7">
    <p:bg>
      <p:bgPr>
        <a:solidFill>
          <a:srgbClr val="FFFFFF"/>
        </a:solidFill>
      </p:bgPr>
    </p:bg>
    <p:spTree>
      <p:nvGrpSpPr>
        <p:cNvPr id="72" name="Shape 72"/>
        <p:cNvGrpSpPr/>
        <p:nvPr/>
      </p:nvGrpSpPr>
      <p:grpSpPr>
        <a:xfrm>
          <a:off x="0" y="0"/>
          <a:ext cx="0" cy="0"/>
          <a:chOff x="0" y="0"/>
          <a:chExt cx="0" cy="0"/>
        </a:xfrm>
      </p:grpSpPr>
      <p:sp>
        <p:nvSpPr>
          <p:cNvPr id="73" name="Google Shape;73;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8"/>
          <p:cNvSpPr txBox="1"/>
          <p:nvPr>
            <p:ph type="title"/>
          </p:nvPr>
        </p:nvSpPr>
        <p:spPr>
          <a:xfrm>
            <a:off x="351600" y="2736850"/>
            <a:ext cx="3997500" cy="13896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75" name="Google Shape;75;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8">
    <p:bg>
      <p:bgPr>
        <a:solidFill>
          <a:srgbClr val="FFFFFF"/>
        </a:solidFill>
      </p:bgPr>
    </p:bg>
    <p:spTree>
      <p:nvGrpSpPr>
        <p:cNvPr id="76" name="Shape 76"/>
        <p:cNvGrpSpPr/>
        <p:nvPr/>
      </p:nvGrpSpPr>
      <p:grpSpPr>
        <a:xfrm>
          <a:off x="0" y="0"/>
          <a:ext cx="0" cy="0"/>
          <a:chOff x="0" y="0"/>
          <a:chExt cx="0" cy="0"/>
        </a:xfrm>
      </p:grpSpPr>
      <p:sp>
        <p:nvSpPr>
          <p:cNvPr id="77" name="Google Shape;77;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9"/>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9"/>
          <p:cNvSpPr txBox="1"/>
          <p:nvPr>
            <p:ph type="title"/>
          </p:nvPr>
        </p:nvSpPr>
        <p:spPr>
          <a:xfrm>
            <a:off x="4852825" y="233150"/>
            <a:ext cx="4016400" cy="11814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80" name="Google Shape;80;p19"/>
          <p:cNvSpPr txBox="1"/>
          <p:nvPr>
            <p:ph idx="1" type="body"/>
          </p:nvPr>
        </p:nvSpPr>
        <p:spPr>
          <a:xfrm>
            <a:off x="4852900" y="1672727"/>
            <a:ext cx="4016400" cy="29904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55600" lvl="1" marL="914400" algn="l">
              <a:lnSpc>
                <a:spcPct val="115000"/>
              </a:lnSpc>
              <a:spcBef>
                <a:spcPts val="0"/>
              </a:spcBef>
              <a:spcAft>
                <a:spcPts val="0"/>
              </a:spcAft>
              <a:buClr>
                <a:schemeClr val="dk2"/>
              </a:buClr>
              <a:buSzPts val="2000"/>
              <a:buChar char="○"/>
              <a:defRPr sz="1400">
                <a:solidFill>
                  <a:schemeClr val="dk2"/>
                </a:solidFill>
              </a:defRPr>
            </a:lvl2pPr>
            <a:lvl3pPr indent="-342900" lvl="2" marL="1371600" algn="l">
              <a:lnSpc>
                <a:spcPct val="115000"/>
              </a:lnSpc>
              <a:spcBef>
                <a:spcPts val="0"/>
              </a:spcBef>
              <a:spcAft>
                <a:spcPts val="0"/>
              </a:spcAft>
              <a:buClr>
                <a:schemeClr val="dk2"/>
              </a:buClr>
              <a:buSzPts val="18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81" name="Google Shape;81;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9">
    <p:bg>
      <p:bgPr>
        <a:solidFill>
          <a:srgbClr val="FFFFFF"/>
        </a:solidFill>
      </p:bgPr>
    </p:bg>
    <p:spTree>
      <p:nvGrpSpPr>
        <p:cNvPr id="82" name="Shape 82"/>
        <p:cNvGrpSpPr/>
        <p:nvPr/>
      </p:nvGrpSpPr>
      <p:grpSpPr>
        <a:xfrm>
          <a:off x="0" y="0"/>
          <a:ext cx="0" cy="0"/>
          <a:chOff x="0" y="0"/>
          <a:chExt cx="0" cy="0"/>
        </a:xfrm>
      </p:grpSpPr>
      <p:sp>
        <p:nvSpPr>
          <p:cNvPr id="83" name="Google Shape;83;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0"/>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0"/>
          <p:cNvSpPr txBox="1"/>
          <p:nvPr>
            <p:ph type="title"/>
          </p:nvPr>
        </p:nvSpPr>
        <p:spPr>
          <a:xfrm>
            <a:off x="4852825" y="233150"/>
            <a:ext cx="4016400" cy="11814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86" name="Google Shape;86;p20"/>
          <p:cNvSpPr txBox="1"/>
          <p:nvPr>
            <p:ph idx="1" type="body"/>
          </p:nvPr>
        </p:nvSpPr>
        <p:spPr>
          <a:xfrm>
            <a:off x="4852900" y="1672727"/>
            <a:ext cx="4016400" cy="29904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55600" lvl="1" marL="914400" algn="l">
              <a:lnSpc>
                <a:spcPct val="115000"/>
              </a:lnSpc>
              <a:spcBef>
                <a:spcPts val="0"/>
              </a:spcBef>
              <a:spcAft>
                <a:spcPts val="0"/>
              </a:spcAft>
              <a:buClr>
                <a:schemeClr val="dk2"/>
              </a:buClr>
              <a:buSzPts val="2000"/>
              <a:buChar char="○"/>
              <a:defRPr sz="1400">
                <a:solidFill>
                  <a:schemeClr val="dk2"/>
                </a:solidFill>
              </a:defRPr>
            </a:lvl2pPr>
            <a:lvl3pPr indent="-342900" lvl="2" marL="1371600" algn="l">
              <a:lnSpc>
                <a:spcPct val="115000"/>
              </a:lnSpc>
              <a:spcBef>
                <a:spcPts val="0"/>
              </a:spcBef>
              <a:spcAft>
                <a:spcPts val="0"/>
              </a:spcAft>
              <a:buClr>
                <a:schemeClr val="dk2"/>
              </a:buClr>
              <a:buSzPts val="18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87" name="Google Shape;87;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0">
    <p:bg>
      <p:bgPr>
        <a:solidFill>
          <a:srgbClr val="FFFFFF"/>
        </a:solidFill>
      </p:bgPr>
    </p:bg>
    <p:spTree>
      <p:nvGrpSpPr>
        <p:cNvPr id="88" name="Shape 88"/>
        <p:cNvGrpSpPr/>
        <p:nvPr/>
      </p:nvGrpSpPr>
      <p:grpSpPr>
        <a:xfrm>
          <a:off x="0" y="0"/>
          <a:ext cx="0" cy="0"/>
          <a:chOff x="0" y="0"/>
          <a:chExt cx="0" cy="0"/>
        </a:xfrm>
      </p:grpSpPr>
      <p:sp>
        <p:nvSpPr>
          <p:cNvPr id="89" name="Google Shape;89;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21"/>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91" name="Google Shape;91;p21"/>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1"/>
          <p:cNvSpPr txBox="1"/>
          <p:nvPr>
            <p:ph type="title"/>
          </p:nvPr>
        </p:nvSpPr>
        <p:spPr>
          <a:xfrm>
            <a:off x="284100" y="307975"/>
            <a:ext cx="2479800" cy="4268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1" sz="3000">
                <a:solidFill>
                  <a:schemeClr val="lt1"/>
                </a:solidFill>
              </a:defRPr>
            </a:lvl1pPr>
            <a:lvl2pPr lvl="1" algn="l">
              <a:lnSpc>
                <a:spcPct val="100000"/>
              </a:lnSpc>
              <a:spcBef>
                <a:spcPts val="0"/>
              </a:spcBef>
              <a:spcAft>
                <a:spcPts val="0"/>
              </a:spcAft>
              <a:buClr>
                <a:schemeClr val="lt1"/>
              </a:buClr>
              <a:buSzPts val="3000"/>
              <a:buNone/>
              <a:defRPr b="1" sz="3000">
                <a:solidFill>
                  <a:schemeClr val="lt1"/>
                </a:solidFill>
              </a:defRPr>
            </a:lvl2pPr>
            <a:lvl3pPr lvl="2" algn="l">
              <a:lnSpc>
                <a:spcPct val="100000"/>
              </a:lnSpc>
              <a:spcBef>
                <a:spcPts val="0"/>
              </a:spcBef>
              <a:spcAft>
                <a:spcPts val="0"/>
              </a:spcAft>
              <a:buClr>
                <a:schemeClr val="lt1"/>
              </a:buClr>
              <a:buSzPts val="3000"/>
              <a:buNone/>
              <a:defRPr b="1" sz="3000">
                <a:solidFill>
                  <a:schemeClr val="lt1"/>
                </a:solidFill>
              </a:defRPr>
            </a:lvl3pPr>
            <a:lvl4pPr lvl="3" algn="l">
              <a:lnSpc>
                <a:spcPct val="100000"/>
              </a:lnSpc>
              <a:spcBef>
                <a:spcPts val="0"/>
              </a:spcBef>
              <a:spcAft>
                <a:spcPts val="0"/>
              </a:spcAft>
              <a:buClr>
                <a:schemeClr val="lt1"/>
              </a:buClr>
              <a:buSzPts val="3000"/>
              <a:buNone/>
              <a:defRPr b="1" sz="3000">
                <a:solidFill>
                  <a:schemeClr val="lt1"/>
                </a:solidFill>
              </a:defRPr>
            </a:lvl4pPr>
            <a:lvl5pPr lvl="4" algn="l">
              <a:lnSpc>
                <a:spcPct val="100000"/>
              </a:lnSpc>
              <a:spcBef>
                <a:spcPts val="0"/>
              </a:spcBef>
              <a:spcAft>
                <a:spcPts val="0"/>
              </a:spcAft>
              <a:buClr>
                <a:schemeClr val="lt1"/>
              </a:buClr>
              <a:buSzPts val="3000"/>
              <a:buNone/>
              <a:defRPr b="1" sz="3000">
                <a:solidFill>
                  <a:schemeClr val="lt1"/>
                </a:solidFill>
              </a:defRPr>
            </a:lvl5pPr>
            <a:lvl6pPr lvl="5" algn="l">
              <a:lnSpc>
                <a:spcPct val="100000"/>
              </a:lnSpc>
              <a:spcBef>
                <a:spcPts val="0"/>
              </a:spcBef>
              <a:spcAft>
                <a:spcPts val="0"/>
              </a:spcAft>
              <a:buClr>
                <a:schemeClr val="lt1"/>
              </a:buClr>
              <a:buSzPts val="3000"/>
              <a:buNone/>
              <a:defRPr b="1" sz="3000">
                <a:solidFill>
                  <a:schemeClr val="lt1"/>
                </a:solidFill>
              </a:defRPr>
            </a:lvl6pPr>
            <a:lvl7pPr lvl="6" algn="l">
              <a:lnSpc>
                <a:spcPct val="100000"/>
              </a:lnSpc>
              <a:spcBef>
                <a:spcPts val="0"/>
              </a:spcBef>
              <a:spcAft>
                <a:spcPts val="0"/>
              </a:spcAft>
              <a:buClr>
                <a:schemeClr val="lt1"/>
              </a:buClr>
              <a:buSzPts val="3000"/>
              <a:buNone/>
              <a:defRPr b="1" sz="3000">
                <a:solidFill>
                  <a:schemeClr val="lt1"/>
                </a:solidFill>
              </a:defRPr>
            </a:lvl7pPr>
            <a:lvl8pPr lvl="7" algn="l">
              <a:lnSpc>
                <a:spcPct val="100000"/>
              </a:lnSpc>
              <a:spcBef>
                <a:spcPts val="0"/>
              </a:spcBef>
              <a:spcAft>
                <a:spcPts val="0"/>
              </a:spcAft>
              <a:buClr>
                <a:schemeClr val="lt1"/>
              </a:buClr>
              <a:buSzPts val="3000"/>
              <a:buNone/>
              <a:defRPr b="1" sz="3000">
                <a:solidFill>
                  <a:schemeClr val="lt1"/>
                </a:solidFill>
              </a:defRPr>
            </a:lvl8pPr>
            <a:lvl9pPr lvl="8" algn="l">
              <a:lnSpc>
                <a:spcPct val="100000"/>
              </a:lnSpc>
              <a:spcBef>
                <a:spcPts val="0"/>
              </a:spcBef>
              <a:spcAft>
                <a:spcPts val="0"/>
              </a:spcAft>
              <a:buClr>
                <a:schemeClr val="lt1"/>
              </a:buClr>
              <a:buSzPts val="3000"/>
              <a:buNone/>
              <a:defRPr b="1" sz="3000">
                <a:solidFill>
                  <a:schemeClr val="lt1"/>
                </a:solidFill>
              </a:defRPr>
            </a:lvl9pPr>
          </a:lstStyle>
          <a:p/>
        </p:txBody>
      </p:sp>
      <p:sp>
        <p:nvSpPr>
          <p:cNvPr id="93" name="Google Shape;93;p21"/>
          <p:cNvSpPr txBox="1"/>
          <p:nvPr>
            <p:ph idx="1" type="body"/>
          </p:nvPr>
        </p:nvSpPr>
        <p:spPr>
          <a:xfrm>
            <a:off x="3381100" y="307975"/>
            <a:ext cx="5451300" cy="42687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55600" lvl="1" marL="914400" algn="l">
              <a:lnSpc>
                <a:spcPct val="115000"/>
              </a:lnSpc>
              <a:spcBef>
                <a:spcPts val="0"/>
              </a:spcBef>
              <a:spcAft>
                <a:spcPts val="0"/>
              </a:spcAft>
              <a:buClr>
                <a:schemeClr val="dk2"/>
              </a:buClr>
              <a:buSzPts val="2000"/>
              <a:buChar char="○"/>
              <a:defRPr sz="1400">
                <a:solidFill>
                  <a:schemeClr val="dk2"/>
                </a:solidFill>
              </a:defRPr>
            </a:lvl2pPr>
            <a:lvl3pPr indent="-342900" lvl="2" marL="1371600" algn="l">
              <a:lnSpc>
                <a:spcPct val="115000"/>
              </a:lnSpc>
              <a:spcBef>
                <a:spcPts val="0"/>
              </a:spcBef>
              <a:spcAft>
                <a:spcPts val="0"/>
              </a:spcAft>
              <a:buClr>
                <a:schemeClr val="dk2"/>
              </a:buClr>
              <a:buSzPts val="18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94" name="Google Shape;94;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AUTOLAYOUT_1_1">
    <p:bg>
      <p:bgPr>
        <a:solidFill>
          <a:srgbClr val="FFFFFF"/>
        </a:solidFill>
      </p:bgPr>
    </p:bg>
    <p:spTree>
      <p:nvGrpSpPr>
        <p:cNvPr id="95" name="Shape 95"/>
        <p:cNvGrpSpPr/>
        <p:nvPr/>
      </p:nvGrpSpPr>
      <p:grpSpPr>
        <a:xfrm>
          <a:off x="0" y="0"/>
          <a:ext cx="0" cy="0"/>
          <a:chOff x="0" y="0"/>
          <a:chExt cx="0" cy="0"/>
        </a:xfrm>
      </p:grpSpPr>
      <p:sp>
        <p:nvSpPr>
          <p:cNvPr id="96" name="Google Shape;96;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2"/>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2"/>
          <p:cNvSpPr txBox="1"/>
          <p:nvPr>
            <p:ph type="title"/>
          </p:nvPr>
        </p:nvSpPr>
        <p:spPr>
          <a:xfrm>
            <a:off x="311700" y="307825"/>
            <a:ext cx="2631900" cy="43167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rgbClr val="FFFFFF"/>
              </a:buClr>
              <a:buSzPts val="3000"/>
              <a:buNone/>
              <a:defRPr sz="3000">
                <a:solidFill>
                  <a:srgbClr val="FFFFFF"/>
                </a:solidFill>
              </a:defRPr>
            </a:lvl1pPr>
            <a:lvl2pPr lvl="1" rtl="0" algn="l">
              <a:lnSpc>
                <a:spcPct val="100000"/>
              </a:lnSpc>
              <a:spcBef>
                <a:spcPts val="0"/>
              </a:spcBef>
              <a:spcAft>
                <a:spcPts val="0"/>
              </a:spcAft>
              <a:buClr>
                <a:srgbClr val="FFFFFF"/>
              </a:buClr>
              <a:buSzPts val="3000"/>
              <a:buNone/>
              <a:defRPr sz="3000">
                <a:solidFill>
                  <a:srgbClr val="FFFFFF"/>
                </a:solidFill>
              </a:defRPr>
            </a:lvl2pPr>
            <a:lvl3pPr lvl="2" rtl="0" algn="l">
              <a:lnSpc>
                <a:spcPct val="100000"/>
              </a:lnSpc>
              <a:spcBef>
                <a:spcPts val="0"/>
              </a:spcBef>
              <a:spcAft>
                <a:spcPts val="0"/>
              </a:spcAft>
              <a:buClr>
                <a:srgbClr val="FFFFFF"/>
              </a:buClr>
              <a:buSzPts val="3000"/>
              <a:buNone/>
              <a:defRPr sz="3000">
                <a:solidFill>
                  <a:srgbClr val="FFFFFF"/>
                </a:solidFill>
              </a:defRPr>
            </a:lvl3pPr>
            <a:lvl4pPr lvl="3" rtl="0" algn="l">
              <a:lnSpc>
                <a:spcPct val="100000"/>
              </a:lnSpc>
              <a:spcBef>
                <a:spcPts val="0"/>
              </a:spcBef>
              <a:spcAft>
                <a:spcPts val="0"/>
              </a:spcAft>
              <a:buClr>
                <a:srgbClr val="FFFFFF"/>
              </a:buClr>
              <a:buSzPts val="3000"/>
              <a:buNone/>
              <a:defRPr sz="3000">
                <a:solidFill>
                  <a:srgbClr val="FFFFFF"/>
                </a:solidFill>
              </a:defRPr>
            </a:lvl4pPr>
            <a:lvl5pPr lvl="4" rtl="0" algn="l">
              <a:lnSpc>
                <a:spcPct val="100000"/>
              </a:lnSpc>
              <a:spcBef>
                <a:spcPts val="0"/>
              </a:spcBef>
              <a:spcAft>
                <a:spcPts val="0"/>
              </a:spcAft>
              <a:buClr>
                <a:srgbClr val="FFFFFF"/>
              </a:buClr>
              <a:buSzPts val="3000"/>
              <a:buNone/>
              <a:defRPr sz="3000">
                <a:solidFill>
                  <a:srgbClr val="FFFFFF"/>
                </a:solidFill>
              </a:defRPr>
            </a:lvl5pPr>
            <a:lvl6pPr lvl="5" rtl="0" algn="l">
              <a:lnSpc>
                <a:spcPct val="100000"/>
              </a:lnSpc>
              <a:spcBef>
                <a:spcPts val="0"/>
              </a:spcBef>
              <a:spcAft>
                <a:spcPts val="0"/>
              </a:spcAft>
              <a:buClr>
                <a:srgbClr val="FFFFFF"/>
              </a:buClr>
              <a:buSzPts val="3000"/>
              <a:buNone/>
              <a:defRPr sz="3000">
                <a:solidFill>
                  <a:srgbClr val="FFFFFF"/>
                </a:solidFill>
              </a:defRPr>
            </a:lvl6pPr>
            <a:lvl7pPr lvl="6" rtl="0" algn="l">
              <a:lnSpc>
                <a:spcPct val="100000"/>
              </a:lnSpc>
              <a:spcBef>
                <a:spcPts val="0"/>
              </a:spcBef>
              <a:spcAft>
                <a:spcPts val="0"/>
              </a:spcAft>
              <a:buClr>
                <a:srgbClr val="FFFFFF"/>
              </a:buClr>
              <a:buSzPts val="3000"/>
              <a:buNone/>
              <a:defRPr sz="3000">
                <a:solidFill>
                  <a:srgbClr val="FFFFFF"/>
                </a:solidFill>
              </a:defRPr>
            </a:lvl7pPr>
            <a:lvl8pPr lvl="7" rtl="0" algn="l">
              <a:lnSpc>
                <a:spcPct val="100000"/>
              </a:lnSpc>
              <a:spcBef>
                <a:spcPts val="0"/>
              </a:spcBef>
              <a:spcAft>
                <a:spcPts val="0"/>
              </a:spcAft>
              <a:buClr>
                <a:srgbClr val="FFFFFF"/>
              </a:buClr>
              <a:buSzPts val="3000"/>
              <a:buNone/>
              <a:defRPr sz="3000">
                <a:solidFill>
                  <a:srgbClr val="FFFFFF"/>
                </a:solidFill>
              </a:defRPr>
            </a:lvl8pPr>
            <a:lvl9pPr lvl="8" rtl="0" algn="l">
              <a:lnSpc>
                <a:spcPct val="100000"/>
              </a:lnSpc>
              <a:spcBef>
                <a:spcPts val="0"/>
              </a:spcBef>
              <a:spcAft>
                <a:spcPts val="0"/>
              </a:spcAft>
              <a:buClr>
                <a:srgbClr val="FFFFFF"/>
              </a:buClr>
              <a:buSzPts val="3000"/>
              <a:buNone/>
              <a:defRPr sz="3000">
                <a:solidFill>
                  <a:srgbClr val="FFFFFF"/>
                </a:solidFill>
              </a:defRPr>
            </a:lvl9pPr>
          </a:lstStyle>
          <a:p/>
        </p:txBody>
      </p:sp>
      <p:sp>
        <p:nvSpPr>
          <p:cNvPr id="99" name="Google Shape;99;p22"/>
          <p:cNvSpPr txBox="1"/>
          <p:nvPr>
            <p:ph idx="1" type="body"/>
          </p:nvPr>
        </p:nvSpPr>
        <p:spPr>
          <a:xfrm>
            <a:off x="4011825" y="364950"/>
            <a:ext cx="4850400" cy="4259700"/>
          </a:xfrm>
          <a:prstGeom prst="rect">
            <a:avLst/>
          </a:prstGeom>
          <a:noFill/>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55600" lvl="1" marL="914400" rtl="0" algn="l">
              <a:lnSpc>
                <a:spcPct val="115000"/>
              </a:lnSpc>
              <a:spcBef>
                <a:spcPts val="0"/>
              </a:spcBef>
              <a:spcAft>
                <a:spcPts val="0"/>
              </a:spcAft>
              <a:buClr>
                <a:schemeClr val="dk2"/>
              </a:buClr>
              <a:buSzPts val="2000"/>
              <a:buChar char="○"/>
              <a:defRPr sz="1400">
                <a:solidFill>
                  <a:schemeClr val="dk2"/>
                </a:solidFill>
              </a:defRPr>
            </a:lvl2pPr>
            <a:lvl3pPr indent="-342900" lvl="2" marL="1371600" rtl="0" algn="l">
              <a:lnSpc>
                <a:spcPct val="115000"/>
              </a:lnSpc>
              <a:spcBef>
                <a:spcPts val="0"/>
              </a:spcBef>
              <a:spcAft>
                <a:spcPts val="0"/>
              </a:spcAft>
              <a:buClr>
                <a:schemeClr val="dk2"/>
              </a:buClr>
              <a:buSzPts val="1800"/>
              <a:buChar char="■"/>
              <a:defRPr sz="1400">
                <a:solidFill>
                  <a:schemeClr val="dk2"/>
                </a:solidFill>
              </a:defRPr>
            </a:lvl3pPr>
            <a:lvl4pPr indent="-317500" lvl="3" marL="1828800" rtl="0" algn="l">
              <a:lnSpc>
                <a:spcPct val="115000"/>
              </a:lnSpc>
              <a:spcBef>
                <a:spcPts val="0"/>
              </a:spcBef>
              <a:spcAft>
                <a:spcPts val="0"/>
              </a:spcAft>
              <a:buClr>
                <a:schemeClr val="dk2"/>
              </a:buClr>
              <a:buSzPts val="1400"/>
              <a:buChar char="●"/>
              <a:defRPr sz="1400">
                <a:solidFill>
                  <a:schemeClr val="dk2"/>
                </a:solidFill>
              </a:defRPr>
            </a:lvl4pPr>
            <a:lvl5pPr indent="-317500" lvl="4" marL="2286000" rtl="0" algn="l">
              <a:lnSpc>
                <a:spcPct val="115000"/>
              </a:lnSpc>
              <a:spcBef>
                <a:spcPts val="0"/>
              </a:spcBef>
              <a:spcAft>
                <a:spcPts val="0"/>
              </a:spcAft>
              <a:buClr>
                <a:schemeClr val="dk2"/>
              </a:buClr>
              <a:buSzPts val="1400"/>
              <a:buChar char="○"/>
              <a:defRPr sz="1400">
                <a:solidFill>
                  <a:schemeClr val="dk2"/>
                </a:solidFill>
              </a:defRPr>
            </a:lvl5pPr>
            <a:lvl6pPr indent="-317500" lvl="5" marL="2743200" rtl="0" algn="l">
              <a:lnSpc>
                <a:spcPct val="115000"/>
              </a:lnSpc>
              <a:spcBef>
                <a:spcPts val="0"/>
              </a:spcBef>
              <a:spcAft>
                <a:spcPts val="0"/>
              </a:spcAft>
              <a:buClr>
                <a:schemeClr val="dk2"/>
              </a:buClr>
              <a:buSzPts val="1400"/>
              <a:buChar char="■"/>
              <a:defRPr sz="1400">
                <a:solidFill>
                  <a:schemeClr val="dk2"/>
                </a:solidFill>
              </a:defRPr>
            </a:lvl6pPr>
            <a:lvl7pPr indent="-317500" lvl="6" marL="3200400" rtl="0" algn="l">
              <a:lnSpc>
                <a:spcPct val="115000"/>
              </a:lnSpc>
              <a:spcBef>
                <a:spcPts val="0"/>
              </a:spcBef>
              <a:spcAft>
                <a:spcPts val="0"/>
              </a:spcAft>
              <a:buClr>
                <a:schemeClr val="dk2"/>
              </a:buClr>
              <a:buSzPts val="1400"/>
              <a:buChar char="●"/>
              <a:defRPr sz="1400">
                <a:solidFill>
                  <a:schemeClr val="dk2"/>
                </a:solidFill>
              </a:defRPr>
            </a:lvl7pPr>
            <a:lvl8pPr indent="-317500" lvl="7" marL="3657600" rtl="0" algn="l">
              <a:lnSpc>
                <a:spcPct val="115000"/>
              </a:lnSpc>
              <a:spcBef>
                <a:spcPts val="0"/>
              </a:spcBef>
              <a:spcAft>
                <a:spcPts val="0"/>
              </a:spcAft>
              <a:buClr>
                <a:schemeClr val="dk2"/>
              </a:buClr>
              <a:buSzPts val="1400"/>
              <a:buChar char="○"/>
              <a:defRPr sz="1400">
                <a:solidFill>
                  <a:schemeClr val="dk2"/>
                </a:solidFill>
              </a:defRPr>
            </a:lvl8pPr>
            <a:lvl9pPr indent="-317500" lvl="8" marL="4114800" rtl="0" algn="l">
              <a:lnSpc>
                <a:spcPct val="115000"/>
              </a:lnSpc>
              <a:spcBef>
                <a:spcPts val="0"/>
              </a:spcBef>
              <a:spcAft>
                <a:spcPts val="0"/>
              </a:spcAft>
              <a:buClr>
                <a:schemeClr val="dk2"/>
              </a:buClr>
              <a:buSzPts val="1400"/>
              <a:buChar char="■"/>
              <a:defRPr sz="1400">
                <a:solidFill>
                  <a:schemeClr val="dk2"/>
                </a:solidFill>
              </a:defRPr>
            </a:lvl9pPr>
          </a:lstStyle>
          <a:p/>
        </p:txBody>
      </p:sp>
      <p:sp>
        <p:nvSpPr>
          <p:cNvPr id="100" name="Google Shape;100;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11">
    <p:bg>
      <p:bgPr>
        <a:solidFill>
          <a:srgbClr val="FFFFFF"/>
        </a:solidFill>
      </p:bgPr>
    </p:bg>
    <p:spTree>
      <p:nvGrpSpPr>
        <p:cNvPr id="101" name="Shape 101"/>
        <p:cNvGrpSpPr/>
        <p:nvPr/>
      </p:nvGrpSpPr>
      <p:grpSpPr>
        <a:xfrm>
          <a:off x="0" y="0"/>
          <a:ext cx="0" cy="0"/>
          <a:chOff x="0" y="0"/>
          <a:chExt cx="0" cy="0"/>
        </a:xfrm>
      </p:grpSpPr>
      <p:sp>
        <p:nvSpPr>
          <p:cNvPr id="102" name="Google Shape;102;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AUTOLAYOUT_12">
    <p:bg>
      <p:bgPr>
        <a:solidFill>
          <a:srgbClr val="FFFFFF"/>
        </a:solidFill>
      </p:bgPr>
    </p:bg>
    <p:spTree>
      <p:nvGrpSpPr>
        <p:cNvPr id="104" name="Shape 104"/>
        <p:cNvGrpSpPr/>
        <p:nvPr/>
      </p:nvGrpSpPr>
      <p:grpSpPr>
        <a:xfrm>
          <a:off x="0" y="0"/>
          <a:ext cx="0" cy="0"/>
          <a:chOff x="0" y="0"/>
          <a:chExt cx="0" cy="0"/>
        </a:xfrm>
      </p:grpSpPr>
      <p:sp>
        <p:nvSpPr>
          <p:cNvPr id="105" name="Google Shape;105;p2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4"/>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4"/>
          <p:cNvSpPr txBox="1"/>
          <p:nvPr>
            <p:ph type="title"/>
          </p:nvPr>
        </p:nvSpPr>
        <p:spPr>
          <a:xfrm>
            <a:off x="4852825" y="233150"/>
            <a:ext cx="4016400" cy="11814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108" name="Google Shape;108;p24"/>
          <p:cNvSpPr txBox="1"/>
          <p:nvPr>
            <p:ph idx="1" type="body"/>
          </p:nvPr>
        </p:nvSpPr>
        <p:spPr>
          <a:xfrm>
            <a:off x="4852900" y="1672727"/>
            <a:ext cx="4016400" cy="29904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55600" lvl="1" marL="914400" algn="l">
              <a:lnSpc>
                <a:spcPct val="115000"/>
              </a:lnSpc>
              <a:spcBef>
                <a:spcPts val="0"/>
              </a:spcBef>
              <a:spcAft>
                <a:spcPts val="0"/>
              </a:spcAft>
              <a:buClr>
                <a:schemeClr val="dk2"/>
              </a:buClr>
              <a:buSzPts val="2000"/>
              <a:buChar char="○"/>
              <a:defRPr sz="1400">
                <a:solidFill>
                  <a:schemeClr val="dk2"/>
                </a:solidFill>
              </a:defRPr>
            </a:lvl2pPr>
            <a:lvl3pPr indent="-342900" lvl="2" marL="1371600" algn="l">
              <a:lnSpc>
                <a:spcPct val="115000"/>
              </a:lnSpc>
              <a:spcBef>
                <a:spcPts val="0"/>
              </a:spcBef>
              <a:spcAft>
                <a:spcPts val="0"/>
              </a:spcAft>
              <a:buClr>
                <a:schemeClr val="dk2"/>
              </a:buClr>
              <a:buSzPts val="18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09" name="Google Shape;109;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AUTOLAYOUT_13">
    <p:bg>
      <p:bgPr>
        <a:solidFill>
          <a:srgbClr val="FFFFFF"/>
        </a:solidFill>
      </p:bgPr>
    </p:bg>
    <p:spTree>
      <p:nvGrpSpPr>
        <p:cNvPr id="110" name="Shape 110"/>
        <p:cNvGrpSpPr/>
        <p:nvPr/>
      </p:nvGrpSpPr>
      <p:grpSpPr>
        <a:xfrm>
          <a:off x="0" y="0"/>
          <a:ext cx="0" cy="0"/>
          <a:chOff x="0" y="0"/>
          <a:chExt cx="0" cy="0"/>
        </a:xfrm>
      </p:grpSpPr>
      <p:sp>
        <p:nvSpPr>
          <p:cNvPr id="111" name="Google Shape;111;p25"/>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2" name="Google Shape;112;p25"/>
          <p:cNvCxnSpPr/>
          <p:nvPr/>
        </p:nvCxnSpPr>
        <p:spPr>
          <a:xfrm>
            <a:off x="311700" y="312013"/>
            <a:ext cx="670500" cy="670200"/>
          </a:xfrm>
          <a:prstGeom prst="straightConnector1">
            <a:avLst/>
          </a:prstGeom>
          <a:noFill/>
          <a:ln cap="flat" cmpd="sng" w="9525">
            <a:solidFill>
              <a:srgbClr val="F6F2D2"/>
            </a:solidFill>
            <a:prstDash val="solid"/>
            <a:round/>
            <a:headEnd len="sm" w="sm" type="none"/>
            <a:tailEnd len="sm" w="sm" type="none"/>
          </a:ln>
        </p:spPr>
      </p:cxnSp>
      <p:sp>
        <p:nvSpPr>
          <p:cNvPr id="113" name="Google Shape;113;p25"/>
          <p:cNvSpPr txBox="1"/>
          <p:nvPr>
            <p:ph type="title"/>
          </p:nvPr>
        </p:nvSpPr>
        <p:spPr>
          <a:xfrm>
            <a:off x="311700" y="1153900"/>
            <a:ext cx="2655000" cy="8589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p:txBody>
      </p:sp>
      <p:sp>
        <p:nvSpPr>
          <p:cNvPr id="114" name="Google Shape;114;p25"/>
          <p:cNvSpPr txBox="1"/>
          <p:nvPr>
            <p:ph idx="1" type="body"/>
          </p:nvPr>
        </p:nvSpPr>
        <p:spPr>
          <a:xfrm>
            <a:off x="311700" y="2022050"/>
            <a:ext cx="2655000" cy="2928300"/>
          </a:xfrm>
          <a:prstGeom prst="rect">
            <a:avLst/>
          </a:prstGeom>
          <a:noFill/>
        </p:spPr>
        <p:txBody>
          <a:bodyPr anchorCtr="0" anchor="t" bIns="91425" lIns="91425" spcFirstLastPara="1" rIns="91425" wrap="square" tIns="91425">
            <a:normAutofit/>
          </a:bodyPr>
          <a:lstStyle>
            <a:lvl1pPr indent="-292100" lvl="0" marL="457200" algn="l">
              <a:lnSpc>
                <a:spcPct val="115000"/>
              </a:lnSpc>
              <a:spcBef>
                <a:spcPts val="0"/>
              </a:spcBef>
              <a:spcAft>
                <a:spcPts val="0"/>
              </a:spcAft>
              <a:buClr>
                <a:srgbClr val="F6F2D2"/>
              </a:buClr>
              <a:buSzPts val="1000"/>
              <a:buChar char="●"/>
              <a:defRPr sz="1000">
                <a:solidFill>
                  <a:srgbClr val="F6F2D2"/>
                </a:solidFill>
              </a:defRPr>
            </a:lvl1pPr>
            <a:lvl2pPr indent="-292100" lvl="1" marL="914400" algn="l">
              <a:lnSpc>
                <a:spcPct val="115000"/>
              </a:lnSpc>
              <a:spcBef>
                <a:spcPts val="0"/>
              </a:spcBef>
              <a:spcAft>
                <a:spcPts val="0"/>
              </a:spcAft>
              <a:buClr>
                <a:srgbClr val="F6F2D2"/>
              </a:buClr>
              <a:buSzPts val="1000"/>
              <a:buChar char="○"/>
              <a:defRPr sz="1000">
                <a:solidFill>
                  <a:srgbClr val="F6F2D2"/>
                </a:solidFill>
              </a:defRPr>
            </a:lvl2pPr>
            <a:lvl3pPr indent="-292100" lvl="2" marL="1371600" algn="l">
              <a:lnSpc>
                <a:spcPct val="115000"/>
              </a:lnSpc>
              <a:spcBef>
                <a:spcPts val="0"/>
              </a:spcBef>
              <a:spcAft>
                <a:spcPts val="0"/>
              </a:spcAft>
              <a:buClr>
                <a:srgbClr val="F6F2D2"/>
              </a:buClr>
              <a:buSzPts val="1000"/>
              <a:buChar char="■"/>
              <a:defRPr sz="1000">
                <a:solidFill>
                  <a:srgbClr val="F6F2D2"/>
                </a:solidFill>
              </a:defRPr>
            </a:lvl3pPr>
            <a:lvl4pPr indent="-292100" lvl="3" marL="1828800" algn="l">
              <a:lnSpc>
                <a:spcPct val="115000"/>
              </a:lnSpc>
              <a:spcBef>
                <a:spcPts val="0"/>
              </a:spcBef>
              <a:spcAft>
                <a:spcPts val="0"/>
              </a:spcAft>
              <a:buClr>
                <a:srgbClr val="F6F2D2"/>
              </a:buClr>
              <a:buSzPts val="1000"/>
              <a:buChar char="●"/>
              <a:defRPr sz="1000">
                <a:solidFill>
                  <a:srgbClr val="F6F2D2"/>
                </a:solidFill>
              </a:defRPr>
            </a:lvl4pPr>
            <a:lvl5pPr indent="-292100" lvl="4" marL="2286000" algn="l">
              <a:lnSpc>
                <a:spcPct val="115000"/>
              </a:lnSpc>
              <a:spcBef>
                <a:spcPts val="0"/>
              </a:spcBef>
              <a:spcAft>
                <a:spcPts val="0"/>
              </a:spcAft>
              <a:buClr>
                <a:srgbClr val="F6F2D2"/>
              </a:buClr>
              <a:buSzPts val="1000"/>
              <a:buChar char="○"/>
              <a:defRPr sz="1000">
                <a:solidFill>
                  <a:srgbClr val="F6F2D2"/>
                </a:solidFill>
              </a:defRPr>
            </a:lvl5pPr>
            <a:lvl6pPr indent="-292100" lvl="5" marL="2743200" algn="l">
              <a:lnSpc>
                <a:spcPct val="115000"/>
              </a:lnSpc>
              <a:spcBef>
                <a:spcPts val="0"/>
              </a:spcBef>
              <a:spcAft>
                <a:spcPts val="0"/>
              </a:spcAft>
              <a:buClr>
                <a:srgbClr val="F6F2D2"/>
              </a:buClr>
              <a:buSzPts val="1000"/>
              <a:buChar char="■"/>
              <a:defRPr sz="1000">
                <a:solidFill>
                  <a:srgbClr val="F6F2D2"/>
                </a:solidFill>
              </a:defRPr>
            </a:lvl6pPr>
            <a:lvl7pPr indent="-292100" lvl="6" marL="3200400" algn="l">
              <a:lnSpc>
                <a:spcPct val="115000"/>
              </a:lnSpc>
              <a:spcBef>
                <a:spcPts val="0"/>
              </a:spcBef>
              <a:spcAft>
                <a:spcPts val="0"/>
              </a:spcAft>
              <a:buClr>
                <a:srgbClr val="F6F2D2"/>
              </a:buClr>
              <a:buSzPts val="1000"/>
              <a:buChar char="●"/>
              <a:defRPr sz="1000">
                <a:solidFill>
                  <a:srgbClr val="F6F2D2"/>
                </a:solidFill>
              </a:defRPr>
            </a:lvl7pPr>
            <a:lvl8pPr indent="-292100" lvl="7" marL="3657600" algn="l">
              <a:lnSpc>
                <a:spcPct val="115000"/>
              </a:lnSpc>
              <a:spcBef>
                <a:spcPts val="0"/>
              </a:spcBef>
              <a:spcAft>
                <a:spcPts val="0"/>
              </a:spcAft>
              <a:buClr>
                <a:srgbClr val="F6F2D2"/>
              </a:buClr>
              <a:buSzPts val="1000"/>
              <a:buChar char="○"/>
              <a:defRPr sz="1000">
                <a:solidFill>
                  <a:srgbClr val="F6F2D2"/>
                </a:solidFill>
              </a:defRPr>
            </a:lvl8pPr>
            <a:lvl9pPr indent="-292100" lvl="8" marL="4114800" algn="l">
              <a:lnSpc>
                <a:spcPct val="115000"/>
              </a:lnSpc>
              <a:spcBef>
                <a:spcPts val="0"/>
              </a:spcBef>
              <a:spcAft>
                <a:spcPts val="0"/>
              </a:spcAft>
              <a:buClr>
                <a:srgbClr val="F6F2D2"/>
              </a:buClr>
              <a:buSzPts val="1000"/>
              <a:buChar char="■"/>
              <a:defRPr sz="1000">
                <a:solidFill>
                  <a:srgbClr val="F6F2D2"/>
                </a:solidFill>
              </a:defRPr>
            </a:lvl9pPr>
          </a:lstStyle>
          <a:p/>
        </p:txBody>
      </p:sp>
      <p:sp>
        <p:nvSpPr>
          <p:cNvPr id="115" name="Google Shape;115;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AUTOLAYOUT_14">
    <p:spTree>
      <p:nvGrpSpPr>
        <p:cNvPr id="116" name="Shape 116"/>
        <p:cNvGrpSpPr/>
        <p:nvPr/>
      </p:nvGrpSpPr>
      <p:grpSpPr>
        <a:xfrm>
          <a:off x="0" y="0"/>
          <a:ext cx="0" cy="0"/>
          <a:chOff x="0" y="0"/>
          <a:chExt cx="0" cy="0"/>
        </a:xfrm>
      </p:grpSpPr>
      <p:sp>
        <p:nvSpPr>
          <p:cNvPr id="117" name="Google Shape;117;p26"/>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6"/>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6"/>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6"/>
          <p:cNvSpPr/>
          <p:nvPr/>
        </p:nvSpPr>
        <p:spPr>
          <a:xfrm>
            <a:off x="3341300" y="314875"/>
            <a:ext cx="5486400" cy="113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6"/>
          <p:cNvSpPr txBox="1"/>
          <p:nvPr>
            <p:ph type="title"/>
          </p:nvPr>
        </p:nvSpPr>
        <p:spPr>
          <a:xfrm>
            <a:off x="348300" y="428200"/>
            <a:ext cx="2351400" cy="43998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22" name="Google Shape;122;p26"/>
          <p:cNvSpPr txBox="1"/>
          <p:nvPr>
            <p:ph idx="1" type="body"/>
          </p:nvPr>
        </p:nvSpPr>
        <p:spPr>
          <a:xfrm>
            <a:off x="3539325" y="593900"/>
            <a:ext cx="5090400" cy="40116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123" name="Google Shape;123;p2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AUTOLAYOUT_15">
    <p:bg>
      <p:bgPr>
        <a:solidFill>
          <a:srgbClr val="FFFFFF"/>
        </a:solidFill>
      </p:bgPr>
    </p:bg>
    <p:spTree>
      <p:nvGrpSpPr>
        <p:cNvPr id="124" name="Shape 124"/>
        <p:cNvGrpSpPr/>
        <p:nvPr/>
      </p:nvGrpSpPr>
      <p:grpSpPr>
        <a:xfrm>
          <a:off x="0" y="0"/>
          <a:ext cx="0" cy="0"/>
          <a:chOff x="0" y="0"/>
          <a:chExt cx="0" cy="0"/>
        </a:xfrm>
      </p:grpSpPr>
      <p:sp>
        <p:nvSpPr>
          <p:cNvPr id="125" name="Google Shape;125;p2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7"/>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7"/>
          <p:cNvSpPr txBox="1"/>
          <p:nvPr>
            <p:ph type="title"/>
          </p:nvPr>
        </p:nvSpPr>
        <p:spPr>
          <a:xfrm>
            <a:off x="311700" y="307825"/>
            <a:ext cx="2631900" cy="4316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128" name="Google Shape;128;p27"/>
          <p:cNvSpPr txBox="1"/>
          <p:nvPr>
            <p:ph idx="1" type="body"/>
          </p:nvPr>
        </p:nvSpPr>
        <p:spPr>
          <a:xfrm>
            <a:off x="4017625" y="307825"/>
            <a:ext cx="2378700" cy="43554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129" name="Google Shape;129;p27"/>
          <p:cNvSpPr txBox="1"/>
          <p:nvPr>
            <p:ph idx="2" type="body"/>
          </p:nvPr>
        </p:nvSpPr>
        <p:spPr>
          <a:xfrm>
            <a:off x="6452850" y="307825"/>
            <a:ext cx="2389800" cy="43554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130" name="Google Shape;130;p2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7">
    <p:bg>
      <p:bgPr>
        <a:solidFill>
          <a:srgbClr val="FFFFFF"/>
        </a:solidFill>
      </p:bgPr>
    </p:bg>
    <p:spTree>
      <p:nvGrpSpPr>
        <p:cNvPr id="131" name="Shape 131"/>
        <p:cNvGrpSpPr/>
        <p:nvPr/>
      </p:nvGrpSpPr>
      <p:grpSpPr>
        <a:xfrm>
          <a:off x="0" y="0"/>
          <a:ext cx="0" cy="0"/>
          <a:chOff x="0" y="0"/>
          <a:chExt cx="0" cy="0"/>
        </a:xfrm>
      </p:grpSpPr>
      <p:sp>
        <p:nvSpPr>
          <p:cNvPr id="132" name="Google Shape;132;p2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8"/>
          <p:cNvSpPr txBox="1"/>
          <p:nvPr>
            <p:ph type="title"/>
          </p:nvPr>
        </p:nvSpPr>
        <p:spPr>
          <a:xfrm>
            <a:off x="291875" y="406900"/>
            <a:ext cx="3039600" cy="1388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134" name="Google Shape;134;p28"/>
          <p:cNvSpPr txBox="1"/>
          <p:nvPr>
            <p:ph idx="1" type="body"/>
          </p:nvPr>
        </p:nvSpPr>
        <p:spPr>
          <a:xfrm>
            <a:off x="291938" y="2053718"/>
            <a:ext cx="3039600" cy="2378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55600" lvl="1" marL="914400" algn="l">
              <a:lnSpc>
                <a:spcPct val="115000"/>
              </a:lnSpc>
              <a:spcBef>
                <a:spcPts val="0"/>
              </a:spcBef>
              <a:spcAft>
                <a:spcPts val="0"/>
              </a:spcAft>
              <a:buClr>
                <a:schemeClr val="dk2"/>
              </a:buClr>
              <a:buSzPts val="2000"/>
              <a:buChar char="○"/>
              <a:defRPr sz="1400">
                <a:solidFill>
                  <a:schemeClr val="dk2"/>
                </a:solidFill>
              </a:defRPr>
            </a:lvl2pPr>
            <a:lvl3pPr indent="-342900" lvl="2" marL="1371600" algn="l">
              <a:lnSpc>
                <a:spcPct val="115000"/>
              </a:lnSpc>
              <a:spcBef>
                <a:spcPts val="0"/>
              </a:spcBef>
              <a:spcAft>
                <a:spcPts val="0"/>
              </a:spcAft>
              <a:buClr>
                <a:schemeClr val="dk2"/>
              </a:buClr>
              <a:buSzPts val="18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35" name="Google Shape;135;p2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AUTOLAYOUT_18">
    <p:bg>
      <p:bgPr>
        <a:solidFill>
          <a:srgbClr val="FFFFFF"/>
        </a:solidFill>
      </p:bgPr>
    </p:bg>
    <p:spTree>
      <p:nvGrpSpPr>
        <p:cNvPr id="136" name="Shape 136"/>
        <p:cNvGrpSpPr/>
        <p:nvPr/>
      </p:nvGrpSpPr>
      <p:grpSpPr>
        <a:xfrm>
          <a:off x="0" y="0"/>
          <a:ext cx="0" cy="0"/>
          <a:chOff x="0" y="0"/>
          <a:chExt cx="0" cy="0"/>
        </a:xfrm>
      </p:grpSpPr>
      <p:sp>
        <p:nvSpPr>
          <p:cNvPr id="137" name="Google Shape;137;p29"/>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9"/>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 name="Google Shape;139;p29"/>
          <p:cNvGrpSpPr/>
          <p:nvPr/>
        </p:nvGrpSpPr>
        <p:grpSpPr>
          <a:xfrm>
            <a:off x="2" y="4713898"/>
            <a:ext cx="3047923" cy="429600"/>
            <a:chOff x="-73" y="4713898"/>
            <a:chExt cx="3047923" cy="429600"/>
          </a:xfrm>
        </p:grpSpPr>
        <p:sp>
          <p:nvSpPr>
            <p:cNvPr id="140" name="Google Shape;140;p29"/>
            <p:cNvSpPr/>
            <p:nvPr/>
          </p:nvSpPr>
          <p:spPr>
            <a:xfrm rot="-5400000">
              <a:off x="2452050" y="4547698"/>
              <a:ext cx="429600" cy="762000"/>
            </a:xfrm>
            <a:prstGeom prst="rtTriangl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9"/>
            <p:cNvSpPr/>
            <p:nvPr/>
          </p:nvSpPr>
          <p:spPr>
            <a:xfrm rot="-5400000">
              <a:off x="928119" y="4547698"/>
              <a:ext cx="4296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9"/>
            <p:cNvSpPr/>
            <p:nvPr/>
          </p:nvSpPr>
          <p:spPr>
            <a:xfrm flipH="1" rot="5400000">
              <a:off x="1689952" y="4547698"/>
              <a:ext cx="4296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9"/>
            <p:cNvSpPr/>
            <p:nvPr/>
          </p:nvSpPr>
          <p:spPr>
            <a:xfrm flipH="1" rot="5400000">
              <a:off x="166127" y="4547698"/>
              <a:ext cx="4296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29"/>
          <p:cNvSpPr txBox="1"/>
          <p:nvPr>
            <p:ph type="title"/>
          </p:nvPr>
        </p:nvSpPr>
        <p:spPr>
          <a:xfrm>
            <a:off x="185350" y="679625"/>
            <a:ext cx="2683200" cy="10425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400">
                <a:solidFill>
                  <a:srgbClr val="212121"/>
                </a:solidFill>
              </a:defRPr>
            </a:lvl1pPr>
            <a:lvl2pPr lvl="1" algn="l">
              <a:lnSpc>
                <a:spcPct val="100000"/>
              </a:lnSpc>
              <a:spcBef>
                <a:spcPts val="0"/>
              </a:spcBef>
              <a:spcAft>
                <a:spcPts val="0"/>
              </a:spcAft>
              <a:buNone/>
              <a:defRPr b="1" sz="2400">
                <a:solidFill>
                  <a:srgbClr val="212121"/>
                </a:solidFill>
              </a:defRPr>
            </a:lvl2pPr>
            <a:lvl3pPr lvl="2" algn="l">
              <a:lnSpc>
                <a:spcPct val="100000"/>
              </a:lnSpc>
              <a:spcBef>
                <a:spcPts val="0"/>
              </a:spcBef>
              <a:spcAft>
                <a:spcPts val="0"/>
              </a:spcAft>
              <a:buNone/>
              <a:defRPr b="1" sz="2400">
                <a:solidFill>
                  <a:srgbClr val="212121"/>
                </a:solidFill>
              </a:defRPr>
            </a:lvl3pPr>
            <a:lvl4pPr lvl="3" algn="l">
              <a:lnSpc>
                <a:spcPct val="100000"/>
              </a:lnSpc>
              <a:spcBef>
                <a:spcPts val="0"/>
              </a:spcBef>
              <a:spcAft>
                <a:spcPts val="0"/>
              </a:spcAft>
              <a:buNone/>
              <a:defRPr b="1" sz="2400">
                <a:solidFill>
                  <a:srgbClr val="212121"/>
                </a:solidFill>
              </a:defRPr>
            </a:lvl4pPr>
            <a:lvl5pPr lvl="4" algn="l">
              <a:lnSpc>
                <a:spcPct val="100000"/>
              </a:lnSpc>
              <a:spcBef>
                <a:spcPts val="0"/>
              </a:spcBef>
              <a:spcAft>
                <a:spcPts val="0"/>
              </a:spcAft>
              <a:buNone/>
              <a:defRPr b="1" sz="2400">
                <a:solidFill>
                  <a:srgbClr val="212121"/>
                </a:solidFill>
              </a:defRPr>
            </a:lvl5pPr>
            <a:lvl6pPr lvl="5" algn="l">
              <a:lnSpc>
                <a:spcPct val="100000"/>
              </a:lnSpc>
              <a:spcBef>
                <a:spcPts val="0"/>
              </a:spcBef>
              <a:spcAft>
                <a:spcPts val="0"/>
              </a:spcAft>
              <a:buNone/>
              <a:defRPr b="1" sz="2400">
                <a:solidFill>
                  <a:srgbClr val="212121"/>
                </a:solidFill>
              </a:defRPr>
            </a:lvl6pPr>
            <a:lvl7pPr lvl="6" algn="l">
              <a:lnSpc>
                <a:spcPct val="100000"/>
              </a:lnSpc>
              <a:spcBef>
                <a:spcPts val="0"/>
              </a:spcBef>
              <a:spcAft>
                <a:spcPts val="0"/>
              </a:spcAft>
              <a:buNone/>
              <a:defRPr b="1" sz="2400">
                <a:solidFill>
                  <a:srgbClr val="212121"/>
                </a:solidFill>
              </a:defRPr>
            </a:lvl7pPr>
            <a:lvl8pPr lvl="7" algn="l">
              <a:lnSpc>
                <a:spcPct val="100000"/>
              </a:lnSpc>
              <a:spcBef>
                <a:spcPts val="0"/>
              </a:spcBef>
              <a:spcAft>
                <a:spcPts val="0"/>
              </a:spcAft>
              <a:buNone/>
              <a:defRPr b="1" sz="2400">
                <a:solidFill>
                  <a:srgbClr val="212121"/>
                </a:solidFill>
              </a:defRPr>
            </a:lvl8pPr>
            <a:lvl9pPr lvl="8" algn="l">
              <a:lnSpc>
                <a:spcPct val="100000"/>
              </a:lnSpc>
              <a:spcBef>
                <a:spcPts val="0"/>
              </a:spcBef>
              <a:spcAft>
                <a:spcPts val="0"/>
              </a:spcAft>
              <a:buNone/>
              <a:defRPr b="1" sz="2400">
                <a:solidFill>
                  <a:srgbClr val="212121"/>
                </a:solidFill>
              </a:defRPr>
            </a:lvl9pPr>
          </a:lstStyle>
          <a:p/>
        </p:txBody>
      </p:sp>
      <p:sp>
        <p:nvSpPr>
          <p:cNvPr id="145" name="Google Shape;145;p29"/>
          <p:cNvSpPr txBox="1"/>
          <p:nvPr>
            <p:ph idx="1" type="body"/>
          </p:nvPr>
        </p:nvSpPr>
        <p:spPr>
          <a:xfrm>
            <a:off x="185350" y="1798300"/>
            <a:ext cx="2683200" cy="2540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55600" lvl="1" marL="914400" algn="l">
              <a:lnSpc>
                <a:spcPct val="115000"/>
              </a:lnSpc>
              <a:spcBef>
                <a:spcPts val="0"/>
              </a:spcBef>
              <a:spcAft>
                <a:spcPts val="0"/>
              </a:spcAft>
              <a:buClr>
                <a:srgbClr val="616161"/>
              </a:buClr>
              <a:buSzPts val="2000"/>
              <a:buChar char="○"/>
              <a:defRPr sz="1400">
                <a:solidFill>
                  <a:srgbClr val="616161"/>
                </a:solidFill>
              </a:defRPr>
            </a:lvl2pPr>
            <a:lvl3pPr indent="-342900" lvl="2" marL="1371600" algn="l">
              <a:lnSpc>
                <a:spcPct val="115000"/>
              </a:lnSpc>
              <a:spcBef>
                <a:spcPts val="0"/>
              </a:spcBef>
              <a:spcAft>
                <a:spcPts val="0"/>
              </a:spcAft>
              <a:buClr>
                <a:srgbClr val="616161"/>
              </a:buClr>
              <a:buSzPts val="1800"/>
              <a:buChar char="■"/>
              <a:defRPr sz="1400">
                <a:solidFill>
                  <a:srgbClr val="616161"/>
                </a:solidFill>
              </a:defRPr>
            </a:lvl3pPr>
            <a:lvl4pPr indent="-317500" lvl="3" marL="1828800" algn="l">
              <a:lnSpc>
                <a:spcPct val="115000"/>
              </a:lnSpc>
              <a:spcBef>
                <a:spcPts val="0"/>
              </a:spcBef>
              <a:spcAft>
                <a:spcPts val="0"/>
              </a:spcAft>
              <a:buClr>
                <a:srgbClr val="616161"/>
              </a:buClr>
              <a:buSzPts val="1400"/>
              <a:buChar char="●"/>
              <a:defRPr sz="1400">
                <a:solidFill>
                  <a:srgbClr val="616161"/>
                </a:solidFill>
              </a:defRPr>
            </a:lvl4pPr>
            <a:lvl5pPr indent="-317500" lvl="4" marL="2286000" algn="l">
              <a:lnSpc>
                <a:spcPct val="115000"/>
              </a:lnSpc>
              <a:spcBef>
                <a:spcPts val="0"/>
              </a:spcBef>
              <a:spcAft>
                <a:spcPts val="0"/>
              </a:spcAft>
              <a:buClr>
                <a:srgbClr val="616161"/>
              </a:buClr>
              <a:buSzPts val="1400"/>
              <a:buChar char="○"/>
              <a:defRPr sz="1400">
                <a:solidFill>
                  <a:srgbClr val="616161"/>
                </a:solidFill>
              </a:defRPr>
            </a:lvl5pPr>
            <a:lvl6pPr indent="-317500" lvl="5" marL="2743200" algn="l">
              <a:lnSpc>
                <a:spcPct val="115000"/>
              </a:lnSpc>
              <a:spcBef>
                <a:spcPts val="0"/>
              </a:spcBef>
              <a:spcAft>
                <a:spcPts val="0"/>
              </a:spcAft>
              <a:buClr>
                <a:srgbClr val="616161"/>
              </a:buClr>
              <a:buSzPts val="1400"/>
              <a:buChar char="■"/>
              <a:defRPr sz="1400">
                <a:solidFill>
                  <a:srgbClr val="616161"/>
                </a:solidFill>
              </a:defRPr>
            </a:lvl6pPr>
            <a:lvl7pPr indent="-317500" lvl="6" marL="3200400" algn="l">
              <a:lnSpc>
                <a:spcPct val="115000"/>
              </a:lnSpc>
              <a:spcBef>
                <a:spcPts val="0"/>
              </a:spcBef>
              <a:spcAft>
                <a:spcPts val="0"/>
              </a:spcAft>
              <a:buClr>
                <a:srgbClr val="616161"/>
              </a:buClr>
              <a:buSzPts val="1400"/>
              <a:buChar char="●"/>
              <a:defRPr sz="1400">
                <a:solidFill>
                  <a:srgbClr val="616161"/>
                </a:solidFill>
              </a:defRPr>
            </a:lvl7pPr>
            <a:lvl8pPr indent="-317500" lvl="7" marL="3657600" algn="l">
              <a:lnSpc>
                <a:spcPct val="115000"/>
              </a:lnSpc>
              <a:spcBef>
                <a:spcPts val="0"/>
              </a:spcBef>
              <a:spcAft>
                <a:spcPts val="0"/>
              </a:spcAft>
              <a:buClr>
                <a:srgbClr val="616161"/>
              </a:buClr>
              <a:buSzPts val="1400"/>
              <a:buChar char="○"/>
              <a:defRPr sz="1400">
                <a:solidFill>
                  <a:srgbClr val="616161"/>
                </a:solidFill>
              </a:defRPr>
            </a:lvl8pPr>
            <a:lvl9pPr indent="-317500" lvl="8" marL="4114800" algn="l">
              <a:lnSpc>
                <a:spcPct val="115000"/>
              </a:lnSpc>
              <a:spcBef>
                <a:spcPts val="0"/>
              </a:spcBef>
              <a:spcAft>
                <a:spcPts val="0"/>
              </a:spcAft>
              <a:buClr>
                <a:srgbClr val="616161"/>
              </a:buClr>
              <a:buSzPts val="1400"/>
              <a:buChar char="■"/>
              <a:defRPr sz="1400">
                <a:solidFill>
                  <a:srgbClr val="616161"/>
                </a:solidFill>
              </a:defRPr>
            </a:lvl9pPr>
          </a:lstStyle>
          <a:p/>
        </p:txBody>
      </p:sp>
      <p:sp>
        <p:nvSpPr>
          <p:cNvPr id="146" name="Google Shape;146;p2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81000" lvl="0" marL="457200">
              <a:spcBef>
                <a:spcPts val="0"/>
              </a:spcBef>
              <a:spcAft>
                <a:spcPts val="0"/>
              </a:spcAft>
              <a:buSzPts val="2400"/>
              <a:buChar char="●"/>
              <a:defRPr/>
            </a:lvl1pPr>
            <a:lvl2pPr indent="-355600" lvl="1" marL="914400">
              <a:spcBef>
                <a:spcPts val="0"/>
              </a:spcBef>
              <a:spcAft>
                <a:spcPts val="0"/>
              </a:spcAft>
              <a:buSzPts val="2000"/>
              <a:buChar char="○"/>
              <a:defRPr/>
            </a:lvl2pPr>
            <a:lvl3pPr indent="-342900" lvl="2" marL="1371600">
              <a:spcBef>
                <a:spcPts val="0"/>
              </a:spcBef>
              <a:spcAft>
                <a:spcPts val="0"/>
              </a:spcAft>
              <a:buSzPts val="18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81000" lvl="0" marL="457200">
              <a:spcBef>
                <a:spcPts val="0"/>
              </a:spcBef>
              <a:spcAft>
                <a:spcPts val="0"/>
              </a:spcAft>
              <a:buSzPts val="2400"/>
              <a:buChar char="●"/>
              <a:defRPr/>
            </a:lvl1pPr>
            <a:lvl2pPr indent="-368300" lvl="1" marL="914400">
              <a:spcBef>
                <a:spcPts val="0"/>
              </a:spcBef>
              <a:spcAft>
                <a:spcPts val="0"/>
              </a:spcAft>
              <a:buSzPts val="2200"/>
              <a:buChar char="○"/>
              <a:defRPr sz="2200"/>
            </a:lvl2pPr>
            <a:lvl3pPr indent="-342900" lvl="2" marL="1371600">
              <a:spcBef>
                <a:spcPts val="0"/>
              </a:spcBef>
              <a:spcAft>
                <a:spcPts val="0"/>
              </a:spcAft>
              <a:buSzPts val="1800"/>
              <a:buChar char="■"/>
              <a:defRPr/>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81000" lvl="0" marL="457200">
              <a:spcBef>
                <a:spcPts val="0"/>
              </a:spcBef>
              <a:spcAft>
                <a:spcPts val="0"/>
              </a:spcAft>
              <a:buSzPts val="2400"/>
              <a:buChar char="●"/>
              <a:defRPr/>
            </a:lvl1pPr>
            <a:lvl2pPr indent="-355600" lvl="1" marL="914400">
              <a:spcBef>
                <a:spcPts val="0"/>
              </a:spcBef>
              <a:spcAft>
                <a:spcPts val="0"/>
              </a:spcAft>
              <a:buSzPts val="2000"/>
              <a:buChar char="○"/>
              <a:defRPr/>
            </a:lvl2pPr>
            <a:lvl3pPr indent="-342900" lvl="2" marL="1371600">
              <a:spcBef>
                <a:spcPts val="0"/>
              </a:spcBef>
              <a:spcAft>
                <a:spcPts val="0"/>
              </a:spcAft>
              <a:buSzPts val="18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55600" lvl="1" marL="914400">
              <a:lnSpc>
                <a:spcPct val="115000"/>
              </a:lnSpc>
              <a:spcBef>
                <a:spcPts val="0"/>
              </a:spcBef>
              <a:spcAft>
                <a:spcPts val="0"/>
              </a:spcAft>
              <a:buClr>
                <a:schemeClr val="dk2"/>
              </a:buClr>
              <a:buSzPts val="2000"/>
              <a:buChar char="○"/>
              <a:defRPr sz="20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www.sli.do/features-google-slides?interaction-type=TXVsdGlwbGVDaG9pY2U%3D" TargetMode="External"/><Relationship Id="rId4" Type="http://schemas.openxmlformats.org/officeDocument/2006/relationships/image" Target="../media/image4.png"/><Relationship Id="rId5" Type="http://schemas.openxmlformats.org/officeDocument/2006/relationships/hyperlink" Target="https://www.sli.do/features-google-slides?payload=eyJwcmVzZW50YXRpb25JZCI6IjEwenIyYnpGbEZZQ0FtVDNfVVBYOTNhN3JkNE4zcFVBclNwaEFMYXgxa05NIiwic2xpZGVJZCI6IlNMSURFU19BUEkxMjI4MjM4MDMwXzAifQ%3D%3D" TargetMode="External"/><Relationship Id="rId6" Type="http://schemas.openxmlformats.org/officeDocument/2006/relationships/image" Target="../media/image2.png"/><Relationship Id="rId7"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gvsu.edu/oma/land-acknowledgement-54.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www.nonprofitadvancement.org/files/2020/12/What-is-an-Equity-Len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2.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3.xml"/><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19.png"/><Relationship Id="rId4" Type="http://schemas.openxmlformats.org/officeDocument/2006/relationships/hyperlink" Target="http://bit.ly/40wbVJ8"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hyperlink" Target="https://www.gvsu.edu/library/idea-inclusion-diversity-equity-and-accessibility-84.htm" TargetMode="External"/><Relationship Id="rId4" Type="http://schemas.openxmlformats.org/officeDocument/2006/relationships/hyperlink" Target="https://docs.google.com/document/d/1tKxoC-5rtviA9c5AekFGqNXiup87SyeJ/edit?usp=sharing&amp;ouid=112192613342073817702&amp;rtpof=true&amp;sd=true" TargetMode="External"/><Relationship Id="rId5" Type="http://schemas.openxmlformats.org/officeDocument/2006/relationships/hyperlink" Target="https://docs.google.com/document/d/1zMOQ7P3JlkwH88dw3Gvj20gUNu5BMNzy_lHppbIzZsw/edi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6.xml"/><Relationship Id="rId3" Type="http://schemas.openxmlformats.org/officeDocument/2006/relationships/image" Target="../media/image14.jpg"/><Relationship Id="rId4" Type="http://schemas.openxmlformats.org/officeDocument/2006/relationships/hyperlink" Target="mailto:belange1@gvsu.edu" TargetMode="External"/><Relationship Id="rId5" Type="http://schemas.openxmlformats.org/officeDocument/2006/relationships/hyperlink" Target="mailto:durhamja@gvsu.edu" TargetMode="External"/><Relationship Id="rId6" Type="http://schemas.openxmlformats.org/officeDocument/2006/relationships/hyperlink" Target="mailto:frigoe@gvsu.edu" TargetMode="External"/><Relationship Id="rId7" Type="http://schemas.openxmlformats.org/officeDocument/2006/relationships/hyperlink" Target="mailto:meyerkr@gvsu.edu" TargetMode="External"/><Relationship Id="rId8" Type="http://schemas.openxmlformats.org/officeDocument/2006/relationships/hyperlink" Target="mailto:vanarejo@gvs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hyperlink" Target="https://www.sli.do/features-google-slides?interaction-type=Sm9pbg%3D%3D" TargetMode="External"/><Relationship Id="rId5" Type="http://schemas.openxmlformats.org/officeDocument/2006/relationships/image" Target="../media/image9.png"/><Relationship Id="rId6" Type="http://schemas.openxmlformats.org/officeDocument/2006/relationships/hyperlink" Target="https://www.sli.do/features-google-slides?payload=eyJwcmVzZW50YXRpb25JZCI6IjEwenIyYnpGbEZZQ0FtVDNfVVBYOTNhN3JkNE4zcFVBclNwaEFMYXgxa05NIiwic2xpZGVJZCI6IlNMSURFU19BUEk5NjM0ODExNjBfMCJ9" TargetMode="External"/><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s://www.sli.do/features-google-slides?interaction-type=T3BlblRleHQ%3D" TargetMode="External"/><Relationship Id="rId4" Type="http://schemas.openxmlformats.org/officeDocument/2006/relationships/image" Target="../media/image1.png"/><Relationship Id="rId5" Type="http://schemas.openxmlformats.org/officeDocument/2006/relationships/hyperlink" Target="https://www.sli.do/features-google-slides?payload=eyJwcmVzZW50YXRpb25JZCI6IjEwenIyYnpGbEZZQ0FtVDNfVVBYOTNhN3JkNE4zcFVBclNwaEFMYXgxa05NIiwic2xpZGVJZCI6IlNMSURFU19BUEk5NDgwNDMxOTlfMCJ9" TargetMode="External"/><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C2C17">
            <a:alpha val="88680"/>
          </a:srgbClr>
        </a:solidFill>
      </p:bgPr>
    </p:bg>
    <p:spTree>
      <p:nvGrpSpPr>
        <p:cNvPr id="150" name="Shape 150"/>
        <p:cNvGrpSpPr/>
        <p:nvPr/>
      </p:nvGrpSpPr>
      <p:grpSpPr>
        <a:xfrm>
          <a:off x="0" y="0"/>
          <a:ext cx="0" cy="0"/>
          <a:chOff x="0" y="0"/>
          <a:chExt cx="0" cy="0"/>
        </a:xfrm>
      </p:grpSpPr>
      <p:sp>
        <p:nvSpPr>
          <p:cNvPr id="151" name="Google Shape;151;p30"/>
          <p:cNvSpPr txBox="1"/>
          <p:nvPr>
            <p:ph type="ctrTitle"/>
          </p:nvPr>
        </p:nvSpPr>
        <p:spPr>
          <a:xfrm>
            <a:off x="241050" y="1391100"/>
            <a:ext cx="4718400" cy="251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280">
                <a:solidFill>
                  <a:schemeClr val="lt1"/>
                </a:solidFill>
              </a:rPr>
              <a:t>Moving from Learning to Active Accountability: </a:t>
            </a:r>
            <a:endParaRPr sz="3280">
              <a:solidFill>
                <a:schemeClr val="lt1"/>
              </a:solidFill>
            </a:endParaRPr>
          </a:p>
          <a:p>
            <a:pPr indent="0" lvl="0" marL="0" rtl="0" algn="ctr">
              <a:spcBef>
                <a:spcPts val="0"/>
              </a:spcBef>
              <a:spcAft>
                <a:spcPts val="0"/>
              </a:spcAft>
              <a:buSzPts val="990"/>
              <a:buNone/>
            </a:pPr>
            <a:r>
              <a:rPr lang="en" sz="3280">
                <a:solidFill>
                  <a:schemeClr val="lt1"/>
                </a:solidFill>
              </a:rPr>
              <a:t>Inclusive Position Description Toolkit to Advance and Cement All Colleagues’ Work Towards a Just Library</a:t>
            </a:r>
            <a:endParaRPr sz="3280">
              <a:solidFill>
                <a:schemeClr val="lt1"/>
              </a:solidFill>
            </a:endParaRPr>
          </a:p>
        </p:txBody>
      </p:sp>
      <p:sp>
        <p:nvSpPr>
          <p:cNvPr id="152" name="Google Shape;152;p30"/>
          <p:cNvSpPr txBox="1"/>
          <p:nvPr>
            <p:ph idx="1" type="subTitle"/>
          </p:nvPr>
        </p:nvSpPr>
        <p:spPr>
          <a:xfrm>
            <a:off x="382350" y="4119800"/>
            <a:ext cx="45771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en">
                <a:solidFill>
                  <a:srgbClr val="D9D9D9"/>
                </a:solidFill>
              </a:rPr>
              <a:t>CALM 2023</a:t>
            </a:r>
            <a:endParaRPr>
              <a:solidFill>
                <a:srgbClr val="D9D9D9"/>
              </a:solidFill>
            </a:endParaRPr>
          </a:p>
          <a:p>
            <a:pPr indent="0" lvl="0" marL="0" rtl="0" algn="ctr">
              <a:spcBef>
                <a:spcPts val="0"/>
              </a:spcBef>
              <a:spcAft>
                <a:spcPts val="0"/>
              </a:spcAft>
              <a:buNone/>
            </a:pPr>
            <a:r>
              <a:rPr lang="en">
                <a:solidFill>
                  <a:srgbClr val="D9D9D9"/>
                </a:solidFill>
              </a:rPr>
              <a:t>Annie Bélanger; Emily Frigo; Kristin Meyer; Jason Durham; Brian Merry; Joseph VanArendonk</a:t>
            </a:r>
            <a:endParaRPr>
              <a:solidFill>
                <a:srgbClr val="D9D9D9"/>
              </a:solidFill>
            </a:endParaRPr>
          </a:p>
        </p:txBody>
      </p:sp>
      <p:pic>
        <p:nvPicPr>
          <p:cNvPr descr="Ivy plant wall with Lao Tzu quote &quot;The Journey of a thousand miles begins with a single step.&quot;" id="153" name="Google Shape;153;p30" title="Plant"/>
          <p:cNvPicPr preferRelativeResize="0"/>
          <p:nvPr/>
        </p:nvPicPr>
        <p:blipFill>
          <a:blip r:embed="rId3">
            <a:alphaModFix/>
          </a:blip>
          <a:stretch>
            <a:fillRect/>
          </a:stretch>
        </p:blipFill>
        <p:spPr>
          <a:xfrm>
            <a:off x="5030202" y="0"/>
            <a:ext cx="4113796" cy="5143501"/>
          </a:xfrm>
          <a:prstGeom prst="rect">
            <a:avLst/>
          </a:prstGeom>
          <a:noFill/>
          <a:ln>
            <a:noFill/>
          </a:ln>
        </p:spPr>
      </p:pic>
      <p:pic>
        <p:nvPicPr>
          <p:cNvPr id="154" name="Google Shape;154;p30"/>
          <p:cNvPicPr preferRelativeResize="0"/>
          <p:nvPr/>
        </p:nvPicPr>
        <p:blipFill>
          <a:blip r:embed="rId4">
            <a:alphaModFix/>
          </a:blip>
          <a:stretch>
            <a:fillRect/>
          </a:stretch>
        </p:blipFill>
        <p:spPr>
          <a:xfrm>
            <a:off x="7314049" y="4356150"/>
            <a:ext cx="1589850" cy="556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Created by The Social Workplace, the graphic outlines the major stages of the employee lifecycle and how to center the needs of employees: 1) attraction, 2) recruitment, 3) onboarding, 4) development, 5) retention, and 6) separation. " id="247" name="Google Shape;247;p39" title="Using the Employee Lifecycle as your Roadmap to Employee Engagement"/>
          <p:cNvPicPr preferRelativeResize="0"/>
          <p:nvPr/>
        </p:nvPicPr>
        <p:blipFill rotWithShape="1">
          <a:blip r:embed="rId3">
            <a:alphaModFix/>
          </a:blip>
          <a:srcRect b="5977" l="0" r="0" t="5986"/>
          <a:stretch/>
        </p:blipFill>
        <p:spPr>
          <a:xfrm>
            <a:off x="0" y="0"/>
            <a:ext cx="9144001"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Job Description Basics</a:t>
            </a:r>
            <a:endParaRPr b="1"/>
          </a:p>
        </p:txBody>
      </p:sp>
      <p:sp>
        <p:nvSpPr>
          <p:cNvPr id="253" name="Google Shape;253;p40"/>
          <p:cNvSpPr txBox="1"/>
          <p:nvPr>
            <p:ph idx="1" type="body"/>
          </p:nvPr>
        </p:nvSpPr>
        <p:spPr>
          <a:xfrm>
            <a:off x="311700" y="1152475"/>
            <a:ext cx="5357100" cy="36330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b="1" lang="en" sz="1800">
                <a:solidFill>
                  <a:schemeClr val="dk1"/>
                </a:solidFill>
              </a:rPr>
              <a:t>Bridge between employer’s needs &amp; employee’s understanding of the role </a:t>
            </a:r>
            <a:endParaRPr b="1"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Typically include: title, key </a:t>
            </a:r>
            <a:r>
              <a:rPr lang="en" sz="1800">
                <a:solidFill>
                  <a:schemeClr val="dk1"/>
                </a:solidFill>
              </a:rPr>
              <a:t>responsibilities</a:t>
            </a:r>
            <a:r>
              <a:rPr lang="en" sz="1800">
                <a:solidFill>
                  <a:schemeClr val="dk1"/>
                </a:solidFill>
              </a:rPr>
              <a:t>, necessary qualifications/skills, working conditions, organizational culture, etc.</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Used for recruitment, serve as a reference for </a:t>
            </a:r>
            <a:r>
              <a:rPr lang="en" sz="1800">
                <a:solidFill>
                  <a:schemeClr val="dk1"/>
                </a:solidFill>
              </a:rPr>
              <a:t>performance</a:t>
            </a:r>
            <a:r>
              <a:rPr lang="en" sz="1800">
                <a:solidFill>
                  <a:schemeClr val="dk1"/>
                </a:solidFill>
              </a:rPr>
              <a:t> management, compensation planning, and legal documentation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Align with institutional [and contract] requirements</a:t>
            </a:r>
            <a:endParaRPr sz="1800">
              <a:solidFill>
                <a:schemeClr val="dk1"/>
              </a:solidFill>
            </a:endParaRPr>
          </a:p>
          <a:p>
            <a:pPr indent="-342900" lvl="0" marL="457200" rtl="0" algn="l">
              <a:spcBef>
                <a:spcPts val="0"/>
              </a:spcBef>
              <a:spcAft>
                <a:spcPts val="0"/>
              </a:spcAft>
              <a:buClr>
                <a:schemeClr val="dk1"/>
              </a:buClr>
              <a:buSzPts val="1800"/>
              <a:buChar char="●"/>
            </a:pPr>
            <a:r>
              <a:rPr i="1" lang="en" sz="1800">
                <a:solidFill>
                  <a:schemeClr val="dk1"/>
                </a:solidFill>
              </a:rPr>
              <a:t>The art of crafting job descriptions is evolving. We will dive deeper into this.</a:t>
            </a:r>
            <a:endParaRPr i="1" sz="1800">
              <a:solidFill>
                <a:schemeClr val="dk1"/>
              </a:solidFill>
            </a:endParaRPr>
          </a:p>
        </p:txBody>
      </p:sp>
      <p:pic>
        <p:nvPicPr>
          <p:cNvPr descr="An icon of a clipboard with a document attached. There is a person's profile picture on the top of the document, with text below." id="254" name="Google Shape;254;p40"/>
          <p:cNvPicPr preferRelativeResize="0"/>
          <p:nvPr/>
        </p:nvPicPr>
        <p:blipFill>
          <a:blip r:embed="rId3">
            <a:alphaModFix/>
          </a:blip>
          <a:stretch>
            <a:fillRect/>
          </a:stretch>
        </p:blipFill>
        <p:spPr>
          <a:xfrm>
            <a:off x="5415900" y="863550"/>
            <a:ext cx="3416400" cy="341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8" name="Shape 258"/>
        <p:cNvGrpSpPr/>
        <p:nvPr/>
      </p:nvGrpSpPr>
      <p:grpSpPr>
        <a:xfrm>
          <a:off x="0" y="0"/>
          <a:ext cx="0" cy="0"/>
          <a:chOff x="0" y="0"/>
          <a:chExt cx="0" cy="0"/>
        </a:xfrm>
      </p:grpSpPr>
      <p:pic>
        <p:nvPicPr>
          <p:cNvPr descr="poll-type-id" id="259" name="Google Shape;259;p41">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260" name="Google Shape;260;p41">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261" name="Google Shape;261;p41"/>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Should a job description focus on outcomes, process, or both?</a:t>
            </a:r>
            <a:endParaRPr b="1" sz="3600">
              <a:solidFill>
                <a:srgbClr val="5B5B5B"/>
              </a:solidFill>
              <a:latin typeface="Roboto"/>
              <a:ea typeface="Roboto"/>
              <a:cs typeface="Roboto"/>
              <a:sym typeface="Roboto"/>
            </a:endParaRPr>
          </a:p>
        </p:txBody>
      </p:sp>
      <p:sp>
        <p:nvSpPr>
          <p:cNvPr descr="footer-id" id="262" name="Google Shape;262;p41"/>
          <p:cNvSpPr txBox="1"/>
          <p:nvPr/>
        </p:nvSpPr>
        <p:spPr>
          <a:xfrm>
            <a:off x="2590800" y="4381500"/>
            <a:ext cx="62991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r>
              <a:rPr lang="en">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pic>
        <p:nvPicPr>
          <p:cNvPr descr="Brain icon with individuals icons to represent connection" id="263" name="Google Shape;263;p41" title="Engagement Cue"/>
          <p:cNvPicPr preferRelativeResize="0"/>
          <p:nvPr/>
        </p:nvPicPr>
        <p:blipFill rotWithShape="1">
          <a:blip r:embed="rId7">
            <a:alphaModFix/>
          </a:blip>
          <a:srcRect b="12987" l="7080" r="7089" t="17151"/>
          <a:stretch/>
        </p:blipFill>
        <p:spPr>
          <a:xfrm>
            <a:off x="6174513" y="0"/>
            <a:ext cx="2969487" cy="1657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Water softened stones staked into a column with a sky background" id="268" name="Google Shape;268;p42" title="Rock statue"/>
          <p:cNvPicPr preferRelativeResize="0"/>
          <p:nvPr/>
        </p:nvPicPr>
        <p:blipFill rotWithShape="1">
          <a:blip r:embed="rId3">
            <a:alphaModFix amt="60000"/>
          </a:blip>
          <a:srcRect b="0" l="27191" r="27191" t="0"/>
          <a:stretch/>
        </p:blipFill>
        <p:spPr>
          <a:xfrm>
            <a:off x="0" y="0"/>
            <a:ext cx="3512599" cy="5143497"/>
          </a:xfrm>
          <a:prstGeom prst="rect">
            <a:avLst/>
          </a:prstGeom>
          <a:noFill/>
          <a:ln>
            <a:noFill/>
          </a:ln>
        </p:spPr>
      </p:pic>
      <p:sp>
        <p:nvSpPr>
          <p:cNvPr id="269" name="Google Shape;269;p42"/>
          <p:cNvSpPr txBox="1"/>
          <p:nvPr>
            <p:ph type="title"/>
          </p:nvPr>
        </p:nvSpPr>
        <p:spPr>
          <a:xfrm>
            <a:off x="311700" y="307825"/>
            <a:ext cx="2631900" cy="4316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Responsibility vs Accountability</a:t>
            </a:r>
            <a:endParaRPr/>
          </a:p>
        </p:txBody>
      </p:sp>
      <p:sp>
        <p:nvSpPr>
          <p:cNvPr id="270" name="Google Shape;270;p42"/>
          <p:cNvSpPr txBox="1"/>
          <p:nvPr>
            <p:ph idx="1" type="body"/>
          </p:nvPr>
        </p:nvSpPr>
        <p:spPr>
          <a:xfrm>
            <a:off x="3668900" y="141775"/>
            <a:ext cx="1587900" cy="4502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rPr>
              <a:t>Responsible for tasks</a:t>
            </a:r>
            <a:endParaRPr sz="2000">
              <a:solidFill>
                <a:schemeClr val="dk1"/>
              </a:solidFill>
            </a:endParaRPr>
          </a:p>
          <a:p>
            <a:pPr indent="0" lvl="0" marL="0" rtl="0" algn="l">
              <a:spcBef>
                <a:spcPts val="1600"/>
              </a:spcBef>
              <a:spcAft>
                <a:spcPts val="1600"/>
              </a:spcAft>
              <a:buNone/>
            </a:pPr>
            <a:r>
              <a:rPr lang="en" sz="2000">
                <a:solidFill>
                  <a:schemeClr val="dk1"/>
                </a:solidFill>
              </a:rPr>
              <a:t>Accountable to self and to others </a:t>
            </a:r>
            <a:r>
              <a:rPr lang="en" sz="2000"/>
              <a:t>	</a:t>
            </a:r>
            <a:endParaRPr sz="2000"/>
          </a:p>
        </p:txBody>
      </p:sp>
      <p:sp>
        <p:nvSpPr>
          <p:cNvPr id="271" name="Google Shape;271;p42"/>
          <p:cNvSpPr txBox="1"/>
          <p:nvPr>
            <p:ph idx="2" type="body"/>
          </p:nvPr>
        </p:nvSpPr>
        <p:spPr>
          <a:xfrm>
            <a:off x="5256800" y="1110150"/>
            <a:ext cx="3887100" cy="4033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1650">
                <a:solidFill>
                  <a:schemeClr val="dk1"/>
                </a:solidFill>
              </a:rPr>
              <a:t>Acceptance: consenting to receive or undertake something offered</a:t>
            </a:r>
            <a:endParaRPr sz="1650">
              <a:solidFill>
                <a:schemeClr val="dk1"/>
              </a:solidFill>
            </a:endParaRPr>
          </a:p>
          <a:p>
            <a:pPr indent="0" lvl="0" marL="0" rtl="0" algn="l">
              <a:lnSpc>
                <a:spcPct val="95000"/>
              </a:lnSpc>
              <a:spcBef>
                <a:spcPts val="1200"/>
              </a:spcBef>
              <a:spcAft>
                <a:spcPts val="0"/>
              </a:spcAft>
              <a:buSzPts val="852"/>
              <a:buNone/>
            </a:pPr>
            <a:r>
              <a:rPr lang="en" sz="1650">
                <a:solidFill>
                  <a:schemeClr val="dk1"/>
                </a:solidFill>
              </a:rPr>
              <a:t>Obligation: accepting the binding power of promise</a:t>
            </a:r>
            <a:endParaRPr sz="1650">
              <a:solidFill>
                <a:schemeClr val="dk1"/>
              </a:solidFill>
            </a:endParaRPr>
          </a:p>
          <a:p>
            <a:pPr indent="0" lvl="0" marL="0" rtl="0" algn="l">
              <a:lnSpc>
                <a:spcPct val="95000"/>
              </a:lnSpc>
              <a:spcBef>
                <a:spcPts val="1200"/>
              </a:spcBef>
              <a:spcAft>
                <a:spcPts val="0"/>
              </a:spcAft>
              <a:buSzPts val="852"/>
              <a:buNone/>
            </a:pPr>
            <a:r>
              <a:rPr lang="en" sz="1650">
                <a:solidFill>
                  <a:schemeClr val="dk1"/>
                </a:solidFill>
              </a:rPr>
              <a:t>Ownership: taking responsibility for an idea or problem</a:t>
            </a:r>
            <a:endParaRPr sz="1650">
              <a:solidFill>
                <a:schemeClr val="dk1"/>
              </a:solidFill>
            </a:endParaRPr>
          </a:p>
          <a:p>
            <a:pPr indent="0" lvl="0" marL="0" rtl="0" algn="l">
              <a:lnSpc>
                <a:spcPct val="95000"/>
              </a:lnSpc>
              <a:spcBef>
                <a:spcPts val="1200"/>
              </a:spcBef>
              <a:spcAft>
                <a:spcPts val="0"/>
              </a:spcAft>
              <a:buSzPts val="852"/>
              <a:buNone/>
            </a:pPr>
            <a:r>
              <a:rPr lang="en" sz="1650">
                <a:solidFill>
                  <a:schemeClr val="dk1"/>
                </a:solidFill>
              </a:rPr>
              <a:t>Answerability: explaining actions or decisions.</a:t>
            </a:r>
            <a:endParaRPr sz="1650">
              <a:solidFill>
                <a:schemeClr val="dk1"/>
              </a:solidFill>
            </a:endParaRPr>
          </a:p>
          <a:p>
            <a:pPr indent="0" lvl="0" marL="0" rtl="0" algn="l">
              <a:lnSpc>
                <a:spcPct val="95000"/>
              </a:lnSpc>
              <a:spcBef>
                <a:spcPts val="1200"/>
              </a:spcBef>
              <a:spcAft>
                <a:spcPts val="0"/>
              </a:spcAft>
              <a:buSzPts val="852"/>
              <a:buNone/>
            </a:pPr>
            <a:r>
              <a:rPr lang="en" sz="1650">
                <a:solidFill>
                  <a:schemeClr val="dk1"/>
                </a:solidFill>
              </a:rPr>
              <a:t>Choice: making a decision when faced with two or more possibilities</a:t>
            </a:r>
            <a:endParaRPr sz="1650">
              <a:solidFill>
                <a:schemeClr val="dk1"/>
              </a:solidFill>
            </a:endParaRPr>
          </a:p>
          <a:p>
            <a:pPr indent="0" lvl="0" marL="0" rtl="0" algn="l">
              <a:lnSpc>
                <a:spcPct val="95000"/>
              </a:lnSpc>
              <a:spcBef>
                <a:spcPts val="1200"/>
              </a:spcBef>
              <a:spcAft>
                <a:spcPts val="1200"/>
              </a:spcAft>
              <a:buSzPts val="852"/>
              <a:buNone/>
            </a:pPr>
            <a:r>
              <a:rPr lang="en" sz="1650">
                <a:solidFill>
                  <a:schemeClr val="dk1"/>
                </a:solidFill>
              </a:rPr>
              <a:t>Commitment: being emotionally compelled to an agreement or responsibilities</a:t>
            </a:r>
            <a:endParaRPr sz="165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3"/>
          <p:cNvSpPr txBox="1"/>
          <p:nvPr>
            <p:ph type="title"/>
          </p:nvPr>
        </p:nvSpPr>
        <p:spPr>
          <a:xfrm>
            <a:off x="311700" y="155325"/>
            <a:ext cx="4817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Required vs Preferred Qualifications: Mental Models</a:t>
            </a:r>
            <a:endParaRPr b="1"/>
          </a:p>
        </p:txBody>
      </p:sp>
      <p:sp>
        <p:nvSpPr>
          <p:cNvPr id="277" name="Google Shape;277;p43"/>
          <p:cNvSpPr txBox="1"/>
          <p:nvPr>
            <p:ph idx="1" type="body"/>
          </p:nvPr>
        </p:nvSpPr>
        <p:spPr>
          <a:xfrm>
            <a:off x="311700" y="1152475"/>
            <a:ext cx="5293200" cy="384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solidFill>
                  <a:schemeClr val="dk1"/>
                </a:solidFill>
              </a:rPr>
              <a:t>ORD: objective, relevant, demonstrable</a:t>
            </a:r>
            <a:endParaRPr b="1" sz="1800">
              <a:solidFill>
                <a:schemeClr val="dk1"/>
              </a:solidFill>
            </a:endParaRPr>
          </a:p>
          <a:p>
            <a:pPr indent="0" lvl="0" marL="0" rtl="0" algn="l">
              <a:spcBef>
                <a:spcPts val="1200"/>
              </a:spcBef>
              <a:spcAft>
                <a:spcPts val="0"/>
              </a:spcAft>
              <a:buNone/>
            </a:pPr>
            <a:r>
              <a:rPr b="1" lang="en" sz="1800">
                <a:solidFill>
                  <a:schemeClr val="dk1"/>
                </a:solidFill>
              </a:rPr>
              <a:t>Required</a:t>
            </a:r>
            <a:r>
              <a:rPr lang="en" sz="1800">
                <a:solidFill>
                  <a:schemeClr val="dk1"/>
                </a:solidFill>
              </a:rPr>
              <a:t>: non-negotiable and not easily teachable. Minimum skills, education, ability a candidate must have to perform </a:t>
            </a:r>
            <a:r>
              <a:rPr lang="en" sz="1800">
                <a:solidFill>
                  <a:schemeClr val="dk1"/>
                </a:solidFill>
              </a:rPr>
              <a:t>a job effectively</a:t>
            </a:r>
            <a:r>
              <a:rPr lang="en" sz="1800">
                <a:solidFill>
                  <a:schemeClr val="dk1"/>
                </a:solidFill>
              </a:rPr>
              <a:t> within the first 1-3 years</a:t>
            </a:r>
            <a:endParaRPr sz="1800">
              <a:solidFill>
                <a:schemeClr val="dk1"/>
              </a:solidFill>
            </a:endParaRPr>
          </a:p>
          <a:p>
            <a:pPr indent="0" lvl="0" marL="0" rtl="0" algn="l">
              <a:spcBef>
                <a:spcPts val="1200"/>
              </a:spcBef>
              <a:spcAft>
                <a:spcPts val="1200"/>
              </a:spcAft>
              <a:buNone/>
            </a:pPr>
            <a:r>
              <a:rPr b="1" lang="en" sz="1800">
                <a:solidFill>
                  <a:schemeClr val="dk1"/>
                </a:solidFill>
              </a:rPr>
              <a:t>Preferred</a:t>
            </a:r>
            <a:r>
              <a:rPr lang="en" sz="1800">
                <a:solidFill>
                  <a:schemeClr val="dk1"/>
                </a:solidFill>
              </a:rPr>
              <a:t>: “nice to have.” They could enhance a candidate’s ability to excel, but absolutely not essential for job performance. Should be explicitly described as desirable but NOT barriers to application</a:t>
            </a:r>
            <a:endParaRPr b="1" i="1" sz="1800">
              <a:solidFill>
                <a:schemeClr val="dk1"/>
              </a:solidFill>
            </a:endParaRPr>
          </a:p>
        </p:txBody>
      </p:sp>
      <p:sp>
        <p:nvSpPr>
          <p:cNvPr id="278" name="Google Shape;278;p43"/>
          <p:cNvSpPr txBox="1"/>
          <p:nvPr/>
        </p:nvSpPr>
        <p:spPr>
          <a:xfrm>
            <a:off x="5917850" y="3489475"/>
            <a:ext cx="3227400" cy="1417500"/>
          </a:xfrm>
          <a:prstGeom prst="rect">
            <a:avLst/>
          </a:prstGeom>
          <a:solidFill>
            <a:srgbClr val="0E9453"/>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b="1" i="1" lang="en" sz="1800">
                <a:solidFill>
                  <a:schemeClr val="lt1"/>
                </a:solidFill>
              </a:rPr>
              <a:t>Most job descriptions have way too many of both. Narrowing them down is half the battle...</a:t>
            </a:r>
            <a:endParaRPr b="1">
              <a:solidFill>
                <a:schemeClr val="lt1"/>
              </a:solidFill>
            </a:endParaRPr>
          </a:p>
        </p:txBody>
      </p:sp>
      <p:pic>
        <p:nvPicPr>
          <p:cNvPr descr="A cartoon of the human brain with artistic and colorful bursts coming out of the center." id="279" name="Google Shape;279;p43"/>
          <p:cNvPicPr preferRelativeResize="0"/>
          <p:nvPr/>
        </p:nvPicPr>
        <p:blipFill rotWithShape="1">
          <a:blip r:embed="rId3">
            <a:alphaModFix/>
          </a:blip>
          <a:srcRect b="0" l="15957" r="18348" t="0"/>
          <a:stretch/>
        </p:blipFill>
        <p:spPr>
          <a:xfrm>
            <a:off x="5932350" y="228600"/>
            <a:ext cx="3227400" cy="32751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420"/>
              <a:t>Things to Watch Out For in Required Qualifications</a:t>
            </a:r>
            <a:endParaRPr b="1" sz="2420"/>
          </a:p>
        </p:txBody>
      </p:sp>
      <p:sp>
        <p:nvSpPr>
          <p:cNvPr id="285" name="Google Shape;285;p44"/>
          <p:cNvSpPr txBox="1"/>
          <p:nvPr>
            <p:ph idx="1" type="body"/>
          </p:nvPr>
        </p:nvSpPr>
        <p:spPr>
          <a:xfrm>
            <a:off x="311700" y="1152475"/>
            <a:ext cx="4706400" cy="37728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sz="2000">
                <a:solidFill>
                  <a:schemeClr val="dk1"/>
                </a:solidFill>
              </a:rPr>
              <a:t>Ask yourself “Why?” if </a:t>
            </a:r>
            <a:r>
              <a:rPr lang="en" sz="2000">
                <a:solidFill>
                  <a:schemeClr val="dk1"/>
                </a:solidFill>
              </a:rPr>
              <a:t>you</a:t>
            </a:r>
            <a:r>
              <a:rPr lang="en" sz="2000">
                <a:solidFill>
                  <a:schemeClr val="dk1"/>
                </a:solidFill>
              </a:rPr>
              <a:t> notice...</a:t>
            </a:r>
            <a:endParaRPr sz="2000">
              <a:solidFill>
                <a:schemeClr val="dk1"/>
              </a:solidFill>
            </a:endParaRPr>
          </a:p>
          <a:p>
            <a:pPr indent="-346075" lvl="0" marL="457200" rtl="0" algn="l">
              <a:spcBef>
                <a:spcPts val="1200"/>
              </a:spcBef>
              <a:spcAft>
                <a:spcPts val="0"/>
              </a:spcAft>
              <a:buClr>
                <a:schemeClr val="dk1"/>
              </a:buClr>
              <a:buSzPct val="100000"/>
              <a:buChar char="●"/>
            </a:pPr>
            <a:r>
              <a:rPr lang="en" sz="2000">
                <a:solidFill>
                  <a:schemeClr val="dk1"/>
                </a:solidFill>
              </a:rPr>
              <a:t>Specific degree with no equivalency</a:t>
            </a:r>
            <a:endParaRPr sz="2000">
              <a:solidFill>
                <a:schemeClr val="dk1"/>
              </a:solidFill>
            </a:endParaRPr>
          </a:p>
          <a:p>
            <a:pPr indent="-346075" lvl="0" marL="457200" rtl="0" algn="l">
              <a:spcBef>
                <a:spcPts val="0"/>
              </a:spcBef>
              <a:spcAft>
                <a:spcPts val="0"/>
              </a:spcAft>
              <a:buClr>
                <a:schemeClr val="dk1"/>
              </a:buClr>
              <a:buSzPct val="100000"/>
              <a:buChar char="●"/>
            </a:pPr>
            <a:r>
              <a:rPr lang="en" sz="2000">
                <a:solidFill>
                  <a:schemeClr val="dk1"/>
                </a:solidFill>
              </a:rPr>
              <a:t>High number of years of experience</a:t>
            </a:r>
            <a:endParaRPr sz="2000">
              <a:solidFill>
                <a:schemeClr val="dk1"/>
              </a:solidFill>
            </a:endParaRPr>
          </a:p>
          <a:p>
            <a:pPr indent="-346075" lvl="0" marL="457200" rtl="0" algn="l">
              <a:spcBef>
                <a:spcPts val="0"/>
              </a:spcBef>
              <a:spcAft>
                <a:spcPts val="0"/>
              </a:spcAft>
              <a:buClr>
                <a:schemeClr val="dk1"/>
              </a:buClr>
              <a:buSzPct val="100000"/>
              <a:buChar char="●"/>
            </a:pPr>
            <a:r>
              <a:rPr lang="en" sz="2000">
                <a:solidFill>
                  <a:schemeClr val="dk1"/>
                </a:solidFill>
              </a:rPr>
              <a:t>Full-time availability with no flexibility</a:t>
            </a:r>
            <a:endParaRPr sz="2000">
              <a:solidFill>
                <a:schemeClr val="dk1"/>
              </a:solidFill>
            </a:endParaRPr>
          </a:p>
          <a:p>
            <a:pPr indent="-346075" lvl="0" marL="457200" rtl="0" algn="l">
              <a:spcBef>
                <a:spcPts val="0"/>
              </a:spcBef>
              <a:spcAft>
                <a:spcPts val="0"/>
              </a:spcAft>
              <a:buClr>
                <a:schemeClr val="dk1"/>
              </a:buClr>
              <a:buSzPct val="100000"/>
              <a:buChar char="●"/>
            </a:pPr>
            <a:r>
              <a:rPr lang="en" sz="2000">
                <a:solidFill>
                  <a:schemeClr val="dk1"/>
                </a:solidFill>
              </a:rPr>
              <a:t>Subjective/vague qualifications</a:t>
            </a:r>
            <a:endParaRPr sz="2000">
              <a:solidFill>
                <a:schemeClr val="dk1"/>
              </a:solidFill>
            </a:endParaRPr>
          </a:p>
          <a:p>
            <a:pPr indent="0" lvl="0" marL="0" rtl="0" algn="l">
              <a:spcBef>
                <a:spcPts val="1200"/>
              </a:spcBef>
              <a:spcAft>
                <a:spcPts val="0"/>
              </a:spcAft>
              <a:buNone/>
            </a:pPr>
            <a:r>
              <a:t/>
            </a:r>
            <a:endParaRPr sz="1800">
              <a:solidFill>
                <a:schemeClr val="dk1"/>
              </a:solidFill>
            </a:endParaRPr>
          </a:p>
          <a:p>
            <a:pPr indent="0" lvl="0" marL="0" rtl="0" algn="l">
              <a:spcBef>
                <a:spcPts val="1200"/>
              </a:spcBef>
              <a:spcAft>
                <a:spcPts val="1200"/>
              </a:spcAft>
              <a:buNone/>
            </a:pPr>
            <a:r>
              <a:rPr i="1" lang="en" sz="2000">
                <a:solidFill>
                  <a:schemeClr val="dk1"/>
                </a:solidFill>
              </a:rPr>
              <a:t>Avoid “stacking” qualifications, or exclusively centering a new job description on current/former incumbent.</a:t>
            </a:r>
            <a:endParaRPr i="1" sz="2000">
              <a:solidFill>
                <a:schemeClr val="dk1"/>
              </a:solidFill>
            </a:endParaRPr>
          </a:p>
        </p:txBody>
      </p:sp>
      <p:pic>
        <p:nvPicPr>
          <p:cNvPr descr="Cartoon of a person with their left arm in a questioning position. A speech bubble with a question mark is above their head." id="286" name="Google Shape;286;p44"/>
          <p:cNvPicPr preferRelativeResize="0"/>
          <p:nvPr/>
        </p:nvPicPr>
        <p:blipFill>
          <a:blip r:embed="rId3">
            <a:alphaModFix/>
          </a:blip>
          <a:stretch>
            <a:fillRect/>
          </a:stretch>
        </p:blipFill>
        <p:spPr>
          <a:xfrm>
            <a:off x="5245450" y="1405300"/>
            <a:ext cx="3378650" cy="3378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Person dragging wheeled suitcase across pavement, overlooking a clouded sunset. " id="291" name="Google Shape;291;p45"/>
          <p:cNvPicPr preferRelativeResize="0"/>
          <p:nvPr/>
        </p:nvPicPr>
        <p:blipFill rotWithShape="1">
          <a:blip r:embed="rId3">
            <a:alphaModFix/>
          </a:blip>
          <a:srcRect b="0" l="18204" r="18210" t="0"/>
          <a:stretch/>
        </p:blipFill>
        <p:spPr>
          <a:xfrm>
            <a:off x="0" y="0"/>
            <a:ext cx="4572001" cy="5143501"/>
          </a:xfrm>
          <a:prstGeom prst="rect">
            <a:avLst/>
          </a:prstGeom>
          <a:noFill/>
          <a:ln>
            <a:noFill/>
          </a:ln>
        </p:spPr>
      </p:pic>
      <p:sp>
        <p:nvSpPr>
          <p:cNvPr id="292" name="Google Shape;292;p45"/>
          <p:cNvSpPr txBox="1"/>
          <p:nvPr>
            <p:ph type="title"/>
          </p:nvPr>
        </p:nvSpPr>
        <p:spPr>
          <a:xfrm>
            <a:off x="4852825" y="233150"/>
            <a:ext cx="4016400" cy="1181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Inclusive Language - </a:t>
            </a:r>
            <a:r>
              <a:rPr lang="en"/>
              <a:t>Making Adjustments</a:t>
            </a:r>
            <a:endParaRPr b="1"/>
          </a:p>
        </p:txBody>
      </p:sp>
      <p:sp>
        <p:nvSpPr>
          <p:cNvPr id="293" name="Google Shape;293;p45"/>
          <p:cNvSpPr txBox="1"/>
          <p:nvPr>
            <p:ph idx="1" type="body"/>
          </p:nvPr>
        </p:nvSpPr>
        <p:spPr>
          <a:xfrm>
            <a:off x="4852900" y="1672727"/>
            <a:ext cx="4016400" cy="2990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Use inclusive pronouns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Avoid gender-coded words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Avoid -ism </a:t>
            </a:r>
            <a:r>
              <a:rPr lang="en" sz="2000">
                <a:solidFill>
                  <a:schemeClr val="dk1"/>
                </a:solidFill>
              </a:rPr>
              <a:t>language</a:t>
            </a:r>
            <a:r>
              <a:rPr lang="en" sz="2000">
                <a:solidFill>
                  <a:schemeClr val="dk1"/>
                </a:solidFill>
              </a:rPr>
              <a:t>, such as racist, ageist or ableist language</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Reconsider “years of experience” </a:t>
            </a:r>
            <a:endParaRPr sz="20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Brain icon with individuals interconnected. " id="298" name="Google Shape;298;p46" title="Engagement cue"/>
          <p:cNvPicPr preferRelativeResize="0"/>
          <p:nvPr/>
        </p:nvPicPr>
        <p:blipFill rotWithShape="1">
          <a:blip r:embed="rId3">
            <a:alphaModFix amt="60000"/>
          </a:blip>
          <a:srcRect b="0" l="26585" r="26585" t="0"/>
          <a:stretch/>
        </p:blipFill>
        <p:spPr>
          <a:xfrm>
            <a:off x="0" y="0"/>
            <a:ext cx="3512600" cy="5143496"/>
          </a:xfrm>
          <a:prstGeom prst="rect">
            <a:avLst/>
          </a:prstGeom>
          <a:noFill/>
          <a:ln>
            <a:noFill/>
          </a:ln>
        </p:spPr>
      </p:pic>
      <p:sp>
        <p:nvSpPr>
          <p:cNvPr id="299" name="Google Shape;299;p46"/>
          <p:cNvSpPr txBox="1"/>
          <p:nvPr>
            <p:ph type="title"/>
          </p:nvPr>
        </p:nvSpPr>
        <p:spPr>
          <a:xfrm>
            <a:off x="290550" y="60875"/>
            <a:ext cx="2631900" cy="11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Interactive Moment</a:t>
            </a:r>
            <a:endParaRPr/>
          </a:p>
        </p:txBody>
      </p:sp>
      <p:sp>
        <p:nvSpPr>
          <p:cNvPr id="300" name="Google Shape;300;p46"/>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solidFill>
                  <a:schemeClr val="dk1"/>
                </a:solidFill>
              </a:rPr>
              <a:t>What is problematic here? </a:t>
            </a:r>
            <a:endParaRPr i="1" sz="2000">
              <a:solidFill>
                <a:schemeClr val="dk1"/>
              </a:solidFill>
            </a:endParaRPr>
          </a:p>
          <a:p>
            <a:pPr indent="0" lvl="0" marL="0" rtl="0" algn="l">
              <a:spcBef>
                <a:spcPts val="1600"/>
              </a:spcBef>
              <a:spcAft>
                <a:spcPts val="0"/>
              </a:spcAft>
              <a:buNone/>
            </a:pPr>
            <a:r>
              <a:rPr lang="en" sz="2000">
                <a:solidFill>
                  <a:schemeClr val="dk1"/>
                </a:solidFill>
              </a:rPr>
              <a:t>MadeUp Libraries are looking for an energetic, professional, and committed individual for their Cataloguing &amp; Metadata Librarian. </a:t>
            </a:r>
            <a:endParaRPr sz="2000">
              <a:solidFill>
                <a:schemeClr val="dk1"/>
              </a:solidFill>
            </a:endParaRPr>
          </a:p>
          <a:p>
            <a:pPr indent="0" lvl="0" marL="0" rtl="0" algn="l">
              <a:spcBef>
                <a:spcPts val="1600"/>
              </a:spcBef>
              <a:spcAft>
                <a:spcPts val="0"/>
              </a:spcAft>
              <a:buNone/>
            </a:pPr>
            <a:r>
              <a:rPr lang="en" sz="2000">
                <a:solidFill>
                  <a:schemeClr val="dk1"/>
                </a:solidFill>
              </a:rPr>
              <a:t>[...]</a:t>
            </a:r>
            <a:endParaRPr sz="2000">
              <a:solidFill>
                <a:schemeClr val="dk1"/>
              </a:solidFill>
            </a:endParaRPr>
          </a:p>
          <a:p>
            <a:pPr indent="-355600" lvl="0" marL="457200" rtl="0" algn="l">
              <a:spcBef>
                <a:spcPts val="1600"/>
              </a:spcBef>
              <a:spcAft>
                <a:spcPts val="0"/>
              </a:spcAft>
              <a:buClr>
                <a:schemeClr val="dk1"/>
              </a:buClr>
              <a:buSzPts val="2000"/>
              <a:buChar char="●"/>
            </a:pPr>
            <a:r>
              <a:rPr lang="en" sz="2000">
                <a:solidFill>
                  <a:schemeClr val="dk1"/>
                </a:solidFill>
              </a:rPr>
              <a:t>Strong English language skills, including being clear spoken</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Ability to lift 50 lbs</a:t>
            </a:r>
            <a:endParaRPr sz="2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Brain icon with individuals interconnected. " id="305" name="Google Shape;305;p47" title="Engagement Cue"/>
          <p:cNvPicPr preferRelativeResize="0"/>
          <p:nvPr/>
        </p:nvPicPr>
        <p:blipFill rotWithShape="1">
          <a:blip r:embed="rId3">
            <a:alphaModFix amt="60000"/>
          </a:blip>
          <a:srcRect b="0" l="26585" r="26585" t="0"/>
          <a:stretch/>
        </p:blipFill>
        <p:spPr>
          <a:xfrm>
            <a:off x="0" y="0"/>
            <a:ext cx="3512600" cy="5143496"/>
          </a:xfrm>
          <a:prstGeom prst="rect">
            <a:avLst/>
          </a:prstGeom>
          <a:noFill/>
          <a:ln>
            <a:noFill/>
          </a:ln>
        </p:spPr>
      </p:pic>
      <p:sp>
        <p:nvSpPr>
          <p:cNvPr id="306" name="Google Shape;306;p47"/>
          <p:cNvSpPr txBox="1"/>
          <p:nvPr>
            <p:ph type="title"/>
          </p:nvPr>
        </p:nvSpPr>
        <p:spPr>
          <a:xfrm>
            <a:off x="290550" y="60875"/>
            <a:ext cx="2631900" cy="115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Interactive Moment</a:t>
            </a:r>
            <a:endParaRPr/>
          </a:p>
        </p:txBody>
      </p:sp>
      <p:sp>
        <p:nvSpPr>
          <p:cNvPr id="307" name="Google Shape;307;p47"/>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000">
                <a:solidFill>
                  <a:schemeClr val="dk1"/>
                </a:solidFill>
              </a:rPr>
              <a:t>Answer Key</a:t>
            </a:r>
            <a:endParaRPr i="1" sz="2000">
              <a:solidFill>
                <a:schemeClr val="dk1"/>
              </a:solidFill>
            </a:endParaRPr>
          </a:p>
          <a:p>
            <a:pPr indent="0" lvl="0" marL="0" rtl="0" algn="l">
              <a:spcBef>
                <a:spcPts val="1600"/>
              </a:spcBef>
              <a:spcAft>
                <a:spcPts val="0"/>
              </a:spcAft>
              <a:buNone/>
            </a:pPr>
            <a:r>
              <a:rPr lang="en" sz="2000">
                <a:solidFill>
                  <a:schemeClr val="dk1"/>
                </a:solidFill>
              </a:rPr>
              <a:t>MadeUp Libraries are looking for an </a:t>
            </a:r>
            <a:r>
              <a:rPr lang="en" sz="2000">
                <a:solidFill>
                  <a:schemeClr val="dk1"/>
                </a:solidFill>
                <a:highlight>
                  <a:srgbClr val="FFFF00"/>
                </a:highlight>
              </a:rPr>
              <a:t>energetic</a:t>
            </a:r>
            <a:r>
              <a:rPr lang="en" sz="2000">
                <a:solidFill>
                  <a:schemeClr val="dk1"/>
                </a:solidFill>
              </a:rPr>
              <a:t>, </a:t>
            </a:r>
            <a:r>
              <a:rPr lang="en" sz="2000">
                <a:solidFill>
                  <a:schemeClr val="dk1"/>
                </a:solidFill>
                <a:highlight>
                  <a:srgbClr val="FFFF00"/>
                </a:highlight>
              </a:rPr>
              <a:t>professional</a:t>
            </a:r>
            <a:r>
              <a:rPr lang="en" sz="2000">
                <a:solidFill>
                  <a:schemeClr val="dk1"/>
                </a:solidFill>
              </a:rPr>
              <a:t>, and committed individual for their Cataloguing &amp; Metadata Librarian. </a:t>
            </a:r>
            <a:endParaRPr sz="2000">
              <a:solidFill>
                <a:schemeClr val="dk1"/>
              </a:solidFill>
            </a:endParaRPr>
          </a:p>
          <a:p>
            <a:pPr indent="0" lvl="0" marL="0" rtl="0" algn="l">
              <a:spcBef>
                <a:spcPts val="1600"/>
              </a:spcBef>
              <a:spcAft>
                <a:spcPts val="0"/>
              </a:spcAft>
              <a:buNone/>
            </a:pPr>
            <a:r>
              <a:rPr lang="en" sz="2000">
                <a:solidFill>
                  <a:schemeClr val="dk1"/>
                </a:solidFill>
              </a:rPr>
              <a:t>[...]</a:t>
            </a:r>
            <a:endParaRPr sz="2000">
              <a:solidFill>
                <a:schemeClr val="dk1"/>
              </a:solidFill>
            </a:endParaRPr>
          </a:p>
          <a:p>
            <a:pPr indent="-355600" lvl="0" marL="457200" rtl="0" algn="l">
              <a:spcBef>
                <a:spcPts val="1600"/>
              </a:spcBef>
              <a:spcAft>
                <a:spcPts val="0"/>
              </a:spcAft>
              <a:buClr>
                <a:schemeClr val="dk1"/>
              </a:buClr>
              <a:buSzPts val="2000"/>
              <a:buChar char="●"/>
            </a:pPr>
            <a:r>
              <a:rPr lang="en" sz="2000">
                <a:solidFill>
                  <a:schemeClr val="dk1"/>
                </a:solidFill>
                <a:highlight>
                  <a:schemeClr val="accent6"/>
                </a:highlight>
              </a:rPr>
              <a:t>Strong English language skills, including being clear spoken</a:t>
            </a:r>
            <a:endParaRPr sz="2000">
              <a:solidFill>
                <a:schemeClr val="dk1"/>
              </a:solidFill>
              <a:highlight>
                <a:schemeClr val="accent6"/>
              </a:highlight>
            </a:endParaRPr>
          </a:p>
          <a:p>
            <a:pPr indent="-355600" lvl="0" marL="457200" rtl="0" algn="l">
              <a:spcBef>
                <a:spcPts val="0"/>
              </a:spcBef>
              <a:spcAft>
                <a:spcPts val="0"/>
              </a:spcAft>
              <a:buClr>
                <a:schemeClr val="dk1"/>
              </a:buClr>
              <a:buSzPts val="2000"/>
              <a:buChar char="●"/>
            </a:pPr>
            <a:r>
              <a:rPr lang="en" sz="2000">
                <a:solidFill>
                  <a:schemeClr val="dk1"/>
                </a:solidFill>
                <a:highlight>
                  <a:schemeClr val="accent6"/>
                </a:highlight>
              </a:rPr>
              <a:t>Ability to lift 50 lbs</a:t>
            </a:r>
            <a:endParaRPr sz="2000">
              <a:solidFill>
                <a:schemeClr val="dk1"/>
              </a:solidFill>
              <a:highlight>
                <a:schemeClr val="accent6"/>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People leaning over an office table to work together on a project" id="312" name="Google Shape;312;p48" title="Project"/>
          <p:cNvPicPr preferRelativeResize="0"/>
          <p:nvPr/>
        </p:nvPicPr>
        <p:blipFill rotWithShape="1">
          <a:blip r:embed="rId3">
            <a:alphaModFix/>
          </a:blip>
          <a:srcRect b="0" l="0" r="0" t="0"/>
          <a:stretch/>
        </p:blipFill>
        <p:spPr>
          <a:xfrm>
            <a:off x="1" y="0"/>
            <a:ext cx="9144003" cy="5143499"/>
          </a:xfrm>
          <a:prstGeom prst="rect">
            <a:avLst/>
          </a:prstGeom>
          <a:noFill/>
          <a:ln>
            <a:noFill/>
          </a:ln>
        </p:spPr>
      </p:pic>
      <p:sp>
        <p:nvSpPr>
          <p:cNvPr id="313" name="Google Shape;313;p48"/>
          <p:cNvSpPr/>
          <p:nvPr/>
        </p:nvSpPr>
        <p:spPr>
          <a:xfrm>
            <a:off x="0" y="2574400"/>
            <a:ext cx="4568400" cy="17145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8"/>
          <p:cNvSpPr txBox="1"/>
          <p:nvPr>
            <p:ph type="title"/>
          </p:nvPr>
        </p:nvSpPr>
        <p:spPr>
          <a:xfrm>
            <a:off x="351600" y="2736850"/>
            <a:ext cx="3997500" cy="1389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Getting Started on a Similar Project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ph type="title"/>
          </p:nvPr>
        </p:nvSpPr>
        <p:spPr>
          <a:xfrm>
            <a:off x="273025" y="2323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Beyond GVSU’s Land Acknowledgement</a:t>
            </a:r>
            <a:endParaRPr/>
          </a:p>
        </p:txBody>
      </p:sp>
      <p:sp>
        <p:nvSpPr>
          <p:cNvPr id="160" name="Google Shape;160;p31"/>
          <p:cNvSpPr txBox="1"/>
          <p:nvPr>
            <p:ph idx="1" type="body"/>
          </p:nvPr>
        </p:nvSpPr>
        <p:spPr>
          <a:xfrm>
            <a:off x="261900" y="1035725"/>
            <a:ext cx="8620200" cy="3969900"/>
          </a:xfrm>
          <a:prstGeom prst="rect">
            <a:avLst/>
          </a:prstGeom>
        </p:spPr>
        <p:txBody>
          <a:bodyPr anchorCtr="0" anchor="t" bIns="91425" lIns="91425" spcFirstLastPara="1" rIns="91425" wrap="square" tIns="91425">
            <a:normAutofit lnSpcReduction="20000"/>
          </a:bodyPr>
          <a:lstStyle/>
          <a:p>
            <a:pPr indent="0" lvl="0" marL="0" rtl="0" algn="l">
              <a:lnSpc>
                <a:spcPct val="95000"/>
              </a:lnSpc>
              <a:spcBef>
                <a:spcPts val="0"/>
              </a:spcBef>
              <a:spcAft>
                <a:spcPts val="0"/>
              </a:spcAft>
              <a:buNone/>
            </a:pPr>
            <a:r>
              <a:rPr lang="en" sz="2020">
                <a:solidFill>
                  <a:schemeClr val="dk1"/>
                </a:solidFill>
              </a:rPr>
              <a:t>Collectively: Learning, questioning, reading, action</a:t>
            </a:r>
            <a:br>
              <a:rPr lang="en" sz="2020">
                <a:solidFill>
                  <a:schemeClr val="dk1"/>
                </a:solidFill>
              </a:rPr>
            </a:br>
            <a:endParaRPr sz="2020">
              <a:solidFill>
                <a:schemeClr val="dk1"/>
              </a:solidFill>
            </a:endParaRPr>
          </a:p>
          <a:p>
            <a:pPr indent="-356870" lvl="0" marL="457200" rtl="0" algn="l">
              <a:lnSpc>
                <a:spcPct val="95000"/>
              </a:lnSpc>
              <a:spcBef>
                <a:spcPts val="1200"/>
              </a:spcBef>
              <a:spcAft>
                <a:spcPts val="0"/>
              </a:spcAft>
              <a:buClr>
                <a:schemeClr val="dk1"/>
              </a:buClr>
              <a:buSzPts val="2020"/>
              <a:buChar char="●"/>
            </a:pPr>
            <a:r>
              <a:rPr lang="en" sz="2020">
                <a:solidFill>
                  <a:schemeClr val="dk1"/>
                </a:solidFill>
              </a:rPr>
              <a:t>Emily Frigo: Unlearning, questioning, researching</a:t>
            </a:r>
            <a:br>
              <a:rPr lang="en" sz="2020">
                <a:solidFill>
                  <a:schemeClr val="dk1"/>
                </a:solidFill>
              </a:rPr>
            </a:br>
            <a:endParaRPr sz="2020">
              <a:solidFill>
                <a:schemeClr val="dk1"/>
              </a:solidFill>
            </a:endParaRPr>
          </a:p>
          <a:p>
            <a:pPr indent="-356870" lvl="0" marL="457200" rtl="0" algn="l">
              <a:lnSpc>
                <a:spcPct val="95000"/>
              </a:lnSpc>
              <a:spcBef>
                <a:spcPts val="0"/>
              </a:spcBef>
              <a:spcAft>
                <a:spcPts val="0"/>
              </a:spcAft>
              <a:buClr>
                <a:schemeClr val="dk1"/>
              </a:buClr>
              <a:buSzPts val="2020"/>
              <a:buChar char="●"/>
            </a:pPr>
            <a:r>
              <a:rPr lang="en" sz="2020">
                <a:solidFill>
                  <a:schemeClr val="dk1"/>
                </a:solidFill>
              </a:rPr>
              <a:t>Annie Bélanger:	 Before: </a:t>
            </a:r>
            <a:r>
              <a:rPr lang="en" sz="2020">
                <a:solidFill>
                  <a:schemeClr val="dk1"/>
                </a:solidFill>
              </a:rPr>
              <a:t>reclaiming garden space for bees; Now: d</a:t>
            </a:r>
            <a:r>
              <a:rPr lang="en" sz="2020">
                <a:solidFill>
                  <a:schemeClr val="dk1"/>
                </a:solidFill>
              </a:rPr>
              <a:t>onations to Indigenous Organizations, institutional sponsor for American Indian Library Association </a:t>
            </a:r>
            <a:br>
              <a:rPr lang="en" sz="2020">
                <a:solidFill>
                  <a:schemeClr val="dk1"/>
                </a:solidFill>
              </a:rPr>
            </a:br>
            <a:endParaRPr sz="2020">
              <a:solidFill>
                <a:schemeClr val="dk1"/>
              </a:solidFill>
            </a:endParaRPr>
          </a:p>
          <a:p>
            <a:pPr indent="-356870" lvl="0" marL="457200" rtl="0" algn="l">
              <a:lnSpc>
                <a:spcPct val="95000"/>
              </a:lnSpc>
              <a:spcBef>
                <a:spcPts val="0"/>
              </a:spcBef>
              <a:spcAft>
                <a:spcPts val="0"/>
              </a:spcAft>
              <a:buClr>
                <a:schemeClr val="dk1"/>
              </a:buClr>
              <a:buSzPts val="2020"/>
              <a:buChar char="●"/>
            </a:pPr>
            <a:r>
              <a:rPr lang="en" sz="2020">
                <a:solidFill>
                  <a:schemeClr val="dk1"/>
                </a:solidFill>
              </a:rPr>
              <a:t>Jason Durham: Creating awareness, researching/learning</a:t>
            </a:r>
            <a:br>
              <a:rPr lang="en" sz="2020">
                <a:solidFill>
                  <a:schemeClr val="dk1"/>
                </a:solidFill>
              </a:rPr>
            </a:br>
            <a:endParaRPr sz="2020">
              <a:solidFill>
                <a:schemeClr val="dk1"/>
              </a:solidFill>
            </a:endParaRPr>
          </a:p>
          <a:p>
            <a:pPr indent="-356870" lvl="0" marL="457200" rtl="0" algn="l">
              <a:lnSpc>
                <a:spcPct val="95000"/>
              </a:lnSpc>
              <a:spcBef>
                <a:spcPts val="0"/>
              </a:spcBef>
              <a:spcAft>
                <a:spcPts val="0"/>
              </a:spcAft>
              <a:buClr>
                <a:schemeClr val="dk1"/>
              </a:buClr>
              <a:buSzPts val="2020"/>
              <a:buChar char="●"/>
            </a:pPr>
            <a:r>
              <a:rPr lang="en" sz="2020">
                <a:solidFill>
                  <a:schemeClr val="dk1"/>
                </a:solidFill>
              </a:rPr>
              <a:t>Kristin Meyer: Learning, r</a:t>
            </a:r>
            <a:r>
              <a:rPr lang="en" sz="2020">
                <a:solidFill>
                  <a:schemeClr val="dk1"/>
                </a:solidFill>
              </a:rPr>
              <a:t>eading, researching local organizations</a:t>
            </a:r>
            <a:br>
              <a:rPr lang="en" sz="2020">
                <a:solidFill>
                  <a:schemeClr val="dk1"/>
                </a:solidFill>
              </a:rPr>
            </a:br>
            <a:endParaRPr sz="2020">
              <a:solidFill>
                <a:schemeClr val="dk1"/>
              </a:solidFill>
            </a:endParaRPr>
          </a:p>
          <a:p>
            <a:pPr indent="-356870" lvl="0" marL="457200" rtl="0" algn="l">
              <a:lnSpc>
                <a:spcPct val="95000"/>
              </a:lnSpc>
              <a:spcBef>
                <a:spcPts val="0"/>
              </a:spcBef>
              <a:spcAft>
                <a:spcPts val="0"/>
              </a:spcAft>
              <a:buClr>
                <a:schemeClr val="dk1"/>
              </a:buClr>
              <a:buSzPts val="2020"/>
              <a:buChar char="●"/>
            </a:pPr>
            <a:r>
              <a:rPr lang="en" sz="2020">
                <a:solidFill>
                  <a:schemeClr val="dk1"/>
                </a:solidFill>
              </a:rPr>
              <a:t>Joseph VanArendonk: Learning, and donating to the NAEP (GRPS)</a:t>
            </a:r>
            <a:endParaRPr sz="2020">
              <a:solidFill>
                <a:schemeClr val="dk1"/>
              </a:solidFill>
            </a:endParaRPr>
          </a:p>
          <a:p>
            <a:pPr indent="0" lvl="0" marL="0" rtl="0" algn="l">
              <a:lnSpc>
                <a:spcPct val="95000"/>
              </a:lnSpc>
              <a:spcBef>
                <a:spcPts val="1200"/>
              </a:spcBef>
              <a:spcAft>
                <a:spcPts val="1200"/>
              </a:spcAft>
              <a:buNone/>
            </a:pPr>
            <a:r>
              <a:t/>
            </a:r>
            <a:endParaRPr sz="2020">
              <a:solidFill>
                <a:schemeClr val="dk1"/>
              </a:solidFill>
            </a:endParaRPr>
          </a:p>
        </p:txBody>
      </p:sp>
      <p:sp>
        <p:nvSpPr>
          <p:cNvPr id="161" name="Google Shape;161;p31"/>
          <p:cNvSpPr txBox="1"/>
          <p:nvPr/>
        </p:nvSpPr>
        <p:spPr>
          <a:xfrm>
            <a:off x="6373100" y="71875"/>
            <a:ext cx="2688000" cy="1046700"/>
          </a:xfrm>
          <a:prstGeom prst="rect">
            <a:avLst/>
          </a:prstGeom>
          <a:solidFill>
            <a:srgbClr val="0000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GVSU’s Land Acknowledgement</a:t>
            </a:r>
            <a:endParaRPr>
              <a:solidFill>
                <a:schemeClr val="lt1"/>
              </a:solidFill>
            </a:endParaRPr>
          </a:p>
          <a:p>
            <a:pPr indent="0" lvl="0" marL="0" rtl="0" algn="l">
              <a:spcBef>
                <a:spcPts val="0"/>
              </a:spcBef>
              <a:spcAft>
                <a:spcPts val="0"/>
              </a:spcAft>
              <a:buNone/>
            </a:pPr>
            <a:r>
              <a:rPr lang="en" u="sng">
                <a:solidFill>
                  <a:schemeClr val="lt1"/>
                </a:solidFill>
                <a:hlinkClick r:id="rId3">
                  <a:extLst>
                    <a:ext uri="{A12FA001-AC4F-418D-AE19-62706E023703}">
                      <ahyp:hlinkClr val="tx"/>
                    </a:ext>
                  </a:extLst>
                </a:hlinkClick>
              </a:rPr>
              <a:t>https://www.gvsu.edu/oma/land-acknowledgement-54.htm</a:t>
            </a:r>
            <a:r>
              <a:rPr lang="en">
                <a:solidFill>
                  <a:schemeClr val="lt1"/>
                </a:solidFill>
              </a:rPr>
              <a:t> </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49"/>
          <p:cNvPicPr preferRelativeResize="0"/>
          <p:nvPr/>
        </p:nvPicPr>
        <p:blipFill rotWithShape="1">
          <a:blip r:embed="rId3">
            <a:alphaModFix/>
          </a:blip>
          <a:srcRect b="26204" l="23318" r="23248" t="22384"/>
          <a:stretch/>
        </p:blipFill>
        <p:spPr>
          <a:xfrm>
            <a:off x="7023425" y="0"/>
            <a:ext cx="2120576" cy="2040150"/>
          </a:xfrm>
          <a:prstGeom prst="rect">
            <a:avLst/>
          </a:prstGeom>
          <a:noFill/>
          <a:ln>
            <a:noFill/>
          </a:ln>
        </p:spPr>
      </p:pic>
      <p:sp>
        <p:nvSpPr>
          <p:cNvPr id="320" name="Google Shape;320;p49"/>
          <p:cNvSpPr txBox="1"/>
          <p:nvPr>
            <p:ph type="title"/>
          </p:nvPr>
        </p:nvSpPr>
        <p:spPr>
          <a:xfrm>
            <a:off x="311700" y="146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Shared Engagement Plan </a:t>
            </a:r>
            <a:endParaRPr/>
          </a:p>
        </p:txBody>
      </p:sp>
      <p:sp>
        <p:nvSpPr>
          <p:cNvPr descr="Conversation bubble" id="321" name="Google Shape;321;p49" title="Icon"/>
          <p:cNvSpPr txBox="1"/>
          <p:nvPr>
            <p:ph idx="1" type="body"/>
          </p:nvPr>
        </p:nvSpPr>
        <p:spPr>
          <a:xfrm>
            <a:off x="311700" y="719225"/>
            <a:ext cx="8520600" cy="41640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Char char="●"/>
            </a:pPr>
            <a:r>
              <a:rPr lang="en" sz="2100">
                <a:solidFill>
                  <a:schemeClr val="dk1"/>
                </a:solidFill>
              </a:rPr>
              <a:t>Bring together key people</a:t>
            </a:r>
            <a:endParaRPr sz="2100">
              <a:solidFill>
                <a:schemeClr val="dk1"/>
              </a:solidFill>
            </a:endParaRPr>
          </a:p>
          <a:p>
            <a:pPr indent="-361950" lvl="1" marL="914400" rtl="0" algn="l">
              <a:spcBef>
                <a:spcPts val="0"/>
              </a:spcBef>
              <a:spcAft>
                <a:spcPts val="0"/>
              </a:spcAft>
              <a:buClr>
                <a:schemeClr val="dk1"/>
              </a:buClr>
              <a:buSzPts val="2100"/>
              <a:buChar char="○"/>
            </a:pPr>
            <a:r>
              <a:rPr lang="en" sz="2100">
                <a:solidFill>
                  <a:schemeClr val="dk1"/>
                </a:solidFill>
              </a:rPr>
              <a:t>Who will be the most impacted?</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Look at engagement through a couple of lens</a:t>
            </a:r>
            <a:endParaRPr sz="2100">
              <a:solidFill>
                <a:schemeClr val="dk1"/>
              </a:solidFill>
            </a:endParaRPr>
          </a:p>
          <a:p>
            <a:pPr indent="-361950" lvl="2" marL="1371600" rtl="0" algn="l">
              <a:spcBef>
                <a:spcPts val="0"/>
              </a:spcBef>
              <a:spcAft>
                <a:spcPts val="0"/>
              </a:spcAft>
              <a:buClr>
                <a:schemeClr val="dk1"/>
              </a:buClr>
              <a:buSzPts val="2100"/>
              <a:buChar char="■"/>
            </a:pPr>
            <a:r>
              <a:rPr lang="en" sz="2100">
                <a:solidFill>
                  <a:schemeClr val="dk1"/>
                </a:solidFill>
              </a:rPr>
              <a:t>by employee class (faculty, staff, student)</a:t>
            </a:r>
            <a:endParaRPr sz="2100">
              <a:solidFill>
                <a:schemeClr val="dk1"/>
              </a:solidFill>
            </a:endParaRPr>
          </a:p>
          <a:p>
            <a:pPr indent="-361950" lvl="2" marL="1371600" rtl="0" algn="l">
              <a:spcBef>
                <a:spcPts val="0"/>
              </a:spcBef>
              <a:spcAft>
                <a:spcPts val="0"/>
              </a:spcAft>
              <a:buClr>
                <a:schemeClr val="dk1"/>
              </a:buClr>
              <a:buSzPts val="2100"/>
              <a:buChar char="■"/>
            </a:pPr>
            <a:r>
              <a:rPr lang="en" sz="2100">
                <a:solidFill>
                  <a:schemeClr val="dk1"/>
                </a:solidFill>
              </a:rPr>
              <a:t>job </a:t>
            </a:r>
            <a:r>
              <a:rPr lang="en" sz="2100">
                <a:solidFill>
                  <a:schemeClr val="dk1"/>
                </a:solidFill>
              </a:rPr>
              <a:t>responsibilities</a:t>
            </a:r>
            <a:r>
              <a:rPr lang="en" sz="2100">
                <a:solidFill>
                  <a:schemeClr val="dk1"/>
                </a:solidFill>
              </a:rPr>
              <a:t> (student supervision, management, etc.)</a:t>
            </a:r>
            <a:endParaRPr sz="2100">
              <a:solidFill>
                <a:schemeClr val="dk1"/>
              </a:solidFill>
            </a:endParaRPr>
          </a:p>
          <a:p>
            <a:pPr indent="-361950" lvl="2" marL="1371600" rtl="0" algn="l">
              <a:spcBef>
                <a:spcPts val="0"/>
              </a:spcBef>
              <a:spcAft>
                <a:spcPts val="0"/>
              </a:spcAft>
              <a:buClr>
                <a:schemeClr val="dk1"/>
              </a:buClr>
              <a:buSzPts val="2100"/>
              <a:buChar char="■"/>
            </a:pPr>
            <a:r>
              <a:rPr lang="en" sz="2100">
                <a:solidFill>
                  <a:schemeClr val="dk1"/>
                </a:solidFill>
              </a:rPr>
              <a:t>Related projects (inclusive student hiring taskforce)</a:t>
            </a:r>
            <a:endParaRPr sz="2100">
              <a:solidFill>
                <a:schemeClr val="dk1"/>
              </a:solidFill>
            </a:endParaRPr>
          </a:p>
          <a:p>
            <a:pPr indent="-361950" lvl="2" marL="1371600" rtl="0" algn="l">
              <a:spcBef>
                <a:spcPts val="0"/>
              </a:spcBef>
              <a:spcAft>
                <a:spcPts val="0"/>
              </a:spcAft>
              <a:buClr>
                <a:schemeClr val="dk1"/>
              </a:buClr>
              <a:buSzPts val="2100"/>
              <a:buChar char="■"/>
            </a:pPr>
            <a:r>
              <a:rPr lang="en" sz="2100">
                <a:solidFill>
                  <a:schemeClr val="dk1"/>
                </a:solidFill>
              </a:rPr>
              <a:t>New hires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Consultation via synchronous and asynchronous communication tools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Synthesis: connect to related, ongoing work </a:t>
            </a:r>
            <a:endParaRPr sz="2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ph type="title"/>
          </p:nvPr>
        </p:nvSpPr>
        <p:spPr>
          <a:xfrm>
            <a:off x="311700" y="123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Developing standardized language </a:t>
            </a:r>
            <a:endParaRPr/>
          </a:p>
        </p:txBody>
      </p:sp>
      <p:sp>
        <p:nvSpPr>
          <p:cNvPr id="327" name="Google Shape;327;p50"/>
          <p:cNvSpPr txBox="1"/>
          <p:nvPr>
            <p:ph idx="1" type="body"/>
          </p:nvPr>
        </p:nvSpPr>
        <p:spPr>
          <a:xfrm>
            <a:off x="311700" y="863550"/>
            <a:ext cx="7023300" cy="3416400"/>
          </a:xfrm>
          <a:prstGeom prst="rect">
            <a:avLst/>
          </a:prstGeom>
        </p:spPr>
        <p:txBody>
          <a:bodyPr anchorCtr="0" anchor="t" bIns="91425" lIns="91425" spcFirstLastPara="1" rIns="91425" wrap="square" tIns="91425">
            <a:noAutofit/>
          </a:bodyPr>
          <a:lstStyle/>
          <a:p>
            <a:pPr indent="-361950" lvl="0" marL="457200" rtl="0" algn="l">
              <a:spcBef>
                <a:spcPts val="1200"/>
              </a:spcBef>
              <a:spcAft>
                <a:spcPts val="0"/>
              </a:spcAft>
              <a:buClr>
                <a:schemeClr val="dk1"/>
              </a:buClr>
              <a:buSzPts val="2100"/>
              <a:buChar char="●"/>
            </a:pPr>
            <a:r>
              <a:rPr lang="en" sz="2100">
                <a:solidFill>
                  <a:schemeClr val="dk1"/>
                </a:solidFill>
              </a:rPr>
              <a:t>Uniform competencies and accountabilities for:</a:t>
            </a:r>
            <a:endParaRPr sz="2100">
              <a:solidFill>
                <a:schemeClr val="dk1"/>
              </a:solidFill>
            </a:endParaRPr>
          </a:p>
          <a:p>
            <a:pPr indent="-361950" lvl="1" marL="914400" rtl="0" algn="l">
              <a:spcBef>
                <a:spcPts val="0"/>
              </a:spcBef>
              <a:spcAft>
                <a:spcPts val="0"/>
              </a:spcAft>
              <a:buClr>
                <a:schemeClr val="dk1"/>
              </a:buClr>
              <a:buSzPts val="2100"/>
              <a:buChar char="○"/>
            </a:pPr>
            <a:r>
              <a:rPr lang="en" sz="2100">
                <a:solidFill>
                  <a:schemeClr val="dk1"/>
                </a:solidFill>
              </a:rPr>
              <a:t>student supervisor</a:t>
            </a:r>
            <a:endParaRPr sz="2100">
              <a:solidFill>
                <a:schemeClr val="dk1"/>
              </a:solidFill>
            </a:endParaRPr>
          </a:p>
          <a:p>
            <a:pPr indent="-361950" lvl="1" marL="914400" rtl="0" algn="l">
              <a:spcBef>
                <a:spcPts val="0"/>
              </a:spcBef>
              <a:spcAft>
                <a:spcPts val="0"/>
              </a:spcAft>
              <a:buClr>
                <a:schemeClr val="dk1"/>
              </a:buClr>
              <a:buSzPts val="2100"/>
              <a:buChar char="○"/>
            </a:pPr>
            <a:r>
              <a:rPr lang="en" sz="2100">
                <a:solidFill>
                  <a:schemeClr val="dk1"/>
                </a:solidFill>
              </a:rPr>
              <a:t>s</a:t>
            </a:r>
            <a:r>
              <a:rPr lang="en" sz="2100">
                <a:solidFill>
                  <a:schemeClr val="dk1"/>
                </a:solidFill>
              </a:rPr>
              <a:t>upervisor </a:t>
            </a:r>
            <a:endParaRPr sz="2100">
              <a:solidFill>
                <a:schemeClr val="dk1"/>
              </a:solidFill>
            </a:endParaRPr>
          </a:p>
          <a:p>
            <a:pPr indent="-361950" lvl="1" marL="914400" rtl="0" algn="l">
              <a:spcBef>
                <a:spcPts val="0"/>
              </a:spcBef>
              <a:spcAft>
                <a:spcPts val="0"/>
              </a:spcAft>
              <a:buClr>
                <a:schemeClr val="dk1"/>
              </a:buClr>
              <a:buSzPts val="2100"/>
              <a:buChar char="○"/>
            </a:pPr>
            <a:r>
              <a:rPr lang="en" sz="2100">
                <a:solidFill>
                  <a:schemeClr val="dk1"/>
                </a:solidFill>
              </a:rPr>
              <a:t>practicum and adjunct supervisor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Updated department head accountabilities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Standard IDEA language for qualifications by employment classification</a:t>
            </a:r>
            <a:endParaRPr sz="2100">
              <a:solidFill>
                <a:schemeClr val="dk1"/>
              </a:solidFill>
            </a:endParaRPr>
          </a:p>
          <a:p>
            <a:pPr indent="-361950" lvl="0" marL="457200" rtl="0" algn="l">
              <a:spcBef>
                <a:spcPts val="0"/>
              </a:spcBef>
              <a:spcAft>
                <a:spcPts val="0"/>
              </a:spcAft>
              <a:buClr>
                <a:schemeClr val="dk1"/>
              </a:buClr>
              <a:buSzPts val="2100"/>
              <a:buChar char="●"/>
            </a:pPr>
            <a:r>
              <a:rPr b="1" lang="en" sz="2100">
                <a:solidFill>
                  <a:schemeClr val="dk1"/>
                </a:solidFill>
              </a:rPr>
              <a:t>Removed </a:t>
            </a:r>
            <a:r>
              <a:rPr b="1" lang="en" sz="2100">
                <a:solidFill>
                  <a:schemeClr val="dk1"/>
                </a:solidFill>
              </a:rPr>
              <a:t>expectations of professional behavior</a:t>
            </a:r>
            <a:r>
              <a:rPr b="1" lang="en" sz="2100">
                <a:solidFill>
                  <a:schemeClr val="dk1"/>
                </a:solidFill>
              </a:rPr>
              <a:t> </a:t>
            </a:r>
            <a:endParaRPr b="1" sz="2100"/>
          </a:p>
        </p:txBody>
      </p:sp>
      <p:pic>
        <p:nvPicPr>
          <p:cNvPr descr="Icon of ribbon for award winner with check mark in center" id="328" name="Google Shape;328;p50" title="Check mark icon"/>
          <p:cNvPicPr preferRelativeResize="0"/>
          <p:nvPr/>
        </p:nvPicPr>
        <p:blipFill>
          <a:blip r:embed="rId3">
            <a:alphaModFix/>
          </a:blip>
          <a:stretch>
            <a:fillRect/>
          </a:stretch>
        </p:blipFill>
        <p:spPr>
          <a:xfrm>
            <a:off x="7335100" y="244925"/>
            <a:ext cx="1497200" cy="1462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1"/>
          <p:cNvSpPr txBox="1"/>
          <p:nvPr>
            <p:ph type="title"/>
          </p:nvPr>
        </p:nvSpPr>
        <p:spPr>
          <a:xfrm>
            <a:off x="311700" y="123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IDEA Qualifications</a:t>
            </a:r>
            <a:endParaRPr/>
          </a:p>
        </p:txBody>
      </p:sp>
      <p:sp>
        <p:nvSpPr>
          <p:cNvPr id="334" name="Google Shape;334;p51"/>
          <p:cNvSpPr txBox="1"/>
          <p:nvPr>
            <p:ph idx="1" type="body"/>
          </p:nvPr>
        </p:nvSpPr>
        <p:spPr>
          <a:xfrm>
            <a:off x="311700" y="830025"/>
            <a:ext cx="7328700" cy="3450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2100">
                <a:solidFill>
                  <a:schemeClr val="dk1"/>
                </a:solidFill>
              </a:rPr>
              <a:t>Required for Administrative Professional and Faculty positions:</a:t>
            </a:r>
            <a:endParaRPr sz="2100">
              <a:solidFill>
                <a:schemeClr val="dk1"/>
              </a:solidFill>
            </a:endParaRPr>
          </a:p>
          <a:p>
            <a:pPr indent="0" lvl="0" marL="0" rtl="0" algn="l">
              <a:spcBef>
                <a:spcPts val="1200"/>
              </a:spcBef>
              <a:spcAft>
                <a:spcPts val="0"/>
              </a:spcAft>
              <a:buNone/>
            </a:pPr>
            <a:r>
              <a:rPr lang="en" sz="2100">
                <a:solidFill>
                  <a:schemeClr val="dk1"/>
                </a:solidFill>
              </a:rPr>
              <a:t>● Demonstrated the intercultural understanding and awareness required to work in a diverse workplace and serve a diverse population to contribute to a healthy, inclusive working and learning environment.</a:t>
            </a:r>
            <a:endParaRPr sz="2100">
              <a:solidFill>
                <a:schemeClr val="dk1"/>
              </a:solidFill>
            </a:endParaRPr>
          </a:p>
          <a:p>
            <a:pPr indent="0" lvl="0" marL="0" rtl="0" algn="l">
              <a:spcBef>
                <a:spcPts val="1200"/>
              </a:spcBef>
              <a:spcAft>
                <a:spcPts val="1200"/>
              </a:spcAft>
              <a:buNone/>
            </a:pPr>
            <a:r>
              <a:rPr lang="en" sz="2100">
                <a:solidFill>
                  <a:schemeClr val="dk1"/>
                </a:solidFill>
              </a:rPr>
              <a:t>● Demonstrated commitment and action to inclusion, diversity, equity, and accessibility.</a:t>
            </a:r>
            <a:endParaRPr sz="2100">
              <a:solidFill>
                <a:schemeClr val="dk1"/>
              </a:solidFill>
            </a:endParaRPr>
          </a:p>
        </p:txBody>
      </p:sp>
      <p:pic>
        <p:nvPicPr>
          <p:cNvPr descr="Icon of ribbon for award winner with check mark in center" id="335" name="Google Shape;335;p51" title="Check mark icon"/>
          <p:cNvPicPr preferRelativeResize="0"/>
          <p:nvPr/>
        </p:nvPicPr>
        <p:blipFill>
          <a:blip r:embed="rId3">
            <a:alphaModFix/>
          </a:blip>
          <a:stretch>
            <a:fillRect/>
          </a:stretch>
        </p:blipFill>
        <p:spPr>
          <a:xfrm>
            <a:off x="7335100" y="123550"/>
            <a:ext cx="1497200" cy="1462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A person wearing a yellow sweater is typing on a laptop" id="340" name="Google Shape;340;p52" title="Person typing"/>
          <p:cNvPicPr preferRelativeResize="0"/>
          <p:nvPr/>
        </p:nvPicPr>
        <p:blipFill rotWithShape="1">
          <a:blip r:embed="rId3">
            <a:alphaModFix/>
          </a:blip>
          <a:srcRect b="23731" l="0" r="0" t="23731"/>
          <a:stretch/>
        </p:blipFill>
        <p:spPr>
          <a:xfrm>
            <a:off x="25" y="11280"/>
            <a:ext cx="9143982" cy="3201930"/>
          </a:xfrm>
          <a:prstGeom prst="flowChartDocument">
            <a:avLst/>
          </a:prstGeom>
          <a:noFill/>
          <a:ln>
            <a:noFill/>
          </a:ln>
        </p:spPr>
      </p:pic>
      <p:sp>
        <p:nvSpPr>
          <p:cNvPr id="341" name="Google Shape;341;p52"/>
          <p:cNvSpPr txBox="1"/>
          <p:nvPr>
            <p:ph type="ctrTitle"/>
          </p:nvPr>
        </p:nvSpPr>
        <p:spPr>
          <a:xfrm>
            <a:off x="311700" y="3537800"/>
            <a:ext cx="8097600" cy="1005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Preparing to Develop or Update Job Descriptions</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3"/>
          <p:cNvSpPr txBox="1"/>
          <p:nvPr>
            <p:ph type="title"/>
          </p:nvPr>
        </p:nvSpPr>
        <p:spPr>
          <a:xfrm>
            <a:off x="247250" y="271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Considerations for planning</a:t>
            </a:r>
            <a:endParaRPr/>
          </a:p>
        </p:txBody>
      </p:sp>
      <p:sp>
        <p:nvSpPr>
          <p:cNvPr id="347" name="Google Shape;347;p53"/>
          <p:cNvSpPr txBox="1"/>
          <p:nvPr>
            <p:ph idx="1" type="body"/>
          </p:nvPr>
        </p:nvSpPr>
        <p:spPr>
          <a:xfrm>
            <a:off x="325700" y="844475"/>
            <a:ext cx="8697600" cy="4185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chemeClr val="dk1"/>
                </a:solidFill>
                <a:latin typeface="Calibri"/>
                <a:ea typeface="Calibri"/>
                <a:cs typeface="Calibri"/>
                <a:sym typeface="Calibri"/>
              </a:rPr>
              <a:t>Factors to consider:</a:t>
            </a:r>
            <a:endParaRPr b="1"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Is there an incumbent? </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Has a vacancy occurred?</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Has there been a workload reassignment?</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Is it a new position?</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Should an update occur before a personnel action, like a contract renewal or tenure promotion process?</a:t>
            </a:r>
            <a:endParaRPr sz="18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b="1" sz="9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 sz="1800">
                <a:solidFill>
                  <a:schemeClr val="dk1"/>
                </a:solidFill>
                <a:latin typeface="Calibri"/>
                <a:ea typeface="Calibri"/>
                <a:cs typeface="Calibri"/>
                <a:sym typeface="Calibri"/>
              </a:rPr>
              <a:t>If there’s an incumbent:</a:t>
            </a:r>
            <a:endParaRPr b="1"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Explain why you’re updating the job description</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Check in with them on where </a:t>
            </a:r>
            <a:r>
              <a:rPr lang="en" sz="1800">
                <a:solidFill>
                  <a:schemeClr val="dk1"/>
                </a:solidFill>
                <a:latin typeface="Calibri"/>
                <a:ea typeface="Calibri"/>
                <a:cs typeface="Calibri"/>
                <a:sym typeface="Calibri"/>
              </a:rPr>
              <a:t>the current position description is accurate, what is no longer relevant, and what might need to be added. Considering crafting structured dialogue prompts to share in advance.</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Position descriptions that are very out-of-date will require more engagement time with the incumbent than position descriptions that require only minor changes</a:t>
            </a:r>
            <a:endParaRPr sz="18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400">
              <a:solidFill>
                <a:schemeClr val="dk1"/>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Assessing Work and Organizational Needs </a:t>
            </a:r>
            <a:endParaRPr/>
          </a:p>
        </p:txBody>
      </p:sp>
      <p:sp>
        <p:nvSpPr>
          <p:cNvPr id="353" name="Google Shape;353;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Review the current and emerging needs of the organization, department and/or team</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Consider scanning position postings from other institutions for inspiration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Consider what responsibilities require similar skill sets - pairing these together in one role can support success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While you’ll want to play to the strengths of the individual within a role, balancing this with organizational needs is important </a:t>
            </a:r>
            <a:endParaRPr sz="1800">
              <a:solidFill>
                <a:schemeClr val="dk1"/>
              </a:solidFill>
              <a:latin typeface="Calibri"/>
              <a:ea typeface="Calibri"/>
              <a:cs typeface="Calibri"/>
              <a:sym typeface="Calibri"/>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Plan for sustainability over time</a:t>
            </a:r>
            <a:endParaRPr/>
          </a:p>
        </p:txBody>
      </p:sp>
      <p:sp>
        <p:nvSpPr>
          <p:cNvPr id="359" name="Google Shape;359;p5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Make it an annual practice to check in with employees to see if the job description is still reflecting their work</a:t>
            </a:r>
            <a:endParaRPr sz="1800">
              <a:solidFill>
                <a:schemeClr val="dk1"/>
              </a:solidFill>
              <a:latin typeface="Calibri"/>
              <a:ea typeface="Calibri"/>
              <a:cs typeface="Calibri"/>
              <a:sym typeface="Calibri"/>
            </a:endParaRPr>
          </a:p>
          <a:p>
            <a:pPr indent="-342900" lvl="1" marL="9144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Consider 30-40% new as a threshold for revision</a:t>
            </a:r>
            <a:endParaRPr sz="1800">
              <a:solidFill>
                <a:schemeClr val="dk1"/>
              </a:solidFill>
              <a:latin typeface="Calibri"/>
              <a:ea typeface="Calibri"/>
              <a:cs typeface="Calibri"/>
              <a:sym typeface="Calibri"/>
            </a:endParaRPr>
          </a:p>
          <a:p>
            <a:pPr indent="-342900" lvl="1" marL="9144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Consider adding any new, sustained duties</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 routine revision schedule might be every 2-3 years with a rotating schedule among departments</a:t>
            </a:r>
            <a:endParaRPr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Empower individuals to request an off-cycle review of their role if they believe there has been significant change or if there is a concern about workload or classification level </a:t>
            </a:r>
            <a:endParaRPr sz="1800">
              <a:solidFill>
                <a:schemeClr val="dk1"/>
              </a:solidFill>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Three people are sitting around a conference table. Two people have notebooks, one person has a laptop." id="364" name="Google Shape;364;p56" title="People at Conference Table"/>
          <p:cNvPicPr preferRelativeResize="0"/>
          <p:nvPr/>
        </p:nvPicPr>
        <p:blipFill rotWithShape="1">
          <a:blip r:embed="rId3">
            <a:alphaModFix/>
          </a:blip>
          <a:srcRect b="23769" l="0" r="0" t="23769"/>
          <a:stretch/>
        </p:blipFill>
        <p:spPr>
          <a:xfrm>
            <a:off x="25" y="11280"/>
            <a:ext cx="9143982" cy="3201930"/>
          </a:xfrm>
          <a:prstGeom prst="flowChartDocument">
            <a:avLst/>
          </a:prstGeom>
          <a:noFill/>
          <a:ln>
            <a:noFill/>
          </a:ln>
        </p:spPr>
      </p:pic>
      <p:sp>
        <p:nvSpPr>
          <p:cNvPr id="365" name="Google Shape;365;p56"/>
          <p:cNvSpPr txBox="1"/>
          <p:nvPr>
            <p:ph type="ctrTitle"/>
          </p:nvPr>
        </p:nvSpPr>
        <p:spPr>
          <a:xfrm>
            <a:off x="311700" y="3537800"/>
            <a:ext cx="8097600" cy="100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Practical Tips for Inclusive Job Descriptions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A person's hands are featured typing on a laptop that is on top of a table." id="370" name="Google Shape;370;p57" title="Hands typing "/>
          <p:cNvPicPr preferRelativeResize="0"/>
          <p:nvPr/>
        </p:nvPicPr>
        <p:blipFill rotWithShape="1">
          <a:blip r:embed="rId3">
            <a:alphaModFix/>
          </a:blip>
          <a:srcRect b="0" l="11943" r="11935" t="0"/>
          <a:stretch/>
        </p:blipFill>
        <p:spPr>
          <a:xfrm>
            <a:off x="3278400" y="0"/>
            <a:ext cx="5865605" cy="5143502"/>
          </a:xfrm>
          <a:prstGeom prst="rect">
            <a:avLst/>
          </a:prstGeom>
          <a:noFill/>
          <a:ln>
            <a:noFill/>
          </a:ln>
        </p:spPr>
      </p:pic>
      <p:sp>
        <p:nvSpPr>
          <p:cNvPr id="371" name="Google Shape;371;p57"/>
          <p:cNvSpPr txBox="1"/>
          <p:nvPr>
            <p:ph type="title"/>
          </p:nvPr>
        </p:nvSpPr>
        <p:spPr>
          <a:xfrm>
            <a:off x="106800" y="1153900"/>
            <a:ext cx="2859900" cy="518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Writing it </a:t>
            </a:r>
            <a:endParaRPr/>
          </a:p>
        </p:txBody>
      </p:sp>
      <p:sp>
        <p:nvSpPr>
          <p:cNvPr id="372" name="Google Shape;372;p57"/>
          <p:cNvSpPr txBox="1"/>
          <p:nvPr>
            <p:ph idx="1" type="body"/>
          </p:nvPr>
        </p:nvSpPr>
        <p:spPr>
          <a:xfrm>
            <a:off x="106800" y="1672600"/>
            <a:ext cx="3171600" cy="3277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Write in a concise, direct style</a:t>
            </a:r>
            <a:endParaRPr sz="1400"/>
          </a:p>
          <a:p>
            <a:pPr indent="-317500" lvl="0" marL="457200" rtl="0" algn="l">
              <a:spcBef>
                <a:spcPts val="0"/>
              </a:spcBef>
              <a:spcAft>
                <a:spcPts val="0"/>
              </a:spcAft>
              <a:buSzPts val="1400"/>
              <a:buChar char="✓"/>
            </a:pPr>
            <a:r>
              <a:rPr lang="en" sz="1400"/>
              <a:t>Use the simplest language possible</a:t>
            </a:r>
            <a:endParaRPr sz="1400"/>
          </a:p>
          <a:p>
            <a:pPr indent="-317500" lvl="0" marL="457200" rtl="0" algn="l">
              <a:spcBef>
                <a:spcPts val="0"/>
              </a:spcBef>
              <a:spcAft>
                <a:spcPts val="0"/>
              </a:spcAft>
              <a:buSzPts val="1400"/>
              <a:buChar char="✓"/>
            </a:pPr>
            <a:r>
              <a:rPr lang="en" sz="1400"/>
              <a:t>Avoid abbreviations and acronyms</a:t>
            </a:r>
            <a:endParaRPr sz="1400"/>
          </a:p>
          <a:p>
            <a:pPr indent="-317500" lvl="0" marL="457200" rtl="0" algn="l">
              <a:spcBef>
                <a:spcPts val="0"/>
              </a:spcBef>
              <a:spcAft>
                <a:spcPts val="0"/>
              </a:spcAft>
              <a:buSzPts val="1400"/>
              <a:buChar char="✓"/>
            </a:pPr>
            <a:r>
              <a:rPr lang="en" sz="1400"/>
              <a:t>Use descriptive action words - participate, collaborate</a:t>
            </a:r>
            <a:endParaRPr sz="1400"/>
          </a:p>
          <a:p>
            <a:pPr indent="-317500" lvl="0" marL="457200" rtl="0" algn="l">
              <a:spcBef>
                <a:spcPts val="0"/>
              </a:spcBef>
              <a:spcAft>
                <a:spcPts val="0"/>
              </a:spcAft>
              <a:buSzPts val="1400"/>
              <a:buChar char="✓"/>
            </a:pPr>
            <a:r>
              <a:rPr lang="en" sz="1400"/>
              <a:t>Include only </a:t>
            </a:r>
            <a:r>
              <a:rPr lang="en" sz="1400"/>
              <a:t>relevant duties and accountabilities</a:t>
            </a:r>
            <a:endParaRPr sz="1400"/>
          </a:p>
          <a:p>
            <a:pPr indent="-317500" lvl="0" marL="457200" rtl="0" algn="l">
              <a:spcBef>
                <a:spcPts val="0"/>
              </a:spcBef>
              <a:spcAft>
                <a:spcPts val="0"/>
              </a:spcAft>
              <a:buSzPts val="1400"/>
              <a:buChar char="✓"/>
            </a:pPr>
            <a:r>
              <a:rPr lang="en" sz="1400"/>
              <a:t>Limit number of qualifications</a:t>
            </a:r>
            <a:endParaRPr sz="1400"/>
          </a:p>
          <a:p>
            <a:pPr indent="-317500" lvl="0" marL="457200" rtl="0" algn="l">
              <a:spcBef>
                <a:spcPts val="0"/>
              </a:spcBef>
              <a:spcAft>
                <a:spcPts val="0"/>
              </a:spcAft>
              <a:buSzPts val="1400"/>
              <a:buChar char="✓"/>
            </a:pPr>
            <a:r>
              <a:rPr lang="en" sz="1400"/>
              <a:t>Consider how to broaden the language beyond libraries or your specific library</a:t>
            </a: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Apply an</a:t>
            </a:r>
            <a:r>
              <a:rPr lang="en"/>
              <a:t> Equity Lens</a:t>
            </a:r>
            <a:endParaRPr/>
          </a:p>
        </p:txBody>
      </p:sp>
      <p:sp>
        <p:nvSpPr>
          <p:cNvPr id="378" name="Google Shape;378;p5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chemeClr val="dk1"/>
                </a:solidFill>
              </a:rPr>
              <a:t>Set of questions to help organizations make deliberately inclusive decisions</a:t>
            </a:r>
            <a:endParaRPr sz="1800">
              <a:solidFill>
                <a:schemeClr val="dk1"/>
              </a:solidFill>
            </a:endParaRPr>
          </a:p>
          <a:p>
            <a:pPr indent="0" lvl="0" marL="0" rtl="0" algn="l">
              <a:spcBef>
                <a:spcPts val="1200"/>
              </a:spcBef>
              <a:spcAft>
                <a:spcPts val="0"/>
              </a:spcAft>
              <a:buNone/>
            </a:pPr>
            <a:r>
              <a:rPr lang="en" sz="1800">
                <a:solidFill>
                  <a:schemeClr val="dk1"/>
                </a:solidFill>
              </a:rPr>
              <a:t>Draws explicit attention to inclusion and equity </a:t>
            </a:r>
            <a:endParaRPr sz="1800">
              <a:solidFill>
                <a:schemeClr val="dk1"/>
              </a:solidFill>
            </a:endParaRPr>
          </a:p>
          <a:p>
            <a:pPr indent="0" lvl="0" marL="0" rtl="0" algn="l">
              <a:spcBef>
                <a:spcPts val="1200"/>
              </a:spcBef>
              <a:spcAft>
                <a:spcPts val="0"/>
              </a:spcAft>
              <a:buNone/>
            </a:pPr>
            <a:r>
              <a:rPr lang="en" sz="1800">
                <a:solidFill>
                  <a:schemeClr val="dk1"/>
                </a:solidFill>
              </a:rPr>
              <a:t>Adapted for different focuses</a:t>
            </a:r>
            <a:endParaRPr sz="1800">
              <a:solidFill>
                <a:schemeClr val="dk1"/>
              </a:solidFill>
            </a:endParaRPr>
          </a:p>
          <a:p>
            <a:pPr indent="0" lvl="0" marL="0" rtl="0" algn="l">
              <a:spcBef>
                <a:spcPts val="1200"/>
              </a:spcBef>
              <a:spcAft>
                <a:spcPts val="1200"/>
              </a:spcAft>
              <a:buNone/>
            </a:pPr>
            <a:r>
              <a:rPr lang="en" sz="1800">
                <a:solidFill>
                  <a:schemeClr val="dk1"/>
                </a:solidFill>
              </a:rPr>
              <a:t>Does not tell you what action to take, but </a:t>
            </a:r>
            <a:r>
              <a:rPr lang="en" sz="1800">
                <a:solidFill>
                  <a:schemeClr val="dk1"/>
                </a:solidFill>
              </a:rPr>
              <a:t>prompts </a:t>
            </a:r>
            <a:r>
              <a:rPr lang="en" sz="1800">
                <a:solidFill>
                  <a:schemeClr val="dk1"/>
                </a:solidFill>
              </a:rPr>
              <a:t>reflection</a:t>
            </a:r>
            <a:endParaRPr sz="1800">
              <a:solidFill>
                <a:schemeClr val="dk1"/>
              </a:solidFill>
            </a:endParaRPr>
          </a:p>
        </p:txBody>
      </p:sp>
      <p:sp>
        <p:nvSpPr>
          <p:cNvPr id="379" name="Google Shape;379;p58"/>
          <p:cNvSpPr txBox="1"/>
          <p:nvPr>
            <p:ph idx="2" type="body"/>
          </p:nvPr>
        </p:nvSpPr>
        <p:spPr>
          <a:xfrm>
            <a:off x="4311600" y="0"/>
            <a:ext cx="4832400" cy="5143500"/>
          </a:xfrm>
          <a:prstGeom prst="rect">
            <a:avLst/>
          </a:prstGeom>
          <a:solidFill>
            <a:schemeClr val="accent5"/>
          </a:solidFill>
        </p:spPr>
        <p:txBody>
          <a:bodyPr anchorCtr="0" anchor="t" bIns="91425" lIns="91425" spcFirstLastPara="1" rIns="91425" wrap="square" tIns="91425">
            <a:normAutofit fontScale="92500" lnSpcReduction="20000"/>
          </a:bodyPr>
          <a:lstStyle/>
          <a:p>
            <a:pPr indent="0" lvl="0" marL="114300" rtl="0" algn="l">
              <a:spcBef>
                <a:spcPts val="0"/>
              </a:spcBef>
              <a:spcAft>
                <a:spcPts val="0"/>
              </a:spcAft>
              <a:buNone/>
            </a:pPr>
            <a:r>
              <a:t/>
            </a:r>
            <a:endParaRPr b="1" sz="2000">
              <a:solidFill>
                <a:schemeClr val="lt1"/>
              </a:solidFill>
            </a:endParaRPr>
          </a:p>
          <a:p>
            <a:pPr indent="0" lvl="0" marL="114300" rtl="0" algn="l">
              <a:spcBef>
                <a:spcPts val="1200"/>
              </a:spcBef>
              <a:spcAft>
                <a:spcPts val="0"/>
              </a:spcAft>
              <a:buNone/>
            </a:pPr>
            <a:r>
              <a:rPr b="1" lang="en" sz="2000">
                <a:solidFill>
                  <a:schemeClr val="lt1"/>
                </a:solidFill>
              </a:rPr>
              <a:t>Sample Equity Lens Questions:</a:t>
            </a:r>
            <a:endParaRPr sz="2000">
              <a:solidFill>
                <a:schemeClr val="lt1"/>
              </a:solidFill>
            </a:endParaRPr>
          </a:p>
          <a:p>
            <a:pPr indent="0" lvl="0" marL="114300" rtl="0" algn="l">
              <a:spcBef>
                <a:spcPts val="1200"/>
              </a:spcBef>
              <a:spcAft>
                <a:spcPts val="0"/>
              </a:spcAft>
              <a:buNone/>
            </a:pPr>
            <a:r>
              <a:rPr lang="en" sz="2000">
                <a:solidFill>
                  <a:schemeClr val="lt1"/>
                </a:solidFill>
              </a:rPr>
              <a:t>Who is affected—positively, negatively, or not at all—by the way this job description is written?</a:t>
            </a:r>
            <a:endParaRPr sz="2000">
              <a:solidFill>
                <a:schemeClr val="lt1"/>
              </a:solidFill>
            </a:endParaRPr>
          </a:p>
          <a:p>
            <a:pPr indent="0" lvl="0" marL="114300" rtl="0" algn="l">
              <a:spcBef>
                <a:spcPts val="1200"/>
              </a:spcBef>
              <a:spcAft>
                <a:spcPts val="0"/>
              </a:spcAft>
              <a:buNone/>
            </a:pPr>
            <a:r>
              <a:rPr lang="en" sz="2000">
                <a:solidFill>
                  <a:schemeClr val="lt1"/>
                </a:solidFill>
              </a:rPr>
              <a:t>Are our mission and values explicitly articulated in the job description?</a:t>
            </a:r>
            <a:endParaRPr sz="2000">
              <a:solidFill>
                <a:schemeClr val="lt1"/>
              </a:solidFill>
            </a:endParaRPr>
          </a:p>
          <a:p>
            <a:pPr indent="0" lvl="0" marL="114300" rtl="0" algn="l">
              <a:spcBef>
                <a:spcPts val="1200"/>
              </a:spcBef>
              <a:spcAft>
                <a:spcPts val="0"/>
              </a:spcAft>
              <a:buNone/>
            </a:pPr>
            <a:r>
              <a:rPr lang="en" sz="2000">
                <a:solidFill>
                  <a:schemeClr val="lt1"/>
                </a:solidFill>
              </a:rPr>
              <a:t>Have we removed gendered/ableist/racist language from our job descriptions?</a:t>
            </a:r>
            <a:endParaRPr sz="2000">
              <a:solidFill>
                <a:schemeClr val="lt1"/>
              </a:solidFill>
            </a:endParaRPr>
          </a:p>
          <a:p>
            <a:pPr indent="0" lvl="0" marL="114300" rtl="0" algn="l">
              <a:spcBef>
                <a:spcPts val="1200"/>
              </a:spcBef>
              <a:spcAft>
                <a:spcPts val="0"/>
              </a:spcAft>
              <a:buNone/>
            </a:pPr>
            <a:r>
              <a:rPr lang="en" sz="2000">
                <a:solidFill>
                  <a:schemeClr val="lt1"/>
                </a:solidFill>
              </a:rPr>
              <a:t>Are the working conditions reflective of the role’s reality? If there are physical requirements, are they truly the minimum requirements that cannot be accommodated further?</a:t>
            </a:r>
            <a:endParaRPr sz="2000">
              <a:solidFill>
                <a:schemeClr val="lt1"/>
              </a:solidFill>
            </a:endParaRPr>
          </a:p>
          <a:p>
            <a:pPr indent="0" lvl="0" marL="114300" rtl="0" algn="l">
              <a:spcBef>
                <a:spcPts val="1200"/>
              </a:spcBef>
              <a:spcAft>
                <a:spcPts val="1200"/>
              </a:spcAft>
              <a:buNone/>
            </a:pPr>
            <a:r>
              <a:t/>
            </a:r>
            <a:endParaRPr sz="2000">
              <a:solidFill>
                <a:schemeClr val="lt1"/>
              </a:solidFill>
            </a:endParaRPr>
          </a:p>
        </p:txBody>
      </p:sp>
      <p:sp>
        <p:nvSpPr>
          <p:cNvPr id="380" name="Google Shape;380;p58"/>
          <p:cNvSpPr txBox="1"/>
          <p:nvPr/>
        </p:nvSpPr>
        <p:spPr>
          <a:xfrm>
            <a:off x="109575" y="4271050"/>
            <a:ext cx="405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rPr>
              <a:t>Center for Nonprofit Advancement. 2020. </a:t>
            </a:r>
            <a:r>
              <a:rPr i="1" lang="en" sz="1000">
                <a:solidFill>
                  <a:schemeClr val="dk1"/>
                </a:solidFill>
              </a:rPr>
              <a:t>What is an Equity Lens?</a:t>
            </a:r>
            <a:r>
              <a:rPr lang="en" sz="1000">
                <a:solidFill>
                  <a:schemeClr val="dk1"/>
                </a:solidFill>
              </a:rPr>
              <a:t> </a:t>
            </a:r>
            <a:r>
              <a:rPr lang="en" sz="1000" u="sng">
                <a:solidFill>
                  <a:srgbClr val="1155CC"/>
                </a:solidFill>
                <a:hlinkClick r:id="rId3">
                  <a:extLst>
                    <a:ext uri="{A12FA001-AC4F-418D-AE19-62706E023703}">
                      <ahyp:hlinkClr val="tx"/>
                    </a:ext>
                  </a:extLst>
                </a:hlinkClick>
              </a:rPr>
              <a:t>https://www.nonprofitadvancement.org/files/2020/12/What-is-an-Equity-Lens.pdf</a:t>
            </a:r>
            <a:r>
              <a:rPr lang="en" sz="1000">
                <a:solidFill>
                  <a:schemeClr val="dk1"/>
                </a:solidFill>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2"/>
          <p:cNvSpPr txBox="1"/>
          <p:nvPr>
            <p:ph type="title"/>
          </p:nvPr>
        </p:nvSpPr>
        <p:spPr>
          <a:xfrm>
            <a:off x="284100" y="307975"/>
            <a:ext cx="2479800" cy="426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Agenda </a:t>
            </a:r>
            <a:endParaRPr/>
          </a:p>
        </p:txBody>
      </p:sp>
      <p:sp>
        <p:nvSpPr>
          <p:cNvPr id="167" name="Google Shape;167;p32"/>
          <p:cNvSpPr txBox="1"/>
          <p:nvPr>
            <p:ph idx="1" type="body"/>
          </p:nvPr>
        </p:nvSpPr>
        <p:spPr>
          <a:xfrm>
            <a:off x="3381100" y="307975"/>
            <a:ext cx="5451300" cy="42687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Char char="●"/>
            </a:pPr>
            <a:r>
              <a:rPr lang="en" sz="2200">
                <a:solidFill>
                  <a:schemeClr val="dk1"/>
                </a:solidFill>
              </a:rPr>
              <a:t>Why is this work important?</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Creating a shared baseline</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Practical approaches to starting a project like this</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Preparing to update/develop job descriptions</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Practical tips for inclusive job descriptions</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Living into inclusive job descriptions</a:t>
            </a:r>
            <a:endParaRPr sz="2200">
              <a:solidFill>
                <a:schemeClr val="dk1"/>
              </a:solidFill>
            </a:endParaRPr>
          </a:p>
          <a:p>
            <a:pPr indent="-368300" lvl="0" marL="457200" rtl="0" algn="l">
              <a:spcBef>
                <a:spcPts val="0"/>
              </a:spcBef>
              <a:spcAft>
                <a:spcPts val="0"/>
              </a:spcAft>
              <a:buClr>
                <a:schemeClr val="dk1"/>
              </a:buClr>
              <a:buSzPts val="2200"/>
              <a:buChar char="●"/>
            </a:pPr>
            <a:r>
              <a:rPr lang="en" sz="2200">
                <a:solidFill>
                  <a:schemeClr val="dk1"/>
                </a:solidFill>
              </a:rPr>
              <a:t>Q&amp;A </a:t>
            </a:r>
            <a:endParaRPr sz="22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descr="6 individuals having a working meeting. 5 people are sitting, 1 is standing. gathered around a conference room table with laptops, cups of coffee and papers on the surface of the table and a bulletin board with post it notes in the background." id="385" name="Google Shape;385;p59" title="Meeting"/>
          <p:cNvPicPr preferRelativeResize="0"/>
          <p:nvPr/>
        </p:nvPicPr>
        <p:blipFill rotWithShape="1">
          <a:blip r:embed="rId3">
            <a:alphaModFix/>
          </a:blip>
          <a:srcRect b="7806" l="0" r="0" t="7798"/>
          <a:stretch/>
        </p:blipFill>
        <p:spPr>
          <a:xfrm>
            <a:off x="1" y="0"/>
            <a:ext cx="9144003" cy="5143501"/>
          </a:xfrm>
          <a:prstGeom prst="rect">
            <a:avLst/>
          </a:prstGeom>
          <a:noFill/>
          <a:ln>
            <a:noFill/>
          </a:ln>
        </p:spPr>
      </p:pic>
      <p:sp>
        <p:nvSpPr>
          <p:cNvPr id="386" name="Google Shape;386;p59"/>
          <p:cNvSpPr/>
          <p:nvPr/>
        </p:nvSpPr>
        <p:spPr>
          <a:xfrm>
            <a:off x="0" y="2574400"/>
            <a:ext cx="4568400" cy="17145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9"/>
          <p:cNvSpPr txBox="1"/>
          <p:nvPr>
            <p:ph type="title"/>
          </p:nvPr>
        </p:nvSpPr>
        <p:spPr>
          <a:xfrm>
            <a:off x="351600" y="2736850"/>
            <a:ext cx="3997500" cy="13896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Living into inclusive job descriptions</a:t>
            </a:r>
            <a:endParaRPr/>
          </a:p>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Create Equitable Processes</a:t>
            </a:r>
            <a:endParaRPr/>
          </a:p>
        </p:txBody>
      </p:sp>
      <p:sp>
        <p:nvSpPr>
          <p:cNvPr id="393" name="Google Shape;393;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Char char="●"/>
            </a:pPr>
            <a:r>
              <a:rPr lang="en" sz="2100">
                <a:solidFill>
                  <a:schemeClr val="dk1"/>
                </a:solidFill>
              </a:rPr>
              <a:t>Use an equity lens before, during, and after the stages of the job description process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Ensure all managers are positioned to be inclusive supervisors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Anchor job description requirements in </a:t>
            </a:r>
            <a:r>
              <a:rPr lang="en" sz="2100">
                <a:solidFill>
                  <a:schemeClr val="dk1"/>
                </a:solidFill>
              </a:rPr>
              <a:t>department</a:t>
            </a:r>
            <a:r>
              <a:rPr lang="en" sz="2100">
                <a:solidFill>
                  <a:schemeClr val="dk1"/>
                </a:solidFill>
              </a:rPr>
              <a:t> and organizational needs as well as values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Utilize and equity lens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Only include components required to be successful</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Ensure engagement, explanation, and shared expectations clarification for the supervisor and incumbent</a:t>
            </a:r>
            <a:endParaRPr sz="2100">
              <a:solidFill>
                <a:schemeClr val="dk1"/>
              </a:solidFill>
            </a:endParaRPr>
          </a:p>
          <a:p>
            <a:pPr indent="0" lvl="0" marL="0" rtl="0" algn="l">
              <a:spcBef>
                <a:spcPts val="1200"/>
              </a:spcBef>
              <a:spcAft>
                <a:spcPts val="1200"/>
              </a:spcAft>
              <a:buNone/>
            </a:pPr>
            <a:r>
              <a:t/>
            </a:r>
            <a:endParaRPr sz="2200"/>
          </a:p>
        </p:txBody>
      </p:sp>
      <p:sp>
        <p:nvSpPr>
          <p:cNvPr id="394" name="Google Shape;394;p60"/>
          <p:cNvSpPr txBox="1"/>
          <p:nvPr/>
        </p:nvSpPr>
        <p:spPr>
          <a:xfrm>
            <a:off x="98925" y="4703625"/>
            <a:ext cx="4599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Human rights icons created by Freepik - Flaticon</a:t>
            </a:r>
            <a:endParaRPr sz="1100"/>
          </a:p>
        </p:txBody>
      </p:sp>
      <p:pic>
        <p:nvPicPr>
          <p:cNvPr id="395" name="Google Shape;395;p60"/>
          <p:cNvPicPr preferRelativeResize="0"/>
          <p:nvPr/>
        </p:nvPicPr>
        <p:blipFill>
          <a:blip r:embed="rId3">
            <a:alphaModFix/>
          </a:blip>
          <a:stretch>
            <a:fillRect/>
          </a:stretch>
        </p:blipFill>
        <p:spPr>
          <a:xfrm>
            <a:off x="7858125" y="0"/>
            <a:ext cx="1285875" cy="1285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1"/>
          <p:cNvSpPr txBox="1"/>
          <p:nvPr>
            <p:ph type="title"/>
          </p:nvPr>
        </p:nvSpPr>
        <p:spPr>
          <a:xfrm>
            <a:off x="291875" y="406900"/>
            <a:ext cx="3039600" cy="1388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Learning</a:t>
            </a:r>
            <a:r>
              <a:rPr lang="en"/>
              <a:t> &amp; Development</a:t>
            </a:r>
            <a:endParaRPr/>
          </a:p>
        </p:txBody>
      </p:sp>
      <p:sp>
        <p:nvSpPr>
          <p:cNvPr id="401" name="Google Shape;401;p61"/>
          <p:cNvSpPr txBox="1"/>
          <p:nvPr>
            <p:ph idx="1" type="body"/>
          </p:nvPr>
        </p:nvSpPr>
        <p:spPr>
          <a:xfrm>
            <a:off x="291951" y="2053725"/>
            <a:ext cx="3356700" cy="23781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Have a plan</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As an organization</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Individual</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Have </a:t>
            </a:r>
            <a:r>
              <a:rPr lang="en" sz="2000">
                <a:solidFill>
                  <a:schemeClr val="dk1"/>
                </a:solidFill>
              </a:rPr>
              <a:t>resources</a:t>
            </a:r>
            <a:r>
              <a:rPr lang="en" sz="2000">
                <a:solidFill>
                  <a:schemeClr val="dk1"/>
                </a:solidFill>
              </a:rPr>
              <a:t> available to share</a:t>
            </a:r>
            <a:endParaRPr sz="2000">
              <a:solidFill>
                <a:schemeClr val="dk1"/>
              </a:solidFill>
            </a:endParaRPr>
          </a:p>
        </p:txBody>
      </p:sp>
      <p:sp>
        <p:nvSpPr>
          <p:cNvPr id="402" name="Google Shape;402;p61"/>
          <p:cNvSpPr/>
          <p:nvPr/>
        </p:nvSpPr>
        <p:spPr>
          <a:xfrm>
            <a:off x="4232750" y="0"/>
            <a:ext cx="4911300" cy="5143500"/>
          </a:xfrm>
          <a:prstGeom prst="parallelogram">
            <a:avLst>
              <a:gd fmla="val 25000" name="adj"/>
            </a:avLst>
          </a:prstGeom>
          <a:solidFill>
            <a:srgbClr val="FFFFFF"/>
          </a:solidFill>
          <a:ln>
            <a:noFill/>
          </a:ln>
          <a:effectLst>
            <a:outerShdw blurRad="50800" rotWithShape="0" algn="tl"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61"/>
          <p:cNvSpPr/>
          <p:nvPr/>
        </p:nvSpPr>
        <p:spPr>
          <a:xfrm>
            <a:off x="3331550" y="0"/>
            <a:ext cx="5633700" cy="5143500"/>
          </a:xfrm>
          <a:prstGeom prst="parallelogram">
            <a:avLst>
              <a:gd fmla="val 24220" name="adj"/>
            </a:avLst>
          </a:prstGeom>
          <a:solidFill>
            <a:srgbClr val="EEEEEE">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of glasses laying on a book next to a computer" id="404" name="Google Shape;404;p61" title="Glasses"/>
          <p:cNvPicPr preferRelativeResize="0"/>
          <p:nvPr/>
        </p:nvPicPr>
        <p:blipFill rotWithShape="1">
          <a:blip r:embed="rId3">
            <a:alphaModFix/>
          </a:blip>
          <a:srcRect b="0" l="13758" r="13751" t="0"/>
          <a:stretch/>
        </p:blipFill>
        <p:spPr>
          <a:xfrm>
            <a:off x="3562350" y="0"/>
            <a:ext cx="5581800" cy="5143500"/>
          </a:xfrm>
          <a:prstGeom prst="parallelogram">
            <a:avLst>
              <a:gd fmla="val 23683" name="adj"/>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descr="two individuals sitting at a table in front of a window with a view of a city in the background" id="409" name="Google Shape;409;p62" title="meeting"/>
          <p:cNvPicPr preferRelativeResize="0"/>
          <p:nvPr/>
        </p:nvPicPr>
        <p:blipFill rotWithShape="1">
          <a:blip r:embed="rId3">
            <a:alphaModFix/>
          </a:blip>
          <a:srcRect b="0" l="10498" r="10506" t="0"/>
          <a:stretch/>
        </p:blipFill>
        <p:spPr>
          <a:xfrm>
            <a:off x="3047650" y="0"/>
            <a:ext cx="6096348" cy="5143501"/>
          </a:xfrm>
          <a:prstGeom prst="rect">
            <a:avLst/>
          </a:prstGeom>
          <a:noFill/>
          <a:ln>
            <a:noFill/>
          </a:ln>
        </p:spPr>
      </p:pic>
      <p:sp>
        <p:nvSpPr>
          <p:cNvPr id="410" name="Google Shape;410;p62"/>
          <p:cNvSpPr txBox="1"/>
          <p:nvPr>
            <p:ph type="title"/>
          </p:nvPr>
        </p:nvSpPr>
        <p:spPr>
          <a:xfrm>
            <a:off x="185350" y="679625"/>
            <a:ext cx="2683200" cy="1042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Check In</a:t>
            </a:r>
            <a:endParaRPr/>
          </a:p>
        </p:txBody>
      </p:sp>
      <p:sp>
        <p:nvSpPr>
          <p:cNvPr id="411" name="Google Shape;411;p62"/>
          <p:cNvSpPr txBox="1"/>
          <p:nvPr>
            <p:ph idx="1" type="body"/>
          </p:nvPr>
        </p:nvSpPr>
        <p:spPr>
          <a:xfrm>
            <a:off x="185350" y="1798300"/>
            <a:ext cx="2683200" cy="254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Utilize both formal and informal methods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Review role and job description during annual review</a:t>
            </a:r>
            <a:endParaRPr sz="18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descr="Animated images of a blue pencil, wrench, screwdriver with a green handle and a utility knife with a red handle " id="416" name="Google Shape;416;p63" title="Tools"/>
          <p:cNvPicPr preferRelativeResize="0"/>
          <p:nvPr/>
        </p:nvPicPr>
        <p:blipFill rotWithShape="1">
          <a:blip r:embed="rId3">
            <a:alphaModFix/>
          </a:blip>
          <a:srcRect b="0" l="5555" r="5555" t="0"/>
          <a:stretch/>
        </p:blipFill>
        <p:spPr>
          <a:xfrm>
            <a:off x="0" y="0"/>
            <a:ext cx="4572000" cy="5143501"/>
          </a:xfrm>
          <a:prstGeom prst="rect">
            <a:avLst/>
          </a:prstGeom>
          <a:noFill/>
          <a:ln>
            <a:noFill/>
          </a:ln>
        </p:spPr>
      </p:pic>
      <p:sp>
        <p:nvSpPr>
          <p:cNvPr id="417" name="Google Shape;417;p63"/>
          <p:cNvSpPr txBox="1"/>
          <p:nvPr>
            <p:ph type="title"/>
          </p:nvPr>
        </p:nvSpPr>
        <p:spPr>
          <a:xfrm>
            <a:off x="4852825" y="233150"/>
            <a:ext cx="4016400" cy="1181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Inclusive Job Description Toolkit </a:t>
            </a:r>
            <a:endParaRPr/>
          </a:p>
        </p:txBody>
      </p:sp>
      <p:sp>
        <p:nvSpPr>
          <p:cNvPr id="418" name="Google Shape;418;p63"/>
          <p:cNvSpPr txBox="1"/>
          <p:nvPr>
            <p:ph idx="1" type="body"/>
          </p:nvPr>
        </p:nvSpPr>
        <p:spPr>
          <a:xfrm>
            <a:off x="4852900" y="1672725"/>
            <a:ext cx="4291200" cy="3368700"/>
          </a:xfrm>
          <a:prstGeom prst="rect">
            <a:avLst/>
          </a:prstGeom>
        </p:spPr>
        <p:txBody>
          <a:bodyPr anchorCtr="0" anchor="t" bIns="91425" lIns="91425" spcFirstLastPara="1" rIns="91425" wrap="square" tIns="91425">
            <a:normAutofit lnSpcReduction="20000"/>
          </a:bodyPr>
          <a:lstStyle/>
          <a:p>
            <a:pPr indent="-361950" lvl="0" marL="457200" rtl="0" algn="l">
              <a:spcBef>
                <a:spcPts val="0"/>
              </a:spcBef>
              <a:spcAft>
                <a:spcPts val="0"/>
              </a:spcAft>
              <a:buClr>
                <a:schemeClr val="dk1"/>
              </a:buClr>
              <a:buSzPts val="2100"/>
              <a:buChar char="●"/>
            </a:pPr>
            <a:r>
              <a:rPr lang="en" sz="2100">
                <a:solidFill>
                  <a:schemeClr val="dk1"/>
                </a:solidFill>
              </a:rPr>
              <a:t>Toolkit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Templates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Implementation Planning Guide</a:t>
            </a:r>
            <a:endParaRPr sz="2100">
              <a:solidFill>
                <a:schemeClr val="dk1"/>
              </a:solidFill>
            </a:endParaRPr>
          </a:p>
          <a:p>
            <a:pPr indent="0" lvl="0" marL="0" rtl="0" algn="l">
              <a:spcBef>
                <a:spcPts val="1600"/>
              </a:spcBef>
              <a:spcAft>
                <a:spcPts val="0"/>
              </a:spcAft>
              <a:buNone/>
            </a:pPr>
            <a:r>
              <a:rPr lang="en" sz="1925">
                <a:solidFill>
                  <a:schemeClr val="dk1"/>
                </a:solidFill>
              </a:rPr>
              <a:t>CCNCBY:</a:t>
            </a:r>
            <a:r>
              <a:rPr lang="en" sz="1925"/>
              <a:t> </a:t>
            </a:r>
            <a:r>
              <a:rPr lang="en" sz="1925" u="sng">
                <a:solidFill>
                  <a:schemeClr val="hlink"/>
                </a:solidFill>
                <a:hlinkClick r:id="rId4"/>
              </a:rPr>
              <a:t>http://bit.ly/40wbVJ8</a:t>
            </a:r>
            <a:r>
              <a:rPr lang="en" sz="1925"/>
              <a:t> </a:t>
            </a:r>
            <a:endParaRPr sz="1925"/>
          </a:p>
          <a:p>
            <a:pPr indent="0" lvl="0" marL="0" rtl="0" algn="l">
              <a:spcBef>
                <a:spcPts val="1600"/>
              </a:spcBef>
              <a:spcAft>
                <a:spcPts val="0"/>
              </a:spcAft>
              <a:buNone/>
            </a:pPr>
            <a:r>
              <a:rPr lang="en" sz="1925">
                <a:solidFill>
                  <a:schemeClr val="dk1"/>
                </a:solidFill>
              </a:rPr>
              <a:t>Created by Emily Frigo; </a:t>
            </a:r>
            <a:r>
              <a:rPr lang="en" sz="1925">
                <a:solidFill>
                  <a:schemeClr val="dk1"/>
                </a:solidFill>
              </a:rPr>
              <a:t>Annie Bélanger; </a:t>
            </a:r>
            <a:r>
              <a:rPr lang="en" sz="1925">
                <a:solidFill>
                  <a:schemeClr val="dk1"/>
                </a:solidFill>
              </a:rPr>
              <a:t>Kristin Meyer; Jason Durham; Brian Merry</a:t>
            </a:r>
            <a:endParaRPr sz="1925">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64"/>
          <p:cNvSpPr txBox="1"/>
          <p:nvPr>
            <p:ph type="title"/>
          </p:nvPr>
        </p:nvSpPr>
        <p:spPr>
          <a:xfrm>
            <a:off x="348300" y="428200"/>
            <a:ext cx="2351400" cy="439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Related project resources:</a:t>
            </a:r>
            <a:endParaRPr/>
          </a:p>
        </p:txBody>
      </p:sp>
      <p:sp>
        <p:nvSpPr>
          <p:cNvPr id="424" name="Google Shape;424;p64"/>
          <p:cNvSpPr txBox="1"/>
          <p:nvPr>
            <p:ph idx="1" type="body"/>
          </p:nvPr>
        </p:nvSpPr>
        <p:spPr>
          <a:xfrm>
            <a:off x="3539325" y="593900"/>
            <a:ext cx="5090400" cy="4011600"/>
          </a:xfrm>
          <a:prstGeom prst="rect">
            <a:avLst/>
          </a:prstGeom>
        </p:spPr>
        <p:txBody>
          <a:bodyPr anchorCtr="0" anchor="t" bIns="91425" lIns="91425" spcFirstLastPara="1" rIns="91425" wrap="square" tIns="91425">
            <a:normAutofit/>
          </a:bodyPr>
          <a:lstStyle/>
          <a:p>
            <a:pPr indent="-355600" lvl="1" marL="914400" rtl="0" algn="l">
              <a:spcBef>
                <a:spcPts val="0"/>
              </a:spcBef>
              <a:spcAft>
                <a:spcPts val="0"/>
              </a:spcAft>
              <a:buSzPts val="2000"/>
              <a:buChar char="○"/>
            </a:pPr>
            <a:r>
              <a:rPr lang="en" sz="2000">
                <a:solidFill>
                  <a:schemeClr val="dk1"/>
                </a:solidFill>
              </a:rPr>
              <a:t>IDEA Statement: </a:t>
            </a:r>
            <a:r>
              <a:rPr lang="en" sz="2000" u="sng">
                <a:solidFill>
                  <a:schemeClr val="hlink"/>
                </a:solidFill>
                <a:hlinkClick r:id="rId3"/>
              </a:rPr>
              <a:t>https://www.gvsu.edu/library/idea-inclusion-diversity-equity-and-accessibility-84.htm</a:t>
            </a:r>
            <a:r>
              <a:rPr lang="en" sz="2000"/>
              <a:t> </a:t>
            </a:r>
            <a:endParaRPr sz="2000"/>
          </a:p>
          <a:p>
            <a:pPr indent="-355600" lvl="1" marL="914400" rtl="0" algn="l">
              <a:spcBef>
                <a:spcPts val="0"/>
              </a:spcBef>
              <a:spcAft>
                <a:spcPts val="0"/>
              </a:spcAft>
              <a:buSzPts val="2000"/>
              <a:buChar char="○"/>
            </a:pPr>
            <a:r>
              <a:rPr lang="en" sz="2000" u="sng">
                <a:solidFill>
                  <a:schemeClr val="hlink"/>
                </a:solidFill>
                <a:hlinkClick r:id="rId4"/>
              </a:rPr>
              <a:t>Project Charter</a:t>
            </a:r>
            <a:endParaRPr sz="2000"/>
          </a:p>
          <a:p>
            <a:pPr indent="-355600" lvl="1" marL="914400" rtl="0" algn="l">
              <a:spcBef>
                <a:spcPts val="0"/>
              </a:spcBef>
              <a:spcAft>
                <a:spcPts val="0"/>
              </a:spcAft>
              <a:buSzPts val="2000"/>
              <a:buChar char="○"/>
            </a:pPr>
            <a:r>
              <a:rPr lang="en" sz="2000" u="sng">
                <a:solidFill>
                  <a:schemeClr val="hlink"/>
                </a:solidFill>
                <a:hlinkClick r:id="rId5"/>
              </a:rPr>
              <a:t>Participatory engagement model</a:t>
            </a:r>
            <a:br>
              <a:rPr lang="en" sz="2000">
                <a:solidFill>
                  <a:schemeClr val="dk1"/>
                </a:solidFill>
              </a:rPr>
            </a:br>
            <a:endParaRPr sz="2000">
              <a:solidFill>
                <a:schemeClr val="dk1"/>
              </a:solidFill>
            </a:endParaRPr>
          </a:p>
          <a:p>
            <a:pPr indent="0" lvl="0" marL="0" rtl="0" algn="l">
              <a:spcBef>
                <a:spcPts val="1600"/>
              </a:spcBef>
              <a:spcAft>
                <a:spcPts val="0"/>
              </a:spcAft>
              <a:buNone/>
            </a:pPr>
            <a:r>
              <a:rPr lang="en" sz="2000">
                <a:solidFill>
                  <a:schemeClr val="dk1"/>
                </a:solidFill>
              </a:rPr>
              <a:t>All other references are included in toolkit.</a:t>
            </a:r>
            <a:endParaRPr sz="20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65"/>
          <p:cNvPicPr preferRelativeResize="0"/>
          <p:nvPr/>
        </p:nvPicPr>
        <p:blipFill rotWithShape="1">
          <a:blip r:embed="rId3">
            <a:alphaModFix/>
          </a:blip>
          <a:srcRect b="0" l="5555" r="5555" t="0"/>
          <a:stretch/>
        </p:blipFill>
        <p:spPr>
          <a:xfrm>
            <a:off x="0" y="0"/>
            <a:ext cx="4572000" cy="5143501"/>
          </a:xfrm>
          <a:prstGeom prst="rect">
            <a:avLst/>
          </a:prstGeom>
          <a:noFill/>
          <a:ln>
            <a:noFill/>
          </a:ln>
        </p:spPr>
      </p:pic>
      <p:sp>
        <p:nvSpPr>
          <p:cNvPr id="430" name="Google Shape;430;p65"/>
          <p:cNvSpPr txBox="1"/>
          <p:nvPr>
            <p:ph type="title"/>
          </p:nvPr>
        </p:nvSpPr>
        <p:spPr>
          <a:xfrm>
            <a:off x="4662975" y="233150"/>
            <a:ext cx="4016400" cy="1181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Q&amp;A </a:t>
            </a:r>
            <a:endParaRPr/>
          </a:p>
        </p:txBody>
      </p:sp>
      <p:sp>
        <p:nvSpPr>
          <p:cNvPr id="431" name="Google Shape;431;p65"/>
          <p:cNvSpPr txBox="1"/>
          <p:nvPr>
            <p:ph idx="1" type="body"/>
          </p:nvPr>
        </p:nvSpPr>
        <p:spPr>
          <a:xfrm>
            <a:off x="4662975" y="1313800"/>
            <a:ext cx="4481100" cy="3724500"/>
          </a:xfrm>
          <a:prstGeom prst="rect">
            <a:avLst/>
          </a:prstGeom>
        </p:spPr>
        <p:txBody>
          <a:bodyPr anchorCtr="0" anchor="t" bIns="91425" lIns="91425" spcFirstLastPara="1" rIns="91425" wrap="square" tIns="91425">
            <a:normAutofit fontScale="47500"/>
          </a:bodyPr>
          <a:lstStyle/>
          <a:p>
            <a:pPr indent="0" lvl="0" marL="0" rtl="0" algn="l">
              <a:lnSpc>
                <a:spcPct val="100000"/>
              </a:lnSpc>
              <a:spcBef>
                <a:spcPts val="0"/>
              </a:spcBef>
              <a:spcAft>
                <a:spcPts val="0"/>
              </a:spcAft>
              <a:buNone/>
            </a:pPr>
            <a:r>
              <a:rPr lang="en" sz="4000">
                <a:solidFill>
                  <a:schemeClr val="dk1"/>
                </a:solidFill>
              </a:rPr>
              <a:t>Annie Bélanger: </a:t>
            </a:r>
            <a:r>
              <a:rPr lang="en" sz="4000" u="sng">
                <a:solidFill>
                  <a:schemeClr val="hlink"/>
                </a:solidFill>
                <a:hlinkClick r:id="rId4"/>
              </a:rPr>
              <a:t>belange1@gvsu.edu</a:t>
            </a:r>
            <a:r>
              <a:rPr lang="en" sz="4000"/>
              <a:t> </a:t>
            </a:r>
            <a:endParaRPr sz="4000"/>
          </a:p>
          <a:p>
            <a:pPr indent="0" lvl="0" marL="0" rtl="0" algn="l">
              <a:lnSpc>
                <a:spcPct val="100000"/>
              </a:lnSpc>
              <a:spcBef>
                <a:spcPts val="1600"/>
              </a:spcBef>
              <a:spcAft>
                <a:spcPts val="0"/>
              </a:spcAft>
              <a:buNone/>
            </a:pPr>
            <a:r>
              <a:rPr lang="en" sz="4000">
                <a:solidFill>
                  <a:schemeClr val="dk1"/>
                </a:solidFill>
              </a:rPr>
              <a:t>Jason Durham:</a:t>
            </a:r>
            <a:r>
              <a:rPr lang="en" sz="4000"/>
              <a:t> </a:t>
            </a:r>
            <a:r>
              <a:rPr lang="en" sz="4000" u="sng">
                <a:solidFill>
                  <a:schemeClr val="hlink"/>
                </a:solidFill>
                <a:hlinkClick r:id="rId5"/>
              </a:rPr>
              <a:t>durhamja@gvsu.edu</a:t>
            </a:r>
            <a:r>
              <a:rPr lang="en" sz="4000"/>
              <a:t> </a:t>
            </a:r>
            <a:endParaRPr sz="4000"/>
          </a:p>
          <a:p>
            <a:pPr indent="0" lvl="0" marL="0" rtl="0" algn="l">
              <a:lnSpc>
                <a:spcPct val="100000"/>
              </a:lnSpc>
              <a:spcBef>
                <a:spcPts val="1600"/>
              </a:spcBef>
              <a:spcAft>
                <a:spcPts val="0"/>
              </a:spcAft>
              <a:buNone/>
            </a:pPr>
            <a:r>
              <a:rPr lang="en" sz="4000">
                <a:solidFill>
                  <a:schemeClr val="dk1"/>
                </a:solidFill>
              </a:rPr>
              <a:t>Emily Frigo: </a:t>
            </a:r>
            <a:r>
              <a:rPr lang="en" sz="4000" u="sng">
                <a:solidFill>
                  <a:schemeClr val="hlink"/>
                </a:solidFill>
                <a:hlinkClick r:id="rId6"/>
              </a:rPr>
              <a:t>frigoe@gvsu.edu</a:t>
            </a:r>
            <a:r>
              <a:rPr lang="en" sz="4000"/>
              <a:t> </a:t>
            </a:r>
            <a:endParaRPr sz="4000"/>
          </a:p>
          <a:p>
            <a:pPr indent="0" lvl="0" marL="0" rtl="0" algn="l">
              <a:lnSpc>
                <a:spcPct val="100000"/>
              </a:lnSpc>
              <a:spcBef>
                <a:spcPts val="1600"/>
              </a:spcBef>
              <a:spcAft>
                <a:spcPts val="0"/>
              </a:spcAft>
              <a:buNone/>
            </a:pPr>
            <a:r>
              <a:rPr lang="en" sz="4000">
                <a:solidFill>
                  <a:schemeClr val="dk1"/>
                </a:solidFill>
              </a:rPr>
              <a:t>Kristin Meyer:</a:t>
            </a:r>
            <a:r>
              <a:rPr lang="en" sz="4000"/>
              <a:t> </a:t>
            </a:r>
            <a:r>
              <a:rPr lang="en" sz="4000" u="sng">
                <a:solidFill>
                  <a:schemeClr val="hlink"/>
                </a:solidFill>
                <a:hlinkClick r:id="rId7"/>
              </a:rPr>
              <a:t>meyerkr@gvsu.edu</a:t>
            </a:r>
            <a:endParaRPr sz="4000"/>
          </a:p>
          <a:p>
            <a:pPr indent="0" lvl="0" marL="0" rtl="0" algn="l">
              <a:lnSpc>
                <a:spcPct val="100000"/>
              </a:lnSpc>
              <a:spcBef>
                <a:spcPts val="1600"/>
              </a:spcBef>
              <a:spcAft>
                <a:spcPts val="0"/>
              </a:spcAft>
              <a:buNone/>
            </a:pPr>
            <a:r>
              <a:rPr lang="en" sz="4000">
                <a:solidFill>
                  <a:schemeClr val="dk1"/>
                </a:solidFill>
              </a:rPr>
              <a:t>Joseph VanArendonk:</a:t>
            </a:r>
            <a:r>
              <a:rPr lang="en" sz="4000">
                <a:solidFill>
                  <a:schemeClr val="dk1"/>
                </a:solidFill>
              </a:rPr>
              <a:t> </a:t>
            </a:r>
            <a:endParaRPr sz="4000">
              <a:solidFill>
                <a:schemeClr val="dk1"/>
              </a:solidFill>
            </a:endParaRPr>
          </a:p>
          <a:p>
            <a:pPr indent="0" lvl="0" marL="0" rtl="0" algn="l">
              <a:lnSpc>
                <a:spcPct val="100000"/>
              </a:lnSpc>
              <a:spcBef>
                <a:spcPts val="1600"/>
              </a:spcBef>
              <a:spcAft>
                <a:spcPts val="0"/>
              </a:spcAft>
              <a:buNone/>
            </a:pPr>
            <a:r>
              <a:rPr lang="en" sz="4000" u="sng">
                <a:solidFill>
                  <a:schemeClr val="hlink"/>
                </a:solidFill>
                <a:hlinkClick r:id="rId8"/>
              </a:rPr>
              <a:t>vanarejo@gvsu.edu</a:t>
            </a:r>
            <a:endParaRPr sz="4000"/>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1" name="Shape 171"/>
        <p:cNvGrpSpPr/>
        <p:nvPr/>
      </p:nvGrpSpPr>
      <p:grpSpPr>
        <a:xfrm>
          <a:off x="0" y="0"/>
          <a:ext cx="0" cy="0"/>
          <a:chOff x="0" y="0"/>
          <a:chExt cx="0" cy="0"/>
        </a:xfrm>
      </p:grpSpPr>
      <p:pic>
        <p:nvPicPr>
          <p:cNvPr descr="Brain icon with individuals icons to represent connection" id="172" name="Google Shape;172;p33" title="Engagement Cue"/>
          <p:cNvPicPr preferRelativeResize="0"/>
          <p:nvPr/>
        </p:nvPicPr>
        <p:blipFill rotWithShape="1">
          <a:blip r:embed="rId3">
            <a:alphaModFix/>
          </a:blip>
          <a:srcRect b="12987" l="7080" r="7089" t="17151"/>
          <a:stretch/>
        </p:blipFill>
        <p:spPr>
          <a:xfrm>
            <a:off x="5867318" y="0"/>
            <a:ext cx="3276683" cy="1828800"/>
          </a:xfrm>
          <a:prstGeom prst="rect">
            <a:avLst/>
          </a:prstGeom>
          <a:noFill/>
          <a:ln>
            <a:noFill/>
          </a:ln>
        </p:spPr>
      </p:pic>
      <p:pic>
        <p:nvPicPr>
          <p:cNvPr descr="poll-type-id" id="173" name="Google Shape;173;p33">
            <a:hlinkClick r:id="rId4"/>
          </p:cNvPr>
          <p:cNvPicPr preferRelativeResize="0"/>
          <p:nvPr/>
        </p:nvPicPr>
        <p:blipFill>
          <a:blip r:embed="rId5">
            <a:alphaModFix/>
          </a:blip>
          <a:stretch>
            <a:fillRect/>
          </a:stretch>
        </p:blipFill>
        <p:spPr>
          <a:xfrm>
            <a:off x="508000" y="1657350"/>
            <a:ext cx="1828800" cy="1828800"/>
          </a:xfrm>
          <a:prstGeom prst="rect">
            <a:avLst/>
          </a:prstGeom>
          <a:noFill/>
          <a:ln>
            <a:noFill/>
          </a:ln>
        </p:spPr>
      </p:pic>
      <p:pic>
        <p:nvPicPr>
          <p:cNvPr descr="logo-id" id="174" name="Google Shape;174;p33">
            <a:hlinkClick r:id="rId6"/>
          </p:cNvPr>
          <p:cNvPicPr preferRelativeResize="0"/>
          <p:nvPr/>
        </p:nvPicPr>
        <p:blipFill>
          <a:blip r:embed="rId7">
            <a:alphaModFix/>
          </a:blip>
          <a:stretch>
            <a:fillRect/>
          </a:stretch>
        </p:blipFill>
        <p:spPr>
          <a:xfrm>
            <a:off x="2612020" y="508000"/>
            <a:ext cx="874500" cy="382594"/>
          </a:xfrm>
          <a:prstGeom prst="rect">
            <a:avLst/>
          </a:prstGeom>
          <a:noFill/>
          <a:ln>
            <a:noFill/>
          </a:ln>
        </p:spPr>
      </p:pic>
      <p:sp>
        <p:nvSpPr>
          <p:cNvPr descr="title-id" id="175" name="Google Shape;175;p33"/>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Join at slido.com</a:t>
            </a:r>
            <a:br>
              <a:rPr b="1" lang="en" sz="3600">
                <a:solidFill>
                  <a:srgbClr val="5B5B5B"/>
                </a:solidFill>
                <a:latin typeface="Roboto"/>
                <a:ea typeface="Roboto"/>
                <a:cs typeface="Roboto"/>
                <a:sym typeface="Roboto"/>
              </a:rPr>
            </a:br>
            <a:r>
              <a:rPr b="1" lang="en" sz="3600">
                <a:solidFill>
                  <a:srgbClr val="5B5B5B"/>
                </a:solidFill>
                <a:latin typeface="Roboto"/>
                <a:ea typeface="Roboto"/>
                <a:cs typeface="Roboto"/>
                <a:sym typeface="Roboto"/>
              </a:rPr>
              <a:t>#1617291</a:t>
            </a:r>
            <a:endParaRPr b="1" sz="3600">
              <a:solidFill>
                <a:srgbClr val="5B5B5B"/>
              </a:solidFill>
              <a:latin typeface="Roboto"/>
              <a:ea typeface="Roboto"/>
              <a:cs typeface="Roboto"/>
              <a:sym typeface="Roboto"/>
            </a:endParaRPr>
          </a:p>
        </p:txBody>
      </p:sp>
      <p:sp>
        <p:nvSpPr>
          <p:cNvPr descr="footer-id" id="176" name="Google Shape;176;p33"/>
          <p:cNvSpPr txBox="1"/>
          <p:nvPr/>
        </p:nvSpPr>
        <p:spPr>
          <a:xfrm>
            <a:off x="2590800" y="4381500"/>
            <a:ext cx="62991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r>
              <a:rPr lang="en">
                <a:solidFill>
                  <a:srgbClr val="5B5B5B"/>
                </a:solidFill>
                <a:latin typeface="Roboto"/>
                <a:ea typeface="Roboto"/>
                <a:cs typeface="Roboto"/>
                <a:sym typeface="Roboto"/>
              </a:rPr>
              <a:t> Start presenting to display the joining instructions on this slide.</a:t>
            </a:r>
            <a:endParaRPr>
              <a:solidFill>
                <a:srgbClr val="5B5B5B"/>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0" name="Shape 180"/>
        <p:cNvGrpSpPr/>
        <p:nvPr/>
      </p:nvGrpSpPr>
      <p:grpSpPr>
        <a:xfrm>
          <a:off x="0" y="0"/>
          <a:ext cx="0" cy="0"/>
          <a:chOff x="0" y="0"/>
          <a:chExt cx="0" cy="0"/>
        </a:xfrm>
      </p:grpSpPr>
      <p:pic>
        <p:nvPicPr>
          <p:cNvPr descr="poll-type-id" id="181" name="Google Shape;181;p34">
            <a:hlinkClick r:id="rId3"/>
          </p:cNvPr>
          <p:cNvPicPr preferRelativeResize="0"/>
          <p:nvPr/>
        </p:nvPicPr>
        <p:blipFill>
          <a:blip r:embed="rId4">
            <a:alphaModFix/>
          </a:blip>
          <a:stretch>
            <a:fillRect/>
          </a:stretch>
        </p:blipFill>
        <p:spPr>
          <a:xfrm>
            <a:off x="508000" y="1657350"/>
            <a:ext cx="1828800" cy="1828800"/>
          </a:xfrm>
          <a:prstGeom prst="rect">
            <a:avLst/>
          </a:prstGeom>
          <a:noFill/>
          <a:ln>
            <a:noFill/>
          </a:ln>
        </p:spPr>
      </p:pic>
      <p:pic>
        <p:nvPicPr>
          <p:cNvPr descr="logo-id" id="182" name="Google Shape;182;p34">
            <a:hlinkClick r:id="rId5"/>
          </p:cNvPr>
          <p:cNvPicPr preferRelativeResize="0"/>
          <p:nvPr/>
        </p:nvPicPr>
        <p:blipFill>
          <a:blip r:embed="rId6">
            <a:alphaModFix/>
          </a:blip>
          <a:stretch>
            <a:fillRect/>
          </a:stretch>
        </p:blipFill>
        <p:spPr>
          <a:xfrm>
            <a:off x="2612020" y="508000"/>
            <a:ext cx="874500" cy="382594"/>
          </a:xfrm>
          <a:prstGeom prst="rect">
            <a:avLst/>
          </a:prstGeom>
          <a:noFill/>
          <a:ln>
            <a:noFill/>
          </a:ln>
        </p:spPr>
      </p:pic>
      <p:sp>
        <p:nvSpPr>
          <p:cNvPr descr="title-id" id="183" name="Google Shape;183;p34"/>
          <p:cNvSpPr txBox="1"/>
          <p:nvPr/>
        </p:nvSpPr>
        <p:spPr>
          <a:xfrm>
            <a:off x="2590800" y="1928813"/>
            <a:ext cx="6045300" cy="12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a:solidFill>
                  <a:srgbClr val="5B5B5B"/>
                </a:solidFill>
                <a:latin typeface="Roboto"/>
                <a:ea typeface="Roboto"/>
                <a:cs typeface="Roboto"/>
                <a:sym typeface="Roboto"/>
              </a:rPr>
              <a:t>What are you hoping to take away from today's session?</a:t>
            </a:r>
            <a:endParaRPr b="1" sz="3600">
              <a:solidFill>
                <a:srgbClr val="5B5B5B"/>
              </a:solidFill>
              <a:latin typeface="Roboto"/>
              <a:ea typeface="Roboto"/>
              <a:cs typeface="Roboto"/>
              <a:sym typeface="Roboto"/>
            </a:endParaRPr>
          </a:p>
        </p:txBody>
      </p:sp>
      <p:sp>
        <p:nvSpPr>
          <p:cNvPr descr="footer-id" id="184" name="Google Shape;184;p34"/>
          <p:cNvSpPr txBox="1"/>
          <p:nvPr/>
        </p:nvSpPr>
        <p:spPr>
          <a:xfrm>
            <a:off x="2590800" y="4381500"/>
            <a:ext cx="6299100" cy="38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300">
                <a:solidFill>
                  <a:srgbClr val="5B5B5B"/>
                </a:solidFill>
                <a:latin typeface="Roboto"/>
                <a:ea typeface="Roboto"/>
                <a:cs typeface="Roboto"/>
                <a:sym typeface="Roboto"/>
              </a:rPr>
              <a:t>ⓘ</a:t>
            </a:r>
            <a:r>
              <a:rPr lang="en">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4 hands of different skin color holding on to each other " id="189" name="Google Shape;189;p35" title="Connection"/>
          <p:cNvPicPr preferRelativeResize="0"/>
          <p:nvPr/>
        </p:nvPicPr>
        <p:blipFill rotWithShape="1">
          <a:blip r:embed="rId3">
            <a:alphaModFix/>
          </a:blip>
          <a:srcRect b="12523" l="0" r="0" t="12530"/>
          <a:stretch/>
        </p:blipFill>
        <p:spPr>
          <a:xfrm>
            <a:off x="1" y="0"/>
            <a:ext cx="9144000" cy="5143500"/>
          </a:xfrm>
          <a:prstGeom prst="rect">
            <a:avLst/>
          </a:prstGeom>
          <a:noFill/>
          <a:ln>
            <a:noFill/>
          </a:ln>
        </p:spPr>
      </p:pic>
      <p:sp>
        <p:nvSpPr>
          <p:cNvPr id="190" name="Google Shape;190;p35"/>
          <p:cNvSpPr/>
          <p:nvPr/>
        </p:nvSpPr>
        <p:spPr>
          <a:xfrm>
            <a:off x="0" y="2574400"/>
            <a:ext cx="4568400" cy="17145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5"/>
          <p:cNvSpPr txBox="1"/>
          <p:nvPr>
            <p:ph type="title"/>
          </p:nvPr>
        </p:nvSpPr>
        <p:spPr>
          <a:xfrm>
            <a:off x="351600" y="2736850"/>
            <a:ext cx="3997500" cy="1389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Why is this work important?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6"/>
          <p:cNvSpPr txBox="1"/>
          <p:nvPr>
            <p:ph type="title"/>
          </p:nvPr>
        </p:nvSpPr>
        <p:spPr>
          <a:xfrm>
            <a:off x="106825" y="72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we got here</a:t>
            </a:r>
            <a:endParaRPr/>
          </a:p>
        </p:txBody>
      </p:sp>
      <p:grpSp>
        <p:nvGrpSpPr>
          <p:cNvPr id="197" name="Google Shape;197;p36"/>
          <p:cNvGrpSpPr/>
          <p:nvPr/>
        </p:nvGrpSpPr>
        <p:grpSpPr>
          <a:xfrm>
            <a:off x="4350364" y="738502"/>
            <a:ext cx="2660172" cy="2718283"/>
            <a:chOff x="4526679" y="1430655"/>
            <a:chExt cx="2569470" cy="2155998"/>
          </a:xfrm>
        </p:grpSpPr>
        <p:sp>
          <p:nvSpPr>
            <p:cNvPr id="198" name="Google Shape;198;p36"/>
            <p:cNvSpPr/>
            <p:nvPr/>
          </p:nvSpPr>
          <p:spPr>
            <a:xfrm>
              <a:off x="4849302" y="3079475"/>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36"/>
            <p:cNvGrpSpPr/>
            <p:nvPr/>
          </p:nvGrpSpPr>
          <p:grpSpPr>
            <a:xfrm>
              <a:off x="4526679" y="1430655"/>
              <a:ext cx="2569470" cy="2155998"/>
              <a:chOff x="4526679" y="1430655"/>
              <a:chExt cx="2569470" cy="2155998"/>
            </a:xfrm>
          </p:grpSpPr>
          <p:grpSp>
            <p:nvGrpSpPr>
              <p:cNvPr id="200" name="Google Shape;200;p36"/>
              <p:cNvGrpSpPr/>
              <p:nvPr/>
            </p:nvGrpSpPr>
            <p:grpSpPr>
              <a:xfrm>
                <a:off x="4808316" y="2800065"/>
                <a:ext cx="92400" cy="411825"/>
                <a:chOff x="845575" y="2563700"/>
                <a:chExt cx="92400" cy="411825"/>
              </a:xfrm>
            </p:grpSpPr>
            <p:cxnSp>
              <p:nvCxnSpPr>
                <p:cNvPr id="201" name="Google Shape;201;p3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02" name="Google Shape;202;p3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36"/>
              <p:cNvSpPr txBox="1"/>
              <p:nvPr/>
            </p:nvSpPr>
            <p:spPr>
              <a:xfrm>
                <a:off x="4526679" y="321525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1200">
                  <a:latin typeface="Roboto"/>
                  <a:ea typeface="Roboto"/>
                  <a:cs typeface="Roboto"/>
                  <a:sym typeface="Roboto"/>
                </a:endParaRPr>
              </a:p>
            </p:txBody>
          </p:sp>
          <p:sp>
            <p:nvSpPr>
              <p:cNvPr id="204" name="Google Shape;204;p36"/>
              <p:cNvSpPr txBox="1"/>
              <p:nvPr/>
            </p:nvSpPr>
            <p:spPr>
              <a:xfrm>
                <a:off x="4560849" y="1430655"/>
                <a:ext cx="25353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600"/>
                  <a:t>I</a:t>
                </a:r>
                <a:r>
                  <a:rPr lang="en" sz="1600"/>
                  <a:t>DEA job-specific accountabilities included in some newly hired job descriptions, but many job descriptions are very out- of-date</a:t>
                </a:r>
                <a:endParaRPr sz="1600"/>
              </a:p>
            </p:txBody>
          </p:sp>
        </p:grpSp>
      </p:grpSp>
      <p:grpSp>
        <p:nvGrpSpPr>
          <p:cNvPr id="205" name="Google Shape;205;p36"/>
          <p:cNvGrpSpPr/>
          <p:nvPr/>
        </p:nvGrpSpPr>
        <p:grpSpPr>
          <a:xfrm>
            <a:off x="6054350" y="2337619"/>
            <a:ext cx="3089733" cy="2188874"/>
            <a:chOff x="6172565" y="2698990"/>
            <a:chExt cx="2984385" cy="1736099"/>
          </a:xfrm>
        </p:grpSpPr>
        <p:sp>
          <p:nvSpPr>
            <p:cNvPr id="206" name="Google Shape;206;p36"/>
            <p:cNvSpPr/>
            <p:nvPr/>
          </p:nvSpPr>
          <p:spPr>
            <a:xfrm>
              <a:off x="6807650" y="3079475"/>
              <a:ext cx="23493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 name="Google Shape;207;p36"/>
            <p:cNvGrpSpPr/>
            <p:nvPr/>
          </p:nvGrpSpPr>
          <p:grpSpPr>
            <a:xfrm>
              <a:off x="6172565" y="2698990"/>
              <a:ext cx="2891700" cy="1736099"/>
              <a:chOff x="6172565" y="2698990"/>
              <a:chExt cx="2891700" cy="1736099"/>
            </a:xfrm>
          </p:grpSpPr>
          <p:grpSp>
            <p:nvGrpSpPr>
              <p:cNvPr id="208" name="Google Shape;208;p36"/>
              <p:cNvGrpSpPr/>
              <p:nvPr/>
            </p:nvGrpSpPr>
            <p:grpSpPr>
              <a:xfrm rot="10800000">
                <a:off x="6760035" y="3079467"/>
                <a:ext cx="92400" cy="411825"/>
                <a:chOff x="2070100" y="2563700"/>
                <a:chExt cx="92400" cy="411825"/>
              </a:xfrm>
            </p:grpSpPr>
            <p:cxnSp>
              <p:nvCxnSpPr>
                <p:cNvPr id="209" name="Google Shape;209;p36"/>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10" name="Google Shape;210;p36"/>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1" name="Google Shape;211;p36"/>
              <p:cNvSpPr txBox="1"/>
              <p:nvPr/>
            </p:nvSpPr>
            <p:spPr>
              <a:xfrm>
                <a:off x="6307083" y="2698990"/>
                <a:ext cx="15645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2000">
                    <a:latin typeface="Roboto"/>
                    <a:ea typeface="Roboto"/>
                    <a:cs typeface="Roboto"/>
                    <a:sym typeface="Roboto"/>
                  </a:rPr>
                  <a:t>We are here!</a:t>
                </a:r>
                <a:endParaRPr b="1" sz="2000">
                  <a:latin typeface="Roboto"/>
                  <a:ea typeface="Roboto"/>
                  <a:cs typeface="Roboto"/>
                  <a:sym typeface="Roboto"/>
                </a:endParaRPr>
              </a:p>
            </p:txBody>
          </p:sp>
          <p:sp>
            <p:nvSpPr>
              <p:cNvPr id="212" name="Google Shape;212;p36"/>
              <p:cNvSpPr txBox="1"/>
              <p:nvPr/>
            </p:nvSpPr>
            <p:spPr>
              <a:xfrm>
                <a:off x="6172565" y="3491289"/>
                <a:ext cx="28917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600"/>
                  <a:t>Developed toolkit to write more  inclusive job descriptions. Work-in-progress: We are working on using the toolkit to update every job </a:t>
                </a:r>
                <a:r>
                  <a:rPr lang="en" sz="1600"/>
                  <a:t>description</a:t>
                </a:r>
                <a:r>
                  <a:rPr lang="en" sz="1600"/>
                  <a:t> </a:t>
                </a:r>
                <a:endParaRPr sz="1600"/>
              </a:p>
            </p:txBody>
          </p:sp>
        </p:grpSp>
      </p:grpSp>
      <p:grpSp>
        <p:nvGrpSpPr>
          <p:cNvPr id="213" name="Google Shape;213;p36"/>
          <p:cNvGrpSpPr/>
          <p:nvPr/>
        </p:nvGrpSpPr>
        <p:grpSpPr>
          <a:xfrm>
            <a:off x="177392" y="1221846"/>
            <a:ext cx="2479553" cy="2234936"/>
            <a:chOff x="495991" y="1814030"/>
            <a:chExt cx="2395009" cy="1772633"/>
          </a:xfrm>
        </p:grpSpPr>
        <p:sp>
          <p:nvSpPr>
            <p:cNvPr id="214" name="Google Shape;214;p36"/>
            <p:cNvSpPr/>
            <p:nvPr/>
          </p:nvSpPr>
          <p:spPr>
            <a:xfrm>
              <a:off x="932600" y="3079475"/>
              <a:ext cx="1958400" cy="133500"/>
            </a:xfrm>
            <a:prstGeom prst="rect">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 name="Google Shape;215;p36"/>
            <p:cNvGrpSpPr/>
            <p:nvPr/>
          </p:nvGrpSpPr>
          <p:grpSpPr>
            <a:xfrm>
              <a:off x="495991" y="1814030"/>
              <a:ext cx="2290227" cy="1772633"/>
              <a:chOff x="495991" y="1814030"/>
              <a:chExt cx="2290227" cy="1772633"/>
            </a:xfrm>
          </p:grpSpPr>
          <p:sp>
            <p:nvSpPr>
              <p:cNvPr id="216" name="Google Shape;216;p36"/>
              <p:cNvSpPr txBox="1"/>
              <p:nvPr/>
            </p:nvSpPr>
            <p:spPr>
              <a:xfrm>
                <a:off x="495991" y="3215263"/>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1200">
                  <a:latin typeface="Roboto"/>
                  <a:ea typeface="Roboto"/>
                  <a:cs typeface="Roboto"/>
                  <a:sym typeface="Roboto"/>
                </a:endParaRPr>
              </a:p>
            </p:txBody>
          </p:sp>
          <p:grpSp>
            <p:nvGrpSpPr>
              <p:cNvPr id="217" name="Google Shape;217;p36"/>
              <p:cNvGrpSpPr/>
              <p:nvPr/>
            </p:nvGrpSpPr>
            <p:grpSpPr>
              <a:xfrm>
                <a:off x="881025" y="2800065"/>
                <a:ext cx="92400" cy="411825"/>
                <a:chOff x="845575" y="2563700"/>
                <a:chExt cx="92400" cy="411825"/>
              </a:xfrm>
            </p:grpSpPr>
            <p:cxnSp>
              <p:nvCxnSpPr>
                <p:cNvPr id="218" name="Google Shape;218;p36"/>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19" name="Google Shape;219;p36"/>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 name="Google Shape;220;p36"/>
              <p:cNvSpPr txBox="1"/>
              <p:nvPr/>
            </p:nvSpPr>
            <p:spPr>
              <a:xfrm>
                <a:off x="532618" y="181403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IDEA-related required requirement(s) included in job descriptions for new hires</a:t>
                </a:r>
                <a:endParaRPr sz="1600">
                  <a:solidFill>
                    <a:schemeClr val="dk1"/>
                  </a:solidFill>
                </a:endParaRPr>
              </a:p>
            </p:txBody>
          </p:sp>
        </p:grpSp>
      </p:grpSp>
      <p:grpSp>
        <p:nvGrpSpPr>
          <p:cNvPr id="221" name="Google Shape;221;p36"/>
          <p:cNvGrpSpPr/>
          <p:nvPr/>
        </p:nvGrpSpPr>
        <p:grpSpPr>
          <a:xfrm>
            <a:off x="2278642" y="2342166"/>
            <a:ext cx="3229158" cy="2188311"/>
            <a:chOff x="2525595" y="2702596"/>
            <a:chExt cx="3119055" cy="1735653"/>
          </a:xfrm>
        </p:grpSpPr>
        <p:sp>
          <p:nvSpPr>
            <p:cNvPr id="222" name="Google Shape;222;p36"/>
            <p:cNvSpPr/>
            <p:nvPr/>
          </p:nvSpPr>
          <p:spPr>
            <a:xfrm>
              <a:off x="2890952" y="3079475"/>
              <a:ext cx="1958400" cy="133500"/>
            </a:xfrm>
            <a:prstGeom prst="rect">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36"/>
            <p:cNvGrpSpPr/>
            <p:nvPr/>
          </p:nvGrpSpPr>
          <p:grpSpPr>
            <a:xfrm>
              <a:off x="2525595" y="2702596"/>
              <a:ext cx="3119055" cy="1735653"/>
              <a:chOff x="2525595" y="2702596"/>
              <a:chExt cx="3119055" cy="1735653"/>
            </a:xfrm>
          </p:grpSpPr>
          <p:sp>
            <p:nvSpPr>
              <p:cNvPr id="224" name="Google Shape;224;p36"/>
              <p:cNvSpPr txBox="1"/>
              <p:nvPr/>
            </p:nvSpPr>
            <p:spPr>
              <a:xfrm>
                <a:off x="2525595"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1200">
                  <a:latin typeface="Roboto"/>
                  <a:ea typeface="Roboto"/>
                  <a:cs typeface="Roboto"/>
                  <a:sym typeface="Roboto"/>
                </a:endParaRPr>
              </a:p>
            </p:txBody>
          </p:sp>
          <p:grpSp>
            <p:nvGrpSpPr>
              <p:cNvPr id="225" name="Google Shape;225;p36"/>
              <p:cNvGrpSpPr/>
              <p:nvPr/>
            </p:nvGrpSpPr>
            <p:grpSpPr>
              <a:xfrm rot="10800000">
                <a:off x="2849073" y="3079467"/>
                <a:ext cx="92400" cy="411825"/>
                <a:chOff x="2070100" y="2563700"/>
                <a:chExt cx="92400" cy="411825"/>
              </a:xfrm>
            </p:grpSpPr>
            <p:cxnSp>
              <p:nvCxnSpPr>
                <p:cNvPr id="226" name="Google Shape;226;p36"/>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27" name="Google Shape;227;p36"/>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36"/>
              <p:cNvSpPr txBox="1"/>
              <p:nvPr/>
            </p:nvSpPr>
            <p:spPr>
              <a:xfrm>
                <a:off x="2773350" y="3494449"/>
                <a:ext cx="28713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1600"/>
                  <a:t>Every employee has at least (1) </a:t>
                </a:r>
                <a:r>
                  <a:rPr lang="en" sz="1600"/>
                  <a:t>IDEA-related goal in all annual planning and performance review documentation (often learning-based)</a:t>
                </a:r>
                <a:endParaRPr sz="1600"/>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Male hands holding a lightbulb with fairy lights" id="233" name="Google Shape;233;p37" title="Idea"/>
          <p:cNvPicPr preferRelativeResize="0"/>
          <p:nvPr/>
        </p:nvPicPr>
        <p:blipFill rotWithShape="1">
          <a:blip r:embed="rId3">
            <a:alphaModFix/>
          </a:blip>
          <a:srcRect b="14918" l="0" r="0" t="14911"/>
          <a:stretch/>
        </p:blipFill>
        <p:spPr>
          <a:xfrm>
            <a:off x="1" y="0"/>
            <a:ext cx="9143999" cy="5143500"/>
          </a:xfrm>
          <a:prstGeom prst="rect">
            <a:avLst/>
          </a:prstGeom>
          <a:noFill/>
          <a:ln>
            <a:noFill/>
          </a:ln>
        </p:spPr>
      </p:pic>
      <p:sp>
        <p:nvSpPr>
          <p:cNvPr id="234" name="Google Shape;234;p37"/>
          <p:cNvSpPr/>
          <p:nvPr/>
        </p:nvSpPr>
        <p:spPr>
          <a:xfrm>
            <a:off x="0" y="2574400"/>
            <a:ext cx="4568400" cy="17145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txBox="1"/>
          <p:nvPr>
            <p:ph type="title"/>
          </p:nvPr>
        </p:nvSpPr>
        <p:spPr>
          <a:xfrm>
            <a:off x="351600" y="2736850"/>
            <a:ext cx="3997500" cy="1389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Creating a Shared Baseline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8"/>
          <p:cNvSpPr txBox="1"/>
          <p:nvPr>
            <p:ph type="title"/>
          </p:nvPr>
        </p:nvSpPr>
        <p:spPr>
          <a:xfrm>
            <a:off x="6216800" y="290550"/>
            <a:ext cx="2901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Inclusion Defined </a:t>
            </a:r>
            <a:endParaRPr/>
          </a:p>
        </p:txBody>
      </p:sp>
      <p:sp>
        <p:nvSpPr>
          <p:cNvPr id="241" name="Google Shape;241;p38"/>
          <p:cNvSpPr txBox="1"/>
          <p:nvPr>
            <p:ph idx="1" type="body"/>
          </p:nvPr>
        </p:nvSpPr>
        <p:spPr>
          <a:xfrm>
            <a:off x="6266125" y="967150"/>
            <a:ext cx="26154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a:solidFill>
                  <a:schemeClr val="dk1"/>
                </a:solidFill>
              </a:rPr>
              <a:t>The proactive effort through personal actions, programs, and policies to ensure that all individuals feel welcome, respected, supported, and valued.</a:t>
            </a:r>
            <a:endParaRPr>
              <a:solidFill>
                <a:schemeClr val="dk1"/>
              </a:solidFill>
            </a:endParaRPr>
          </a:p>
        </p:txBody>
      </p:sp>
      <p:pic>
        <p:nvPicPr>
          <p:cNvPr descr="Hand drawn definition of diversity and inclusion with related concepts such as recognize your privilege, become an ally, understand power, allow space, reconcile, action, recognize bias. Created by Kory Wilson" id="242" name="Google Shape;242;p38" title="Inclusion graphic definition"/>
          <p:cNvPicPr preferRelativeResize="0"/>
          <p:nvPr/>
        </p:nvPicPr>
        <p:blipFill>
          <a:blip r:embed="rId3">
            <a:alphaModFix/>
          </a:blip>
          <a:stretch>
            <a:fillRect/>
          </a:stretch>
        </p:blipFill>
        <p:spPr>
          <a:xfrm>
            <a:off x="0" y="3"/>
            <a:ext cx="6216799" cy="51435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