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Montserrat SemiBold"/>
      <p:regular r:id="rId42"/>
      <p:bold r:id="rId43"/>
      <p:italic r:id="rId44"/>
      <p:boldItalic r:id="rId45"/>
    </p:embeddedFont>
    <p:embeddedFont>
      <p:font typeface="Roboto Thin"/>
      <p:regular r:id="rId46"/>
      <p:bold r:id="rId47"/>
      <p:italic r:id="rId48"/>
      <p:boldItalic r:id="rId49"/>
    </p:embeddedFont>
    <p:embeddedFont>
      <p:font typeface="Roboto Medium"/>
      <p:regular r:id="rId50"/>
      <p:bold r:id="rId51"/>
      <p:italic r:id="rId52"/>
      <p:boldItalic r:id="rId53"/>
    </p:embeddedFont>
    <p:embeddedFont>
      <p:font typeface="Roboto"/>
      <p:regular r:id="rId54"/>
      <p:bold r:id="rId55"/>
      <p:italic r:id="rId56"/>
      <p:boldItalic r:id="rId57"/>
    </p:embeddedFont>
    <p:embeddedFont>
      <p:font typeface="Montserrat"/>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MontserratSemiBold-regular.fntdata"/><Relationship Id="rId41" Type="http://schemas.openxmlformats.org/officeDocument/2006/relationships/slide" Target="slides/slide36.xml"/><Relationship Id="rId44" Type="http://schemas.openxmlformats.org/officeDocument/2006/relationships/font" Target="fonts/MontserratSemiBold-italic.fntdata"/><Relationship Id="rId43" Type="http://schemas.openxmlformats.org/officeDocument/2006/relationships/font" Target="fonts/MontserratSemiBold-bold.fntdata"/><Relationship Id="rId46" Type="http://schemas.openxmlformats.org/officeDocument/2006/relationships/font" Target="fonts/RobotoThin-regular.fntdata"/><Relationship Id="rId45"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Thin-italic.fntdata"/><Relationship Id="rId47" Type="http://schemas.openxmlformats.org/officeDocument/2006/relationships/font" Target="fonts/RobotoThin-bold.fntdata"/><Relationship Id="rId49" Type="http://schemas.openxmlformats.org/officeDocument/2006/relationships/font" Target="fonts/RobotoThin-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Montserrat-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Medium-bold.fntdata"/><Relationship Id="rId50" Type="http://schemas.openxmlformats.org/officeDocument/2006/relationships/font" Target="fonts/RobotoMedium-regular.fntdata"/><Relationship Id="rId53" Type="http://schemas.openxmlformats.org/officeDocument/2006/relationships/font" Target="fonts/RobotoMedium-boldItalic.fntdata"/><Relationship Id="rId52" Type="http://schemas.openxmlformats.org/officeDocument/2006/relationships/font" Target="fonts/RobotoMedium-italic.fntdata"/><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59" Type="http://schemas.openxmlformats.org/officeDocument/2006/relationships/font" Target="fonts/Montserrat-bold.fntdata"/><Relationship Id="rId14" Type="http://schemas.openxmlformats.org/officeDocument/2006/relationships/slide" Target="slides/slide9.xml"/><Relationship Id="rId58" Type="http://schemas.openxmlformats.org/officeDocument/2006/relationships/font" Target="fonts/Montserra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arityvillage.com/empathy-a-key-ingredient-in-effective-diversity-equity-and-inclusio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systemsthinker.com/productive-conversations-using-advocacy-and-inquiry-effectively/" TargetMode="External"/><Relationship Id="rId3" Type="http://schemas.openxmlformats.org/officeDocument/2006/relationships/hyperlink" Target="https://blog.deettajones.com/blog/advocacyandinqur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s.p.ebscohost.com/eds/detail/detail?vid=26&amp;sid=72253547-7da7-4298-a843-e7010ebf9adc%40redis&amp;bdata=JkF1dGhUeXBlPWlwLHNzbyZzaXRlPWVkcy1saXZlJnNjb3BlPXNpdGU%3d#AN=129512126&amp;db=asn" TargetMode="External"/><Relationship Id="rId3" Type="http://schemas.openxmlformats.org/officeDocument/2006/relationships/hyperlink" Target="https://doi.org/10.16997/jdd.979"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sychotherapyacademy.org/dbt/six-levels-of-valida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mericanart.si.edu/artwork/subway-873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systemsthinker.com/the-ladder-of-inference/"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appiness.com/magazine/relationships/radical-empathy-extreme-what-is-it/#:~:text=%E2%80%9CRadical%20empathy%20is%20a%20concept,another%20person's%20point%20of%20view" TargetMode="External"/><Relationship Id="rId3" Type="http://schemas.openxmlformats.org/officeDocument/2006/relationships/hyperlink" Target="https://www.linkedin.com/pulse/importance-empathy-how-fuels-diversity-equity-success-gill-ccwp/"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222222"/>
                </a:solidFill>
              </a:rPr>
              <a:t>SARAH</a:t>
            </a:r>
            <a:endParaRPr b="1">
              <a:solidFill>
                <a:srgbClr val="222222"/>
              </a:solidFill>
            </a:endParaRPr>
          </a:p>
          <a:p>
            <a:pPr indent="0" lvl="0" marL="0" rtl="0" algn="l">
              <a:lnSpc>
                <a:spcPct val="115000"/>
              </a:lnSpc>
              <a:spcBef>
                <a:spcPts val="0"/>
              </a:spcBef>
              <a:spcAft>
                <a:spcPts val="0"/>
              </a:spcAft>
              <a:buClr>
                <a:schemeClr val="dk1"/>
              </a:buClr>
              <a:buSzPts val="1100"/>
              <a:buFont typeface="Arial"/>
              <a:buNone/>
            </a:pPr>
            <a:r>
              <a:rPr b="1" lang="en">
                <a:solidFill>
                  <a:srgbClr val="222222"/>
                </a:solidFill>
              </a:rPr>
              <a:t>Abstract: </a:t>
            </a:r>
            <a:endParaRPr b="1">
              <a:solidFill>
                <a:srgbClr val="222222"/>
              </a:solidFill>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rPr>
              <a:t>Join us to explore care, generous accountability, and radical empathy in our public libraries for one another and for our users. Together, we will dig into practical tools to enhance engaged, effective communications to sustain user-focused practices while meeting our own needs. We will engage in a dialogue to explore ways we can continue to meet the needs of users in difficult times while setting and upholding healthy boundaries. The presenters will share some self-reflective pre-work ahead of the session as well as a dialogue guide to use locally after the session.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lnSpc>
                <a:spcPct val="115000"/>
              </a:lnSpc>
              <a:spcBef>
                <a:spcPts val="0"/>
              </a:spcBef>
              <a:spcAft>
                <a:spcPts val="0"/>
              </a:spcAft>
              <a:buClr>
                <a:schemeClr val="dk1"/>
              </a:buClr>
              <a:buSzPts val="1100"/>
              <a:buFont typeface="Arial"/>
              <a:buNone/>
            </a:pPr>
            <a:r>
              <a:rPr b="1" lang="en">
                <a:solidFill>
                  <a:srgbClr val="222222"/>
                </a:solidFill>
              </a:rPr>
              <a:t>Learning Outcomes:</a:t>
            </a:r>
            <a:endParaRPr b="1">
              <a:solidFill>
                <a:srgbClr val="222222"/>
              </a:solidFill>
              <a:latin typeface="Calibri"/>
              <a:ea typeface="Calibri"/>
              <a:cs typeface="Calibri"/>
              <a:sym typeface="Calibri"/>
            </a:endParaRPr>
          </a:p>
          <a:p>
            <a:pPr indent="-298450" lvl="1" marL="914400" rtl="0" algn="l">
              <a:lnSpc>
                <a:spcPct val="106000"/>
              </a:lnSpc>
              <a:spcBef>
                <a:spcPts val="0"/>
              </a:spcBef>
              <a:spcAft>
                <a:spcPts val="0"/>
              </a:spcAft>
              <a:buClr>
                <a:srgbClr val="222222"/>
              </a:buClr>
              <a:buSzPts val="1100"/>
              <a:buFont typeface="Calibri"/>
              <a:buAutoNum type="arabicPeriod"/>
            </a:pPr>
            <a:r>
              <a:rPr lang="en">
                <a:solidFill>
                  <a:srgbClr val="222222"/>
                </a:solidFill>
                <a:latin typeface="Calibri"/>
                <a:ea typeface="Calibri"/>
                <a:cs typeface="Calibri"/>
                <a:sym typeface="Calibri"/>
              </a:rPr>
              <a:t>Understanding of care, generous accountability, and radical empathy</a:t>
            </a:r>
            <a:endParaRPr>
              <a:solidFill>
                <a:srgbClr val="222222"/>
              </a:solidFill>
              <a:latin typeface="Calibri"/>
              <a:ea typeface="Calibri"/>
              <a:cs typeface="Calibri"/>
              <a:sym typeface="Calibri"/>
            </a:endParaRPr>
          </a:p>
          <a:p>
            <a:pPr indent="-298450" lvl="1" marL="914400" rtl="0" algn="l">
              <a:lnSpc>
                <a:spcPct val="106000"/>
              </a:lnSpc>
              <a:spcBef>
                <a:spcPts val="0"/>
              </a:spcBef>
              <a:spcAft>
                <a:spcPts val="0"/>
              </a:spcAft>
              <a:buClr>
                <a:srgbClr val="222222"/>
              </a:buClr>
              <a:buSzPts val="1100"/>
              <a:buFont typeface="Calibri"/>
              <a:buAutoNum type="arabicPeriod"/>
            </a:pPr>
            <a:r>
              <a:rPr lang="en">
                <a:solidFill>
                  <a:srgbClr val="222222"/>
                </a:solidFill>
                <a:latin typeface="Calibri"/>
                <a:ea typeface="Calibri"/>
                <a:cs typeface="Calibri"/>
                <a:sym typeface="Calibri"/>
              </a:rPr>
              <a:t>Practical tools for empathetic listening, feedback loops, and setting boundaries</a:t>
            </a:r>
            <a:endParaRPr>
              <a:solidFill>
                <a:srgbClr val="222222"/>
              </a:solidFill>
              <a:latin typeface="Calibri"/>
              <a:ea typeface="Calibri"/>
              <a:cs typeface="Calibri"/>
              <a:sym typeface="Calibri"/>
            </a:endParaRPr>
          </a:p>
          <a:p>
            <a:pPr indent="-298450" lvl="1" marL="914400" rtl="0" algn="l">
              <a:lnSpc>
                <a:spcPct val="106000"/>
              </a:lnSpc>
              <a:spcBef>
                <a:spcPts val="0"/>
              </a:spcBef>
              <a:spcAft>
                <a:spcPts val="0"/>
              </a:spcAft>
              <a:buClr>
                <a:srgbClr val="222222"/>
              </a:buClr>
              <a:buSzPts val="1100"/>
              <a:buFont typeface="Calibri"/>
              <a:buAutoNum type="arabicPeriod"/>
            </a:pPr>
            <a:r>
              <a:rPr lang="en">
                <a:solidFill>
                  <a:srgbClr val="222222"/>
                </a:solidFill>
                <a:latin typeface="Calibri"/>
                <a:ea typeface="Calibri"/>
                <a:cs typeface="Calibri"/>
                <a:sym typeface="Calibri"/>
              </a:rPr>
              <a:t>User focus through difficult times</a:t>
            </a:r>
            <a:endParaRPr>
              <a:solidFill>
                <a:srgbClr val="222222"/>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26c828175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26c828175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6d1f76e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6d1f76e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6c828175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6c828175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 </a:t>
            </a:r>
            <a:r>
              <a:rPr lang="en"/>
              <a:t>https://www.keuka.edu/blog/dr-terri-givens-offers-lessons-radical-empathy-during-keuka-college-appearance#:~:text=She%20also%20outlined%20her%20Six,creating%20change%20and%20building%20trust.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4d7c5c26c4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4d7c5c26c4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Sarah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Psychologist Carl Rogers wrote, "Real communication occurs when we listen with understanding - to see the idea and attitude from the other person's point of view, to sense how it feels to them, to achieve their frame of reference in regard to the thing they are talking about." Listening with empathy allows us to create connection and new understanding.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“Empathetic listening asks you to go beyond the surface of what is being said to unpack why and how it’s being said and get to know someone’s emotional experience—and empathize with it.”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Not only is empathetic listening a mindset and philosophy. It is active listening on a new level</a:t>
            </a:r>
            <a:r>
              <a:rPr lang="en">
                <a:solidFill>
                  <a:schemeClr val="dk1"/>
                </a:solidFill>
              </a:rPr>
              <a:t> in order to: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Build trust and respect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Develop stronger understanding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Hear the words and the emotion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Validate feelings, without needing agreement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the surfacing of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Create an environment that is conducive to collaborative problem solving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4d7c5c26c4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4d7c5c26c4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 </a:t>
            </a:r>
            <a:r>
              <a:rPr lang="en" u="sng">
                <a:solidFill>
                  <a:schemeClr val="hlink"/>
                </a:solidFill>
                <a:hlinkClick r:id="rId2"/>
              </a:rPr>
              <a:t>https://charityvillage.com/empathy-a-key-ingredient-in-effective-diversity-equity-and-inclusion/</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4d7c5c26c4_0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4d7c5c26c4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222222"/>
                </a:solidFill>
              </a:rPr>
              <a:t>SARAH</a:t>
            </a:r>
            <a:endParaRPr/>
          </a:p>
          <a:p>
            <a:pPr indent="0" lvl="0" marL="0" rtl="0" algn="l">
              <a:spcBef>
                <a:spcPts val="0"/>
              </a:spcBef>
              <a:spcAft>
                <a:spcPts val="0"/>
              </a:spcAft>
              <a:buNone/>
            </a:pPr>
            <a:r>
              <a:rPr lang="en"/>
              <a:t>“Advocacy is stating one’s views. Describing what I think, disclosing how I feel, expressing a judgment, urging a course of action, and giving an order are all forms of advocacy. Inquiry is asking a question. With genuine questions, the speaker seeks information. Rhetorical or leading questions are a kind of advocacy in disguise.” </a:t>
            </a:r>
            <a:r>
              <a:rPr lang="en" u="sng">
                <a:solidFill>
                  <a:schemeClr val="hlink"/>
                </a:solidFill>
                <a:hlinkClick r:id="rId2"/>
              </a:rPr>
              <a:t>https://thesystemsthinker.com/productive-conversations-using-advocacy-and-inquiry-effectively/</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“Self-Advocacy happens when you ask others to consider your point of view or act on your expressed needs. Note that I say “expressed needs.” Self-advocacy requires that you are able and willing to share with at least one person what you want or need in a way that clarifies for them the actions they can take to support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advocating for others happens when you invite another person to share their ideas, you give credit to a person for their contributions, out loud, or you take the initiative to introduce someone to others who may not know them as a way of helping them broaden their network or because you know that by virtue of your reputation you can help them establish credibility.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Advocating for others is most helpful when you have more power or privilege than those in the group and can use that privilege to open a door, make sure credit is appropriately placed, or extend your privilege to someone who may not be otherwise given access to a particular group.”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https://blog.deettajones.com/blog/advocacyandinqury</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4d7c5c26c4_0_1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4d7c5c26c4_0_1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rPr lang="en"/>
              <a:t>(1-2 mins)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Emotions lie at the heart of language</a:t>
            </a:r>
            <a:endParaRPr/>
          </a:p>
          <a:p>
            <a:pPr indent="-298450" lvl="0" marL="457200" rtl="0" algn="l">
              <a:spcBef>
                <a:spcPts val="0"/>
              </a:spcBef>
              <a:spcAft>
                <a:spcPts val="0"/>
              </a:spcAft>
              <a:buSzPts val="1100"/>
              <a:buChar char="●"/>
            </a:pPr>
            <a:r>
              <a:rPr lang="en"/>
              <a:t>Langue is a whole-body activity</a:t>
            </a:r>
            <a:endParaRPr/>
          </a:p>
          <a:p>
            <a:pPr indent="-298450" lvl="0" marL="457200" rtl="0" algn="l">
              <a:spcBef>
                <a:spcPts val="0"/>
              </a:spcBef>
              <a:spcAft>
                <a:spcPts val="0"/>
              </a:spcAft>
              <a:buSzPts val="1100"/>
              <a:buChar char="●"/>
            </a:pPr>
            <a:r>
              <a:rPr lang="en"/>
              <a:t>Emotions are both personal and social</a:t>
            </a:r>
            <a:endParaRPr/>
          </a:p>
          <a:p>
            <a:pPr indent="-298450" lvl="1" marL="914400" rtl="0" algn="l">
              <a:spcBef>
                <a:spcPts val="0"/>
              </a:spcBef>
              <a:spcAft>
                <a:spcPts val="0"/>
              </a:spcAft>
              <a:buSzPts val="1100"/>
              <a:buChar char="○"/>
            </a:pPr>
            <a:r>
              <a:rPr lang="en"/>
              <a:t>(Social) In dialogue, emotions help people to connect, build understanding, and make meaning</a:t>
            </a:r>
            <a:endParaRPr/>
          </a:p>
          <a:p>
            <a:pPr indent="-298450" lvl="1" marL="914400" rtl="0" algn="l">
              <a:spcBef>
                <a:spcPts val="0"/>
              </a:spcBef>
              <a:spcAft>
                <a:spcPts val="0"/>
              </a:spcAft>
              <a:buSzPts val="1100"/>
              <a:buChar char="○"/>
            </a:pPr>
            <a:r>
              <a:rPr lang="en"/>
              <a:t>(Personal) Emotions and feelings are embodied</a:t>
            </a:r>
            <a:endParaRPr/>
          </a:p>
          <a:p>
            <a:pPr indent="-298450" lvl="0" marL="457200" rtl="0" algn="l">
              <a:spcBef>
                <a:spcPts val="0"/>
              </a:spcBef>
              <a:spcAft>
                <a:spcPts val="0"/>
              </a:spcAft>
              <a:buSzPts val="1100"/>
              <a:buChar char="●"/>
            </a:pPr>
            <a:r>
              <a:rPr lang="en"/>
              <a:t>Emotions are bodily, cognitive, relational</a:t>
            </a:r>
            <a:endParaRPr/>
          </a:p>
          <a:p>
            <a:pPr indent="-298450" lvl="0" marL="457200" rtl="0" algn="l">
              <a:spcBef>
                <a:spcPts val="0"/>
              </a:spcBef>
              <a:spcAft>
                <a:spcPts val="0"/>
              </a:spcAft>
              <a:buSzPts val="1100"/>
              <a:buChar char="●"/>
            </a:pPr>
            <a:r>
              <a:rPr lang="en"/>
              <a:t>A</a:t>
            </a:r>
            <a:r>
              <a:rPr b="1" lang="en"/>
              <a:t> few words about strong emotions–being overcome, emotional regulation (esp. w/ regard to issues of identity)</a:t>
            </a:r>
            <a:endParaRPr b="1"/>
          </a:p>
          <a:p>
            <a:pPr indent="0" lvl="0" marL="0" rtl="0" algn="l">
              <a:spcBef>
                <a:spcPts val="0"/>
              </a:spcBef>
              <a:spcAft>
                <a:spcPts val="0"/>
              </a:spcAft>
              <a:buNone/>
            </a:pPr>
            <a:r>
              <a:rPr lang="en">
                <a:solidFill>
                  <a:srgbClr val="595959"/>
                </a:solidFill>
              </a:rPr>
              <a:t>“A self more present with its feelings is a self more in tune with the, sometimes contradictory, demands of the social world.” (Burkitt, 2018) </a:t>
            </a:r>
            <a:r>
              <a:rPr lang="en" u="sng">
                <a:solidFill>
                  <a:schemeClr val="hlink"/>
                </a:solidFill>
                <a:hlinkClick r:id="rId2"/>
              </a:rPr>
              <a:t>https://eds.p.ebscohost.com/eds/detail/detail?vid=26&amp;sid=72253547-7da7-4298-a843-e7010ebf9adc%40redis&amp;bdata=JkF1dGhUeXBlPWlwLHNzbyZzaXRlPWVkcy1saXZlJnNjb3BlPXNpdGU%3d#AN=129512126&amp;db=asn</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rPr lang="en">
                <a:solidFill>
                  <a:srgbClr val="595959"/>
                </a:solidFill>
              </a:rPr>
              <a:t>And</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rPr lang="en">
                <a:solidFill>
                  <a:schemeClr val="dk1"/>
                </a:solidFill>
                <a:highlight>
                  <a:srgbClr val="FFFFFF"/>
                </a:highlight>
              </a:rPr>
              <a:t>Stains Jr., R. R. &amp; Sarrouf, J., (2022) “Hard to say, hard to hear, heart to heart: Inviting and harnessing strong emotions in dialogue for deliberation”, </a:t>
            </a:r>
            <a:r>
              <a:rPr i="1" lang="en">
                <a:solidFill>
                  <a:schemeClr val="dk1"/>
                </a:solidFill>
                <a:highlight>
                  <a:srgbClr val="FFFFFF"/>
                </a:highlight>
              </a:rPr>
              <a:t>Journal of Deliberative Democracy</a:t>
            </a:r>
            <a:r>
              <a:rPr lang="en">
                <a:solidFill>
                  <a:schemeClr val="dk1"/>
                </a:solidFill>
                <a:highlight>
                  <a:srgbClr val="FFFFFF"/>
                </a:highlight>
              </a:rPr>
              <a:t> 18(2). doi: </a:t>
            </a:r>
            <a:r>
              <a:rPr lang="en">
                <a:solidFill>
                  <a:srgbClr val="215A85"/>
                </a:solidFill>
                <a:highlight>
                  <a:srgbClr val="FFFFFF"/>
                </a:highlight>
                <a:uFill>
                  <a:noFill/>
                </a:uFill>
                <a:hlinkClick r:id="rId3">
                  <a:extLst>
                    <a:ext uri="{A12FA001-AC4F-418D-AE19-62706E023703}">
                      <ahyp:hlinkClr val="tx"/>
                    </a:ext>
                  </a:extLst>
                </a:hlinkClick>
              </a:rPr>
              <a:t>https://doi.org/10.16997/jdd.979</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t/>
            </a:r>
            <a:endParaRPr>
              <a:solidFill>
                <a:srgbClr val="595959"/>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4d7c5c26c4_0_1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4d7c5c26c4_0_1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rPr lang="en"/>
              <a:t>Validating feelings means acknowledging the humanity and validity of someone’s feelings.</a:t>
            </a:r>
            <a:endParaRPr/>
          </a:p>
          <a:p>
            <a:pPr indent="0" lvl="0" marL="0" rtl="0" algn="l">
              <a:spcBef>
                <a:spcPts val="0"/>
              </a:spcBef>
              <a:spcAft>
                <a:spcPts val="0"/>
              </a:spcAft>
              <a:buNone/>
            </a:pPr>
            <a:r>
              <a:rPr lang="en"/>
              <a:t>It does not mean that you agree with them, or that you would condone negative behaviors</a:t>
            </a:r>
            <a:endParaRPr/>
          </a:p>
          <a:p>
            <a:pPr indent="0" lvl="0" marL="0" rtl="0" algn="l">
              <a:spcBef>
                <a:spcPts val="0"/>
              </a:spcBef>
              <a:spcAft>
                <a:spcPts val="0"/>
              </a:spcAft>
              <a:buNone/>
            </a:pPr>
            <a:r>
              <a:rPr lang="en"/>
              <a:t>related to the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6 stages of validation, which layer upon one another. Each being increasingly</a:t>
            </a:r>
            <a:endParaRPr/>
          </a:p>
          <a:p>
            <a:pPr indent="0" lvl="0" marL="0" rtl="0" algn="l">
              <a:spcBef>
                <a:spcPts val="0"/>
              </a:spcBef>
              <a:spcAft>
                <a:spcPts val="0"/>
              </a:spcAft>
              <a:buNone/>
            </a:pPr>
            <a:r>
              <a:rPr lang="en"/>
              <a:t>difficult, and all requiring authenticity:</a:t>
            </a:r>
            <a:endParaRPr/>
          </a:p>
          <a:p>
            <a:pPr indent="0" lvl="0" marL="457200" rtl="0" algn="l">
              <a:spcBef>
                <a:spcPts val="0"/>
              </a:spcBef>
              <a:spcAft>
                <a:spcPts val="0"/>
              </a:spcAft>
              <a:buNone/>
            </a:pPr>
            <a:r>
              <a:rPr lang="en"/>
              <a:t>1) Show interest in the other person: through verbal and nonverbal cue</a:t>
            </a:r>
            <a:endParaRPr/>
          </a:p>
          <a:p>
            <a:pPr indent="0" lvl="0" marL="457200" rtl="0" algn="l">
              <a:spcBef>
                <a:spcPts val="0"/>
              </a:spcBef>
              <a:spcAft>
                <a:spcPts val="0"/>
              </a:spcAft>
              <a:buNone/>
            </a:pPr>
            <a:r>
              <a:rPr lang="en"/>
              <a:t>2) Use an accurate reflection - “So you’re frustrated because they are not being timely</a:t>
            </a:r>
            <a:endParaRPr/>
          </a:p>
          <a:p>
            <a:pPr indent="0" lvl="0" marL="457200" rtl="0" algn="l">
              <a:spcBef>
                <a:spcPts val="0"/>
              </a:spcBef>
              <a:spcAft>
                <a:spcPts val="0"/>
              </a:spcAft>
              <a:buNone/>
            </a:pPr>
            <a:r>
              <a:rPr lang="en"/>
              <a:t>in answering your emails”</a:t>
            </a:r>
            <a:endParaRPr/>
          </a:p>
          <a:p>
            <a:pPr indent="0" lvl="0" marL="457200" rtl="0" algn="l">
              <a:spcBef>
                <a:spcPts val="0"/>
              </a:spcBef>
              <a:spcAft>
                <a:spcPts val="0"/>
              </a:spcAft>
              <a:buNone/>
            </a:pPr>
            <a:r>
              <a:rPr lang="en"/>
              <a:t>3) “Read” into a person’s behavior to imaging what they could be feeling, thinking and</a:t>
            </a:r>
            <a:endParaRPr/>
          </a:p>
          <a:p>
            <a:pPr indent="0" lvl="0" marL="457200" rtl="0" algn="l">
              <a:spcBef>
                <a:spcPts val="0"/>
              </a:spcBef>
              <a:spcAft>
                <a:spcPts val="0"/>
              </a:spcAft>
              <a:buNone/>
            </a:pPr>
            <a:r>
              <a:rPr lang="en"/>
              <a:t>wishing. Remember here to check that your perceptions are accurate; don’t make</a:t>
            </a:r>
            <a:endParaRPr/>
          </a:p>
          <a:p>
            <a:pPr indent="0" lvl="0" marL="457200" rtl="0" algn="l">
              <a:spcBef>
                <a:spcPts val="0"/>
              </a:spcBef>
              <a:spcAft>
                <a:spcPts val="0"/>
              </a:spcAft>
              <a:buNone/>
            </a:pPr>
            <a:r>
              <a:rPr lang="en"/>
              <a:t>assumptions</a:t>
            </a:r>
            <a:endParaRPr/>
          </a:p>
          <a:p>
            <a:pPr indent="0" lvl="0" marL="457200" rtl="0" algn="l">
              <a:spcBef>
                <a:spcPts val="0"/>
              </a:spcBef>
              <a:spcAft>
                <a:spcPts val="0"/>
              </a:spcAft>
              <a:buNone/>
            </a:pPr>
            <a:r>
              <a:rPr lang="en"/>
              <a:t>4) Validate the behaviors in terms of past and present events as triggers: For</a:t>
            </a:r>
            <a:endParaRPr/>
          </a:p>
          <a:p>
            <a:pPr indent="0" lvl="0" marL="457200" rtl="0" algn="l">
              <a:spcBef>
                <a:spcPts val="0"/>
              </a:spcBef>
              <a:spcAft>
                <a:spcPts val="0"/>
              </a:spcAft>
              <a:buNone/>
            </a:pPr>
            <a:r>
              <a:rPr lang="en"/>
              <a:t>example, Since your new boss reminds you of a past one, I can see why you are</a:t>
            </a:r>
            <a:endParaRPr/>
          </a:p>
          <a:p>
            <a:pPr indent="0" lvl="0" marL="457200" rtl="0" algn="l">
              <a:spcBef>
                <a:spcPts val="0"/>
              </a:spcBef>
              <a:spcAft>
                <a:spcPts val="0"/>
              </a:spcAft>
              <a:buNone/>
            </a:pPr>
            <a:r>
              <a:rPr lang="en"/>
              <a:t>anxious to meet with them”</a:t>
            </a:r>
            <a:endParaRPr/>
          </a:p>
          <a:p>
            <a:pPr indent="0" lvl="0" marL="457200" rtl="0" algn="l">
              <a:spcBef>
                <a:spcPts val="0"/>
              </a:spcBef>
              <a:spcAft>
                <a:spcPts val="0"/>
              </a:spcAft>
              <a:buNone/>
            </a:pPr>
            <a:r>
              <a:rPr lang="en"/>
              <a:t>5) Communicate what is reasonable, meaningful, and effective in the behavior. “It</a:t>
            </a:r>
            <a:endParaRPr/>
          </a:p>
          <a:p>
            <a:pPr indent="0" lvl="0" marL="457200" rtl="0" algn="l">
              <a:spcBef>
                <a:spcPts val="0"/>
              </a:spcBef>
              <a:spcAft>
                <a:spcPts val="0"/>
              </a:spcAft>
              <a:buNone/>
            </a:pPr>
            <a:r>
              <a:rPr lang="en"/>
              <a:t>seems normal to be nervous before your job appraisal”</a:t>
            </a:r>
            <a:endParaRPr/>
          </a:p>
          <a:p>
            <a:pPr indent="0" lvl="0" marL="457200" rtl="0" algn="l">
              <a:spcBef>
                <a:spcPts val="0"/>
              </a:spcBef>
              <a:spcAft>
                <a:spcPts val="0"/>
              </a:spcAft>
              <a:buNone/>
            </a:pPr>
            <a:r>
              <a:rPr lang="en"/>
              <a:t>6) Treat the person as valid.</a:t>
            </a:r>
            <a:endParaRPr/>
          </a:p>
          <a:p>
            <a:pPr indent="0" lvl="0" marL="0" rtl="0" algn="l">
              <a:spcBef>
                <a:spcPts val="0"/>
              </a:spcBef>
              <a:spcAft>
                <a:spcPts val="0"/>
              </a:spcAft>
              <a:buNone/>
            </a:pPr>
            <a:r>
              <a:rPr lang="en"/>
              <a:t>This all said, clear expectations have to be set about what behavior is expected AND what</a:t>
            </a:r>
            <a:endParaRPr/>
          </a:p>
          <a:p>
            <a:pPr indent="0" lvl="0" marL="0" rtl="0" algn="l">
              <a:spcBef>
                <a:spcPts val="0"/>
              </a:spcBef>
              <a:spcAft>
                <a:spcPts val="0"/>
              </a:spcAft>
              <a:buNone/>
            </a:pPr>
            <a:r>
              <a:rPr lang="en"/>
              <a:t>will not be condoned. Validation is never a way to allow and support destructive behavior. I</a:t>
            </a:r>
            <a:endParaRPr/>
          </a:p>
          <a:p>
            <a:pPr indent="0" lvl="0" marL="0" rtl="0" algn="l">
              <a:spcBef>
                <a:spcPts val="0"/>
              </a:spcBef>
              <a:spcAft>
                <a:spcPts val="0"/>
              </a:spcAft>
              <a:buNone/>
            </a:pPr>
            <a:r>
              <a:rPr lang="en"/>
              <a:t>like to think about the fact that conflict is normal and expected, HOWEVER, fighting</a:t>
            </a:r>
            <a:endParaRPr/>
          </a:p>
          <a:p>
            <a:pPr indent="0" lvl="0" marL="0" rtl="0" algn="l">
              <a:spcBef>
                <a:spcPts val="0"/>
              </a:spcBef>
              <a:spcAft>
                <a:spcPts val="0"/>
              </a:spcAft>
              <a:buNone/>
            </a:pPr>
            <a:r>
              <a:rPr lang="en"/>
              <a:t>behavior will never be acceptable in a work setting.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https://psychotherapyacademy.org/dbt/six-levels-of-validation/</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d7c5c26c4_0_1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4d7c5c26c4_0_1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rPr lang="en"/>
              <a:t>We often think of boundaries as walls. What if boundaries were places of meeting and agreements? </a:t>
            </a:r>
            <a:endParaRPr/>
          </a:p>
          <a:p>
            <a:pPr indent="0" lvl="0" marL="0" rtl="0" algn="l">
              <a:spcBef>
                <a:spcPts val="0"/>
              </a:spcBef>
              <a:spcAft>
                <a:spcPts val="0"/>
              </a:spcAft>
              <a:buNone/>
            </a:pPr>
            <a:r>
              <a:rPr b="1" lang="en"/>
              <a:t>1. Identify your boundaries</a:t>
            </a:r>
            <a:endParaRPr b="1"/>
          </a:p>
          <a:p>
            <a:pPr indent="-298450" lvl="0" marL="457200" rtl="0" algn="l">
              <a:spcBef>
                <a:spcPts val="0"/>
              </a:spcBef>
              <a:spcAft>
                <a:spcPts val="0"/>
              </a:spcAft>
              <a:buSzPts val="1100"/>
              <a:buChar char="●"/>
            </a:pPr>
            <a:r>
              <a:rPr lang="en"/>
              <a:t>Think about your values and principles</a:t>
            </a:r>
            <a:endParaRPr/>
          </a:p>
          <a:p>
            <a:pPr indent="-298450" lvl="1" marL="914400" rtl="0" algn="l">
              <a:spcBef>
                <a:spcPts val="0"/>
              </a:spcBef>
              <a:spcAft>
                <a:spcPts val="0"/>
              </a:spcAft>
              <a:buSzPts val="1100"/>
              <a:buChar char="○"/>
            </a:pPr>
            <a:r>
              <a:rPr lang="en"/>
              <a:t>What do you need in place in order to be able to stay true to yourself?</a:t>
            </a:r>
            <a:endParaRPr/>
          </a:p>
          <a:p>
            <a:pPr indent="-298450" lvl="0" marL="457200" rtl="0" algn="l">
              <a:spcBef>
                <a:spcPts val="0"/>
              </a:spcBef>
              <a:spcAft>
                <a:spcPts val="0"/>
              </a:spcAft>
              <a:buSzPts val="1100"/>
              <a:buChar char="●"/>
            </a:pPr>
            <a:r>
              <a:rPr lang="en"/>
              <a:t>Think about things that make you uncomfortable</a:t>
            </a:r>
            <a:endParaRPr/>
          </a:p>
          <a:p>
            <a:pPr indent="-298450" lvl="1" marL="914400" rtl="0" algn="l">
              <a:spcBef>
                <a:spcPts val="0"/>
              </a:spcBef>
              <a:spcAft>
                <a:spcPts val="0"/>
              </a:spcAft>
              <a:buSzPts val="1100"/>
              <a:buChar char="○"/>
            </a:pPr>
            <a:r>
              <a:rPr lang="en"/>
              <a:t>What do you need in order to be able to take care of yourself?</a:t>
            </a:r>
            <a:endParaRPr/>
          </a:p>
          <a:p>
            <a:pPr indent="0" lvl="0" marL="914400" rtl="0" algn="l">
              <a:spcBef>
                <a:spcPts val="0"/>
              </a:spcBef>
              <a:spcAft>
                <a:spcPts val="0"/>
              </a:spcAft>
              <a:buNone/>
            </a:pPr>
            <a:r>
              <a:t/>
            </a:r>
            <a:endParaRPr/>
          </a:p>
          <a:p>
            <a:pPr indent="0" lvl="0" marL="0" rtl="0" algn="l">
              <a:spcBef>
                <a:spcPts val="0"/>
              </a:spcBef>
              <a:spcAft>
                <a:spcPts val="0"/>
              </a:spcAft>
              <a:buNone/>
            </a:pPr>
            <a:r>
              <a:rPr b="1" lang="en"/>
              <a:t>2. Reflect upon your boundaries</a:t>
            </a:r>
            <a:endParaRPr b="1"/>
          </a:p>
          <a:p>
            <a:pPr indent="-298450" lvl="0" marL="457200" rtl="0" algn="l">
              <a:spcBef>
                <a:spcPts val="0"/>
              </a:spcBef>
              <a:spcAft>
                <a:spcPts val="0"/>
              </a:spcAft>
              <a:buSzPts val="1100"/>
              <a:buChar char="●"/>
            </a:pPr>
            <a:r>
              <a:rPr lang="en"/>
              <a:t>Think through the implications of setting this boundary (for yourself and for others in your life)--This will allow you to be clear with yourself about your boundaries</a:t>
            </a:r>
            <a:endParaRPr/>
          </a:p>
          <a:p>
            <a:pPr indent="0" lvl="0" marL="457200" rtl="0" algn="l">
              <a:spcBef>
                <a:spcPts val="0"/>
              </a:spcBef>
              <a:spcAft>
                <a:spcPts val="0"/>
              </a:spcAft>
              <a:buNone/>
            </a:pPr>
            <a:r>
              <a:t/>
            </a:r>
            <a:endParaRPr/>
          </a:p>
          <a:p>
            <a:pPr indent="0" lvl="0" marL="0" rtl="0" algn="l">
              <a:spcBef>
                <a:spcPts val="0"/>
              </a:spcBef>
              <a:spcAft>
                <a:spcPts val="0"/>
              </a:spcAft>
              <a:buNone/>
            </a:pPr>
            <a:r>
              <a:rPr b="1" lang="en"/>
              <a:t>3. Communicate your boundaries</a:t>
            </a:r>
            <a:endParaRPr b="1"/>
          </a:p>
          <a:p>
            <a:pPr indent="-298450" lvl="0" marL="457200" rtl="0" algn="l">
              <a:spcBef>
                <a:spcPts val="0"/>
              </a:spcBef>
              <a:spcAft>
                <a:spcPts val="0"/>
              </a:spcAft>
              <a:buSzPts val="1100"/>
              <a:buChar char="●"/>
            </a:pPr>
            <a:r>
              <a:rPr lang="en"/>
              <a:t>Using “I” statements, articulate your boundaries with the other person(s)</a:t>
            </a:r>
            <a:endParaRPr/>
          </a:p>
          <a:p>
            <a:pPr indent="-298450" lvl="0" marL="457200" rtl="0" algn="l">
              <a:spcBef>
                <a:spcPts val="0"/>
              </a:spcBef>
              <a:spcAft>
                <a:spcPts val="0"/>
              </a:spcAft>
              <a:buSzPts val="1100"/>
              <a:buChar char="●"/>
            </a:pPr>
            <a:r>
              <a:rPr lang="en"/>
              <a:t>Remember to stay focused on </a:t>
            </a:r>
            <a:r>
              <a:rPr i="1" lang="en"/>
              <a:t>your</a:t>
            </a:r>
            <a:r>
              <a:rPr lang="en"/>
              <a:t> part of the communication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4. Abide by your boundaries</a:t>
            </a:r>
            <a:endParaRPr b="1"/>
          </a:p>
          <a:p>
            <a:pPr indent="-298450" lvl="0" marL="457200" rtl="0" algn="l">
              <a:spcBef>
                <a:spcPts val="0"/>
              </a:spcBef>
              <a:spcAft>
                <a:spcPts val="0"/>
              </a:spcAft>
              <a:buSzPts val="1100"/>
              <a:buChar char="●"/>
            </a:pPr>
            <a:r>
              <a:rPr lang="en"/>
              <a:t>Once you have established your boundaries, you may find it helpful to refer back to them occasionally for support</a:t>
            </a:r>
            <a:endParaRPr/>
          </a:p>
          <a:p>
            <a:pPr indent="0" lvl="0" marL="0" rtl="0" algn="l">
              <a:spcBef>
                <a:spcPts val="0"/>
              </a:spcBef>
              <a:spcAft>
                <a:spcPts val="0"/>
              </a:spcAft>
              <a:buNone/>
            </a:pPr>
            <a:r>
              <a:t/>
            </a:r>
            <a:endParaRPr b="1"/>
          </a:p>
          <a:p>
            <a:pPr indent="0" lvl="0" marL="0" rtl="0" algn="l">
              <a:spcBef>
                <a:spcPts val="0"/>
              </a:spcBef>
              <a:spcAft>
                <a:spcPts val="0"/>
              </a:spcAft>
              <a:buNone/>
            </a:pPr>
            <a:r>
              <a:rPr i="1" lang="en"/>
              <a:t>Boundaries allow people to be present with one another in their own terms.</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Boundaries can help to keep a relationship safe.</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What conversation-boundaries do you need?</a:t>
            </a:r>
            <a:endParaRPr i="1"/>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4d7c5c26c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4d7c5c26c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4d7c5c26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4d7c5c26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222222"/>
                </a:solidFill>
              </a:rPr>
              <a:t>SARAH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4d7c5c26c4_0_1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4d7c5c26c4_0_1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when we do the work of setting boundaries, there will still be times when they are crossed, when incidents happen. </a:t>
            </a:r>
            <a:r>
              <a:rPr lang="en">
                <a:solidFill>
                  <a:schemeClr val="dk1"/>
                </a:solidFill>
              </a:rPr>
              <a:t>If you are like me, lists of prompt questions are helpful to start processing what happened, to help guide my self-reflection. </a:t>
            </a:r>
            <a:r>
              <a:rPr lang="en"/>
              <a:t>On the slide, you’ll see a list of questions for two possible scenarios: When you are affected AND when you have affected others (because if we are honest with ourselves, sometimes we are the creators of harm). [read questions]. These questions are rooted in principles of restorative justice, where it’s important to give those affected agency to describe the impact of the incident AND for those affecting others to take responsibility for their actions.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4d7c5c26c4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4d7c5c26c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Once you’ve take time to process &amp; self-reflect, you have the agency to decide what to do next. One option is to open a feedback loop in order to share what you’ve learned. A feedback loop is an </a:t>
            </a:r>
            <a:r>
              <a:rPr lang="en"/>
              <a:t>intentional</a:t>
            </a:r>
            <a:r>
              <a:rPr lang="en"/>
              <a:t> tool that guides the feedback process. I personally find this structure helpful, especially for difficult conversations. A feedback loop has three parts:</a:t>
            </a:r>
            <a:endParaRPr/>
          </a:p>
          <a:p>
            <a:pPr indent="-298450" lvl="0" marL="457200" rtl="0" algn="l">
              <a:spcBef>
                <a:spcPts val="0"/>
              </a:spcBef>
              <a:spcAft>
                <a:spcPts val="0"/>
              </a:spcAft>
              <a:buSzPts val="1100"/>
              <a:buAutoNum type="arabicPeriod"/>
            </a:pPr>
            <a:r>
              <a:rPr lang="en"/>
              <a:t>Open: Set the stage, purpose of the feedback, what do I hope to learn/what is the giver trying to give, suggestion or a must-do</a:t>
            </a:r>
            <a:endParaRPr/>
          </a:p>
          <a:p>
            <a:pPr indent="-298450" lvl="0" marL="457200" rtl="0" algn="l">
              <a:spcBef>
                <a:spcPts val="0"/>
              </a:spcBef>
              <a:spcAft>
                <a:spcPts val="0"/>
              </a:spcAft>
              <a:buSzPts val="1100"/>
              <a:buAutoNum type="arabicPeriod"/>
            </a:pPr>
            <a:r>
              <a:rPr lang="en"/>
              <a:t>Body: Have the conversation, exchange information, practice active listening, problem-solving, empathy</a:t>
            </a:r>
            <a:endParaRPr/>
          </a:p>
          <a:p>
            <a:pPr indent="-298450" lvl="0" marL="457200" rtl="0" algn="l">
              <a:spcBef>
                <a:spcPts val="0"/>
              </a:spcBef>
              <a:spcAft>
                <a:spcPts val="0"/>
              </a:spcAft>
              <a:buSzPts val="1100"/>
              <a:buAutoNum type="arabicPeriod"/>
            </a:pPr>
            <a:r>
              <a:rPr lang="en"/>
              <a:t>Close: An important step! CLOSE THE LOOP. What happens next? What are the follow-ups? What have I learned? Important for accountability. Can happen in the moment or you can make a request for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Important to set boundaries, expectations for self and others. Listen, but you get to decide what happens next (most of the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Feedback loops can be used in all types of situations: For sure when boundaries are crossed, but also when getting feedback on services, spaces, or collections.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6d1f76ec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26d1f76ec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Up until now, the majority of our conversation has been focused on the self and what we can do as individuals to </a:t>
            </a:r>
            <a:r>
              <a:rPr lang="en"/>
              <a:t>incorporate</a:t>
            </a:r>
            <a:r>
              <a:rPr lang="en"/>
              <a:t> aspects of radical empathy, care, boundaries into our professional practice. For this third and final section of today’s presentation, we’re going to shift the discussion slightly and talk about what our organizations/institutions can do to help promote care, accountability, and empathy. Because while self-care is important, there is also an obligation for our libraries to put systems in place to enable organizational-care.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4d7c5c26c4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4d7c5c26c4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an organizational-level, one place we can start to bring these concepts into our work is our values.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b="1" lang="en"/>
              <a:t>Incorporate care and empathy in your values (and all the other things)</a:t>
            </a:r>
            <a:r>
              <a:rPr lang="en"/>
              <a:t>: This may seem simple, but including these key concepts in your library’s values is an important step. Our organizational v</a:t>
            </a:r>
            <a:r>
              <a:rPr lang="en"/>
              <a:t>alues are ever-present ideals and incorporating these concepts into our values work allows for opportunities to influence our behaviours and decision-making and create a built-in mechanism for accountability.</a:t>
            </a:r>
            <a:endParaRPr/>
          </a:p>
          <a:p>
            <a:pPr indent="-298450" lvl="0" marL="457200" rtl="0" algn="l">
              <a:spcBef>
                <a:spcPts val="0"/>
              </a:spcBef>
              <a:spcAft>
                <a:spcPts val="0"/>
              </a:spcAft>
              <a:buClr>
                <a:schemeClr val="dk1"/>
              </a:buClr>
              <a:buSzPts val="1100"/>
              <a:buChar char="●"/>
            </a:pPr>
            <a:r>
              <a:rPr b="1" lang="en">
                <a:solidFill>
                  <a:schemeClr val="dk1"/>
                </a:solidFill>
              </a:rPr>
              <a:t>Talk about how this influences day-to-day work</a:t>
            </a:r>
            <a:r>
              <a:rPr lang="en">
                <a:solidFill>
                  <a:schemeClr val="dk1"/>
                </a:solidFill>
              </a:rPr>
              <a:t>: It’s important for adoption, activation and organizational change. We want to avoid a situation where we create values, add them to library’s website and then never talk about them again. Talking about values can mean referencing them in all-staff communications, in onboarding activities, in departmental meetings, in budget documents, any of your foundational systems and structures. Just keep talking about them. At Michigan, we encourage new teams and projects to review our set of values and discuss how the values will show-up in their work.</a:t>
            </a:r>
            <a:endParaRPr/>
          </a:p>
          <a:p>
            <a:pPr indent="-298450" lvl="0" marL="457200" rtl="0" algn="l">
              <a:spcBef>
                <a:spcPts val="0"/>
              </a:spcBef>
              <a:spcAft>
                <a:spcPts val="0"/>
              </a:spcAft>
              <a:buSzPts val="1100"/>
              <a:buChar char="●"/>
            </a:pPr>
            <a:r>
              <a:rPr b="1" lang="en"/>
              <a:t>Be open to challenging conversations</a:t>
            </a:r>
            <a:r>
              <a:rPr lang="en"/>
              <a:t>: We want to foster meaningful engagement with our values in order to influence our work, so we need to be open to having difficult conversations around our values: To discuss inherent tensions within a set of values, to discuss different interpretations/perceptions of values by individuals, and, as I said in the first slide, to talk about the gap between espoused and lived values. We need to have these conversations in order to lean into the possibilities.</a:t>
            </a:r>
            <a:endParaRPr/>
          </a:p>
          <a:p>
            <a:pPr indent="-298450" lvl="0" marL="457200" rtl="0" algn="l">
              <a:spcBef>
                <a:spcPts val="0"/>
              </a:spcBef>
              <a:spcAft>
                <a:spcPts val="0"/>
              </a:spcAft>
              <a:buSzPts val="1100"/>
              <a:buChar char="●"/>
            </a:pPr>
            <a:r>
              <a:rPr b="1" lang="en"/>
              <a:t>Commit to taking the time to analyze and rebuild our systems and structures</a:t>
            </a:r>
            <a:r>
              <a:rPr lang="en"/>
              <a:t>: This is the heart of the work we need to do to influence change in our systems and structures. </a:t>
            </a:r>
            <a:endParaRPr/>
          </a:p>
          <a:p>
            <a:pPr indent="-298450" lvl="1" marL="914400" rtl="0" algn="l">
              <a:spcBef>
                <a:spcPts val="0"/>
              </a:spcBef>
              <a:spcAft>
                <a:spcPts val="0"/>
              </a:spcAft>
              <a:buSzPts val="1100"/>
              <a:buChar char="○"/>
            </a:pPr>
            <a:r>
              <a:rPr lang="en"/>
              <a:t>Reflect on where oppression, bias, and power show up in your system and where there are opportunities to incorporate care, empathy, and accountability</a:t>
            </a:r>
            <a:endParaRPr/>
          </a:p>
          <a:p>
            <a:pPr indent="-298450" lvl="1" marL="914400" rtl="0" algn="l">
              <a:spcBef>
                <a:spcPts val="0"/>
              </a:spcBef>
              <a:spcAft>
                <a:spcPts val="0"/>
              </a:spcAft>
              <a:buSzPts val="1100"/>
              <a:buChar char="○"/>
            </a:pPr>
            <a:r>
              <a:rPr lang="en"/>
              <a:t>Rethink the system’s objectives and create an inspiring vision</a:t>
            </a:r>
            <a:endParaRPr/>
          </a:p>
          <a:p>
            <a:pPr indent="-298450" lvl="1" marL="914400" rtl="0" algn="l">
              <a:spcBef>
                <a:spcPts val="0"/>
              </a:spcBef>
              <a:spcAft>
                <a:spcPts val="0"/>
              </a:spcAft>
              <a:buSzPts val="1100"/>
              <a:buChar char="○"/>
            </a:pPr>
            <a:r>
              <a:rPr lang="en"/>
              <a:t>Rebuild the system by keeping the parts that are in alignment with your values and getting rid of the rest</a:t>
            </a:r>
            <a:endParaRPr/>
          </a:p>
          <a:p>
            <a:pPr indent="-298450" lvl="1" marL="914400" rtl="0" algn="l">
              <a:spcBef>
                <a:spcPts val="0"/>
              </a:spcBef>
              <a:spcAft>
                <a:spcPts val="0"/>
              </a:spcAft>
              <a:buSzPts val="1100"/>
              <a:buChar char="○"/>
            </a:pPr>
            <a:r>
              <a:rPr lang="en"/>
              <a:t>Depending on the system, this can be a long process, but the effort is well worth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4d7c5c26c4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4d7c5c26c4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look at a specific example of </a:t>
            </a:r>
            <a:r>
              <a:rPr lang="en"/>
              <a:t>incorporating</a:t>
            </a:r>
            <a:r>
              <a:rPr lang="en"/>
              <a:t> today’s key concepts into a specific aspect of our </a:t>
            </a:r>
            <a:r>
              <a:rPr lang="en"/>
              <a:t>library</a:t>
            </a:r>
            <a:r>
              <a:rPr lang="en"/>
              <a:t> work: User services. Reflecting on what we’ve already discussed today, look for opportunities to incorporate care, empathy, and accountability into your user services policies &amp; procedures. Where can we? [read slides]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4d7c5c26c4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4d7c5c26c4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conclusion, we want to encourage you all to reflect on some of today’s themes: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b="1" lang="en"/>
              <a:t>Prioritize people</a:t>
            </a:r>
            <a:r>
              <a:rPr lang="en"/>
              <a:t>: Both staff and users in order to hold true to the mission and values of our organizations.</a:t>
            </a:r>
            <a:endParaRPr/>
          </a:p>
          <a:p>
            <a:pPr indent="-298450" lvl="0" marL="457200" rtl="0" algn="l">
              <a:spcBef>
                <a:spcPts val="0"/>
              </a:spcBef>
              <a:spcAft>
                <a:spcPts val="0"/>
              </a:spcAft>
              <a:buSzPts val="1100"/>
              <a:buChar char="●"/>
            </a:pPr>
            <a:r>
              <a:rPr b="1" lang="en"/>
              <a:t>Radical empathy</a:t>
            </a:r>
            <a:r>
              <a:rPr lang="en"/>
              <a:t>: Listen to understand. Aim to connect. Advocate on behalf of others when designing/reviewing organizational policies and practices</a:t>
            </a:r>
            <a:endParaRPr/>
          </a:p>
          <a:p>
            <a:pPr indent="-298450" lvl="0" marL="457200" rtl="0" algn="l">
              <a:spcBef>
                <a:spcPts val="0"/>
              </a:spcBef>
              <a:spcAft>
                <a:spcPts val="0"/>
              </a:spcAft>
              <a:buSzPts val="1100"/>
              <a:buChar char="●"/>
            </a:pPr>
            <a:r>
              <a:rPr b="1" lang="en"/>
              <a:t>Don’t run from the tensions</a:t>
            </a:r>
            <a:r>
              <a:rPr lang="en"/>
              <a:t>. Acknowledge them to address then. This makes colleagues feel seen and heard and allows the organization to actually benefit. </a:t>
            </a:r>
            <a:endParaRPr/>
          </a:p>
          <a:p>
            <a:pPr indent="-298450" lvl="0" marL="457200" rtl="0" algn="l">
              <a:spcBef>
                <a:spcPts val="0"/>
              </a:spcBef>
              <a:spcAft>
                <a:spcPts val="0"/>
              </a:spcAft>
              <a:buSzPts val="1100"/>
              <a:buChar char="●"/>
            </a:pPr>
            <a:r>
              <a:rPr b="1" lang="en"/>
              <a:t>Values</a:t>
            </a:r>
            <a:r>
              <a:rPr lang="en"/>
              <a:t>: We asked you to reflect on your personal values as pre-work for today’s session. We hope you were able to do that. Share your values with others, think about how they connect with your organization's values, and use them as a way to hold yourself accountable.</a:t>
            </a:r>
            <a:endParaRPr/>
          </a:p>
          <a:p>
            <a:pPr indent="-298450" lvl="0" marL="457200" rtl="0" algn="l">
              <a:spcBef>
                <a:spcPts val="0"/>
              </a:spcBef>
              <a:spcAft>
                <a:spcPts val="0"/>
              </a:spcAft>
              <a:buSzPts val="1100"/>
              <a:buChar char="●"/>
            </a:pPr>
            <a:r>
              <a:rPr b="1" lang="en"/>
              <a:t>Growth</a:t>
            </a:r>
            <a:r>
              <a:rPr lang="en"/>
              <a:t>: Finally - aim to live in the growth zone. User service is hard work. Don’t allow yourself to experience the discomfort of this work without the benefit of growth and evolution. And look for support in an accountability partner.</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26f8d5b3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26f8d5b3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t>
            </a:r>
            <a:r>
              <a:rPr lang="en"/>
              <a:t>finally</a:t>
            </a:r>
            <a:r>
              <a:rPr lang="en"/>
              <a:t>, we’re going to leave you today with a quote from the late, great Tina Turner that we feel sums up our view of how we center our needs (as well as our users) through care, </a:t>
            </a:r>
            <a:r>
              <a:rPr lang="en"/>
              <a:t>accountability</a:t>
            </a:r>
            <a:r>
              <a:rPr lang="en"/>
              <a:t>, and empathy. [read quote]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4d7c5c26c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4d7c5c26c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we’re going to send you along to break-out rooms to give you an opportunity to practice some of the concepts we discussed today. Aiming for 35 minutes. We’ll come back together to share one key takeaway from today’s conversation. See you soon!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26f8d5b309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26f8d5b309_0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mins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4d7c5c26c4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4d7c5c26c4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min</a:t>
            </a:r>
            <a:endParaRPr/>
          </a:p>
          <a:p>
            <a:pPr indent="0" lvl="0" marL="0" rtl="0" algn="l">
              <a:spcBef>
                <a:spcPts val="0"/>
              </a:spcBef>
              <a:spcAft>
                <a:spcPts val="0"/>
              </a:spcAft>
              <a:buNone/>
            </a:pPr>
            <a:r>
              <a:rPr lang="en" u="sng">
                <a:solidFill>
                  <a:schemeClr val="hlink"/>
                </a:solidFill>
                <a:hlinkClick r:id="rId2"/>
              </a:rPr>
              <a:t>https://americanart.si.edu/artwork/subway-8731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Breakout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d7c5c26c4_0_1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4d7c5c26c4_0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222222"/>
                </a:solidFill>
              </a:rPr>
              <a:t>SARAH</a:t>
            </a:r>
            <a:endParaRPr/>
          </a:p>
          <a:p>
            <a:pPr indent="0" lvl="0" marL="0" rtl="0" algn="l">
              <a:spcBef>
                <a:spcPts val="0"/>
              </a:spcBef>
              <a:spcAft>
                <a:spcPts val="0"/>
              </a:spcAft>
              <a:buNone/>
            </a:pPr>
            <a:r>
              <a:rPr lang="en"/>
              <a:t>Libraries are places of trauma lately. E</a:t>
            </a:r>
            <a:r>
              <a:rPr lang="en"/>
              <a:t>ach crack needs to be nurtured, healed, and celebrated for making us who we are. Kintsugi ("golden joinery"), also known as Kintsukuroi ("golden repair"), is the Japanese art of repairing broken pottery by mending the areas of breakage with lacquer dusted or mixed with powdered gold, silver, or platinum. As we consider how to fix the cracks, it is our values and our purpose that centers our work. It is in coming together that we are better. We had you think about your personal values and your why to center us in today’s topic as any work towards others starts from self.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e3f12c4d8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e3f12c4d8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(5 mins)</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4f622f608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4f622f608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4d7c5c26c4_0_1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4d7c5c26c4_0_1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(1mins)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2A2B2C"/>
                </a:solidFill>
              </a:rPr>
              <a:t>The ladder of inference is a tool that explains how we come to meaning making. Each step in the process is represented by a rung on the ladder—so you start at the bottom, then climb each rung before coming to a perspective. It was first developed in 1970 by Chris Argyris to explain how people make and sustain their assumptions about the world, also called mental models. Using the ladder of inference can help us to identify cognitive biases that reinforce our beliefs and biases regardless of validity. It can help us understand how others are perceiving an alternative reality. </a:t>
            </a:r>
            <a:endParaRPr sz="1200">
              <a:solidFill>
                <a:srgbClr val="2A2B2C"/>
              </a:solidFill>
            </a:endParaRPr>
          </a:p>
          <a:p>
            <a:pPr indent="-304800" lvl="0" marL="457200" rtl="0" algn="l">
              <a:lnSpc>
                <a:spcPct val="115000"/>
              </a:lnSpc>
              <a:spcBef>
                <a:spcPts val="1400"/>
              </a:spcBef>
              <a:spcAft>
                <a:spcPts val="0"/>
              </a:spcAft>
              <a:buClr>
                <a:srgbClr val="0A171C"/>
              </a:buClr>
              <a:buSzPts val="1200"/>
              <a:buAutoNum type="arabicPeriod"/>
            </a:pPr>
            <a:r>
              <a:rPr lang="en" sz="1200">
                <a:solidFill>
                  <a:srgbClr val="0A171C"/>
                </a:solidFill>
                <a:highlight>
                  <a:srgbClr val="FEFDFB"/>
                </a:highlight>
              </a:rPr>
              <a:t>Available data</a:t>
            </a:r>
            <a:endParaRPr sz="1200">
              <a:solidFill>
                <a:srgbClr val="0A171C"/>
              </a:solidFill>
              <a:highlight>
                <a:srgbClr val="FEFDFB"/>
              </a:highlight>
            </a:endParaRPr>
          </a:p>
          <a:p>
            <a:pPr indent="-304800" lvl="1" marL="914400" rtl="0" algn="l">
              <a:lnSpc>
                <a:spcPct val="115000"/>
              </a:lnSpc>
              <a:spcBef>
                <a:spcPts val="0"/>
              </a:spcBef>
              <a:spcAft>
                <a:spcPts val="0"/>
              </a:spcAft>
              <a:buClr>
                <a:srgbClr val="0A171C"/>
              </a:buClr>
              <a:buSzPts val="1200"/>
              <a:buChar char="○"/>
            </a:pPr>
            <a:r>
              <a:rPr lang="en" sz="1200">
                <a:solidFill>
                  <a:srgbClr val="0A171C"/>
                </a:solidFill>
                <a:highlight>
                  <a:srgbClr val="FEFDFB"/>
                </a:highlight>
              </a:rPr>
              <a:t>This is the reality we are able to observe.</a:t>
            </a:r>
            <a:endParaRPr sz="1200">
              <a:solidFill>
                <a:srgbClr val="0A171C"/>
              </a:solidFill>
              <a:highlight>
                <a:srgbClr val="FEFDFB"/>
              </a:highlight>
            </a:endParaRPr>
          </a:p>
          <a:p>
            <a:pPr indent="-304800" lvl="0" marL="457200" rtl="0" algn="l">
              <a:lnSpc>
                <a:spcPct val="115000"/>
              </a:lnSpc>
              <a:spcBef>
                <a:spcPts val="0"/>
              </a:spcBef>
              <a:spcAft>
                <a:spcPts val="0"/>
              </a:spcAft>
              <a:buClr>
                <a:srgbClr val="0A171C"/>
              </a:buClr>
              <a:buSzPts val="1200"/>
              <a:buAutoNum type="arabicPeriod"/>
            </a:pPr>
            <a:r>
              <a:rPr lang="en" sz="1200">
                <a:solidFill>
                  <a:srgbClr val="0A171C"/>
                </a:solidFill>
                <a:highlight>
                  <a:srgbClr val="FEFDFB"/>
                </a:highlight>
              </a:rPr>
              <a:t>Selected data</a:t>
            </a:r>
            <a:endParaRPr sz="1200">
              <a:solidFill>
                <a:srgbClr val="0A171C"/>
              </a:solidFill>
              <a:highlight>
                <a:srgbClr val="FEFDFB"/>
              </a:highlight>
            </a:endParaRPr>
          </a:p>
          <a:p>
            <a:pPr indent="-304800" lvl="1" marL="914400" rtl="0" algn="l">
              <a:lnSpc>
                <a:spcPct val="115000"/>
              </a:lnSpc>
              <a:spcBef>
                <a:spcPts val="0"/>
              </a:spcBef>
              <a:spcAft>
                <a:spcPts val="0"/>
              </a:spcAft>
              <a:buClr>
                <a:srgbClr val="0A171C"/>
              </a:buClr>
              <a:buSzPts val="1200"/>
              <a:buChar char="○"/>
            </a:pPr>
            <a:r>
              <a:rPr lang="en" sz="1200">
                <a:solidFill>
                  <a:srgbClr val="0A171C"/>
                </a:solidFill>
                <a:highlight>
                  <a:srgbClr val="FEFDFB"/>
                </a:highlight>
              </a:rPr>
              <a:t>We select what we pay attention to based on our prior experiences and existing beliefs. We don't have the mental capacity to take in every piece of data available, so we have to make this selection.</a:t>
            </a:r>
            <a:endParaRPr sz="1200">
              <a:solidFill>
                <a:srgbClr val="0A171C"/>
              </a:solidFill>
              <a:highlight>
                <a:srgbClr val="FEFDFB"/>
              </a:highlight>
            </a:endParaRPr>
          </a:p>
          <a:p>
            <a:pPr indent="-304800" lvl="0" marL="457200" rtl="0" algn="l">
              <a:lnSpc>
                <a:spcPct val="115000"/>
              </a:lnSpc>
              <a:spcBef>
                <a:spcPts val="0"/>
              </a:spcBef>
              <a:spcAft>
                <a:spcPts val="0"/>
              </a:spcAft>
              <a:buClr>
                <a:srgbClr val="0A171C"/>
              </a:buClr>
              <a:buSzPts val="1200"/>
              <a:buAutoNum type="arabicPeriod"/>
            </a:pPr>
            <a:r>
              <a:rPr lang="en" sz="1200">
                <a:solidFill>
                  <a:srgbClr val="0A171C"/>
                </a:solidFill>
                <a:highlight>
                  <a:srgbClr val="FEFDFB"/>
                </a:highlight>
              </a:rPr>
              <a:t>Interpretations</a:t>
            </a:r>
            <a:endParaRPr sz="1200">
              <a:solidFill>
                <a:srgbClr val="0A171C"/>
              </a:solidFill>
              <a:highlight>
                <a:srgbClr val="FEFDFB"/>
              </a:highlight>
            </a:endParaRPr>
          </a:p>
          <a:p>
            <a:pPr indent="-304800" lvl="1" marL="914400" rtl="0" algn="l">
              <a:lnSpc>
                <a:spcPct val="115000"/>
              </a:lnSpc>
              <a:spcBef>
                <a:spcPts val="0"/>
              </a:spcBef>
              <a:spcAft>
                <a:spcPts val="0"/>
              </a:spcAft>
              <a:buClr>
                <a:srgbClr val="0A171C"/>
              </a:buClr>
              <a:buSzPts val="1200"/>
              <a:buChar char="○"/>
            </a:pPr>
            <a:r>
              <a:rPr lang="en" sz="1200">
                <a:solidFill>
                  <a:srgbClr val="0A171C"/>
                </a:solidFill>
                <a:highlight>
                  <a:srgbClr val="FEFDFB"/>
                </a:highlight>
              </a:rPr>
              <a:t>We give facts meaning. We paraphrase what we see or hear to make sense of it.</a:t>
            </a:r>
            <a:endParaRPr sz="1200">
              <a:solidFill>
                <a:srgbClr val="0A171C"/>
              </a:solidFill>
              <a:highlight>
                <a:srgbClr val="FEFDFB"/>
              </a:highlight>
            </a:endParaRPr>
          </a:p>
          <a:p>
            <a:pPr indent="-304800" lvl="0" marL="457200" rtl="0" algn="l">
              <a:lnSpc>
                <a:spcPct val="115000"/>
              </a:lnSpc>
              <a:spcBef>
                <a:spcPts val="0"/>
              </a:spcBef>
              <a:spcAft>
                <a:spcPts val="0"/>
              </a:spcAft>
              <a:buClr>
                <a:srgbClr val="0A171C"/>
              </a:buClr>
              <a:buSzPts val="1200"/>
              <a:buAutoNum type="arabicPeriod"/>
            </a:pPr>
            <a:r>
              <a:rPr lang="en" sz="1200">
                <a:solidFill>
                  <a:srgbClr val="0A171C"/>
                </a:solidFill>
                <a:highlight>
                  <a:srgbClr val="FEFDFB"/>
                </a:highlight>
              </a:rPr>
              <a:t>Assumptions</a:t>
            </a:r>
            <a:endParaRPr sz="1200">
              <a:solidFill>
                <a:srgbClr val="0A171C"/>
              </a:solidFill>
              <a:highlight>
                <a:srgbClr val="FEFDFB"/>
              </a:highlight>
            </a:endParaRPr>
          </a:p>
          <a:p>
            <a:pPr indent="-304800" lvl="1" marL="914400" rtl="0" algn="l">
              <a:lnSpc>
                <a:spcPct val="115000"/>
              </a:lnSpc>
              <a:spcBef>
                <a:spcPts val="0"/>
              </a:spcBef>
              <a:spcAft>
                <a:spcPts val="0"/>
              </a:spcAft>
              <a:buClr>
                <a:srgbClr val="0A171C"/>
              </a:buClr>
              <a:buSzPts val="1200"/>
              <a:buChar char="○"/>
            </a:pPr>
            <a:r>
              <a:rPr lang="en" sz="1200">
                <a:solidFill>
                  <a:srgbClr val="0A171C"/>
                </a:solidFill>
                <a:highlight>
                  <a:srgbClr val="FEFDFB"/>
                </a:highlight>
              </a:rPr>
              <a:t>Based on our interpretation, we make our own personal assumptions.</a:t>
            </a:r>
            <a:endParaRPr sz="1200">
              <a:solidFill>
                <a:srgbClr val="0A171C"/>
              </a:solidFill>
              <a:highlight>
                <a:srgbClr val="FEFDFB"/>
              </a:highlight>
            </a:endParaRPr>
          </a:p>
          <a:p>
            <a:pPr indent="-304800" lvl="0" marL="457200" rtl="0" algn="l">
              <a:lnSpc>
                <a:spcPct val="115000"/>
              </a:lnSpc>
              <a:spcBef>
                <a:spcPts val="0"/>
              </a:spcBef>
              <a:spcAft>
                <a:spcPts val="0"/>
              </a:spcAft>
              <a:buClr>
                <a:srgbClr val="0A171C"/>
              </a:buClr>
              <a:buSzPts val="1200"/>
              <a:buAutoNum type="arabicPeriod"/>
            </a:pPr>
            <a:r>
              <a:rPr lang="en" sz="1200">
                <a:solidFill>
                  <a:srgbClr val="0A171C"/>
                </a:solidFill>
                <a:highlight>
                  <a:srgbClr val="FEFDFB"/>
                </a:highlight>
              </a:rPr>
              <a:t>Conclusions</a:t>
            </a:r>
            <a:endParaRPr sz="1200">
              <a:solidFill>
                <a:srgbClr val="0A171C"/>
              </a:solidFill>
              <a:highlight>
                <a:srgbClr val="FEFDFB"/>
              </a:highlight>
            </a:endParaRPr>
          </a:p>
          <a:p>
            <a:pPr indent="-304800" lvl="1" marL="914400" rtl="0" algn="l">
              <a:lnSpc>
                <a:spcPct val="115000"/>
              </a:lnSpc>
              <a:spcBef>
                <a:spcPts val="0"/>
              </a:spcBef>
              <a:spcAft>
                <a:spcPts val="0"/>
              </a:spcAft>
              <a:buClr>
                <a:srgbClr val="0A171C"/>
              </a:buClr>
              <a:buSzPts val="1200"/>
              <a:buChar char="○"/>
            </a:pPr>
            <a:r>
              <a:rPr lang="en" sz="1200">
                <a:solidFill>
                  <a:srgbClr val="0A171C"/>
                </a:solidFill>
                <a:highlight>
                  <a:srgbClr val="FEFDFB"/>
                </a:highlight>
              </a:rPr>
              <a:t>We draw conclusions from our assumptions.</a:t>
            </a:r>
            <a:endParaRPr sz="1200">
              <a:solidFill>
                <a:srgbClr val="0A171C"/>
              </a:solidFill>
              <a:highlight>
                <a:srgbClr val="FEFDFB"/>
              </a:highlight>
            </a:endParaRPr>
          </a:p>
          <a:p>
            <a:pPr indent="-304800" lvl="0" marL="457200" rtl="0" algn="l">
              <a:lnSpc>
                <a:spcPct val="115000"/>
              </a:lnSpc>
              <a:spcBef>
                <a:spcPts val="0"/>
              </a:spcBef>
              <a:spcAft>
                <a:spcPts val="0"/>
              </a:spcAft>
              <a:buClr>
                <a:srgbClr val="0A171C"/>
              </a:buClr>
              <a:buSzPts val="1200"/>
              <a:buAutoNum type="arabicPeriod"/>
            </a:pPr>
            <a:r>
              <a:rPr lang="en" sz="1200">
                <a:solidFill>
                  <a:srgbClr val="0A171C"/>
                </a:solidFill>
                <a:highlight>
                  <a:srgbClr val="FEFDFB"/>
                </a:highlight>
              </a:rPr>
              <a:t>Beliefs</a:t>
            </a:r>
            <a:endParaRPr sz="1200">
              <a:solidFill>
                <a:srgbClr val="0A171C"/>
              </a:solidFill>
              <a:highlight>
                <a:srgbClr val="FEFDFB"/>
              </a:highlight>
            </a:endParaRPr>
          </a:p>
          <a:p>
            <a:pPr indent="-304800" lvl="1" marL="914400" rtl="0" algn="l">
              <a:lnSpc>
                <a:spcPct val="115000"/>
              </a:lnSpc>
              <a:spcBef>
                <a:spcPts val="0"/>
              </a:spcBef>
              <a:spcAft>
                <a:spcPts val="0"/>
              </a:spcAft>
              <a:buClr>
                <a:srgbClr val="0A171C"/>
              </a:buClr>
              <a:buSzPts val="1200"/>
              <a:buChar char="○"/>
            </a:pPr>
            <a:r>
              <a:rPr lang="en" sz="1200">
                <a:solidFill>
                  <a:srgbClr val="0A171C"/>
                </a:solidFill>
                <a:highlight>
                  <a:srgbClr val="FEFDFB"/>
                </a:highlight>
              </a:rPr>
              <a:t>Our beliefs are then developed from the conclusions we make.</a:t>
            </a:r>
            <a:endParaRPr sz="1200">
              <a:solidFill>
                <a:srgbClr val="0A171C"/>
              </a:solidFill>
              <a:highlight>
                <a:srgbClr val="FEFDFB"/>
              </a:highlight>
            </a:endParaRPr>
          </a:p>
          <a:p>
            <a:pPr indent="-304800" lvl="0" marL="457200" rtl="0" algn="l">
              <a:lnSpc>
                <a:spcPct val="115000"/>
              </a:lnSpc>
              <a:spcBef>
                <a:spcPts val="0"/>
              </a:spcBef>
              <a:spcAft>
                <a:spcPts val="0"/>
              </a:spcAft>
              <a:buClr>
                <a:srgbClr val="0A171C"/>
              </a:buClr>
              <a:buSzPts val="1200"/>
              <a:buAutoNum type="arabicPeriod"/>
            </a:pPr>
            <a:r>
              <a:rPr lang="en" sz="1200">
                <a:solidFill>
                  <a:srgbClr val="0A171C"/>
                </a:solidFill>
                <a:highlight>
                  <a:srgbClr val="FEFDFB"/>
                </a:highlight>
              </a:rPr>
              <a:t>Actions</a:t>
            </a:r>
            <a:endParaRPr sz="1200">
              <a:solidFill>
                <a:srgbClr val="0A171C"/>
              </a:solidFill>
              <a:highlight>
                <a:srgbClr val="FEFDFB"/>
              </a:highlight>
            </a:endParaRPr>
          </a:p>
          <a:p>
            <a:pPr indent="-304800" lvl="1" marL="914400" rtl="0" algn="l">
              <a:lnSpc>
                <a:spcPct val="115000"/>
              </a:lnSpc>
              <a:spcBef>
                <a:spcPts val="0"/>
              </a:spcBef>
              <a:spcAft>
                <a:spcPts val="0"/>
              </a:spcAft>
              <a:buClr>
                <a:srgbClr val="0A171C"/>
              </a:buClr>
              <a:buSzPts val="1200"/>
              <a:buChar char="○"/>
            </a:pPr>
            <a:r>
              <a:rPr lang="en" sz="1200">
                <a:solidFill>
                  <a:srgbClr val="0A171C"/>
                </a:solidFill>
                <a:highlight>
                  <a:srgbClr val="FEFDFB"/>
                </a:highlight>
              </a:rPr>
              <a:t>Finally, we take actions that are rooted in what we believe to be true.</a:t>
            </a:r>
            <a:endParaRPr sz="1200">
              <a:solidFill>
                <a:srgbClr val="0A171C"/>
              </a:solidFill>
              <a:highlight>
                <a:srgbClr val="FEFDFB"/>
              </a:highlight>
            </a:endParaRPr>
          </a:p>
          <a:p>
            <a:pPr indent="0" lvl="0" marL="0" rtl="0" algn="l">
              <a:spcBef>
                <a:spcPts val="1400"/>
              </a:spcBef>
              <a:spcAft>
                <a:spcPts val="0"/>
              </a:spcAft>
              <a:buClr>
                <a:schemeClr val="dk1"/>
              </a:buClr>
              <a:buSzPts val="1100"/>
              <a:buFont typeface="Arial"/>
              <a:buNone/>
            </a:pPr>
            <a:r>
              <a:rPr lang="en" sz="1200">
                <a:solidFill>
                  <a:srgbClr val="2A2B2C"/>
                </a:solidFill>
              </a:rPr>
              <a:t>Graphic from: </a:t>
            </a:r>
            <a:r>
              <a:rPr lang="en" sz="1200" u="sng">
                <a:solidFill>
                  <a:schemeClr val="hlink"/>
                </a:solidFill>
                <a:hlinkClick r:id="rId2"/>
              </a:rPr>
              <a:t>https://thesystemsthinker.com/the-ladder-of-inference/</a:t>
            </a:r>
            <a:r>
              <a:rPr lang="en" sz="1200">
                <a:solidFill>
                  <a:srgbClr val="2A2B2C"/>
                </a:solidFill>
              </a:rPr>
              <a:t> </a:t>
            </a:r>
            <a:endParaRPr sz="1200">
              <a:solidFill>
                <a:srgbClr val="2A2B2C"/>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4d7c5c26c4_0_1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4d7c5c26c4_0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use the ladder of inference, an individual or groups walk down the ladder by asking a series of questions in order to understand the implicit information and biases at play in misunderstandings or differing conclusions.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Actions: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Why do I believe this to be the right action?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What are some alternative options?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Beliefs: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What beliefs do I hold about this?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What conclusions are they based 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Conclusions: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Why did I conclude this?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What are my assumptions there?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Assumptions: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Are my assumptions valid?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Why am I assuming this?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Interpretations: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Am I looking at this data objectively?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What other meanings could they have?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Selected data: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What did I ignore or didn't pay attention to? </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Are there other sources of data I didn't consider?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e3f12c4d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e3f12c4d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4f622f608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4f622f608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Hello. Welcome back to the large group. We hope you had some great conversations in your small groups. As a quick, 5-minute close-out exercise, we’re going to ask you to think about 1 key </a:t>
            </a:r>
            <a:r>
              <a:rPr lang="en"/>
              <a:t>takeaway</a:t>
            </a:r>
            <a:r>
              <a:rPr lang="en"/>
              <a:t> and/or 1 tool/approach you want to try in the next month. Feel free to share in the chat and we’ll provide an opportunity for folks to unmute and share if you want to.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4d7c5c26c4_0_1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4d7c5c26c4_0_1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MEGHAN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6c82817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26c82817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222222"/>
                </a:solidFill>
              </a:rPr>
              <a:t>SARAH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26d1f76e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26d1f76e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4d7c5c26c4_0_1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4d7c5c26c4_0_1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ANNIE</a:t>
            </a:r>
            <a:endParaRPr/>
          </a:p>
          <a:p>
            <a:pPr indent="0" lvl="0" marL="0" rtl="0" algn="l">
              <a:spcBef>
                <a:spcPts val="0"/>
              </a:spcBef>
              <a:spcAft>
                <a:spcPts val="0"/>
              </a:spcAft>
              <a:buNone/>
            </a:pPr>
            <a:r>
              <a:rPr lang="en"/>
              <a:t>Vocational Awe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4d7c5c26c4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4d7c5c26c4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Shannon Perez-Darby share this definition that, “Accountability is taking responsibility for your choices and the consequences of those choices.” Connie Burk frames accountability as “an internal resource for recognizing and redressing harms we have caused to ourselves and others”. Within the context of organizations, accountability emcompasses fulfilling job responsibilities as well as impact on the workplace culture.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are responsible for things and you’re accountable to people, but both are a conscious choice that comes from within. </a:t>
            </a:r>
            <a:endParaRPr/>
          </a:p>
          <a:p>
            <a:pPr indent="0" lvl="0" marL="0" rtl="0" algn="l">
              <a:spcBef>
                <a:spcPts val="0"/>
              </a:spcBef>
              <a:spcAft>
                <a:spcPts val="0"/>
              </a:spcAft>
              <a:buClr>
                <a:schemeClr val="dk1"/>
              </a:buClr>
              <a:buSzPts val="1100"/>
              <a:buFont typeface="Arial"/>
              <a:buNone/>
            </a:pPr>
            <a:r>
              <a:rPr lang="en">
                <a:solidFill>
                  <a:schemeClr val="dk1"/>
                </a:solidFill>
              </a:rPr>
              <a:t>How might we bring care to the accountability that we have for one another? For our users?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4d7c5c26c4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4d7c5c26c4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rgbClr val="202124"/>
                </a:solidFill>
              </a:rPr>
              <a:t>Empathy is the ability to understand and share the feelings of another. Empathy includes both cognitive (aka intellectually) and emotional (aka shared emotions) empathy. “Radical empathy is a concept that does exactly that – </a:t>
            </a:r>
            <a:r>
              <a:rPr b="1" lang="en">
                <a:solidFill>
                  <a:srgbClr val="202124"/>
                </a:solidFill>
              </a:rPr>
              <a:t>it encourages people to actively consider another person's point of view in order to connect more deeply with them</a:t>
            </a:r>
            <a:r>
              <a:rPr lang="en">
                <a:solidFill>
                  <a:srgbClr val="202124"/>
                </a:solidFill>
              </a:rPr>
              <a:t>.” Today, this trait enables us to see and understand another person's point of view.  </a:t>
            </a:r>
            <a:r>
              <a:rPr lang="en" u="sng">
                <a:solidFill>
                  <a:schemeClr val="hlink"/>
                </a:solidFill>
                <a:hlinkClick r:id="rId2"/>
              </a:rPr>
              <a:t>https://www.happiness.com/magazine/relationships/radical-empathy-extreme-what-is-it/#:~:text=%E2%80%9CRadical%20empathy%20is%20a%20concept,another%20person's%20point%20of%20view</a:t>
            </a:r>
            <a:r>
              <a:rPr lang="en">
                <a:solidFill>
                  <a:srgbClr val="202124"/>
                </a:solidFill>
              </a:rPr>
              <a:t>. </a:t>
            </a:r>
            <a:endParaRPr>
              <a:solidFill>
                <a:srgbClr val="202124"/>
              </a:solidFill>
            </a:endParaRPr>
          </a:p>
          <a:p>
            <a:pPr indent="0" lvl="0" marL="0" rtl="0" algn="l">
              <a:spcBef>
                <a:spcPts val="0"/>
              </a:spcBef>
              <a:spcAft>
                <a:spcPts val="0"/>
              </a:spcAft>
              <a:buNone/>
            </a:pPr>
            <a:r>
              <a:t/>
            </a:r>
            <a:endParaRPr>
              <a:solidFill>
                <a:srgbClr val="202124"/>
              </a:solidFill>
            </a:endParaRPr>
          </a:p>
          <a:p>
            <a:pPr indent="0" lvl="0" marL="0" rtl="0" algn="l">
              <a:spcBef>
                <a:spcPts val="0"/>
              </a:spcBef>
              <a:spcAft>
                <a:spcPts val="0"/>
              </a:spcAft>
              <a:buClr>
                <a:schemeClr val="dk1"/>
              </a:buClr>
              <a:buSzPts val="1100"/>
              <a:buFont typeface="Arial"/>
              <a:buNone/>
            </a:pPr>
            <a:r>
              <a:rPr lang="en">
                <a:solidFill>
                  <a:schemeClr val="dk1"/>
                </a:solidFill>
              </a:rPr>
              <a:t>Asking the right question, listening, and communicating back what you heard can help make these conversations easier. You’ll be able to create a safe space for vulnerability to exist, and hopefully, that will result in a more inclusive culture.”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Empathy is a great way to build connection and supportive collaborations.  It is important to note that the goal is here is to build engagement.  Empathy should inform a sense of radical accountability, that is centred on the goals and values of an organization for diversity, equity, and inclusion that fosters our belonging.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3"/>
              </a:rPr>
              <a:t>https://www.linkedin.com/pulse/importance-empathy-how-fuels-diversity-equity-success-gill-ccwp/</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rgbClr val="202124"/>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d7c5c26c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4d7c5c26c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26000"/>
              </a:lnSpc>
              <a:spcBef>
                <a:spcPts val="0"/>
              </a:spcBef>
              <a:spcAft>
                <a:spcPts val="0"/>
              </a:spcAft>
              <a:buNone/>
            </a:pPr>
            <a:r>
              <a:rPr lang="en" sz="1200">
                <a:solidFill>
                  <a:schemeClr val="dk1"/>
                </a:solidFill>
                <a:latin typeface="Montserrat"/>
                <a:ea typeface="Montserrat"/>
                <a:cs typeface="Montserrat"/>
                <a:sym typeface="Montserrat"/>
              </a:rPr>
              <a:t>ANNIE</a:t>
            </a:r>
            <a:endParaRPr sz="1200">
              <a:solidFill>
                <a:schemeClr val="dk1"/>
              </a:solidFill>
              <a:latin typeface="Montserrat"/>
              <a:ea typeface="Montserrat"/>
              <a:cs typeface="Montserrat"/>
              <a:sym typeface="Montserrat"/>
            </a:endParaRPr>
          </a:p>
          <a:p>
            <a:pPr indent="0" lvl="0" marL="0" rtl="0" algn="just">
              <a:lnSpc>
                <a:spcPct val="126000"/>
              </a:lnSpc>
              <a:spcBef>
                <a:spcPts val="0"/>
              </a:spcBef>
              <a:spcAft>
                <a:spcPts val="0"/>
              </a:spcAft>
              <a:buNone/>
            </a:pPr>
            <a:r>
              <a:rPr lang="en" sz="1200">
                <a:solidFill>
                  <a:schemeClr val="dk1"/>
                </a:solidFill>
                <a:latin typeface="Montserrat"/>
                <a:ea typeface="Montserrat"/>
                <a:cs typeface="Montserrat"/>
                <a:sym typeface="Montserrat"/>
              </a:rPr>
              <a:t>Image is from Grammarly article</a:t>
            </a:r>
            <a:endParaRPr sz="1200">
              <a:solidFill>
                <a:schemeClr val="dk1"/>
              </a:solidFill>
              <a:latin typeface="Montserrat"/>
              <a:ea typeface="Montserrat"/>
              <a:cs typeface="Montserrat"/>
              <a:sym typeface="Montserrat"/>
            </a:endParaRPr>
          </a:p>
          <a:p>
            <a:pPr indent="0" lvl="0" marL="0" rtl="0" algn="just">
              <a:lnSpc>
                <a:spcPct val="126000"/>
              </a:lnSpc>
              <a:spcBef>
                <a:spcPts val="0"/>
              </a:spcBef>
              <a:spcAft>
                <a:spcPts val="0"/>
              </a:spcAft>
              <a:buNone/>
            </a:pPr>
            <a:r>
              <a:t/>
            </a:r>
            <a:endParaRPr sz="1200">
              <a:solidFill>
                <a:schemeClr val="dk1"/>
              </a:solidFill>
              <a:latin typeface="Montserrat"/>
              <a:ea typeface="Montserrat"/>
              <a:cs typeface="Montserrat"/>
              <a:sym typeface="Montserrat"/>
            </a:endParaRPr>
          </a:p>
          <a:p>
            <a:pPr indent="-304800" lvl="0" marL="457200" rtl="0" algn="just">
              <a:lnSpc>
                <a:spcPct val="126000"/>
              </a:lnSpc>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Empathy is NOT sympathy</a:t>
            </a:r>
            <a:endParaRPr b="1" sz="1200">
              <a:solidFill>
                <a:schemeClr val="dk1"/>
              </a:solidFill>
              <a:latin typeface="Montserrat"/>
              <a:ea typeface="Montserrat"/>
              <a:cs typeface="Montserrat"/>
              <a:sym typeface="Montserrat"/>
            </a:endParaRPr>
          </a:p>
          <a:p>
            <a:pPr indent="-304800" lvl="1" marL="914400" rtl="0" algn="just">
              <a:lnSpc>
                <a:spcPct val="126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Sympathy is characterized by sentiments of pity for another person, yet without fully comprehending what it feels like to be in their shoes</a:t>
            </a:r>
            <a:endParaRPr sz="1200">
              <a:solidFill>
                <a:schemeClr val="dk1"/>
              </a:solidFill>
            </a:endParaRPr>
          </a:p>
          <a:p>
            <a:pPr indent="-304800" lvl="1" marL="914400" rtl="0" algn="just">
              <a:lnSpc>
                <a:spcPct val="125966"/>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It is a form of disconnection: when someone says, "I feel sorry for you", "That is terrible", they are placing distance  </a:t>
            </a:r>
            <a:endParaRPr sz="1200">
              <a:solidFill>
                <a:schemeClr val="dk1"/>
              </a:solidFill>
            </a:endParaRPr>
          </a:p>
          <a:p>
            <a:pPr indent="-304800" lvl="1" marL="914400" rtl="0" algn="just">
              <a:lnSpc>
                <a:spcPct val="125966"/>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Empathy says, "me too", "I get it" versus "NOT ME" , "We feel bad for you”</a:t>
            </a:r>
            <a:endParaRPr sz="1200">
              <a:solidFill>
                <a:schemeClr val="dk1"/>
              </a:solidFill>
              <a:latin typeface="Montserrat"/>
              <a:ea typeface="Montserrat"/>
              <a:cs typeface="Montserrat"/>
              <a:sym typeface="Montserrat"/>
            </a:endParaRPr>
          </a:p>
          <a:p>
            <a:pPr indent="-304800" lvl="0" marL="457200" rtl="0" algn="just">
              <a:lnSpc>
                <a:spcPct val="126000"/>
              </a:lnSpc>
              <a:spcBef>
                <a:spcPts val="0"/>
              </a:spcBef>
              <a:spcAft>
                <a:spcPts val="0"/>
              </a:spcAft>
              <a:buClr>
                <a:schemeClr val="dk1"/>
              </a:buClr>
              <a:buSzPts val="1200"/>
              <a:buFont typeface="Arial"/>
              <a:buChar char="●"/>
            </a:pPr>
            <a:r>
              <a:rPr b="1" lang="en" sz="1200">
                <a:solidFill>
                  <a:schemeClr val="dk1"/>
                </a:solidFill>
                <a:latin typeface="Montserrat"/>
                <a:ea typeface="Montserrat"/>
                <a:cs typeface="Montserrat"/>
                <a:sym typeface="Montserrat"/>
              </a:rPr>
              <a:t>Requires you to be present in someone's pain </a:t>
            </a:r>
            <a:endParaRPr sz="1200">
              <a:solidFill>
                <a:schemeClr val="dk1"/>
              </a:solidFill>
            </a:endParaRPr>
          </a:p>
          <a:p>
            <a:pPr indent="-304800" lvl="1" marL="914400" rtl="0" algn="just">
              <a:lnSpc>
                <a:spcPct val="126000"/>
              </a:lnSpc>
              <a:spcBef>
                <a:spcPts val="0"/>
              </a:spcBef>
              <a:spcAft>
                <a:spcPts val="0"/>
              </a:spcAft>
              <a:buClr>
                <a:schemeClr val="dk1"/>
              </a:buClr>
              <a:buSzPts val="1200"/>
              <a:buFont typeface="Arial"/>
              <a:buChar char="○"/>
            </a:pPr>
            <a:r>
              <a:rPr lang="en" sz="1200">
                <a:solidFill>
                  <a:schemeClr val="dk1"/>
                </a:solidFill>
                <a:latin typeface="Montserrat"/>
                <a:ea typeface="Montserrat"/>
                <a:cs typeface="Montserrat"/>
                <a:sym typeface="Montserrat"/>
              </a:rPr>
              <a:t>Those not willing to do that, it's not real empathy </a:t>
            </a:r>
            <a:endParaRPr sz="1200">
              <a:solidFill>
                <a:schemeClr val="dk1"/>
              </a:solidFill>
            </a:endParaRPr>
          </a:p>
          <a:p>
            <a:pPr indent="-304800" lvl="0" marL="457200" rtl="0" algn="just">
              <a:lnSpc>
                <a:spcPct val="126000"/>
              </a:lnSpc>
              <a:spcBef>
                <a:spcPts val="0"/>
              </a:spcBef>
              <a:spcAft>
                <a:spcPts val="0"/>
              </a:spcAft>
              <a:buClr>
                <a:schemeClr val="dk1"/>
              </a:buClr>
              <a:buSzPts val="1200"/>
              <a:buFont typeface="Arial"/>
              <a:buChar char="●"/>
            </a:pPr>
            <a:r>
              <a:rPr b="1" lang="en" sz="1200">
                <a:solidFill>
                  <a:schemeClr val="dk1"/>
                </a:solidFill>
                <a:latin typeface="Montserrat"/>
                <a:ea typeface="Montserrat"/>
                <a:cs typeface="Montserrat"/>
                <a:sym typeface="Montserrat"/>
              </a:rPr>
              <a:t>Switch from "walking in someone's shoes"</a:t>
            </a:r>
            <a:endParaRPr sz="1200">
              <a:solidFill>
                <a:schemeClr val="dk1"/>
              </a:solidFill>
            </a:endParaRPr>
          </a:p>
          <a:p>
            <a:pPr indent="-304800" lvl="1" marL="914400" rtl="0" algn="just">
              <a:lnSpc>
                <a:spcPct val="126000"/>
              </a:lnSpc>
              <a:spcBef>
                <a:spcPts val="0"/>
              </a:spcBef>
              <a:spcAft>
                <a:spcPts val="0"/>
              </a:spcAft>
              <a:buClr>
                <a:schemeClr val="dk1"/>
              </a:buClr>
              <a:buSzPts val="1200"/>
              <a:buFont typeface="Arial"/>
              <a:buChar char="○"/>
            </a:pPr>
            <a:r>
              <a:rPr lang="en" sz="1200">
                <a:solidFill>
                  <a:schemeClr val="dk1"/>
                </a:solidFill>
                <a:latin typeface="Montserrat"/>
                <a:ea typeface="Montserrat"/>
                <a:cs typeface="Montserrat"/>
                <a:sym typeface="Montserrat"/>
              </a:rPr>
              <a:t>Learn to listen to the story without being in their shoes</a:t>
            </a:r>
            <a:endParaRPr sz="1200">
              <a:solidFill>
                <a:schemeClr val="dk1"/>
              </a:solidFill>
              <a:latin typeface="Montserrat"/>
              <a:ea typeface="Montserrat"/>
              <a:cs typeface="Montserrat"/>
              <a:sym typeface="Montserrat"/>
            </a:endParaRPr>
          </a:p>
          <a:p>
            <a:pPr indent="-304800" lvl="2" marL="1371600" rtl="0" algn="just">
              <a:lnSpc>
                <a:spcPct val="126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“Walking in someone’s shoes” places you, the listener, at the center of the story instead of the speaker</a:t>
            </a:r>
            <a:endParaRPr sz="1200">
              <a:solidFill>
                <a:schemeClr val="dk1"/>
              </a:solidFill>
              <a:latin typeface="Montserrat"/>
              <a:ea typeface="Montserrat"/>
              <a:cs typeface="Montserrat"/>
              <a:sym typeface="Montserrat"/>
            </a:endParaRPr>
          </a:p>
          <a:p>
            <a:pPr indent="-304800" lvl="1" marL="914400" rtl="0" algn="just">
              <a:lnSpc>
                <a:spcPct val="126000"/>
              </a:lnSpc>
              <a:spcBef>
                <a:spcPts val="0"/>
              </a:spcBef>
              <a:spcAft>
                <a:spcPts val="0"/>
              </a:spcAft>
              <a:buClr>
                <a:schemeClr val="dk1"/>
              </a:buClr>
              <a:buSzPts val="1200"/>
              <a:buFont typeface="Arial"/>
              <a:buChar char="○"/>
            </a:pPr>
            <a:r>
              <a:rPr lang="en" sz="1200">
                <a:solidFill>
                  <a:schemeClr val="dk1"/>
                </a:solidFill>
                <a:latin typeface="Montserrat"/>
                <a:ea typeface="Montserrat"/>
                <a:cs typeface="Montserrat"/>
                <a:sym typeface="Montserrat"/>
              </a:rPr>
              <a:t>Believe it even if it doesn't match your experiences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1 1 1">
  <p:cSld name="CUSTOM_9_1_1_1_1">
    <p:spTree>
      <p:nvGrpSpPr>
        <p:cNvPr id="50" name="Shape 50"/>
        <p:cNvGrpSpPr/>
        <p:nvPr/>
      </p:nvGrpSpPr>
      <p:grpSpPr>
        <a:xfrm>
          <a:off x="0" y="0"/>
          <a:ext cx="0" cy="0"/>
          <a:chOff x="0" y="0"/>
          <a:chExt cx="0" cy="0"/>
        </a:xfrm>
      </p:grpSpPr>
      <p:sp>
        <p:nvSpPr>
          <p:cNvPr id="51" name="Google Shape;51;p13"/>
          <p:cNvSpPr/>
          <p:nvPr/>
        </p:nvSpPr>
        <p:spPr>
          <a:xfrm>
            <a:off x="6038850" y="0"/>
            <a:ext cx="3105300" cy="45531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ph idx="2" type="pic"/>
          </p:nvPr>
        </p:nvSpPr>
        <p:spPr>
          <a:xfrm>
            <a:off x="4513025" y="537750"/>
            <a:ext cx="2844900" cy="3477600"/>
          </a:xfrm>
          <a:prstGeom prst="rect">
            <a:avLst/>
          </a:prstGeom>
          <a:noFill/>
          <a:ln>
            <a:noFill/>
          </a:ln>
        </p:spPr>
      </p:sp>
      <p:sp>
        <p:nvSpPr>
          <p:cNvPr id="53" name="Google Shape;53;p13"/>
          <p:cNvSpPr txBox="1"/>
          <p:nvPr>
            <p:ph type="title"/>
          </p:nvPr>
        </p:nvSpPr>
        <p:spPr>
          <a:xfrm>
            <a:off x="329100" y="314500"/>
            <a:ext cx="3744000" cy="572700"/>
          </a:xfrm>
          <a:prstGeom prst="rect">
            <a:avLst/>
          </a:prstGeom>
        </p:spPr>
        <p:txBody>
          <a:bodyPr anchorCtr="0" anchor="ctr" bIns="91425" lIns="91425" spcFirstLastPara="1" rIns="91425" wrap="square" tIns="91425">
            <a:spAutoFit/>
          </a:bodyPr>
          <a:lstStyle>
            <a:lvl1pPr lvl="0" rtl="0">
              <a:spcBef>
                <a:spcPts val="0"/>
              </a:spcBef>
              <a:spcAft>
                <a:spcPts val="0"/>
              </a:spcAft>
              <a:buSzPts val="2800"/>
              <a:buNone/>
              <a:defRPr>
                <a:latin typeface="Montserrat SemiBold"/>
                <a:ea typeface="Montserrat SemiBold"/>
                <a:cs typeface="Montserrat SemiBold"/>
                <a:sym typeface="Montserrat SemiBold"/>
              </a:defRPr>
            </a:lvl1pPr>
            <a:lvl2pPr lvl="1" rtl="0">
              <a:spcBef>
                <a:spcPts val="0"/>
              </a:spcBef>
              <a:spcAft>
                <a:spcPts val="0"/>
              </a:spcAft>
              <a:buSzPts val="2800"/>
              <a:buNone/>
              <a:defRPr>
                <a:latin typeface="Montserrat SemiBold"/>
                <a:ea typeface="Montserrat SemiBold"/>
                <a:cs typeface="Montserrat SemiBold"/>
                <a:sym typeface="Montserrat SemiBold"/>
              </a:defRPr>
            </a:lvl2pPr>
            <a:lvl3pPr lvl="2" rtl="0">
              <a:spcBef>
                <a:spcPts val="0"/>
              </a:spcBef>
              <a:spcAft>
                <a:spcPts val="0"/>
              </a:spcAft>
              <a:buSzPts val="2800"/>
              <a:buNone/>
              <a:defRPr>
                <a:latin typeface="Montserrat SemiBold"/>
                <a:ea typeface="Montserrat SemiBold"/>
                <a:cs typeface="Montserrat SemiBold"/>
                <a:sym typeface="Montserrat SemiBold"/>
              </a:defRPr>
            </a:lvl3pPr>
            <a:lvl4pPr lvl="3" rtl="0">
              <a:spcBef>
                <a:spcPts val="0"/>
              </a:spcBef>
              <a:spcAft>
                <a:spcPts val="0"/>
              </a:spcAft>
              <a:buSzPts val="2800"/>
              <a:buNone/>
              <a:defRPr>
                <a:latin typeface="Montserrat SemiBold"/>
                <a:ea typeface="Montserrat SemiBold"/>
                <a:cs typeface="Montserrat SemiBold"/>
                <a:sym typeface="Montserrat SemiBold"/>
              </a:defRPr>
            </a:lvl4pPr>
            <a:lvl5pPr lvl="4" rtl="0">
              <a:spcBef>
                <a:spcPts val="0"/>
              </a:spcBef>
              <a:spcAft>
                <a:spcPts val="0"/>
              </a:spcAft>
              <a:buSzPts val="2800"/>
              <a:buNone/>
              <a:defRPr>
                <a:latin typeface="Montserrat SemiBold"/>
                <a:ea typeface="Montserrat SemiBold"/>
                <a:cs typeface="Montserrat SemiBold"/>
                <a:sym typeface="Montserrat SemiBold"/>
              </a:defRPr>
            </a:lvl5pPr>
            <a:lvl6pPr lvl="5" rtl="0">
              <a:spcBef>
                <a:spcPts val="0"/>
              </a:spcBef>
              <a:spcAft>
                <a:spcPts val="0"/>
              </a:spcAft>
              <a:buSzPts val="2800"/>
              <a:buNone/>
              <a:defRPr>
                <a:latin typeface="Montserrat SemiBold"/>
                <a:ea typeface="Montserrat SemiBold"/>
                <a:cs typeface="Montserrat SemiBold"/>
                <a:sym typeface="Montserrat SemiBold"/>
              </a:defRPr>
            </a:lvl6pPr>
            <a:lvl7pPr lvl="6" rtl="0">
              <a:spcBef>
                <a:spcPts val="0"/>
              </a:spcBef>
              <a:spcAft>
                <a:spcPts val="0"/>
              </a:spcAft>
              <a:buSzPts val="2800"/>
              <a:buNone/>
              <a:defRPr>
                <a:latin typeface="Montserrat SemiBold"/>
                <a:ea typeface="Montserrat SemiBold"/>
                <a:cs typeface="Montserrat SemiBold"/>
                <a:sym typeface="Montserrat SemiBold"/>
              </a:defRPr>
            </a:lvl7pPr>
            <a:lvl8pPr lvl="7" rtl="0">
              <a:spcBef>
                <a:spcPts val="0"/>
              </a:spcBef>
              <a:spcAft>
                <a:spcPts val="0"/>
              </a:spcAft>
              <a:buSzPts val="2800"/>
              <a:buNone/>
              <a:defRPr>
                <a:latin typeface="Montserrat SemiBold"/>
                <a:ea typeface="Montserrat SemiBold"/>
                <a:cs typeface="Montserrat SemiBold"/>
                <a:sym typeface="Montserrat SemiBold"/>
              </a:defRPr>
            </a:lvl8pPr>
            <a:lvl9pPr lvl="8" rtl="0">
              <a:spcBef>
                <a:spcPts val="0"/>
              </a:spcBef>
              <a:spcAft>
                <a:spcPts val="0"/>
              </a:spcAft>
              <a:buSzPts val="2800"/>
              <a:buNone/>
              <a:defRPr>
                <a:latin typeface="Montserrat SemiBold"/>
                <a:ea typeface="Montserrat SemiBold"/>
                <a:cs typeface="Montserrat SemiBold"/>
                <a:sym typeface="Montserrat SemiBold"/>
              </a:defRPr>
            </a:lvl9pPr>
          </a:lstStyle>
          <a:p/>
        </p:txBody>
      </p:sp>
      <p:sp>
        <p:nvSpPr>
          <p:cNvPr id="54" name="Google Shape;54;p13"/>
          <p:cNvSpPr txBox="1"/>
          <p:nvPr>
            <p:ph idx="1" type="body"/>
          </p:nvPr>
        </p:nvSpPr>
        <p:spPr>
          <a:xfrm>
            <a:off x="329100" y="1227125"/>
            <a:ext cx="3848400" cy="33261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AUTOLAYOUT_20">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2530550" y="1194000"/>
            <a:ext cx="6303300" cy="1134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307875" y="1194000"/>
            <a:ext cx="2024100" cy="113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307875" y="1444550"/>
            <a:ext cx="2024100" cy="29757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rgbClr val="FFFFFF"/>
              </a:buClr>
              <a:buSzPts val="2000"/>
              <a:buNone/>
              <a:defRPr b="1" sz="2000">
                <a:solidFill>
                  <a:srgbClr val="FFFFFF"/>
                </a:solidFill>
              </a:defRPr>
            </a:lvl1pPr>
            <a:lvl2pPr lvl="1" rtl="0" algn="l">
              <a:lnSpc>
                <a:spcPct val="100000"/>
              </a:lnSpc>
              <a:spcBef>
                <a:spcPts val="0"/>
              </a:spcBef>
              <a:spcAft>
                <a:spcPts val="0"/>
              </a:spcAft>
              <a:buClr>
                <a:srgbClr val="FFFFFF"/>
              </a:buClr>
              <a:buSzPts val="2000"/>
              <a:buNone/>
              <a:defRPr b="1" sz="2000">
                <a:solidFill>
                  <a:srgbClr val="FFFFFF"/>
                </a:solidFill>
              </a:defRPr>
            </a:lvl2pPr>
            <a:lvl3pPr lvl="2" rtl="0" algn="l">
              <a:lnSpc>
                <a:spcPct val="100000"/>
              </a:lnSpc>
              <a:spcBef>
                <a:spcPts val="0"/>
              </a:spcBef>
              <a:spcAft>
                <a:spcPts val="0"/>
              </a:spcAft>
              <a:buClr>
                <a:srgbClr val="FFFFFF"/>
              </a:buClr>
              <a:buSzPts val="2000"/>
              <a:buNone/>
              <a:defRPr b="1" sz="2000">
                <a:solidFill>
                  <a:srgbClr val="FFFFFF"/>
                </a:solidFill>
              </a:defRPr>
            </a:lvl3pPr>
            <a:lvl4pPr lvl="3" rtl="0" algn="l">
              <a:lnSpc>
                <a:spcPct val="100000"/>
              </a:lnSpc>
              <a:spcBef>
                <a:spcPts val="0"/>
              </a:spcBef>
              <a:spcAft>
                <a:spcPts val="0"/>
              </a:spcAft>
              <a:buClr>
                <a:srgbClr val="FFFFFF"/>
              </a:buClr>
              <a:buSzPts val="2000"/>
              <a:buNone/>
              <a:defRPr b="1" sz="2000">
                <a:solidFill>
                  <a:srgbClr val="FFFFFF"/>
                </a:solidFill>
              </a:defRPr>
            </a:lvl4pPr>
            <a:lvl5pPr lvl="4" rtl="0" algn="l">
              <a:lnSpc>
                <a:spcPct val="100000"/>
              </a:lnSpc>
              <a:spcBef>
                <a:spcPts val="0"/>
              </a:spcBef>
              <a:spcAft>
                <a:spcPts val="0"/>
              </a:spcAft>
              <a:buClr>
                <a:srgbClr val="FFFFFF"/>
              </a:buClr>
              <a:buSzPts val="2000"/>
              <a:buNone/>
              <a:defRPr b="1" sz="2000">
                <a:solidFill>
                  <a:srgbClr val="FFFFFF"/>
                </a:solidFill>
              </a:defRPr>
            </a:lvl5pPr>
            <a:lvl6pPr lvl="5" rtl="0" algn="l">
              <a:lnSpc>
                <a:spcPct val="100000"/>
              </a:lnSpc>
              <a:spcBef>
                <a:spcPts val="0"/>
              </a:spcBef>
              <a:spcAft>
                <a:spcPts val="0"/>
              </a:spcAft>
              <a:buClr>
                <a:srgbClr val="FFFFFF"/>
              </a:buClr>
              <a:buSzPts val="2000"/>
              <a:buNone/>
              <a:defRPr b="1" sz="2000">
                <a:solidFill>
                  <a:srgbClr val="FFFFFF"/>
                </a:solidFill>
              </a:defRPr>
            </a:lvl6pPr>
            <a:lvl7pPr lvl="6" rtl="0" algn="l">
              <a:lnSpc>
                <a:spcPct val="100000"/>
              </a:lnSpc>
              <a:spcBef>
                <a:spcPts val="0"/>
              </a:spcBef>
              <a:spcAft>
                <a:spcPts val="0"/>
              </a:spcAft>
              <a:buClr>
                <a:srgbClr val="FFFFFF"/>
              </a:buClr>
              <a:buSzPts val="2000"/>
              <a:buNone/>
              <a:defRPr b="1" sz="2000">
                <a:solidFill>
                  <a:srgbClr val="FFFFFF"/>
                </a:solidFill>
              </a:defRPr>
            </a:lvl7pPr>
            <a:lvl8pPr lvl="7" rtl="0" algn="l">
              <a:lnSpc>
                <a:spcPct val="100000"/>
              </a:lnSpc>
              <a:spcBef>
                <a:spcPts val="0"/>
              </a:spcBef>
              <a:spcAft>
                <a:spcPts val="0"/>
              </a:spcAft>
              <a:buClr>
                <a:srgbClr val="FFFFFF"/>
              </a:buClr>
              <a:buSzPts val="2000"/>
              <a:buNone/>
              <a:defRPr b="1" sz="2000">
                <a:solidFill>
                  <a:srgbClr val="FFFFFF"/>
                </a:solidFill>
              </a:defRPr>
            </a:lvl8pPr>
            <a:lvl9pPr lvl="8" rtl="0" algn="l">
              <a:lnSpc>
                <a:spcPct val="100000"/>
              </a:lnSpc>
              <a:spcBef>
                <a:spcPts val="0"/>
              </a:spcBef>
              <a:spcAft>
                <a:spcPts val="0"/>
              </a:spcAft>
              <a:buClr>
                <a:srgbClr val="FFFFFF"/>
              </a:buClr>
              <a:buSzPts val="2000"/>
              <a:buNone/>
              <a:defRPr b="1" sz="2000">
                <a:solidFill>
                  <a:srgbClr val="FFFFFF"/>
                </a:solidFill>
              </a:defRPr>
            </a:lvl9pPr>
          </a:lstStyle>
          <a:p/>
        </p:txBody>
      </p:sp>
      <p:sp>
        <p:nvSpPr>
          <p:cNvPr id="60" name="Google Shape;60;p14"/>
          <p:cNvSpPr txBox="1"/>
          <p:nvPr>
            <p:ph idx="1" type="body"/>
          </p:nvPr>
        </p:nvSpPr>
        <p:spPr>
          <a:xfrm>
            <a:off x="2530550" y="1444550"/>
            <a:ext cx="6303300" cy="26151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rgbClr val="FFFFFF"/>
              </a:buClr>
              <a:buSzPts val="1400"/>
              <a:buChar char="●"/>
              <a:defRPr sz="1400">
                <a:solidFill>
                  <a:srgbClr val="FFFFFF"/>
                </a:solidFill>
              </a:defRPr>
            </a:lvl1pPr>
            <a:lvl2pPr indent="-304800" lvl="1" marL="914400" rtl="0" algn="l">
              <a:lnSpc>
                <a:spcPct val="115000"/>
              </a:lnSpc>
              <a:spcBef>
                <a:spcPts val="0"/>
              </a:spcBef>
              <a:spcAft>
                <a:spcPts val="0"/>
              </a:spcAft>
              <a:buClr>
                <a:srgbClr val="FFFFFF"/>
              </a:buClr>
              <a:buSzPts val="1200"/>
              <a:buChar char="○"/>
              <a:defRPr sz="1200">
                <a:solidFill>
                  <a:srgbClr val="FFFFFF"/>
                </a:solidFill>
              </a:defRPr>
            </a:lvl2pPr>
            <a:lvl3pPr indent="-304800" lvl="2" marL="1371600" rtl="0" algn="l">
              <a:lnSpc>
                <a:spcPct val="115000"/>
              </a:lnSpc>
              <a:spcBef>
                <a:spcPts val="0"/>
              </a:spcBef>
              <a:spcAft>
                <a:spcPts val="0"/>
              </a:spcAft>
              <a:buClr>
                <a:srgbClr val="FFFFFF"/>
              </a:buClr>
              <a:buSzPts val="1200"/>
              <a:buChar char="■"/>
              <a:defRPr sz="1200">
                <a:solidFill>
                  <a:srgbClr val="FFFFFF"/>
                </a:solidFill>
              </a:defRPr>
            </a:lvl3pPr>
            <a:lvl4pPr indent="-304800" lvl="3" marL="1828800" rtl="0" algn="l">
              <a:lnSpc>
                <a:spcPct val="115000"/>
              </a:lnSpc>
              <a:spcBef>
                <a:spcPts val="0"/>
              </a:spcBef>
              <a:spcAft>
                <a:spcPts val="0"/>
              </a:spcAft>
              <a:buClr>
                <a:srgbClr val="FFFFFF"/>
              </a:buClr>
              <a:buSzPts val="1200"/>
              <a:buChar char="●"/>
              <a:defRPr sz="1200">
                <a:solidFill>
                  <a:srgbClr val="FFFFFF"/>
                </a:solidFill>
              </a:defRPr>
            </a:lvl4pPr>
            <a:lvl5pPr indent="-304800" lvl="4" marL="2286000" rtl="0" algn="l">
              <a:lnSpc>
                <a:spcPct val="115000"/>
              </a:lnSpc>
              <a:spcBef>
                <a:spcPts val="0"/>
              </a:spcBef>
              <a:spcAft>
                <a:spcPts val="0"/>
              </a:spcAft>
              <a:buClr>
                <a:srgbClr val="FFFFFF"/>
              </a:buClr>
              <a:buSzPts val="1200"/>
              <a:buChar char="○"/>
              <a:defRPr sz="1200">
                <a:solidFill>
                  <a:srgbClr val="FFFFFF"/>
                </a:solidFill>
              </a:defRPr>
            </a:lvl5pPr>
            <a:lvl6pPr indent="-304800" lvl="5" marL="2743200" rtl="0" algn="l">
              <a:lnSpc>
                <a:spcPct val="115000"/>
              </a:lnSpc>
              <a:spcBef>
                <a:spcPts val="0"/>
              </a:spcBef>
              <a:spcAft>
                <a:spcPts val="0"/>
              </a:spcAft>
              <a:buClr>
                <a:srgbClr val="FFFFFF"/>
              </a:buClr>
              <a:buSzPts val="1200"/>
              <a:buChar char="■"/>
              <a:defRPr sz="1200">
                <a:solidFill>
                  <a:srgbClr val="FFFFFF"/>
                </a:solidFill>
              </a:defRPr>
            </a:lvl6pPr>
            <a:lvl7pPr indent="-304800" lvl="6" marL="3200400" rtl="0" algn="l">
              <a:lnSpc>
                <a:spcPct val="115000"/>
              </a:lnSpc>
              <a:spcBef>
                <a:spcPts val="0"/>
              </a:spcBef>
              <a:spcAft>
                <a:spcPts val="0"/>
              </a:spcAft>
              <a:buClr>
                <a:srgbClr val="FFFFFF"/>
              </a:buClr>
              <a:buSzPts val="1200"/>
              <a:buChar char="●"/>
              <a:defRPr sz="1200">
                <a:solidFill>
                  <a:srgbClr val="FFFFFF"/>
                </a:solidFill>
              </a:defRPr>
            </a:lvl7pPr>
            <a:lvl8pPr indent="-304800" lvl="7" marL="3657600" rtl="0" algn="l">
              <a:lnSpc>
                <a:spcPct val="115000"/>
              </a:lnSpc>
              <a:spcBef>
                <a:spcPts val="0"/>
              </a:spcBef>
              <a:spcAft>
                <a:spcPts val="0"/>
              </a:spcAft>
              <a:buClr>
                <a:srgbClr val="FFFFFF"/>
              </a:buClr>
              <a:buSzPts val="1200"/>
              <a:buChar char="○"/>
              <a:defRPr sz="1200">
                <a:solidFill>
                  <a:srgbClr val="FFFFFF"/>
                </a:solidFill>
              </a:defRPr>
            </a:lvl8pPr>
            <a:lvl9pPr indent="-304800" lvl="8" marL="4114800" rtl="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311700" y="205950"/>
            <a:ext cx="3889500" cy="1833000"/>
          </a:xfrm>
          <a:prstGeom prst="rect">
            <a:avLst/>
          </a:prstGeom>
          <a:noFill/>
        </p:spPr>
        <p:txBody>
          <a:bodyPr anchorCtr="0" anchor="b" bIns="91425" lIns="91425" spcFirstLastPara="1" rIns="91425" wrap="square" tIns="91425">
            <a:normAutofit/>
          </a:bodyPr>
          <a:lstStyle>
            <a:lvl1pPr lvl="0" rtl="0" algn="l">
              <a:lnSpc>
                <a:spcPct val="100000"/>
              </a:lnSpc>
              <a:spcBef>
                <a:spcPts val="0"/>
              </a:spcBef>
              <a:spcAft>
                <a:spcPts val="0"/>
              </a:spcAft>
              <a:buClr>
                <a:srgbClr val="FFFFFF"/>
              </a:buClr>
              <a:buSzPts val="2800"/>
              <a:buNone/>
              <a:defRPr sz="2800">
                <a:solidFill>
                  <a:srgbClr val="FFFFFF"/>
                </a:solidFill>
              </a:defRPr>
            </a:lvl1pPr>
            <a:lvl2pPr lvl="1" rtl="0" algn="l">
              <a:lnSpc>
                <a:spcPct val="100000"/>
              </a:lnSpc>
              <a:spcBef>
                <a:spcPts val="0"/>
              </a:spcBef>
              <a:spcAft>
                <a:spcPts val="0"/>
              </a:spcAft>
              <a:buClr>
                <a:srgbClr val="FFFFFF"/>
              </a:buClr>
              <a:buSzPts val="2800"/>
              <a:buNone/>
              <a:defRPr sz="2800">
                <a:solidFill>
                  <a:srgbClr val="FFFFFF"/>
                </a:solidFill>
              </a:defRPr>
            </a:lvl2pPr>
            <a:lvl3pPr lvl="2" rtl="0" algn="l">
              <a:lnSpc>
                <a:spcPct val="100000"/>
              </a:lnSpc>
              <a:spcBef>
                <a:spcPts val="0"/>
              </a:spcBef>
              <a:spcAft>
                <a:spcPts val="0"/>
              </a:spcAft>
              <a:buClr>
                <a:srgbClr val="FFFFFF"/>
              </a:buClr>
              <a:buSzPts val="2800"/>
              <a:buNone/>
              <a:defRPr sz="2800">
                <a:solidFill>
                  <a:srgbClr val="FFFFFF"/>
                </a:solidFill>
              </a:defRPr>
            </a:lvl3pPr>
            <a:lvl4pPr lvl="3" rtl="0" algn="l">
              <a:lnSpc>
                <a:spcPct val="100000"/>
              </a:lnSpc>
              <a:spcBef>
                <a:spcPts val="0"/>
              </a:spcBef>
              <a:spcAft>
                <a:spcPts val="0"/>
              </a:spcAft>
              <a:buClr>
                <a:srgbClr val="FFFFFF"/>
              </a:buClr>
              <a:buSzPts val="2800"/>
              <a:buNone/>
              <a:defRPr sz="2800">
                <a:solidFill>
                  <a:srgbClr val="FFFFFF"/>
                </a:solidFill>
              </a:defRPr>
            </a:lvl4pPr>
            <a:lvl5pPr lvl="4" rtl="0" algn="l">
              <a:lnSpc>
                <a:spcPct val="100000"/>
              </a:lnSpc>
              <a:spcBef>
                <a:spcPts val="0"/>
              </a:spcBef>
              <a:spcAft>
                <a:spcPts val="0"/>
              </a:spcAft>
              <a:buClr>
                <a:srgbClr val="FFFFFF"/>
              </a:buClr>
              <a:buSzPts val="2800"/>
              <a:buNone/>
              <a:defRPr sz="2800">
                <a:solidFill>
                  <a:srgbClr val="FFFFFF"/>
                </a:solidFill>
              </a:defRPr>
            </a:lvl5pPr>
            <a:lvl6pPr lvl="5" rtl="0" algn="l">
              <a:lnSpc>
                <a:spcPct val="100000"/>
              </a:lnSpc>
              <a:spcBef>
                <a:spcPts val="0"/>
              </a:spcBef>
              <a:spcAft>
                <a:spcPts val="0"/>
              </a:spcAft>
              <a:buClr>
                <a:srgbClr val="FFFFFF"/>
              </a:buClr>
              <a:buSzPts val="2800"/>
              <a:buNone/>
              <a:defRPr sz="2800">
                <a:solidFill>
                  <a:srgbClr val="FFFFFF"/>
                </a:solidFill>
              </a:defRPr>
            </a:lvl6pPr>
            <a:lvl7pPr lvl="6" rtl="0" algn="l">
              <a:lnSpc>
                <a:spcPct val="100000"/>
              </a:lnSpc>
              <a:spcBef>
                <a:spcPts val="0"/>
              </a:spcBef>
              <a:spcAft>
                <a:spcPts val="0"/>
              </a:spcAft>
              <a:buClr>
                <a:srgbClr val="FFFFFF"/>
              </a:buClr>
              <a:buSzPts val="2800"/>
              <a:buNone/>
              <a:defRPr sz="2800">
                <a:solidFill>
                  <a:srgbClr val="FFFFFF"/>
                </a:solidFill>
              </a:defRPr>
            </a:lvl7pPr>
            <a:lvl8pPr lvl="7" rtl="0" algn="l">
              <a:lnSpc>
                <a:spcPct val="100000"/>
              </a:lnSpc>
              <a:spcBef>
                <a:spcPts val="0"/>
              </a:spcBef>
              <a:spcAft>
                <a:spcPts val="0"/>
              </a:spcAft>
              <a:buClr>
                <a:srgbClr val="FFFFFF"/>
              </a:buClr>
              <a:buSzPts val="2800"/>
              <a:buNone/>
              <a:defRPr sz="2800">
                <a:solidFill>
                  <a:srgbClr val="FFFFFF"/>
                </a:solidFill>
              </a:defRPr>
            </a:lvl8pPr>
            <a:lvl9pPr lvl="8" rtl="0" algn="l">
              <a:lnSpc>
                <a:spcPct val="100000"/>
              </a:lnSpc>
              <a:spcBef>
                <a:spcPts val="0"/>
              </a:spcBef>
              <a:spcAft>
                <a:spcPts val="0"/>
              </a:spcAft>
              <a:buClr>
                <a:srgbClr val="FFFFFF"/>
              </a:buClr>
              <a:buSzPts val="2800"/>
              <a:buNone/>
              <a:defRPr sz="2800">
                <a:solidFill>
                  <a:srgbClr val="FFFFFF"/>
                </a:solidFill>
              </a:defRPr>
            </a:lvl9pPr>
          </a:lstStyle>
          <a:p/>
        </p:txBody>
      </p:sp>
      <p:sp>
        <p:nvSpPr>
          <p:cNvPr id="65" name="Google Shape;65;p15"/>
          <p:cNvSpPr txBox="1"/>
          <p:nvPr>
            <p:ph idx="1" type="body"/>
          </p:nvPr>
        </p:nvSpPr>
        <p:spPr>
          <a:xfrm>
            <a:off x="311700" y="2234525"/>
            <a:ext cx="3889500" cy="23343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rgbClr val="FFFFFF"/>
              </a:buClr>
              <a:buSzPts val="1400"/>
              <a:buChar char="●"/>
              <a:defRPr sz="1400">
                <a:solidFill>
                  <a:srgbClr val="FFFFFF"/>
                </a:solidFill>
              </a:defRPr>
            </a:lvl1pPr>
            <a:lvl2pPr indent="-304800" lvl="1" marL="914400" rtl="0" algn="l">
              <a:lnSpc>
                <a:spcPct val="115000"/>
              </a:lnSpc>
              <a:spcBef>
                <a:spcPts val="0"/>
              </a:spcBef>
              <a:spcAft>
                <a:spcPts val="0"/>
              </a:spcAft>
              <a:buClr>
                <a:srgbClr val="FFFFFF"/>
              </a:buClr>
              <a:buSzPts val="1200"/>
              <a:buChar char="○"/>
              <a:defRPr sz="1200">
                <a:solidFill>
                  <a:srgbClr val="FFFFFF"/>
                </a:solidFill>
              </a:defRPr>
            </a:lvl2pPr>
            <a:lvl3pPr indent="-304800" lvl="2" marL="1371600" rtl="0" algn="l">
              <a:lnSpc>
                <a:spcPct val="115000"/>
              </a:lnSpc>
              <a:spcBef>
                <a:spcPts val="0"/>
              </a:spcBef>
              <a:spcAft>
                <a:spcPts val="0"/>
              </a:spcAft>
              <a:buClr>
                <a:srgbClr val="FFFFFF"/>
              </a:buClr>
              <a:buSzPts val="1200"/>
              <a:buChar char="■"/>
              <a:defRPr sz="1200">
                <a:solidFill>
                  <a:srgbClr val="FFFFFF"/>
                </a:solidFill>
              </a:defRPr>
            </a:lvl3pPr>
            <a:lvl4pPr indent="-304800" lvl="3" marL="1828800" rtl="0" algn="l">
              <a:lnSpc>
                <a:spcPct val="115000"/>
              </a:lnSpc>
              <a:spcBef>
                <a:spcPts val="0"/>
              </a:spcBef>
              <a:spcAft>
                <a:spcPts val="0"/>
              </a:spcAft>
              <a:buClr>
                <a:srgbClr val="FFFFFF"/>
              </a:buClr>
              <a:buSzPts val="1200"/>
              <a:buChar char="●"/>
              <a:defRPr sz="1200">
                <a:solidFill>
                  <a:srgbClr val="FFFFFF"/>
                </a:solidFill>
              </a:defRPr>
            </a:lvl4pPr>
            <a:lvl5pPr indent="-304800" lvl="4" marL="2286000" rtl="0" algn="l">
              <a:lnSpc>
                <a:spcPct val="115000"/>
              </a:lnSpc>
              <a:spcBef>
                <a:spcPts val="0"/>
              </a:spcBef>
              <a:spcAft>
                <a:spcPts val="0"/>
              </a:spcAft>
              <a:buClr>
                <a:srgbClr val="FFFFFF"/>
              </a:buClr>
              <a:buSzPts val="1200"/>
              <a:buChar char="○"/>
              <a:defRPr sz="1200">
                <a:solidFill>
                  <a:srgbClr val="FFFFFF"/>
                </a:solidFill>
              </a:defRPr>
            </a:lvl5pPr>
            <a:lvl6pPr indent="-304800" lvl="5" marL="2743200" rtl="0" algn="l">
              <a:lnSpc>
                <a:spcPct val="115000"/>
              </a:lnSpc>
              <a:spcBef>
                <a:spcPts val="0"/>
              </a:spcBef>
              <a:spcAft>
                <a:spcPts val="0"/>
              </a:spcAft>
              <a:buClr>
                <a:srgbClr val="FFFFFF"/>
              </a:buClr>
              <a:buSzPts val="1200"/>
              <a:buChar char="■"/>
              <a:defRPr sz="1200">
                <a:solidFill>
                  <a:srgbClr val="FFFFFF"/>
                </a:solidFill>
              </a:defRPr>
            </a:lvl6pPr>
            <a:lvl7pPr indent="-304800" lvl="6" marL="3200400" rtl="0" algn="l">
              <a:lnSpc>
                <a:spcPct val="115000"/>
              </a:lnSpc>
              <a:spcBef>
                <a:spcPts val="0"/>
              </a:spcBef>
              <a:spcAft>
                <a:spcPts val="0"/>
              </a:spcAft>
              <a:buClr>
                <a:srgbClr val="FFFFFF"/>
              </a:buClr>
              <a:buSzPts val="1200"/>
              <a:buChar char="●"/>
              <a:defRPr sz="1200">
                <a:solidFill>
                  <a:srgbClr val="FFFFFF"/>
                </a:solidFill>
              </a:defRPr>
            </a:lvl7pPr>
            <a:lvl8pPr indent="-304800" lvl="7" marL="3657600" rtl="0" algn="l">
              <a:lnSpc>
                <a:spcPct val="115000"/>
              </a:lnSpc>
              <a:spcBef>
                <a:spcPts val="0"/>
              </a:spcBef>
              <a:spcAft>
                <a:spcPts val="0"/>
              </a:spcAft>
              <a:buClr>
                <a:srgbClr val="FFFFFF"/>
              </a:buClr>
              <a:buSzPts val="1200"/>
              <a:buChar char="○"/>
              <a:defRPr sz="1200">
                <a:solidFill>
                  <a:srgbClr val="FFFFFF"/>
                </a:solidFill>
              </a:defRPr>
            </a:lvl8pPr>
            <a:lvl9pPr indent="-304800" lvl="8" marL="4114800" rtl="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1">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70" name="Google Shape;70;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2">
    <p:bg>
      <p:bgPr>
        <a:solidFill>
          <a:srgbClr val="FFFFFF"/>
        </a:solidFill>
      </p:bgPr>
    </p:bg>
    <p:spTree>
      <p:nvGrpSpPr>
        <p:cNvPr id="71" name="Shape 71"/>
        <p:cNvGrpSpPr/>
        <p:nvPr/>
      </p:nvGrpSpPr>
      <p:grpSpPr>
        <a:xfrm>
          <a:off x="0" y="0"/>
          <a:ext cx="0" cy="0"/>
          <a:chOff x="0" y="0"/>
          <a:chExt cx="0" cy="0"/>
        </a:xfrm>
      </p:grpSpPr>
      <p:sp>
        <p:nvSpPr>
          <p:cNvPr id="72" name="Google Shape;72;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74" name="Google Shape;74;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24">
    <p:bg>
      <p:bgPr>
        <a:solidFill>
          <a:srgbClr val="FFFFFF"/>
        </a:solidFill>
      </p:bgPr>
    </p:bg>
    <p:spTree>
      <p:nvGrpSpPr>
        <p:cNvPr id="75" name="Shape 75"/>
        <p:cNvGrpSpPr/>
        <p:nvPr/>
      </p:nvGrpSpPr>
      <p:grpSpPr>
        <a:xfrm>
          <a:off x="0" y="0"/>
          <a:ext cx="0" cy="0"/>
          <a:chOff x="0" y="0"/>
          <a:chExt cx="0" cy="0"/>
        </a:xfrm>
      </p:grpSpPr>
      <p:sp>
        <p:nvSpPr>
          <p:cNvPr id="76" name="Google Shape;76;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8"/>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78" name="Google Shape;78;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5">
    <p:bg>
      <p:bgPr>
        <a:solidFill>
          <a:srgbClr val="FFFFFF"/>
        </a:solidFill>
      </p:bgPr>
    </p:bg>
    <p:spTree>
      <p:nvGrpSpPr>
        <p:cNvPr id="79" name="Shape 79"/>
        <p:cNvGrpSpPr/>
        <p:nvPr/>
      </p:nvGrpSpPr>
      <p:grpSpPr>
        <a:xfrm>
          <a:off x="0" y="0"/>
          <a:ext cx="0" cy="0"/>
          <a:chOff x="0" y="0"/>
          <a:chExt cx="0" cy="0"/>
        </a:xfrm>
      </p:grpSpPr>
      <p:sp>
        <p:nvSpPr>
          <p:cNvPr id="80" name="Google Shape;80;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9"/>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9"/>
          <p:cNvSpPr txBox="1"/>
          <p:nvPr>
            <p:ph type="title"/>
          </p:nvPr>
        </p:nvSpPr>
        <p:spPr>
          <a:xfrm>
            <a:off x="304800" y="710000"/>
            <a:ext cx="2089800" cy="759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83" name="Google Shape;83;p19"/>
          <p:cNvSpPr txBox="1"/>
          <p:nvPr>
            <p:ph idx="1" type="body"/>
          </p:nvPr>
        </p:nvSpPr>
        <p:spPr>
          <a:xfrm>
            <a:off x="304800" y="1554150"/>
            <a:ext cx="2089800" cy="33105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84" name="Google Shape;84;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6">
    <p:bg>
      <p:bgPr>
        <a:solidFill>
          <a:srgbClr val="FFFFFF"/>
        </a:solidFill>
      </p:bgPr>
    </p:bg>
    <p:spTree>
      <p:nvGrpSpPr>
        <p:cNvPr id="85" name="Shape 85"/>
        <p:cNvGrpSpPr/>
        <p:nvPr/>
      </p:nvGrpSpPr>
      <p:grpSpPr>
        <a:xfrm>
          <a:off x="0" y="0"/>
          <a:ext cx="0" cy="0"/>
          <a:chOff x="0" y="0"/>
          <a:chExt cx="0" cy="0"/>
        </a:xfrm>
      </p:grpSpPr>
      <p:sp>
        <p:nvSpPr>
          <p:cNvPr id="86" name="Google Shape;86;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0"/>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0"/>
          <p:cNvSpPr txBox="1"/>
          <p:nvPr>
            <p:ph type="title"/>
          </p:nvPr>
        </p:nvSpPr>
        <p:spPr>
          <a:xfrm>
            <a:off x="304800" y="710000"/>
            <a:ext cx="2089800" cy="759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1800"/>
              <a:buNone/>
              <a:defRPr b="1" sz="1800">
                <a:solidFill>
                  <a:schemeClr val="dk2"/>
                </a:solidFill>
              </a:defRPr>
            </a:lvl1pPr>
            <a:lvl2pPr lvl="1" algn="l">
              <a:lnSpc>
                <a:spcPct val="100000"/>
              </a:lnSpc>
              <a:spcBef>
                <a:spcPts val="0"/>
              </a:spcBef>
              <a:spcAft>
                <a:spcPts val="0"/>
              </a:spcAft>
              <a:buClr>
                <a:schemeClr val="dk1"/>
              </a:buClr>
              <a:buSzPts val="1800"/>
              <a:buNone/>
              <a:defRPr b="1" sz="1800">
                <a:solidFill>
                  <a:schemeClr val="dk2"/>
                </a:solidFill>
              </a:defRPr>
            </a:lvl2pPr>
            <a:lvl3pPr lvl="2" algn="l">
              <a:lnSpc>
                <a:spcPct val="100000"/>
              </a:lnSpc>
              <a:spcBef>
                <a:spcPts val="0"/>
              </a:spcBef>
              <a:spcAft>
                <a:spcPts val="0"/>
              </a:spcAft>
              <a:buClr>
                <a:schemeClr val="dk1"/>
              </a:buClr>
              <a:buSzPts val="1800"/>
              <a:buNone/>
              <a:defRPr b="1" sz="1800">
                <a:solidFill>
                  <a:schemeClr val="dk2"/>
                </a:solidFill>
              </a:defRPr>
            </a:lvl3pPr>
            <a:lvl4pPr lvl="3" algn="l">
              <a:lnSpc>
                <a:spcPct val="100000"/>
              </a:lnSpc>
              <a:spcBef>
                <a:spcPts val="0"/>
              </a:spcBef>
              <a:spcAft>
                <a:spcPts val="0"/>
              </a:spcAft>
              <a:buClr>
                <a:schemeClr val="dk1"/>
              </a:buClr>
              <a:buSzPts val="1800"/>
              <a:buNone/>
              <a:defRPr b="1" sz="1800">
                <a:solidFill>
                  <a:schemeClr val="dk2"/>
                </a:solidFill>
              </a:defRPr>
            </a:lvl4pPr>
            <a:lvl5pPr lvl="4" algn="l">
              <a:lnSpc>
                <a:spcPct val="100000"/>
              </a:lnSpc>
              <a:spcBef>
                <a:spcPts val="0"/>
              </a:spcBef>
              <a:spcAft>
                <a:spcPts val="0"/>
              </a:spcAft>
              <a:buClr>
                <a:schemeClr val="dk1"/>
              </a:buClr>
              <a:buSzPts val="1800"/>
              <a:buNone/>
              <a:defRPr b="1" sz="1800">
                <a:solidFill>
                  <a:schemeClr val="dk2"/>
                </a:solidFill>
              </a:defRPr>
            </a:lvl5pPr>
            <a:lvl6pPr lvl="5" algn="l">
              <a:lnSpc>
                <a:spcPct val="100000"/>
              </a:lnSpc>
              <a:spcBef>
                <a:spcPts val="0"/>
              </a:spcBef>
              <a:spcAft>
                <a:spcPts val="0"/>
              </a:spcAft>
              <a:buClr>
                <a:schemeClr val="dk1"/>
              </a:buClr>
              <a:buSzPts val="1800"/>
              <a:buNone/>
              <a:defRPr b="1" sz="1800">
                <a:solidFill>
                  <a:schemeClr val="dk2"/>
                </a:solidFill>
              </a:defRPr>
            </a:lvl6pPr>
            <a:lvl7pPr lvl="6" algn="l">
              <a:lnSpc>
                <a:spcPct val="100000"/>
              </a:lnSpc>
              <a:spcBef>
                <a:spcPts val="0"/>
              </a:spcBef>
              <a:spcAft>
                <a:spcPts val="0"/>
              </a:spcAft>
              <a:buClr>
                <a:schemeClr val="dk1"/>
              </a:buClr>
              <a:buSzPts val="1800"/>
              <a:buNone/>
              <a:defRPr b="1" sz="1800">
                <a:solidFill>
                  <a:schemeClr val="dk2"/>
                </a:solidFill>
              </a:defRPr>
            </a:lvl7pPr>
            <a:lvl8pPr lvl="7" algn="l">
              <a:lnSpc>
                <a:spcPct val="100000"/>
              </a:lnSpc>
              <a:spcBef>
                <a:spcPts val="0"/>
              </a:spcBef>
              <a:spcAft>
                <a:spcPts val="0"/>
              </a:spcAft>
              <a:buClr>
                <a:schemeClr val="dk1"/>
              </a:buClr>
              <a:buSzPts val="1800"/>
              <a:buNone/>
              <a:defRPr b="1" sz="1800">
                <a:solidFill>
                  <a:schemeClr val="dk2"/>
                </a:solidFill>
              </a:defRPr>
            </a:lvl8pPr>
            <a:lvl9pPr lvl="8" algn="l">
              <a:lnSpc>
                <a:spcPct val="100000"/>
              </a:lnSpc>
              <a:spcBef>
                <a:spcPts val="0"/>
              </a:spcBef>
              <a:spcAft>
                <a:spcPts val="0"/>
              </a:spcAft>
              <a:buClr>
                <a:schemeClr val="dk1"/>
              </a:buClr>
              <a:buSzPts val="1800"/>
              <a:buNone/>
              <a:defRPr b="1" sz="1800">
                <a:solidFill>
                  <a:schemeClr val="dk2"/>
                </a:solidFill>
              </a:defRPr>
            </a:lvl9pPr>
          </a:lstStyle>
          <a:p/>
        </p:txBody>
      </p:sp>
      <p:sp>
        <p:nvSpPr>
          <p:cNvPr id="89" name="Google Shape;89;p20"/>
          <p:cNvSpPr txBox="1"/>
          <p:nvPr>
            <p:ph idx="1" type="body"/>
          </p:nvPr>
        </p:nvSpPr>
        <p:spPr>
          <a:xfrm>
            <a:off x="304800" y="1554150"/>
            <a:ext cx="2089800" cy="33105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90" name="Google Shape;90;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27">
    <p:bg>
      <p:bgPr>
        <a:solidFill>
          <a:srgbClr val="FFFFFF"/>
        </a:solidFill>
      </p:bgPr>
    </p:bg>
    <p:spTree>
      <p:nvGrpSpPr>
        <p:cNvPr id="91" name="Shape 91"/>
        <p:cNvGrpSpPr/>
        <p:nvPr/>
      </p:nvGrpSpPr>
      <p:grpSpPr>
        <a:xfrm>
          <a:off x="0" y="0"/>
          <a:ext cx="0" cy="0"/>
          <a:chOff x="0" y="0"/>
          <a:chExt cx="0" cy="0"/>
        </a:xfrm>
      </p:grpSpPr>
      <p:sp>
        <p:nvSpPr>
          <p:cNvPr id="92" name="Google Shape;92;p21"/>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21"/>
          <p:cNvGrpSpPr/>
          <p:nvPr/>
        </p:nvGrpSpPr>
        <p:grpSpPr>
          <a:xfrm>
            <a:off x="2" y="4713898"/>
            <a:ext cx="3047923" cy="429600"/>
            <a:chOff x="-73" y="4713898"/>
            <a:chExt cx="3047923" cy="429600"/>
          </a:xfrm>
        </p:grpSpPr>
        <p:sp>
          <p:nvSpPr>
            <p:cNvPr id="95" name="Google Shape;95;p21"/>
            <p:cNvSpPr/>
            <p:nvPr/>
          </p:nvSpPr>
          <p:spPr>
            <a:xfrm rot="-5400000">
              <a:off x="2452050" y="4547698"/>
              <a:ext cx="429600" cy="762000"/>
            </a:xfrm>
            <a:prstGeom prst="rtTriangl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1"/>
            <p:cNvSpPr/>
            <p:nvPr/>
          </p:nvSpPr>
          <p:spPr>
            <a:xfrm rot="-5400000">
              <a:off x="928119" y="4547698"/>
              <a:ext cx="4296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p:nvPr/>
          </p:nvSpPr>
          <p:spPr>
            <a:xfrm flipH="1" rot="5400000">
              <a:off x="1689952"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p:nvPr/>
          </p:nvSpPr>
          <p:spPr>
            <a:xfrm flipH="1" rot="5400000">
              <a:off x="166127"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21"/>
          <p:cNvSpPr txBox="1"/>
          <p:nvPr>
            <p:ph type="title"/>
          </p:nvPr>
        </p:nvSpPr>
        <p:spPr>
          <a:xfrm>
            <a:off x="185350" y="679625"/>
            <a:ext cx="2683200" cy="10425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400">
                <a:solidFill>
                  <a:srgbClr val="212121"/>
                </a:solidFill>
              </a:defRPr>
            </a:lvl1pPr>
            <a:lvl2pPr lvl="1" algn="l">
              <a:lnSpc>
                <a:spcPct val="100000"/>
              </a:lnSpc>
              <a:spcBef>
                <a:spcPts val="0"/>
              </a:spcBef>
              <a:spcAft>
                <a:spcPts val="0"/>
              </a:spcAft>
              <a:buNone/>
              <a:defRPr b="1" sz="2400">
                <a:solidFill>
                  <a:srgbClr val="212121"/>
                </a:solidFill>
              </a:defRPr>
            </a:lvl2pPr>
            <a:lvl3pPr lvl="2" algn="l">
              <a:lnSpc>
                <a:spcPct val="100000"/>
              </a:lnSpc>
              <a:spcBef>
                <a:spcPts val="0"/>
              </a:spcBef>
              <a:spcAft>
                <a:spcPts val="0"/>
              </a:spcAft>
              <a:buNone/>
              <a:defRPr b="1" sz="2400">
                <a:solidFill>
                  <a:srgbClr val="212121"/>
                </a:solidFill>
              </a:defRPr>
            </a:lvl3pPr>
            <a:lvl4pPr lvl="3" algn="l">
              <a:lnSpc>
                <a:spcPct val="100000"/>
              </a:lnSpc>
              <a:spcBef>
                <a:spcPts val="0"/>
              </a:spcBef>
              <a:spcAft>
                <a:spcPts val="0"/>
              </a:spcAft>
              <a:buNone/>
              <a:defRPr b="1" sz="2400">
                <a:solidFill>
                  <a:srgbClr val="212121"/>
                </a:solidFill>
              </a:defRPr>
            </a:lvl4pPr>
            <a:lvl5pPr lvl="4" algn="l">
              <a:lnSpc>
                <a:spcPct val="100000"/>
              </a:lnSpc>
              <a:spcBef>
                <a:spcPts val="0"/>
              </a:spcBef>
              <a:spcAft>
                <a:spcPts val="0"/>
              </a:spcAft>
              <a:buNone/>
              <a:defRPr b="1" sz="2400">
                <a:solidFill>
                  <a:srgbClr val="212121"/>
                </a:solidFill>
              </a:defRPr>
            </a:lvl5pPr>
            <a:lvl6pPr lvl="5" algn="l">
              <a:lnSpc>
                <a:spcPct val="100000"/>
              </a:lnSpc>
              <a:spcBef>
                <a:spcPts val="0"/>
              </a:spcBef>
              <a:spcAft>
                <a:spcPts val="0"/>
              </a:spcAft>
              <a:buNone/>
              <a:defRPr b="1" sz="2400">
                <a:solidFill>
                  <a:srgbClr val="212121"/>
                </a:solidFill>
              </a:defRPr>
            </a:lvl6pPr>
            <a:lvl7pPr lvl="6" algn="l">
              <a:lnSpc>
                <a:spcPct val="100000"/>
              </a:lnSpc>
              <a:spcBef>
                <a:spcPts val="0"/>
              </a:spcBef>
              <a:spcAft>
                <a:spcPts val="0"/>
              </a:spcAft>
              <a:buNone/>
              <a:defRPr b="1" sz="2400">
                <a:solidFill>
                  <a:srgbClr val="212121"/>
                </a:solidFill>
              </a:defRPr>
            </a:lvl7pPr>
            <a:lvl8pPr lvl="7" algn="l">
              <a:lnSpc>
                <a:spcPct val="100000"/>
              </a:lnSpc>
              <a:spcBef>
                <a:spcPts val="0"/>
              </a:spcBef>
              <a:spcAft>
                <a:spcPts val="0"/>
              </a:spcAft>
              <a:buNone/>
              <a:defRPr b="1" sz="2400">
                <a:solidFill>
                  <a:srgbClr val="212121"/>
                </a:solidFill>
              </a:defRPr>
            </a:lvl8pPr>
            <a:lvl9pPr lvl="8" algn="l">
              <a:lnSpc>
                <a:spcPct val="100000"/>
              </a:lnSpc>
              <a:spcBef>
                <a:spcPts val="0"/>
              </a:spcBef>
              <a:spcAft>
                <a:spcPts val="0"/>
              </a:spcAft>
              <a:buNone/>
              <a:defRPr b="1" sz="2400">
                <a:solidFill>
                  <a:srgbClr val="212121"/>
                </a:solidFill>
              </a:defRPr>
            </a:lvl9pPr>
          </a:lstStyle>
          <a:p/>
        </p:txBody>
      </p:sp>
      <p:sp>
        <p:nvSpPr>
          <p:cNvPr id="100" name="Google Shape;100;p21"/>
          <p:cNvSpPr txBox="1"/>
          <p:nvPr>
            <p:ph idx="1" type="body"/>
          </p:nvPr>
        </p:nvSpPr>
        <p:spPr>
          <a:xfrm>
            <a:off x="185350" y="1798300"/>
            <a:ext cx="2683200" cy="2540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0"/>
              </a:spcBef>
              <a:spcAft>
                <a:spcPts val="0"/>
              </a:spcAft>
              <a:buClr>
                <a:srgbClr val="616161"/>
              </a:buClr>
              <a:buSzPts val="1400"/>
              <a:buChar char="○"/>
              <a:defRPr sz="1400">
                <a:solidFill>
                  <a:srgbClr val="616161"/>
                </a:solidFill>
              </a:defRPr>
            </a:lvl2pPr>
            <a:lvl3pPr indent="-317500" lvl="2" marL="1371600" algn="l">
              <a:lnSpc>
                <a:spcPct val="115000"/>
              </a:lnSpc>
              <a:spcBef>
                <a:spcPts val="0"/>
              </a:spcBef>
              <a:spcAft>
                <a:spcPts val="0"/>
              </a:spcAft>
              <a:buClr>
                <a:srgbClr val="616161"/>
              </a:buClr>
              <a:buSzPts val="1400"/>
              <a:buChar char="■"/>
              <a:defRPr sz="1400">
                <a:solidFill>
                  <a:srgbClr val="616161"/>
                </a:solidFill>
              </a:defRPr>
            </a:lvl3pPr>
            <a:lvl4pPr indent="-317500" lvl="3" marL="1828800" algn="l">
              <a:lnSpc>
                <a:spcPct val="115000"/>
              </a:lnSpc>
              <a:spcBef>
                <a:spcPts val="0"/>
              </a:spcBef>
              <a:spcAft>
                <a:spcPts val="0"/>
              </a:spcAft>
              <a:buClr>
                <a:srgbClr val="616161"/>
              </a:buClr>
              <a:buSzPts val="1400"/>
              <a:buChar char="●"/>
              <a:defRPr sz="1400">
                <a:solidFill>
                  <a:srgbClr val="616161"/>
                </a:solidFill>
              </a:defRPr>
            </a:lvl4pPr>
            <a:lvl5pPr indent="-317500" lvl="4" marL="2286000" algn="l">
              <a:lnSpc>
                <a:spcPct val="115000"/>
              </a:lnSpc>
              <a:spcBef>
                <a:spcPts val="0"/>
              </a:spcBef>
              <a:spcAft>
                <a:spcPts val="0"/>
              </a:spcAft>
              <a:buClr>
                <a:srgbClr val="616161"/>
              </a:buClr>
              <a:buSzPts val="1400"/>
              <a:buChar char="○"/>
              <a:defRPr sz="1400">
                <a:solidFill>
                  <a:srgbClr val="616161"/>
                </a:solidFill>
              </a:defRPr>
            </a:lvl5pPr>
            <a:lvl6pPr indent="-317500" lvl="5" marL="2743200" algn="l">
              <a:lnSpc>
                <a:spcPct val="115000"/>
              </a:lnSpc>
              <a:spcBef>
                <a:spcPts val="0"/>
              </a:spcBef>
              <a:spcAft>
                <a:spcPts val="0"/>
              </a:spcAft>
              <a:buClr>
                <a:srgbClr val="616161"/>
              </a:buClr>
              <a:buSzPts val="1400"/>
              <a:buChar char="■"/>
              <a:defRPr sz="1400">
                <a:solidFill>
                  <a:srgbClr val="616161"/>
                </a:solidFill>
              </a:defRPr>
            </a:lvl6pPr>
            <a:lvl7pPr indent="-317500" lvl="6" marL="3200400" algn="l">
              <a:lnSpc>
                <a:spcPct val="115000"/>
              </a:lnSpc>
              <a:spcBef>
                <a:spcPts val="0"/>
              </a:spcBef>
              <a:spcAft>
                <a:spcPts val="0"/>
              </a:spcAft>
              <a:buClr>
                <a:srgbClr val="616161"/>
              </a:buClr>
              <a:buSzPts val="1400"/>
              <a:buChar char="●"/>
              <a:defRPr sz="1400">
                <a:solidFill>
                  <a:srgbClr val="616161"/>
                </a:solidFill>
              </a:defRPr>
            </a:lvl7pPr>
            <a:lvl8pPr indent="-317500" lvl="7" marL="3657600" algn="l">
              <a:lnSpc>
                <a:spcPct val="115000"/>
              </a:lnSpc>
              <a:spcBef>
                <a:spcPts val="0"/>
              </a:spcBef>
              <a:spcAft>
                <a:spcPts val="0"/>
              </a:spcAft>
              <a:buClr>
                <a:srgbClr val="616161"/>
              </a:buClr>
              <a:buSzPts val="1400"/>
              <a:buChar char="○"/>
              <a:defRPr sz="1400">
                <a:solidFill>
                  <a:srgbClr val="616161"/>
                </a:solidFill>
              </a:defRPr>
            </a:lvl8pPr>
            <a:lvl9pPr indent="-317500" lvl="8" marL="4114800" algn="l">
              <a:lnSpc>
                <a:spcPct val="115000"/>
              </a:lnSpc>
              <a:spcBef>
                <a:spcPts val="0"/>
              </a:spcBef>
              <a:spcAft>
                <a:spcPts val="0"/>
              </a:spcAft>
              <a:buClr>
                <a:srgbClr val="616161"/>
              </a:buClr>
              <a:buSzPts val="1400"/>
              <a:buChar char="■"/>
              <a:defRPr sz="1400">
                <a:solidFill>
                  <a:srgbClr val="616161"/>
                </a:solidFill>
              </a:defRPr>
            </a:lvl9pPr>
          </a:lstStyle>
          <a:p/>
        </p:txBody>
      </p:sp>
      <p:sp>
        <p:nvSpPr>
          <p:cNvPr id="101" name="Google Shape;101;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28">
    <p:bg>
      <p:bgPr>
        <a:solidFill>
          <a:srgbClr val="FFFFFF"/>
        </a:solidFill>
      </p:bgPr>
    </p:bg>
    <p:spTree>
      <p:nvGrpSpPr>
        <p:cNvPr id="102" name="Shape 102"/>
        <p:cNvGrpSpPr/>
        <p:nvPr/>
      </p:nvGrpSpPr>
      <p:grpSpPr>
        <a:xfrm>
          <a:off x="0" y="0"/>
          <a:ext cx="0" cy="0"/>
          <a:chOff x="0" y="0"/>
          <a:chExt cx="0" cy="0"/>
        </a:xfrm>
      </p:grpSpPr>
      <p:sp>
        <p:nvSpPr>
          <p:cNvPr id="103" name="Google Shape;103;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2"/>
          <p:cNvSpPr txBox="1"/>
          <p:nvPr>
            <p:ph type="title"/>
          </p:nvPr>
        </p:nvSpPr>
        <p:spPr>
          <a:xfrm>
            <a:off x="303975" y="310400"/>
            <a:ext cx="4300800" cy="1070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lt2"/>
                </a:solidFill>
              </a:defRPr>
            </a:lvl1pPr>
            <a:lvl2pPr lvl="1" algn="l">
              <a:lnSpc>
                <a:spcPct val="100000"/>
              </a:lnSpc>
              <a:spcBef>
                <a:spcPts val="0"/>
              </a:spcBef>
              <a:spcAft>
                <a:spcPts val="0"/>
              </a:spcAft>
              <a:buClr>
                <a:schemeClr val="dk1"/>
              </a:buClr>
              <a:buSzPts val="3000"/>
              <a:buNone/>
              <a:defRPr b="1" sz="3000">
                <a:solidFill>
                  <a:schemeClr val="lt2"/>
                </a:solidFill>
              </a:defRPr>
            </a:lvl2pPr>
            <a:lvl3pPr lvl="2" algn="l">
              <a:lnSpc>
                <a:spcPct val="100000"/>
              </a:lnSpc>
              <a:spcBef>
                <a:spcPts val="0"/>
              </a:spcBef>
              <a:spcAft>
                <a:spcPts val="0"/>
              </a:spcAft>
              <a:buClr>
                <a:schemeClr val="dk1"/>
              </a:buClr>
              <a:buSzPts val="3000"/>
              <a:buNone/>
              <a:defRPr b="1" sz="3000">
                <a:solidFill>
                  <a:schemeClr val="lt2"/>
                </a:solidFill>
              </a:defRPr>
            </a:lvl3pPr>
            <a:lvl4pPr lvl="3" algn="l">
              <a:lnSpc>
                <a:spcPct val="100000"/>
              </a:lnSpc>
              <a:spcBef>
                <a:spcPts val="0"/>
              </a:spcBef>
              <a:spcAft>
                <a:spcPts val="0"/>
              </a:spcAft>
              <a:buClr>
                <a:schemeClr val="dk1"/>
              </a:buClr>
              <a:buSzPts val="3000"/>
              <a:buNone/>
              <a:defRPr b="1" sz="3000">
                <a:solidFill>
                  <a:schemeClr val="lt2"/>
                </a:solidFill>
              </a:defRPr>
            </a:lvl4pPr>
            <a:lvl5pPr lvl="4" algn="l">
              <a:lnSpc>
                <a:spcPct val="100000"/>
              </a:lnSpc>
              <a:spcBef>
                <a:spcPts val="0"/>
              </a:spcBef>
              <a:spcAft>
                <a:spcPts val="0"/>
              </a:spcAft>
              <a:buClr>
                <a:schemeClr val="dk1"/>
              </a:buClr>
              <a:buSzPts val="3000"/>
              <a:buNone/>
              <a:defRPr b="1" sz="3000">
                <a:solidFill>
                  <a:schemeClr val="lt2"/>
                </a:solidFill>
              </a:defRPr>
            </a:lvl5pPr>
            <a:lvl6pPr lvl="5" algn="l">
              <a:lnSpc>
                <a:spcPct val="100000"/>
              </a:lnSpc>
              <a:spcBef>
                <a:spcPts val="0"/>
              </a:spcBef>
              <a:spcAft>
                <a:spcPts val="0"/>
              </a:spcAft>
              <a:buClr>
                <a:schemeClr val="dk1"/>
              </a:buClr>
              <a:buSzPts val="3000"/>
              <a:buNone/>
              <a:defRPr b="1" sz="3000">
                <a:solidFill>
                  <a:schemeClr val="lt2"/>
                </a:solidFill>
              </a:defRPr>
            </a:lvl6pPr>
            <a:lvl7pPr lvl="6" algn="l">
              <a:lnSpc>
                <a:spcPct val="100000"/>
              </a:lnSpc>
              <a:spcBef>
                <a:spcPts val="0"/>
              </a:spcBef>
              <a:spcAft>
                <a:spcPts val="0"/>
              </a:spcAft>
              <a:buClr>
                <a:schemeClr val="dk1"/>
              </a:buClr>
              <a:buSzPts val="3000"/>
              <a:buNone/>
              <a:defRPr b="1" sz="3000">
                <a:solidFill>
                  <a:schemeClr val="lt2"/>
                </a:solidFill>
              </a:defRPr>
            </a:lvl7pPr>
            <a:lvl8pPr lvl="7" algn="l">
              <a:lnSpc>
                <a:spcPct val="100000"/>
              </a:lnSpc>
              <a:spcBef>
                <a:spcPts val="0"/>
              </a:spcBef>
              <a:spcAft>
                <a:spcPts val="0"/>
              </a:spcAft>
              <a:buClr>
                <a:schemeClr val="dk1"/>
              </a:buClr>
              <a:buSzPts val="3000"/>
              <a:buNone/>
              <a:defRPr b="1" sz="3000">
                <a:solidFill>
                  <a:schemeClr val="lt2"/>
                </a:solidFill>
              </a:defRPr>
            </a:lvl8pPr>
            <a:lvl9pPr lvl="8" algn="l">
              <a:lnSpc>
                <a:spcPct val="100000"/>
              </a:lnSpc>
              <a:spcBef>
                <a:spcPts val="0"/>
              </a:spcBef>
              <a:spcAft>
                <a:spcPts val="0"/>
              </a:spcAft>
              <a:buClr>
                <a:schemeClr val="dk1"/>
              </a:buClr>
              <a:buSzPts val="3000"/>
              <a:buNone/>
              <a:defRPr b="1" sz="3000">
                <a:solidFill>
                  <a:schemeClr val="lt2"/>
                </a:solidFill>
              </a:defRPr>
            </a:lvl9pPr>
          </a:lstStyle>
          <a:p/>
        </p:txBody>
      </p:sp>
      <p:sp>
        <p:nvSpPr>
          <p:cNvPr id="105" name="Google Shape;105;p22"/>
          <p:cNvSpPr txBox="1"/>
          <p:nvPr>
            <p:ph idx="1" type="subTitle"/>
          </p:nvPr>
        </p:nvSpPr>
        <p:spPr>
          <a:xfrm>
            <a:off x="303975" y="1457300"/>
            <a:ext cx="4300800" cy="5730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1600"/>
              <a:buNone/>
              <a:defRPr sz="1600">
                <a:solidFill>
                  <a:schemeClr val="lt2"/>
                </a:solidFill>
              </a:defRPr>
            </a:lvl1pPr>
            <a:lvl2pPr lvl="1" algn="l">
              <a:lnSpc>
                <a:spcPct val="100000"/>
              </a:lnSpc>
              <a:spcBef>
                <a:spcPts val="0"/>
              </a:spcBef>
              <a:spcAft>
                <a:spcPts val="0"/>
              </a:spcAft>
              <a:buClr>
                <a:schemeClr val="dk1"/>
              </a:buClr>
              <a:buSzPts val="1600"/>
              <a:buNone/>
              <a:defRPr sz="1600">
                <a:solidFill>
                  <a:schemeClr val="lt2"/>
                </a:solidFill>
              </a:defRPr>
            </a:lvl2pPr>
            <a:lvl3pPr lvl="2" algn="l">
              <a:lnSpc>
                <a:spcPct val="100000"/>
              </a:lnSpc>
              <a:spcBef>
                <a:spcPts val="0"/>
              </a:spcBef>
              <a:spcAft>
                <a:spcPts val="0"/>
              </a:spcAft>
              <a:buClr>
                <a:schemeClr val="dk1"/>
              </a:buClr>
              <a:buSzPts val="1600"/>
              <a:buNone/>
              <a:defRPr sz="1600">
                <a:solidFill>
                  <a:schemeClr val="lt2"/>
                </a:solidFill>
              </a:defRPr>
            </a:lvl3pPr>
            <a:lvl4pPr lvl="3" algn="l">
              <a:lnSpc>
                <a:spcPct val="100000"/>
              </a:lnSpc>
              <a:spcBef>
                <a:spcPts val="0"/>
              </a:spcBef>
              <a:spcAft>
                <a:spcPts val="0"/>
              </a:spcAft>
              <a:buClr>
                <a:schemeClr val="dk1"/>
              </a:buClr>
              <a:buSzPts val="1600"/>
              <a:buNone/>
              <a:defRPr sz="1600">
                <a:solidFill>
                  <a:schemeClr val="lt2"/>
                </a:solidFill>
              </a:defRPr>
            </a:lvl4pPr>
            <a:lvl5pPr lvl="4" algn="l">
              <a:lnSpc>
                <a:spcPct val="100000"/>
              </a:lnSpc>
              <a:spcBef>
                <a:spcPts val="0"/>
              </a:spcBef>
              <a:spcAft>
                <a:spcPts val="0"/>
              </a:spcAft>
              <a:buClr>
                <a:schemeClr val="dk1"/>
              </a:buClr>
              <a:buSzPts val="1600"/>
              <a:buNone/>
              <a:defRPr sz="1600">
                <a:solidFill>
                  <a:schemeClr val="lt2"/>
                </a:solidFill>
              </a:defRPr>
            </a:lvl5pPr>
            <a:lvl6pPr lvl="5" algn="l">
              <a:lnSpc>
                <a:spcPct val="100000"/>
              </a:lnSpc>
              <a:spcBef>
                <a:spcPts val="0"/>
              </a:spcBef>
              <a:spcAft>
                <a:spcPts val="0"/>
              </a:spcAft>
              <a:buClr>
                <a:schemeClr val="dk1"/>
              </a:buClr>
              <a:buSzPts val="1600"/>
              <a:buNone/>
              <a:defRPr sz="1600">
                <a:solidFill>
                  <a:schemeClr val="lt2"/>
                </a:solidFill>
              </a:defRPr>
            </a:lvl6pPr>
            <a:lvl7pPr lvl="6" algn="l">
              <a:lnSpc>
                <a:spcPct val="100000"/>
              </a:lnSpc>
              <a:spcBef>
                <a:spcPts val="0"/>
              </a:spcBef>
              <a:spcAft>
                <a:spcPts val="0"/>
              </a:spcAft>
              <a:buClr>
                <a:schemeClr val="dk1"/>
              </a:buClr>
              <a:buSzPts val="1600"/>
              <a:buNone/>
              <a:defRPr sz="1600">
                <a:solidFill>
                  <a:schemeClr val="lt2"/>
                </a:solidFill>
              </a:defRPr>
            </a:lvl7pPr>
            <a:lvl8pPr lvl="7" algn="l">
              <a:lnSpc>
                <a:spcPct val="100000"/>
              </a:lnSpc>
              <a:spcBef>
                <a:spcPts val="0"/>
              </a:spcBef>
              <a:spcAft>
                <a:spcPts val="0"/>
              </a:spcAft>
              <a:buClr>
                <a:schemeClr val="dk1"/>
              </a:buClr>
              <a:buSzPts val="1600"/>
              <a:buNone/>
              <a:defRPr sz="1600">
                <a:solidFill>
                  <a:schemeClr val="lt2"/>
                </a:solidFill>
              </a:defRPr>
            </a:lvl8pPr>
            <a:lvl9pPr lvl="8" algn="l">
              <a:lnSpc>
                <a:spcPct val="100000"/>
              </a:lnSpc>
              <a:spcBef>
                <a:spcPts val="0"/>
              </a:spcBef>
              <a:spcAft>
                <a:spcPts val="0"/>
              </a:spcAft>
              <a:buClr>
                <a:schemeClr val="dk1"/>
              </a:buClr>
              <a:buSzPts val="1600"/>
              <a:buNone/>
              <a:defRPr sz="1600">
                <a:solidFill>
                  <a:schemeClr val="lt2"/>
                </a:solidFill>
              </a:defRPr>
            </a:lvl9pPr>
          </a:lstStyle>
          <a:p/>
        </p:txBody>
      </p:sp>
      <p:sp>
        <p:nvSpPr>
          <p:cNvPr id="106" name="Google Shape;106;p22"/>
          <p:cNvSpPr txBox="1"/>
          <p:nvPr>
            <p:ph idx="2" type="body"/>
          </p:nvPr>
        </p:nvSpPr>
        <p:spPr>
          <a:xfrm>
            <a:off x="303975" y="2815900"/>
            <a:ext cx="4300800" cy="20172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07" name="Google Shape;107;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df78e329f2432b66">
  <p:cSld name="BLANK_df78e329f2432b66">
    <p:spTree>
      <p:nvGrpSpPr>
        <p:cNvPr id="108" name="Shape 10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inthelibrarywiththeleadpipe.org/2018/vocational-aw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jpg"/><Relationship Id="rId4" Type="http://schemas.openxmlformats.org/officeDocument/2006/relationships/hyperlink" Target="https://www.flickr.com/photos/ericts/373020549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hyperlink" Target="mailto:sbeaubie@uoguelph.ca" TargetMode="External"/><Relationship Id="rId4" Type="http://schemas.openxmlformats.org/officeDocument/2006/relationships/hyperlink" Target="mailto:belange1@gvsu.edu" TargetMode="External"/><Relationship Id="rId5" Type="http://schemas.openxmlformats.org/officeDocument/2006/relationships/hyperlink" Target="mailto:musolffm@umich.edu" TargetMode="External"/><Relationship Id="rId6"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alpha val="76470"/>
          </a:srgbClr>
        </a:solidFill>
      </p:bgPr>
    </p:bg>
    <p:spTree>
      <p:nvGrpSpPr>
        <p:cNvPr id="112" name="Shape 112"/>
        <p:cNvGrpSpPr/>
        <p:nvPr/>
      </p:nvGrpSpPr>
      <p:grpSpPr>
        <a:xfrm>
          <a:off x="0" y="0"/>
          <a:ext cx="0" cy="0"/>
          <a:chOff x="0" y="0"/>
          <a:chExt cx="0" cy="0"/>
        </a:xfrm>
      </p:grpSpPr>
      <p:sp>
        <p:nvSpPr>
          <p:cNvPr id="113" name="Google Shape;113;p24"/>
          <p:cNvSpPr txBox="1"/>
          <p:nvPr>
            <p:ph type="ctrTitle"/>
          </p:nvPr>
        </p:nvSpPr>
        <p:spPr>
          <a:xfrm>
            <a:off x="311708" y="3954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580"/>
              <a:t>C.A.R.E.: Practical Tools for Sustaining Care, Accountability, and Radical Empathy in Difficult Times</a:t>
            </a:r>
            <a:endParaRPr sz="3580"/>
          </a:p>
        </p:txBody>
      </p:sp>
      <p:sp>
        <p:nvSpPr>
          <p:cNvPr id="114" name="Google Shape;114;p24"/>
          <p:cNvSpPr txBox="1"/>
          <p:nvPr>
            <p:ph idx="1" type="subTitle"/>
          </p:nvPr>
        </p:nvSpPr>
        <p:spPr>
          <a:xfrm>
            <a:off x="311700" y="2448000"/>
            <a:ext cx="8520600" cy="14547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OLA Community-Led Event</a:t>
            </a:r>
            <a:endParaRPr/>
          </a:p>
          <a:p>
            <a:pPr indent="0" lvl="0" marL="0" rtl="0" algn="ctr">
              <a:spcBef>
                <a:spcPts val="0"/>
              </a:spcBef>
              <a:spcAft>
                <a:spcPts val="0"/>
              </a:spcAft>
              <a:buNone/>
            </a:pPr>
            <a:r>
              <a:rPr lang="en"/>
              <a:t>Sarah Beaubien, Annie Bélanger, &amp; Meghan Musolff</a:t>
            </a:r>
            <a:endParaRPr/>
          </a:p>
          <a:p>
            <a:pPr indent="0" lvl="0" marL="0" rtl="0" algn="ctr">
              <a:spcBef>
                <a:spcPts val="0"/>
              </a:spcBef>
              <a:spcAft>
                <a:spcPts val="0"/>
              </a:spcAft>
              <a:buNone/>
            </a:pPr>
            <a:r>
              <a:rPr lang="en"/>
              <a:t>June 2023 </a:t>
            </a:r>
            <a:endParaRPr/>
          </a:p>
        </p:txBody>
      </p:sp>
      <p:pic>
        <p:nvPicPr>
          <p:cNvPr id="115" name="Google Shape;115;p24"/>
          <p:cNvPicPr preferRelativeResize="0"/>
          <p:nvPr/>
        </p:nvPicPr>
        <p:blipFill>
          <a:blip r:embed="rId3">
            <a:alphaModFix/>
          </a:blip>
          <a:stretch>
            <a:fillRect/>
          </a:stretch>
        </p:blipFill>
        <p:spPr>
          <a:xfrm>
            <a:off x="7453500" y="4504650"/>
            <a:ext cx="1601075" cy="560175"/>
          </a:xfrm>
          <a:prstGeom prst="rect">
            <a:avLst/>
          </a:prstGeom>
          <a:noFill/>
          <a:ln>
            <a:noFill/>
          </a:ln>
        </p:spPr>
      </p:pic>
      <p:pic>
        <p:nvPicPr>
          <p:cNvPr id="116" name="Google Shape;116;p24"/>
          <p:cNvPicPr preferRelativeResize="0"/>
          <p:nvPr/>
        </p:nvPicPr>
        <p:blipFill>
          <a:blip r:embed="rId4">
            <a:alphaModFix/>
          </a:blip>
          <a:stretch>
            <a:fillRect/>
          </a:stretch>
        </p:blipFill>
        <p:spPr>
          <a:xfrm>
            <a:off x="-80600" y="3345100"/>
            <a:ext cx="3349050" cy="192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Limits to Care and Empathy </a:t>
            </a:r>
            <a:endParaRPr/>
          </a:p>
        </p:txBody>
      </p:sp>
      <p:sp>
        <p:nvSpPr>
          <p:cNvPr id="179" name="Google Shape;179;p33"/>
          <p:cNvSpPr txBox="1"/>
          <p:nvPr>
            <p:ph idx="1" type="body"/>
          </p:nvPr>
        </p:nvSpPr>
        <p:spPr>
          <a:xfrm>
            <a:off x="311700" y="1152475"/>
            <a:ext cx="53739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Caring for others cannot be at the cost of sacrificing ourselves</a:t>
            </a:r>
            <a:endParaRPr sz="1900"/>
          </a:p>
          <a:p>
            <a:pPr indent="-349250" lvl="0" marL="457200" rtl="0" algn="l">
              <a:spcBef>
                <a:spcPts val="0"/>
              </a:spcBef>
              <a:spcAft>
                <a:spcPts val="0"/>
              </a:spcAft>
              <a:buSzPts val="1900"/>
              <a:buChar char="●"/>
            </a:pPr>
            <a:r>
              <a:rPr lang="en" sz="1900"/>
              <a:t>Empathy does not mean we allow our safety to be compromised or our boundaries to be trampled</a:t>
            </a:r>
            <a:endParaRPr sz="1900"/>
          </a:p>
          <a:p>
            <a:pPr indent="-349250" lvl="0" marL="457200" rtl="0" algn="l">
              <a:spcBef>
                <a:spcPts val="0"/>
              </a:spcBef>
              <a:spcAft>
                <a:spcPts val="0"/>
              </a:spcAft>
              <a:buSzPts val="1900"/>
              <a:buChar char="●"/>
            </a:pPr>
            <a:r>
              <a:rPr lang="en" sz="1900"/>
              <a:t>Care and empathy does not excuse bad behavior </a:t>
            </a:r>
            <a:endParaRPr sz="1900"/>
          </a:p>
          <a:p>
            <a:pPr indent="-349250" lvl="0" marL="457200" rtl="0" algn="l">
              <a:spcBef>
                <a:spcPts val="0"/>
              </a:spcBef>
              <a:spcAft>
                <a:spcPts val="0"/>
              </a:spcAft>
              <a:buSzPts val="1900"/>
              <a:buChar char="●"/>
            </a:pPr>
            <a:r>
              <a:rPr lang="en" sz="1900"/>
              <a:t>Harm is in the eye of the beholder</a:t>
            </a:r>
            <a:endParaRPr sz="1900"/>
          </a:p>
          <a:p>
            <a:pPr indent="0" lvl="0" marL="0" rtl="0" algn="l">
              <a:spcBef>
                <a:spcPts val="1200"/>
              </a:spcBef>
              <a:spcAft>
                <a:spcPts val="1200"/>
              </a:spcAft>
              <a:buNone/>
            </a:pPr>
            <a:r>
              <a:rPr b="1" lang="en" sz="1900"/>
              <a:t>In the chat: </a:t>
            </a:r>
            <a:r>
              <a:rPr lang="en" sz="1900"/>
              <a:t>What other limits should we collectively uphold? </a:t>
            </a:r>
            <a:endParaRPr sz="1900"/>
          </a:p>
        </p:txBody>
      </p:sp>
      <p:sp>
        <p:nvSpPr>
          <p:cNvPr id="180" name="Google Shape;180;p33"/>
          <p:cNvSpPr txBox="1"/>
          <p:nvPr>
            <p:ph idx="2" type="body"/>
          </p:nvPr>
        </p:nvSpPr>
        <p:spPr>
          <a:xfrm>
            <a:off x="5779725" y="0"/>
            <a:ext cx="3364200" cy="5170800"/>
          </a:xfrm>
          <a:prstGeom prst="rect">
            <a:avLst/>
          </a:prstGeom>
          <a:solidFill>
            <a:srgbClr val="351C75"/>
          </a:solidFill>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sz="1600">
              <a:solidFill>
                <a:schemeClr val="lt1"/>
              </a:solidFill>
            </a:endParaRPr>
          </a:p>
          <a:p>
            <a:pPr indent="0" lvl="0" marL="228600" marR="325292" rtl="0" algn="l">
              <a:spcBef>
                <a:spcPts val="1200"/>
              </a:spcBef>
              <a:spcAft>
                <a:spcPts val="0"/>
              </a:spcAft>
              <a:buNone/>
            </a:pPr>
            <a:r>
              <a:rPr lang="en" sz="1908">
                <a:solidFill>
                  <a:schemeClr val="lt1"/>
                </a:solidFill>
              </a:rPr>
              <a:t>“Vocational awe describes the set of ideas, values, and assumptions librarians have about themselves and the profession that result in notions that libraries as institutions are inherently good, sacred notions, and therefore beyond critique.” </a:t>
            </a:r>
            <a:endParaRPr sz="1908">
              <a:solidFill>
                <a:schemeClr val="lt1"/>
              </a:solidFill>
            </a:endParaRPr>
          </a:p>
          <a:p>
            <a:pPr indent="0" lvl="0" marL="228600" marR="325292" rtl="0" algn="l">
              <a:spcBef>
                <a:spcPts val="1200"/>
              </a:spcBef>
              <a:spcAft>
                <a:spcPts val="0"/>
              </a:spcAft>
              <a:buNone/>
            </a:pPr>
            <a:r>
              <a:rPr lang="en" sz="1600">
                <a:solidFill>
                  <a:schemeClr val="lt1"/>
                </a:solidFill>
              </a:rPr>
              <a:t>~ Fobazi Ettarh </a:t>
            </a:r>
            <a:endParaRPr sz="1600">
              <a:solidFill>
                <a:schemeClr val="lt1"/>
              </a:solidFill>
            </a:endParaRPr>
          </a:p>
          <a:p>
            <a:pPr indent="0" lvl="0" marL="228600" marR="325292" rtl="0" algn="l">
              <a:spcBef>
                <a:spcPts val="1200"/>
              </a:spcBef>
              <a:spcAft>
                <a:spcPts val="0"/>
              </a:spcAft>
              <a:buNone/>
            </a:pPr>
            <a:r>
              <a:rPr lang="en" sz="1383">
                <a:solidFill>
                  <a:schemeClr val="lt1"/>
                </a:solidFill>
              </a:rPr>
              <a:t>(</a:t>
            </a:r>
            <a:r>
              <a:rPr lang="en" sz="1383" u="sng">
                <a:solidFill>
                  <a:schemeClr val="lt1"/>
                </a:solidFill>
                <a:hlinkClick r:id="rId3">
                  <a:extLst>
                    <a:ext uri="{A12FA001-AC4F-418D-AE19-62706E023703}">
                      <ahyp:hlinkClr val="tx"/>
                    </a:ext>
                  </a:extLst>
                </a:hlinkClick>
              </a:rPr>
              <a:t>https://www.inthelibrarywiththeleadpipe.org/2018/vocational-awe/</a:t>
            </a:r>
            <a:r>
              <a:rPr lang="en" sz="1383">
                <a:solidFill>
                  <a:schemeClr val="lt1"/>
                </a:solidFill>
              </a:rPr>
              <a:t>) </a:t>
            </a:r>
            <a:endParaRPr sz="1383">
              <a:solidFill>
                <a:schemeClr val="lt1"/>
              </a:solidFill>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Gardening trowel digging in for radishes" id="185" name="Google Shape;185;p34" title="Decorative image"/>
          <p:cNvPicPr preferRelativeResize="0"/>
          <p:nvPr/>
        </p:nvPicPr>
        <p:blipFill rotWithShape="1">
          <a:blip r:embed="rId3">
            <a:alphaModFix/>
          </a:blip>
          <a:srcRect b="7784" l="0" r="0" t="7784"/>
          <a:stretch/>
        </p:blipFill>
        <p:spPr>
          <a:xfrm>
            <a:off x="1" y="0"/>
            <a:ext cx="9144000" cy="5143499"/>
          </a:xfrm>
          <a:prstGeom prst="rect">
            <a:avLst/>
          </a:prstGeom>
          <a:noFill/>
          <a:ln>
            <a:noFill/>
          </a:ln>
        </p:spPr>
      </p:pic>
      <p:sp>
        <p:nvSpPr>
          <p:cNvPr id="186" name="Google Shape;186;p34"/>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txBox="1"/>
          <p:nvPr>
            <p:ph type="title"/>
          </p:nvPr>
        </p:nvSpPr>
        <p:spPr>
          <a:xfrm>
            <a:off x="351600" y="2736850"/>
            <a:ext cx="3997500" cy="1389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Let’s Get Practical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6 Steps to Radical Empathy</a:t>
            </a:r>
            <a:endParaRPr/>
          </a:p>
        </p:txBody>
      </p:sp>
      <p:sp>
        <p:nvSpPr>
          <p:cNvPr id="193" name="Google Shape;193;p35"/>
          <p:cNvSpPr txBox="1"/>
          <p:nvPr>
            <p:ph idx="1" type="body"/>
          </p:nvPr>
        </p:nvSpPr>
        <p:spPr>
          <a:xfrm>
            <a:off x="311700" y="1017725"/>
            <a:ext cx="4461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A</a:t>
            </a:r>
            <a:r>
              <a:rPr lang="en" sz="1800"/>
              <a:t> willingness to be vulnerable </a:t>
            </a:r>
            <a:endParaRPr sz="1800"/>
          </a:p>
          <a:p>
            <a:pPr indent="-342900" lvl="0" marL="457200" rtl="0" algn="l">
              <a:spcBef>
                <a:spcPts val="0"/>
              </a:spcBef>
              <a:spcAft>
                <a:spcPts val="0"/>
              </a:spcAft>
              <a:buSzPts val="1800"/>
              <a:buAutoNum type="arabicPeriod"/>
            </a:pPr>
            <a:r>
              <a:rPr lang="en" sz="1800"/>
              <a:t>Becoming grounded in who you are </a:t>
            </a:r>
            <a:endParaRPr sz="1800"/>
          </a:p>
          <a:p>
            <a:pPr indent="-342900" lvl="0" marL="457200" rtl="0" algn="l">
              <a:spcBef>
                <a:spcPts val="0"/>
              </a:spcBef>
              <a:spcAft>
                <a:spcPts val="0"/>
              </a:spcAft>
              <a:buSzPts val="1800"/>
              <a:buAutoNum type="arabicPeriod"/>
            </a:pPr>
            <a:r>
              <a:rPr lang="en" sz="1800"/>
              <a:t>Opening yourself to the experiences of others</a:t>
            </a:r>
            <a:endParaRPr sz="1800"/>
          </a:p>
          <a:p>
            <a:pPr indent="-342900" lvl="0" marL="457200" rtl="0" algn="l">
              <a:spcBef>
                <a:spcPts val="0"/>
              </a:spcBef>
              <a:spcAft>
                <a:spcPts val="0"/>
              </a:spcAft>
              <a:buSzPts val="1800"/>
              <a:buAutoNum type="arabicPeriod"/>
            </a:pPr>
            <a:r>
              <a:rPr lang="en" sz="1800"/>
              <a:t>Practicing empathy</a:t>
            </a:r>
            <a:endParaRPr sz="1800"/>
          </a:p>
          <a:p>
            <a:pPr indent="-342900" lvl="0" marL="457200" rtl="0" algn="l">
              <a:spcBef>
                <a:spcPts val="0"/>
              </a:spcBef>
              <a:spcAft>
                <a:spcPts val="0"/>
              </a:spcAft>
              <a:buSzPts val="1800"/>
              <a:buAutoNum type="arabicPeriod"/>
            </a:pPr>
            <a:r>
              <a:rPr lang="en" sz="1800"/>
              <a:t>Taking action </a:t>
            </a:r>
            <a:endParaRPr sz="1800"/>
          </a:p>
          <a:p>
            <a:pPr indent="-342900" lvl="0" marL="457200" rtl="0" algn="l">
              <a:spcBef>
                <a:spcPts val="0"/>
              </a:spcBef>
              <a:spcAft>
                <a:spcPts val="0"/>
              </a:spcAft>
              <a:buSzPts val="1800"/>
              <a:buAutoNum type="arabicPeriod"/>
            </a:pPr>
            <a:r>
              <a:rPr lang="en" sz="1800"/>
              <a:t>Creating change and building trust</a:t>
            </a:r>
            <a:endParaRPr sz="1800"/>
          </a:p>
        </p:txBody>
      </p:sp>
      <p:sp>
        <p:nvSpPr>
          <p:cNvPr id="194" name="Google Shape;194;p35"/>
          <p:cNvSpPr txBox="1"/>
          <p:nvPr>
            <p:ph idx="2" type="body"/>
          </p:nvPr>
        </p:nvSpPr>
        <p:spPr>
          <a:xfrm>
            <a:off x="5144100" y="27275"/>
            <a:ext cx="3999900" cy="5116200"/>
          </a:xfrm>
          <a:prstGeom prst="rect">
            <a:avLst/>
          </a:prstGeom>
          <a:solidFill>
            <a:srgbClr val="1D7E74"/>
          </a:solidFill>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628650" marR="357672" rtl="0" algn="l">
              <a:spcBef>
                <a:spcPts val="1200"/>
              </a:spcBef>
              <a:spcAft>
                <a:spcPts val="0"/>
              </a:spcAft>
              <a:buNone/>
            </a:pPr>
            <a:r>
              <a:rPr lang="en" sz="1700">
                <a:solidFill>
                  <a:schemeClr val="lt1"/>
                </a:solidFill>
              </a:rPr>
              <a:t>Just because you empathize with someone does not mean you are taking their position, and you may still disagree with them, [...] But showing empathy means you are willing to listen and develop that relationship.</a:t>
            </a:r>
            <a:endParaRPr sz="1700">
              <a:solidFill>
                <a:schemeClr val="lt1"/>
              </a:solidFill>
            </a:endParaRPr>
          </a:p>
          <a:p>
            <a:pPr indent="0" lvl="0" marL="628650" marR="357672" rtl="0" algn="l">
              <a:spcBef>
                <a:spcPts val="1200"/>
              </a:spcBef>
              <a:spcAft>
                <a:spcPts val="1200"/>
              </a:spcAft>
              <a:buNone/>
            </a:pPr>
            <a:r>
              <a:rPr lang="en" sz="1700">
                <a:solidFill>
                  <a:schemeClr val="lt1"/>
                </a:solidFill>
              </a:rPr>
              <a:t>~Dr. Terri Givens</a:t>
            </a:r>
            <a:endParaRPr sz="1700">
              <a:solidFill>
                <a:schemeClr val="lt1"/>
              </a:solidFill>
            </a:endParaRPr>
          </a:p>
        </p:txBody>
      </p:sp>
      <p:pic>
        <p:nvPicPr>
          <p:cNvPr id="195" name="Google Shape;195;p35" title="Hands of various colors holding a heart"/>
          <p:cNvPicPr preferRelativeResize="0"/>
          <p:nvPr/>
        </p:nvPicPr>
        <p:blipFill>
          <a:blip r:embed="rId3">
            <a:alphaModFix/>
          </a:blip>
          <a:stretch>
            <a:fillRect/>
          </a:stretch>
        </p:blipFill>
        <p:spPr>
          <a:xfrm>
            <a:off x="1519187" y="3364300"/>
            <a:ext cx="1779174" cy="1779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Empathetic Listening</a:t>
            </a:r>
            <a:endParaRPr/>
          </a:p>
        </p:txBody>
      </p:sp>
      <p:sp>
        <p:nvSpPr>
          <p:cNvPr id="201" name="Google Shape;201;p36"/>
          <p:cNvSpPr txBox="1"/>
          <p:nvPr>
            <p:ph idx="1" type="body"/>
          </p:nvPr>
        </p:nvSpPr>
        <p:spPr>
          <a:xfrm>
            <a:off x="311700" y="1152475"/>
            <a:ext cx="4744800" cy="3740700"/>
          </a:xfrm>
          <a:prstGeom prst="rect">
            <a:avLst/>
          </a:prstGeom>
        </p:spPr>
        <p:txBody>
          <a:bodyPr anchorCtr="0" anchor="t" bIns="91425" lIns="91425" spcFirstLastPara="1" rIns="91425" wrap="square" tIns="91425">
            <a:normAutofit/>
          </a:bodyPr>
          <a:lstStyle/>
          <a:p>
            <a:pPr indent="-355600" lvl="0" marL="457200" rtl="0" algn="l">
              <a:lnSpc>
                <a:spcPct val="130000"/>
              </a:lnSpc>
              <a:spcBef>
                <a:spcPts val="0"/>
              </a:spcBef>
              <a:spcAft>
                <a:spcPts val="0"/>
              </a:spcAft>
              <a:buClr>
                <a:srgbClr val="000000"/>
              </a:buClr>
              <a:buSzPts val="2000"/>
              <a:buFont typeface="Arial"/>
              <a:buChar char="●"/>
            </a:pPr>
            <a:r>
              <a:rPr lang="en" sz="2000">
                <a:solidFill>
                  <a:srgbClr val="000000"/>
                </a:solidFill>
              </a:rPr>
              <a:t>Happens when the listener exerts sincere intention for understanding other people’s values, opinions, and ideas. </a:t>
            </a:r>
            <a:endParaRPr sz="2000">
              <a:solidFill>
                <a:srgbClr val="000000"/>
              </a:solidFill>
            </a:endParaRPr>
          </a:p>
          <a:p>
            <a:pPr indent="-355600" lvl="0" marL="457200" rtl="0" algn="l">
              <a:lnSpc>
                <a:spcPct val="130000"/>
              </a:lnSpc>
              <a:spcBef>
                <a:spcPts val="0"/>
              </a:spcBef>
              <a:spcAft>
                <a:spcPts val="0"/>
              </a:spcAft>
              <a:buClr>
                <a:srgbClr val="000000"/>
              </a:buClr>
              <a:buSzPts val="2000"/>
              <a:buFont typeface="Arial"/>
              <a:buChar char="●"/>
            </a:pPr>
            <a:r>
              <a:rPr lang="en" sz="2000">
                <a:solidFill>
                  <a:srgbClr val="000000"/>
                </a:solidFill>
              </a:rPr>
              <a:t>Does not mean you have to agree with everything you hear</a:t>
            </a:r>
            <a:endParaRPr sz="2000">
              <a:solidFill>
                <a:srgbClr val="000000"/>
              </a:solidFill>
            </a:endParaRPr>
          </a:p>
          <a:p>
            <a:pPr indent="-355600" lvl="0" marL="457200" rtl="0" algn="l">
              <a:lnSpc>
                <a:spcPct val="130000"/>
              </a:lnSpc>
              <a:spcBef>
                <a:spcPts val="0"/>
              </a:spcBef>
              <a:spcAft>
                <a:spcPts val="0"/>
              </a:spcAft>
              <a:buClr>
                <a:srgbClr val="000000"/>
              </a:buClr>
              <a:buSzPts val="2000"/>
              <a:buFont typeface="Arial"/>
              <a:buChar char="●"/>
            </a:pPr>
            <a:r>
              <a:rPr lang="en" sz="2000">
                <a:solidFill>
                  <a:srgbClr val="000000"/>
                </a:solidFill>
              </a:rPr>
              <a:t>Is an effort to truly shift out of one's own and limited frame of reference</a:t>
            </a:r>
            <a:endParaRPr sz="2000">
              <a:solidFill>
                <a:srgbClr val="000000"/>
              </a:solidFill>
            </a:endParaRPr>
          </a:p>
          <a:p>
            <a:pPr indent="-355600" lvl="0" marL="457200" rtl="0" algn="l">
              <a:lnSpc>
                <a:spcPct val="130000"/>
              </a:lnSpc>
              <a:spcBef>
                <a:spcPts val="0"/>
              </a:spcBef>
              <a:spcAft>
                <a:spcPts val="0"/>
              </a:spcAft>
              <a:buClr>
                <a:srgbClr val="000000"/>
              </a:buClr>
              <a:buSzPts val="2000"/>
              <a:buFont typeface="Arial"/>
              <a:buChar char="●"/>
            </a:pPr>
            <a:r>
              <a:rPr lang="en" sz="2000">
                <a:solidFill>
                  <a:srgbClr val="000000"/>
                </a:solidFill>
              </a:rPr>
              <a:t>Active listening +++</a:t>
            </a:r>
            <a:endParaRPr sz="2000">
              <a:solidFill>
                <a:srgbClr val="000000"/>
              </a:solidFill>
            </a:endParaRPr>
          </a:p>
        </p:txBody>
      </p:sp>
      <p:sp>
        <p:nvSpPr>
          <p:cNvPr id="202" name="Google Shape;202;p36"/>
          <p:cNvSpPr txBox="1"/>
          <p:nvPr/>
        </p:nvSpPr>
        <p:spPr>
          <a:xfrm>
            <a:off x="5380275" y="-2725"/>
            <a:ext cx="3763800" cy="5156400"/>
          </a:xfrm>
          <a:prstGeom prst="rect">
            <a:avLst/>
          </a:prstGeom>
          <a:solidFill>
            <a:srgbClr val="351C75"/>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solidFill>
                <a:schemeClr val="lt1"/>
              </a:solidFill>
            </a:endParaRPr>
          </a:p>
          <a:p>
            <a:pPr indent="0" lvl="0" marL="285750" marR="247650" rtl="0" algn="l">
              <a:spcBef>
                <a:spcPts val="0"/>
              </a:spcBef>
              <a:spcAft>
                <a:spcPts val="0"/>
              </a:spcAft>
              <a:buNone/>
            </a:pPr>
            <a:r>
              <a:rPr lang="en" sz="2400">
                <a:solidFill>
                  <a:schemeClr val="lt1"/>
                </a:solidFill>
              </a:rPr>
              <a:t>“The truly good listeners of the world do more than just listen. They listen, seek to understand, and then validate. That third point is the secret sauce—the magic ingredient”  ~Sorensen</a:t>
            </a:r>
            <a:endParaRPr sz="2400">
              <a:solidFill>
                <a:schemeClr val="lt1"/>
              </a:solidFill>
            </a:endParaRPr>
          </a:p>
          <a:p>
            <a:pPr indent="0" lvl="0" marL="0" rtl="0" algn="l">
              <a:spcBef>
                <a:spcPts val="0"/>
              </a:spcBef>
              <a:spcAft>
                <a:spcPts val="0"/>
              </a:spcAft>
              <a:buNone/>
            </a:pPr>
            <a:r>
              <a:t/>
            </a:r>
            <a:endParaRPr sz="3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688" y="143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3 Levels of Empathetic Listening</a:t>
            </a:r>
            <a:endParaRPr/>
          </a:p>
        </p:txBody>
      </p:sp>
      <p:grpSp>
        <p:nvGrpSpPr>
          <p:cNvPr id="208" name="Google Shape;208;p37"/>
          <p:cNvGrpSpPr/>
          <p:nvPr/>
        </p:nvGrpSpPr>
        <p:grpSpPr>
          <a:xfrm>
            <a:off x="371133" y="716185"/>
            <a:ext cx="2583007" cy="4258615"/>
            <a:chOff x="1118224" y="283725"/>
            <a:chExt cx="2090826" cy="4076400"/>
          </a:xfrm>
        </p:grpSpPr>
        <p:sp>
          <p:nvSpPr>
            <p:cNvPr id="209" name="Google Shape;209;p37"/>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7"/>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7"/>
            <p:cNvSpPr/>
            <p:nvPr/>
          </p:nvSpPr>
          <p:spPr>
            <a:xfrm>
              <a:off x="1178643" y="1091912"/>
              <a:ext cx="1922700" cy="10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1D7E74"/>
                  </a:solidFill>
                  <a:latin typeface="Roboto Medium"/>
                  <a:ea typeface="Roboto Medium"/>
                  <a:cs typeface="Roboto Medium"/>
                  <a:sym typeface="Roboto Medium"/>
                </a:rPr>
                <a:t>Being able to know how another person is feeling and what they are thinking.</a:t>
              </a:r>
              <a:endParaRPr sz="1750">
                <a:solidFill>
                  <a:srgbClr val="1D7E74"/>
                </a:solidFill>
                <a:latin typeface="Roboto Medium"/>
                <a:ea typeface="Roboto Medium"/>
                <a:cs typeface="Roboto Medium"/>
                <a:sym typeface="Roboto Medium"/>
              </a:endParaRPr>
            </a:p>
          </p:txBody>
        </p:sp>
        <p:sp>
          <p:nvSpPr>
            <p:cNvPr id="212" name="Google Shape;212;p37"/>
            <p:cNvSpPr/>
            <p:nvPr/>
          </p:nvSpPr>
          <p:spPr>
            <a:xfrm>
              <a:off x="1178643" y="341749"/>
              <a:ext cx="18711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7E74"/>
                  </a:solidFill>
                  <a:latin typeface="Roboto"/>
                  <a:ea typeface="Roboto"/>
                  <a:cs typeface="Roboto"/>
                  <a:sym typeface="Roboto"/>
                </a:rPr>
                <a:t>Cognitive Empathy</a:t>
              </a:r>
              <a:endParaRPr sz="2000">
                <a:solidFill>
                  <a:srgbClr val="1D7E74"/>
                </a:solidFill>
                <a:latin typeface="Roboto Thin"/>
                <a:ea typeface="Roboto Thin"/>
                <a:cs typeface="Roboto Thin"/>
                <a:sym typeface="Roboto Thin"/>
              </a:endParaRPr>
            </a:p>
          </p:txBody>
        </p:sp>
        <p:sp>
          <p:nvSpPr>
            <p:cNvPr id="213" name="Google Shape;213;p3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7"/>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0" lvl="0" marL="57150" rtl="0" algn="l">
                <a:lnSpc>
                  <a:spcPct val="100000"/>
                </a:lnSpc>
                <a:spcBef>
                  <a:spcPts val="0"/>
                </a:spcBef>
                <a:spcAft>
                  <a:spcPts val="0"/>
                </a:spcAft>
                <a:buNone/>
              </a:pPr>
              <a:r>
                <a:rPr lang="en" sz="1500">
                  <a:solidFill>
                    <a:srgbClr val="FFFFFF"/>
                  </a:solidFill>
                  <a:latin typeface="Roboto"/>
                  <a:ea typeface="Roboto"/>
                  <a:cs typeface="Roboto"/>
                  <a:sym typeface="Roboto"/>
                </a:rPr>
                <a:t>Sounds like: </a:t>
              </a:r>
              <a:endParaRPr sz="1500">
                <a:solidFill>
                  <a:srgbClr val="FFFFFF"/>
                </a:solidFill>
                <a:latin typeface="Roboto"/>
                <a:ea typeface="Roboto"/>
                <a:cs typeface="Roboto"/>
                <a:sym typeface="Roboto"/>
              </a:endParaRPr>
            </a:p>
            <a:p>
              <a:pPr indent="0" lvl="0" marL="57150" rtl="0" algn="l">
                <a:lnSpc>
                  <a:spcPct val="100000"/>
                </a:lnSpc>
                <a:spcBef>
                  <a:spcPts val="0"/>
                </a:spcBef>
                <a:spcAft>
                  <a:spcPts val="0"/>
                </a:spcAft>
                <a:buNone/>
              </a:pPr>
              <a:r>
                <a:rPr lang="en" sz="1500">
                  <a:solidFill>
                    <a:srgbClr val="FFFFFF"/>
                  </a:solidFill>
                  <a:latin typeface="Roboto"/>
                  <a:ea typeface="Roboto"/>
                  <a:cs typeface="Roboto"/>
                  <a:sym typeface="Roboto"/>
                </a:rPr>
                <a:t>Is everything ok?</a:t>
              </a:r>
              <a:r>
                <a:rPr lang="en" sz="1900">
                  <a:solidFill>
                    <a:srgbClr val="FFFFFF"/>
                  </a:solidFill>
                  <a:latin typeface="Roboto"/>
                  <a:ea typeface="Roboto"/>
                  <a:cs typeface="Roboto"/>
                  <a:sym typeface="Roboto"/>
                </a:rPr>
                <a:t> </a:t>
              </a:r>
              <a:endParaRPr sz="1900">
                <a:solidFill>
                  <a:srgbClr val="FFFFFF"/>
                </a:solidFill>
                <a:latin typeface="Roboto"/>
                <a:ea typeface="Roboto"/>
                <a:cs typeface="Roboto"/>
                <a:sym typeface="Roboto"/>
              </a:endParaRPr>
            </a:p>
          </p:txBody>
        </p:sp>
      </p:grpSp>
      <p:grpSp>
        <p:nvGrpSpPr>
          <p:cNvPr id="215" name="Google Shape;215;p37"/>
          <p:cNvGrpSpPr/>
          <p:nvPr/>
        </p:nvGrpSpPr>
        <p:grpSpPr>
          <a:xfrm>
            <a:off x="3018976" y="716185"/>
            <a:ext cx="2583007" cy="4258615"/>
            <a:chOff x="1118224" y="283725"/>
            <a:chExt cx="2090826" cy="4076400"/>
          </a:xfrm>
        </p:grpSpPr>
        <p:sp>
          <p:nvSpPr>
            <p:cNvPr id="216" name="Google Shape;216;p37"/>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1148444" y="1090597"/>
              <a:ext cx="2030400" cy="9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1D7E74"/>
                  </a:solidFill>
                  <a:latin typeface="Roboto Medium"/>
                  <a:ea typeface="Roboto Medium"/>
                  <a:cs typeface="Roboto Medium"/>
                  <a:sym typeface="Roboto Medium"/>
                </a:rPr>
                <a:t>Which occurs when you absorb the feelings of another person, often leading to a physical reaction.</a:t>
              </a:r>
              <a:endParaRPr sz="1750">
                <a:solidFill>
                  <a:srgbClr val="1D7E74"/>
                </a:solidFill>
                <a:latin typeface="Roboto Medium"/>
                <a:ea typeface="Roboto Medium"/>
                <a:cs typeface="Roboto Medium"/>
                <a:sym typeface="Roboto Medium"/>
              </a:endParaRPr>
            </a:p>
          </p:txBody>
        </p:sp>
        <p:sp>
          <p:nvSpPr>
            <p:cNvPr id="219" name="Google Shape;219;p37"/>
            <p:cNvSpPr/>
            <p:nvPr/>
          </p:nvSpPr>
          <p:spPr>
            <a:xfrm>
              <a:off x="1153372" y="350316"/>
              <a:ext cx="18924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7E74"/>
                  </a:solidFill>
                  <a:latin typeface="Roboto"/>
                  <a:ea typeface="Roboto"/>
                  <a:cs typeface="Roboto"/>
                  <a:sym typeface="Roboto"/>
                </a:rPr>
                <a:t>Emotional Empathy</a:t>
              </a:r>
              <a:endParaRPr sz="2000">
                <a:solidFill>
                  <a:srgbClr val="1D7E74"/>
                </a:solidFill>
                <a:latin typeface="Roboto Thin"/>
                <a:ea typeface="Roboto Thin"/>
                <a:cs typeface="Roboto Thin"/>
                <a:sym typeface="Roboto Thin"/>
              </a:endParaRPr>
            </a:p>
          </p:txBody>
        </p:sp>
        <p:sp>
          <p:nvSpPr>
            <p:cNvPr id="220" name="Google Shape;220;p3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1256312" y="3172455"/>
              <a:ext cx="1892400" cy="108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FFFFFF"/>
                  </a:solidFill>
                  <a:latin typeface="Roboto"/>
                  <a:ea typeface="Roboto"/>
                  <a:cs typeface="Roboto"/>
                  <a:sym typeface="Roboto"/>
                </a:rPr>
                <a:t>Sounds like: </a:t>
              </a:r>
              <a:endParaRPr sz="15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rPr lang="en" sz="1500">
                  <a:solidFill>
                    <a:srgbClr val="FFFFFF"/>
                  </a:solidFill>
                  <a:latin typeface="Roboto"/>
                  <a:ea typeface="Roboto"/>
                  <a:cs typeface="Roboto"/>
                  <a:sym typeface="Roboto"/>
                </a:rPr>
                <a:t>What’s going on? How can I help? </a:t>
              </a:r>
              <a:endParaRPr sz="1500">
                <a:solidFill>
                  <a:srgbClr val="FFFFFF"/>
                </a:solidFill>
                <a:latin typeface="Roboto"/>
                <a:ea typeface="Roboto"/>
                <a:cs typeface="Roboto"/>
                <a:sym typeface="Roboto"/>
              </a:endParaRPr>
            </a:p>
          </p:txBody>
        </p:sp>
      </p:grpSp>
      <p:grpSp>
        <p:nvGrpSpPr>
          <p:cNvPr id="222" name="Google Shape;222;p37"/>
          <p:cNvGrpSpPr/>
          <p:nvPr/>
        </p:nvGrpSpPr>
        <p:grpSpPr>
          <a:xfrm>
            <a:off x="5666819" y="716185"/>
            <a:ext cx="2583007" cy="4258615"/>
            <a:chOff x="1118224" y="283725"/>
            <a:chExt cx="2090826" cy="4076400"/>
          </a:xfrm>
        </p:grpSpPr>
        <p:sp>
          <p:nvSpPr>
            <p:cNvPr id="223" name="Google Shape;223;p37"/>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1178653" y="1204090"/>
              <a:ext cx="1870200" cy="6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1D7E74"/>
                  </a:solidFill>
                  <a:latin typeface="Roboto Medium"/>
                  <a:ea typeface="Roboto Medium"/>
                  <a:cs typeface="Roboto Medium"/>
                  <a:sym typeface="Roboto Medium"/>
                </a:rPr>
                <a:t>Understanding someone’s situation, feeling for them, and being driven to help.</a:t>
              </a:r>
              <a:endParaRPr sz="1750">
                <a:solidFill>
                  <a:srgbClr val="1D7E74"/>
                </a:solidFill>
                <a:latin typeface="Roboto Medium"/>
                <a:ea typeface="Roboto Medium"/>
                <a:cs typeface="Roboto Medium"/>
                <a:sym typeface="Roboto Medium"/>
              </a:endParaRPr>
            </a:p>
          </p:txBody>
        </p:sp>
        <p:sp>
          <p:nvSpPr>
            <p:cNvPr id="226" name="Google Shape;226;p37"/>
            <p:cNvSpPr/>
            <p:nvPr/>
          </p:nvSpPr>
          <p:spPr>
            <a:xfrm>
              <a:off x="1178654" y="416908"/>
              <a:ext cx="17544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1D7E74"/>
                  </a:solidFill>
                  <a:latin typeface="Roboto"/>
                  <a:ea typeface="Roboto"/>
                  <a:cs typeface="Roboto"/>
                  <a:sym typeface="Roboto"/>
                </a:rPr>
                <a:t>Compassionate Empathy</a:t>
              </a:r>
              <a:endParaRPr sz="2000">
                <a:solidFill>
                  <a:srgbClr val="1D7E74"/>
                </a:solidFill>
                <a:latin typeface="Roboto Thin"/>
                <a:ea typeface="Roboto Thin"/>
                <a:cs typeface="Roboto Thin"/>
                <a:sym typeface="Roboto Thin"/>
              </a:endParaRPr>
            </a:p>
          </p:txBody>
        </p:sp>
        <p:sp>
          <p:nvSpPr>
            <p:cNvPr id="227" name="Google Shape;227;p3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1118309" y="3031442"/>
              <a:ext cx="2090700" cy="122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None/>
              </a:pPr>
              <a:r>
                <a:rPr lang="en" sz="1500">
                  <a:solidFill>
                    <a:srgbClr val="FFFFFF"/>
                  </a:solidFill>
                  <a:latin typeface="Roboto"/>
                  <a:ea typeface="Roboto"/>
                  <a:cs typeface="Roboto"/>
                  <a:sym typeface="Roboto"/>
                </a:rPr>
                <a:t>Sounds like: </a:t>
              </a:r>
              <a:endParaRPr sz="1500">
                <a:solidFill>
                  <a:srgbClr val="FFFFFF"/>
                </a:solidFill>
                <a:latin typeface="Roboto"/>
                <a:ea typeface="Roboto"/>
                <a:cs typeface="Roboto"/>
                <a:sym typeface="Roboto"/>
              </a:endParaRPr>
            </a:p>
            <a:p>
              <a:pPr indent="0" lvl="0" marL="114300" rtl="0" algn="l">
                <a:lnSpc>
                  <a:spcPct val="115000"/>
                </a:lnSpc>
                <a:spcBef>
                  <a:spcPts val="0"/>
                </a:spcBef>
                <a:spcAft>
                  <a:spcPts val="0"/>
                </a:spcAft>
                <a:buNone/>
              </a:pPr>
              <a:r>
                <a:rPr lang="en" sz="1500">
                  <a:solidFill>
                    <a:srgbClr val="FFFFFF"/>
                  </a:solidFill>
                  <a:latin typeface="Roboto"/>
                  <a:ea typeface="Roboto"/>
                  <a:cs typeface="Roboto"/>
                  <a:sym typeface="Roboto"/>
                </a:rPr>
                <a:t>Have you tried reaching out for support? Sometimes Office X can help with this. </a:t>
              </a:r>
              <a:endParaRPr sz="15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235500" y="222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Advocacy &amp; Inquiry</a:t>
            </a:r>
            <a:endParaRPr/>
          </a:p>
        </p:txBody>
      </p:sp>
      <p:sp>
        <p:nvSpPr>
          <p:cNvPr id="234" name="Google Shape;234;p38"/>
          <p:cNvSpPr txBox="1"/>
          <p:nvPr/>
        </p:nvSpPr>
        <p:spPr>
          <a:xfrm>
            <a:off x="235500" y="919425"/>
            <a:ext cx="28767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Advocacy: Stating one’s view to increase understanding, encourage support, or influence an outcome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Inquiry: asking a question to invite, listen to, and understand others’ perspectives </a:t>
            </a:r>
            <a:endParaRPr sz="2000"/>
          </a:p>
        </p:txBody>
      </p:sp>
      <p:grpSp>
        <p:nvGrpSpPr>
          <p:cNvPr id="235" name="Google Shape;235;p38"/>
          <p:cNvGrpSpPr/>
          <p:nvPr/>
        </p:nvGrpSpPr>
        <p:grpSpPr>
          <a:xfrm>
            <a:off x="3970673" y="-21200"/>
            <a:ext cx="4708132" cy="2850826"/>
            <a:chOff x="4572009" y="131193"/>
            <a:chExt cx="3655950" cy="2850826"/>
          </a:xfrm>
        </p:grpSpPr>
        <p:grpSp>
          <p:nvGrpSpPr>
            <p:cNvPr id="236" name="Google Shape;236;p38"/>
            <p:cNvGrpSpPr/>
            <p:nvPr/>
          </p:nvGrpSpPr>
          <p:grpSpPr>
            <a:xfrm>
              <a:off x="4572009" y="131193"/>
              <a:ext cx="1827900" cy="2399700"/>
              <a:chOff x="2744034" y="1146343"/>
              <a:chExt cx="1827900" cy="2399700"/>
            </a:xfrm>
          </p:grpSpPr>
          <p:sp>
            <p:nvSpPr>
              <p:cNvPr id="237" name="Google Shape;237;p38"/>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38" name="Google Shape;238;p38"/>
              <p:cNvSpPr/>
              <p:nvPr/>
            </p:nvSpPr>
            <p:spPr>
              <a:xfrm flipH="1">
                <a:off x="2832600" y="1686400"/>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39" name="Google Shape;239;p38"/>
              <p:cNvSpPr txBox="1"/>
              <p:nvPr/>
            </p:nvSpPr>
            <p:spPr>
              <a:xfrm>
                <a:off x="2832650" y="1795525"/>
                <a:ext cx="16494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FFFFFF"/>
                    </a:solidFill>
                    <a:latin typeface="Roboto"/>
                    <a:ea typeface="Roboto"/>
                    <a:cs typeface="Roboto"/>
                    <a:sym typeface="Roboto"/>
                  </a:rPr>
                  <a:t>Self-Advocacy </a:t>
                </a:r>
                <a:endParaRPr b="1" sz="1700">
                  <a:solidFill>
                    <a:srgbClr val="FFFFFF"/>
                  </a:solidFill>
                  <a:latin typeface="Roboto"/>
                  <a:ea typeface="Roboto"/>
                  <a:cs typeface="Roboto"/>
                  <a:sym typeface="Roboto"/>
                </a:endParaRPr>
              </a:p>
              <a:p>
                <a:pPr indent="0" lvl="0" marL="0" rtl="0" algn="ctr">
                  <a:lnSpc>
                    <a:spcPct val="115000"/>
                  </a:lnSpc>
                  <a:spcBef>
                    <a:spcPts val="0"/>
                  </a:spcBef>
                  <a:spcAft>
                    <a:spcPts val="1600"/>
                  </a:spcAft>
                  <a:buNone/>
                </a:pPr>
                <a:r>
                  <a:rPr lang="en">
                    <a:solidFill>
                      <a:srgbClr val="FFFFFF"/>
                    </a:solidFill>
                    <a:latin typeface="Roboto"/>
                    <a:ea typeface="Roboto"/>
                    <a:cs typeface="Roboto"/>
                    <a:sym typeface="Roboto"/>
                  </a:rPr>
                  <a:t>Asking others to consider your point of view, act on your expressed needs</a:t>
                </a:r>
                <a:endParaRPr>
                  <a:solidFill>
                    <a:srgbClr val="FFFFFF"/>
                  </a:solidFill>
                </a:endParaRPr>
              </a:p>
            </p:txBody>
          </p:sp>
        </p:grpSp>
        <p:grpSp>
          <p:nvGrpSpPr>
            <p:cNvPr id="240" name="Google Shape;240;p38"/>
            <p:cNvGrpSpPr/>
            <p:nvPr/>
          </p:nvGrpSpPr>
          <p:grpSpPr>
            <a:xfrm>
              <a:off x="6400059" y="582319"/>
              <a:ext cx="1827900" cy="2399700"/>
              <a:chOff x="4572084" y="1597469"/>
              <a:chExt cx="1827900" cy="2399700"/>
            </a:xfrm>
          </p:grpSpPr>
          <p:sp>
            <p:nvSpPr>
              <p:cNvPr id="241" name="Google Shape;241;p38"/>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42" name="Google Shape;242;p38"/>
              <p:cNvSpPr/>
              <p:nvPr/>
            </p:nvSpPr>
            <p:spPr>
              <a:xfrm flipH="1" rot="10800000">
                <a:off x="4662018" y="1687411"/>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43" name="Google Shape;243;p38"/>
              <p:cNvSpPr txBox="1"/>
              <p:nvPr/>
            </p:nvSpPr>
            <p:spPr>
              <a:xfrm>
                <a:off x="4662125" y="1687400"/>
                <a:ext cx="1649400" cy="158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FFFFFF"/>
                    </a:solidFill>
                    <a:latin typeface="Roboto"/>
                    <a:ea typeface="Roboto"/>
                    <a:cs typeface="Roboto"/>
                    <a:sym typeface="Roboto"/>
                  </a:rPr>
                  <a:t>Inviting Inquiry</a:t>
                </a:r>
                <a:endParaRPr>
                  <a:solidFill>
                    <a:srgbClr val="FFFFFF"/>
                  </a:solidFill>
                  <a:latin typeface="Roboto"/>
                  <a:ea typeface="Roboto"/>
                  <a:cs typeface="Roboto"/>
                  <a:sym typeface="Roboto"/>
                </a:endParaRPr>
              </a:p>
              <a:p>
                <a:pPr indent="0" lvl="0" marL="0" rtl="0" algn="ctr">
                  <a:lnSpc>
                    <a:spcPct val="115000"/>
                  </a:lnSpc>
                  <a:spcBef>
                    <a:spcPts val="0"/>
                  </a:spcBef>
                  <a:spcAft>
                    <a:spcPts val="1600"/>
                  </a:spcAft>
                  <a:buNone/>
                </a:pPr>
                <a:r>
                  <a:rPr lang="en">
                    <a:solidFill>
                      <a:srgbClr val="FFFFFF"/>
                    </a:solidFill>
                    <a:latin typeface="Roboto"/>
                    <a:ea typeface="Roboto"/>
                    <a:cs typeface="Roboto"/>
                    <a:sym typeface="Roboto"/>
                  </a:rPr>
                  <a:t>Inviting and accepting questions from others to prompt deeper understanding and creative collaboration</a:t>
                </a:r>
                <a:endParaRPr>
                  <a:solidFill>
                    <a:srgbClr val="FFFFFF"/>
                  </a:solidFill>
                </a:endParaRPr>
              </a:p>
            </p:txBody>
          </p:sp>
        </p:grpSp>
      </p:grpSp>
      <p:grpSp>
        <p:nvGrpSpPr>
          <p:cNvPr id="244" name="Google Shape;244;p38"/>
          <p:cNvGrpSpPr/>
          <p:nvPr/>
        </p:nvGrpSpPr>
        <p:grpSpPr>
          <a:xfrm>
            <a:off x="3986771" y="2292674"/>
            <a:ext cx="4708132" cy="2850826"/>
            <a:chOff x="4572009" y="131193"/>
            <a:chExt cx="3655950" cy="2850826"/>
          </a:xfrm>
        </p:grpSpPr>
        <p:grpSp>
          <p:nvGrpSpPr>
            <p:cNvPr id="245" name="Google Shape;245;p38"/>
            <p:cNvGrpSpPr/>
            <p:nvPr/>
          </p:nvGrpSpPr>
          <p:grpSpPr>
            <a:xfrm>
              <a:off x="4572009" y="131193"/>
              <a:ext cx="1827900" cy="2399700"/>
              <a:chOff x="2744034" y="1146343"/>
              <a:chExt cx="1827900" cy="2399700"/>
            </a:xfrm>
          </p:grpSpPr>
          <p:sp>
            <p:nvSpPr>
              <p:cNvPr id="246" name="Google Shape;246;p38"/>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47" name="Google Shape;247;p38"/>
              <p:cNvSpPr/>
              <p:nvPr/>
            </p:nvSpPr>
            <p:spPr>
              <a:xfrm flipH="1">
                <a:off x="2832600" y="1686400"/>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48" name="Google Shape;248;p38"/>
              <p:cNvSpPr txBox="1"/>
              <p:nvPr/>
            </p:nvSpPr>
            <p:spPr>
              <a:xfrm>
                <a:off x="2832650" y="1795525"/>
                <a:ext cx="16494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FFFFFF"/>
                    </a:solidFill>
                    <a:latin typeface="Roboto"/>
                    <a:ea typeface="Roboto"/>
                    <a:cs typeface="Roboto"/>
                    <a:sym typeface="Roboto"/>
                  </a:rPr>
                  <a:t>Advocating for Others</a:t>
                </a:r>
                <a:endParaRPr b="1" sz="1700">
                  <a:solidFill>
                    <a:srgbClr val="FFFFFF"/>
                  </a:solidFill>
                  <a:latin typeface="Roboto"/>
                  <a:ea typeface="Roboto"/>
                  <a:cs typeface="Roboto"/>
                  <a:sym typeface="Roboto"/>
                </a:endParaRPr>
              </a:p>
              <a:p>
                <a:pPr indent="0" lvl="0" marL="0" rtl="0" algn="ctr">
                  <a:lnSpc>
                    <a:spcPct val="115000"/>
                  </a:lnSpc>
                  <a:spcBef>
                    <a:spcPts val="0"/>
                  </a:spcBef>
                  <a:spcAft>
                    <a:spcPts val="1600"/>
                  </a:spcAft>
                  <a:buNone/>
                </a:pPr>
                <a:r>
                  <a:rPr lang="en">
                    <a:solidFill>
                      <a:srgbClr val="FFFFFF"/>
                    </a:solidFill>
                    <a:latin typeface="Roboto"/>
                    <a:ea typeface="Roboto"/>
                    <a:cs typeface="Roboto"/>
                    <a:sym typeface="Roboto"/>
                  </a:rPr>
                  <a:t>Inviting others to share ideas, give credit, introductions, and supporting credibility </a:t>
                </a:r>
                <a:endParaRPr>
                  <a:solidFill>
                    <a:srgbClr val="FFFFFF"/>
                  </a:solidFill>
                </a:endParaRPr>
              </a:p>
            </p:txBody>
          </p:sp>
        </p:grpSp>
        <p:grpSp>
          <p:nvGrpSpPr>
            <p:cNvPr id="249" name="Google Shape;249;p38"/>
            <p:cNvGrpSpPr/>
            <p:nvPr/>
          </p:nvGrpSpPr>
          <p:grpSpPr>
            <a:xfrm>
              <a:off x="6400059" y="582319"/>
              <a:ext cx="1827900" cy="2399700"/>
              <a:chOff x="4572084" y="1597469"/>
              <a:chExt cx="1827900" cy="2399700"/>
            </a:xfrm>
          </p:grpSpPr>
          <p:sp>
            <p:nvSpPr>
              <p:cNvPr id="250" name="Google Shape;250;p38"/>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51" name="Google Shape;251;p38"/>
              <p:cNvSpPr/>
              <p:nvPr/>
            </p:nvSpPr>
            <p:spPr>
              <a:xfrm flipH="1" rot="10800000">
                <a:off x="4662018" y="1687411"/>
                <a:ext cx="1649400" cy="1769700"/>
              </a:xfrm>
              <a:prstGeom prst="snip1Rect">
                <a:avLst>
                  <a:gd fmla="val 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252" name="Google Shape;252;p38"/>
              <p:cNvSpPr txBox="1"/>
              <p:nvPr/>
            </p:nvSpPr>
            <p:spPr>
              <a:xfrm>
                <a:off x="4662125" y="1687400"/>
                <a:ext cx="1649400" cy="158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rgbClr val="FFFFFF"/>
                    </a:solidFill>
                    <a:latin typeface="Roboto"/>
                    <a:ea typeface="Roboto"/>
                    <a:cs typeface="Roboto"/>
                    <a:sym typeface="Roboto"/>
                  </a:rPr>
                  <a:t>Inquiring of Others</a:t>
                </a:r>
                <a:endParaRPr>
                  <a:solidFill>
                    <a:srgbClr val="FFFFFF"/>
                  </a:solidFill>
                  <a:latin typeface="Roboto"/>
                  <a:ea typeface="Roboto"/>
                  <a:cs typeface="Roboto"/>
                  <a:sym typeface="Roboto"/>
                </a:endParaRPr>
              </a:p>
              <a:p>
                <a:pPr indent="0" lvl="0" marL="0" rtl="0" algn="ctr">
                  <a:lnSpc>
                    <a:spcPct val="115000"/>
                  </a:lnSpc>
                  <a:spcBef>
                    <a:spcPts val="0"/>
                  </a:spcBef>
                  <a:spcAft>
                    <a:spcPts val="1600"/>
                  </a:spcAft>
                  <a:buNone/>
                </a:pPr>
                <a:r>
                  <a:rPr lang="en">
                    <a:solidFill>
                      <a:srgbClr val="FFFFFF"/>
                    </a:solidFill>
                    <a:latin typeface="Roboto"/>
                    <a:ea typeface="Roboto"/>
                    <a:cs typeface="Roboto"/>
                    <a:sym typeface="Roboto"/>
                  </a:rPr>
                  <a:t>Proactively inviting another’s point of view; authentically exploring what’s been shared </a:t>
                </a:r>
                <a:endParaRPr>
                  <a:solidFill>
                    <a:srgbClr val="FFFFFF"/>
                  </a:solidFill>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Happy, sad, angry, surprised faces" id="257" name="Google Shape;257;p39" title="Hand drawn emotions"/>
          <p:cNvPicPr preferRelativeResize="0"/>
          <p:nvPr/>
        </p:nvPicPr>
        <p:blipFill rotWithShape="1">
          <a:blip r:embed="rId3">
            <a:alphaModFix/>
          </a:blip>
          <a:srcRect b="0" l="16119" r="13675" t="0"/>
          <a:stretch/>
        </p:blipFill>
        <p:spPr>
          <a:xfrm>
            <a:off x="3125600" y="0"/>
            <a:ext cx="6018400" cy="5143500"/>
          </a:xfrm>
          <a:prstGeom prst="rect">
            <a:avLst/>
          </a:prstGeom>
          <a:noFill/>
          <a:ln>
            <a:noFill/>
          </a:ln>
        </p:spPr>
      </p:pic>
      <p:sp>
        <p:nvSpPr>
          <p:cNvPr id="258" name="Google Shape;258;p39"/>
          <p:cNvSpPr txBox="1"/>
          <p:nvPr>
            <p:ph idx="4294967295" type="title"/>
          </p:nvPr>
        </p:nvSpPr>
        <p:spPr>
          <a:xfrm>
            <a:off x="304800" y="223175"/>
            <a:ext cx="2455500" cy="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Emotions in Dialogue</a:t>
            </a:r>
            <a:endParaRPr sz="2500"/>
          </a:p>
        </p:txBody>
      </p:sp>
      <p:sp>
        <p:nvSpPr>
          <p:cNvPr id="259" name="Google Shape;259;p39"/>
          <p:cNvSpPr txBox="1"/>
          <p:nvPr>
            <p:ph idx="4294967295" type="body"/>
          </p:nvPr>
        </p:nvSpPr>
        <p:spPr>
          <a:xfrm>
            <a:off x="304800" y="1385325"/>
            <a:ext cx="2679600" cy="347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chemeClr val="dk1"/>
                </a:solidFill>
              </a:rPr>
              <a:t>Emotions lie at the heart of language</a:t>
            </a:r>
            <a:endParaRPr sz="2200">
              <a:solidFill>
                <a:schemeClr val="dk1"/>
              </a:solidFill>
            </a:endParaRPr>
          </a:p>
          <a:p>
            <a:pPr indent="0" lvl="0" marL="0" rtl="0" algn="l">
              <a:spcBef>
                <a:spcPts val="1200"/>
              </a:spcBef>
              <a:spcAft>
                <a:spcPts val="0"/>
              </a:spcAft>
              <a:buNone/>
            </a:pPr>
            <a:r>
              <a:rPr lang="en" sz="2200">
                <a:solidFill>
                  <a:schemeClr val="dk1"/>
                </a:solidFill>
              </a:rPr>
              <a:t>Language is a whole-body activity</a:t>
            </a:r>
            <a:endParaRPr sz="2200">
              <a:solidFill>
                <a:schemeClr val="dk1"/>
              </a:solidFill>
            </a:endParaRPr>
          </a:p>
          <a:p>
            <a:pPr indent="0" lvl="0" marL="0" rtl="0" algn="l">
              <a:spcBef>
                <a:spcPts val="1200"/>
              </a:spcBef>
              <a:spcAft>
                <a:spcPts val="1200"/>
              </a:spcAft>
              <a:buNone/>
            </a:pPr>
            <a:r>
              <a:rPr lang="en" sz="2200">
                <a:solidFill>
                  <a:schemeClr val="dk1"/>
                </a:solidFill>
              </a:rPr>
              <a:t>Emotions are both personal and social</a:t>
            </a:r>
            <a:endParaRPr sz="2200">
              <a:solidFill>
                <a:schemeClr val="dk1"/>
              </a:solidFill>
            </a:endParaRPr>
          </a:p>
        </p:txBody>
      </p:sp>
      <p:sp>
        <p:nvSpPr>
          <p:cNvPr id="260" name="Google Shape;260;p39"/>
          <p:cNvSpPr txBox="1"/>
          <p:nvPr/>
        </p:nvSpPr>
        <p:spPr>
          <a:xfrm>
            <a:off x="5512200" y="3706300"/>
            <a:ext cx="3631800" cy="1416000"/>
          </a:xfrm>
          <a:prstGeom prst="rect">
            <a:avLst/>
          </a:prstGeom>
          <a:solidFill>
            <a:srgbClr val="FFFFFF">
              <a:alpha val="86920"/>
            </a:srgbClr>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000"/>
              <a:t>Significant human needs surface when people disagree. </a:t>
            </a:r>
            <a:endParaRPr sz="2000"/>
          </a:p>
          <a:p>
            <a:pPr indent="0" lvl="0" marL="0" rtl="0" algn="r">
              <a:spcBef>
                <a:spcPts val="0"/>
              </a:spcBef>
              <a:spcAft>
                <a:spcPts val="0"/>
              </a:spcAft>
              <a:buNone/>
            </a:pPr>
            <a:r>
              <a:rPr lang="en" sz="2000"/>
              <a:t>~ Makau &amp; Marty</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329100" y="146425"/>
            <a:ext cx="3744000" cy="6156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a:t>Validation</a:t>
            </a:r>
            <a:endParaRPr/>
          </a:p>
        </p:txBody>
      </p:sp>
      <p:sp>
        <p:nvSpPr>
          <p:cNvPr id="266" name="Google Shape;266;p40"/>
          <p:cNvSpPr txBox="1"/>
          <p:nvPr>
            <p:ph idx="1" type="body"/>
          </p:nvPr>
        </p:nvSpPr>
        <p:spPr>
          <a:xfrm>
            <a:off x="329100" y="762025"/>
            <a:ext cx="4535700" cy="4381500"/>
          </a:xfrm>
          <a:prstGeom prst="rect">
            <a:avLst/>
          </a:prstGeom>
        </p:spPr>
        <p:txBody>
          <a:bodyPr anchorCtr="0" anchor="t" bIns="91425" lIns="91425" spcFirstLastPara="1" rIns="91425" wrap="square" tIns="91425">
            <a:normAutofit fontScale="40000" lnSpcReduction="10000"/>
          </a:bodyPr>
          <a:lstStyle/>
          <a:p>
            <a:pPr indent="-347980" lvl="0" marL="457200" rtl="0" algn="l">
              <a:spcBef>
                <a:spcPts val="0"/>
              </a:spcBef>
              <a:spcAft>
                <a:spcPts val="0"/>
              </a:spcAft>
              <a:buSzPct val="100000"/>
              <a:buAutoNum type="arabicPeriod"/>
            </a:pPr>
            <a:r>
              <a:rPr lang="en" sz="4700"/>
              <a:t>Show interest in the other person: through verbal and nonverbal cue</a:t>
            </a:r>
            <a:endParaRPr sz="4700"/>
          </a:p>
          <a:p>
            <a:pPr indent="-347980" lvl="0" marL="457200" rtl="0" algn="l">
              <a:spcBef>
                <a:spcPts val="0"/>
              </a:spcBef>
              <a:spcAft>
                <a:spcPts val="0"/>
              </a:spcAft>
              <a:buSzPct val="100000"/>
              <a:buAutoNum type="arabicPeriod"/>
            </a:pPr>
            <a:r>
              <a:rPr lang="en" sz="4700"/>
              <a:t>Use an accurate reflection</a:t>
            </a:r>
            <a:endParaRPr sz="4700"/>
          </a:p>
          <a:p>
            <a:pPr indent="-347980" lvl="0" marL="457200" rtl="0" algn="l">
              <a:spcBef>
                <a:spcPts val="0"/>
              </a:spcBef>
              <a:spcAft>
                <a:spcPts val="0"/>
              </a:spcAft>
              <a:buSzPct val="100000"/>
              <a:buAutoNum type="arabicPeriod"/>
            </a:pPr>
            <a:r>
              <a:rPr lang="en" sz="4700"/>
              <a:t>“Read” into a person’s behavior to imaging what they could be feeling, thinking and wishing. </a:t>
            </a:r>
            <a:r>
              <a:rPr i="1" lang="en" sz="4700"/>
              <a:t>Check-in, don’t make assumptions</a:t>
            </a:r>
            <a:endParaRPr i="1" sz="4700"/>
          </a:p>
          <a:p>
            <a:pPr indent="-347980" lvl="0" marL="457200" rtl="0" algn="l">
              <a:spcBef>
                <a:spcPts val="0"/>
              </a:spcBef>
              <a:spcAft>
                <a:spcPts val="0"/>
              </a:spcAft>
              <a:buSzPct val="100000"/>
              <a:buAutoNum type="arabicPeriod"/>
            </a:pPr>
            <a:r>
              <a:rPr lang="en" sz="4700"/>
              <a:t>Validate the behaviors in terms of past and present events as triggers</a:t>
            </a:r>
            <a:endParaRPr sz="4700"/>
          </a:p>
          <a:p>
            <a:pPr indent="-347980" lvl="0" marL="457200" rtl="0" algn="l">
              <a:spcBef>
                <a:spcPts val="0"/>
              </a:spcBef>
              <a:spcAft>
                <a:spcPts val="0"/>
              </a:spcAft>
              <a:buSzPct val="100000"/>
              <a:buAutoNum type="arabicPeriod"/>
            </a:pPr>
            <a:r>
              <a:rPr lang="en" sz="4700"/>
              <a:t>Communicate what is reasonable, meaningful, and effective in the behavior. </a:t>
            </a:r>
            <a:endParaRPr sz="4700"/>
          </a:p>
          <a:p>
            <a:pPr indent="-347980" lvl="0" marL="457200" rtl="0" algn="l">
              <a:spcBef>
                <a:spcPts val="0"/>
              </a:spcBef>
              <a:spcAft>
                <a:spcPts val="0"/>
              </a:spcAft>
              <a:buSzPct val="100000"/>
              <a:buAutoNum type="arabicPeriod"/>
            </a:pPr>
            <a:r>
              <a:rPr lang="en" sz="4700"/>
              <a:t>Treat the person as valid</a:t>
            </a:r>
            <a:endParaRPr sz="2300"/>
          </a:p>
        </p:txBody>
      </p:sp>
      <p:pic>
        <p:nvPicPr>
          <p:cNvPr id="267" name="Google Shape;267;p40"/>
          <p:cNvPicPr preferRelativeResize="0"/>
          <p:nvPr/>
        </p:nvPicPr>
        <p:blipFill rotWithShape="1">
          <a:blip r:embed="rId3">
            <a:alphaModFix/>
          </a:blip>
          <a:srcRect b="5916" l="0" r="0" t="755"/>
          <a:stretch/>
        </p:blipFill>
        <p:spPr>
          <a:xfrm>
            <a:off x="5171950" y="558671"/>
            <a:ext cx="3680700" cy="3435000"/>
          </a:xfrm>
          <a:prstGeom prst="flowChartConnector">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1"/>
          <p:cNvSpPr txBox="1"/>
          <p:nvPr>
            <p:ph type="title"/>
          </p:nvPr>
        </p:nvSpPr>
        <p:spPr>
          <a:xfrm>
            <a:off x="311700" y="176975"/>
            <a:ext cx="4501200" cy="705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t>
            </a:r>
            <a:r>
              <a:rPr lang="en"/>
              <a:t>reating Work Relationship Boundaries as Meeting Places</a:t>
            </a:r>
            <a:endParaRPr/>
          </a:p>
        </p:txBody>
      </p:sp>
      <p:sp>
        <p:nvSpPr>
          <p:cNvPr id="273" name="Google Shape;273;p41"/>
          <p:cNvSpPr txBox="1"/>
          <p:nvPr>
            <p:ph idx="1" type="body"/>
          </p:nvPr>
        </p:nvSpPr>
        <p:spPr>
          <a:xfrm>
            <a:off x="311700" y="1355150"/>
            <a:ext cx="4386600" cy="35052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AutoNum type="arabicPeriod"/>
            </a:pPr>
            <a:r>
              <a:rPr lang="en" sz="2200"/>
              <a:t>Identify your boundaries</a:t>
            </a:r>
            <a:endParaRPr sz="2200"/>
          </a:p>
          <a:p>
            <a:pPr indent="-368300" lvl="0" marL="457200" rtl="0" algn="l">
              <a:spcBef>
                <a:spcPts val="0"/>
              </a:spcBef>
              <a:spcAft>
                <a:spcPts val="0"/>
              </a:spcAft>
              <a:buSzPts val="2200"/>
              <a:buAutoNum type="arabicPeriod"/>
            </a:pPr>
            <a:r>
              <a:rPr lang="en" sz="2200"/>
              <a:t>Reflect upon your boundaries</a:t>
            </a:r>
            <a:endParaRPr sz="2200"/>
          </a:p>
          <a:p>
            <a:pPr indent="-368300" lvl="0" marL="457200" rtl="0" algn="l">
              <a:spcBef>
                <a:spcPts val="0"/>
              </a:spcBef>
              <a:spcAft>
                <a:spcPts val="0"/>
              </a:spcAft>
              <a:buSzPts val="2200"/>
              <a:buAutoNum type="arabicPeriod"/>
            </a:pPr>
            <a:r>
              <a:rPr lang="en" sz="2200"/>
              <a:t>Communicate your boundaries</a:t>
            </a:r>
            <a:endParaRPr sz="2200"/>
          </a:p>
          <a:p>
            <a:pPr indent="-368300" lvl="0" marL="457200" rtl="0" algn="l">
              <a:spcBef>
                <a:spcPts val="0"/>
              </a:spcBef>
              <a:spcAft>
                <a:spcPts val="0"/>
              </a:spcAft>
              <a:buSzPts val="2200"/>
              <a:buAutoNum type="arabicPeriod"/>
            </a:pPr>
            <a:r>
              <a:rPr lang="en" sz="2200"/>
              <a:t>Co-create shared boundaries</a:t>
            </a:r>
            <a:endParaRPr sz="2200"/>
          </a:p>
          <a:p>
            <a:pPr indent="-368300" lvl="0" marL="457200" rtl="0" algn="l">
              <a:spcBef>
                <a:spcPts val="0"/>
              </a:spcBef>
              <a:spcAft>
                <a:spcPts val="0"/>
              </a:spcAft>
              <a:buSzPts val="2200"/>
              <a:buAutoNum type="arabicPeriod"/>
            </a:pPr>
            <a:r>
              <a:rPr lang="en" sz="2200"/>
              <a:t>Abide by shared boundaries</a:t>
            </a:r>
            <a:endParaRPr sz="2200"/>
          </a:p>
          <a:p>
            <a:pPr indent="-368300" lvl="0" marL="457200" rtl="0" algn="l">
              <a:spcBef>
                <a:spcPts val="0"/>
              </a:spcBef>
              <a:spcAft>
                <a:spcPts val="0"/>
              </a:spcAft>
              <a:buSzPts val="2200"/>
              <a:buAutoNum type="arabicPeriod"/>
            </a:pPr>
            <a:r>
              <a:rPr lang="en" sz="2200"/>
              <a:t>Repair missteps </a:t>
            </a:r>
            <a:endParaRPr i="1" sz="2200"/>
          </a:p>
        </p:txBody>
      </p:sp>
      <p:sp>
        <p:nvSpPr>
          <p:cNvPr id="274" name="Google Shape;274;p41"/>
          <p:cNvSpPr txBox="1"/>
          <p:nvPr>
            <p:ph idx="1" type="body"/>
          </p:nvPr>
        </p:nvSpPr>
        <p:spPr>
          <a:xfrm>
            <a:off x="4812900" y="0"/>
            <a:ext cx="4331100" cy="5143500"/>
          </a:xfrm>
          <a:prstGeom prst="rect">
            <a:avLst/>
          </a:prstGeom>
          <a:solidFill>
            <a:srgbClr val="F7DCDC"/>
          </a:solidFill>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t/>
            </a:r>
            <a:endParaRPr sz="2200"/>
          </a:p>
          <a:p>
            <a:pPr indent="0" lvl="0" marL="285750" marR="435428" rtl="0" algn="ctr">
              <a:spcBef>
                <a:spcPts val="1200"/>
              </a:spcBef>
              <a:spcAft>
                <a:spcPts val="0"/>
              </a:spcAft>
              <a:buNone/>
            </a:pPr>
            <a:r>
              <a:rPr lang="en" sz="2200">
                <a:solidFill>
                  <a:srgbClr val="3A3939"/>
                </a:solidFill>
              </a:rPr>
              <a:t>Boundaries allow people to be present with one another in their own terms.</a:t>
            </a:r>
            <a:endParaRPr sz="2200">
              <a:solidFill>
                <a:srgbClr val="3A3939"/>
              </a:solidFill>
            </a:endParaRPr>
          </a:p>
          <a:p>
            <a:pPr indent="0" lvl="0" marL="285750" marR="435428" rtl="0" algn="ctr">
              <a:spcBef>
                <a:spcPts val="1200"/>
              </a:spcBef>
              <a:spcAft>
                <a:spcPts val="0"/>
              </a:spcAft>
              <a:buNone/>
            </a:pPr>
            <a:r>
              <a:t/>
            </a:r>
            <a:endParaRPr sz="902">
              <a:solidFill>
                <a:srgbClr val="3A3939"/>
              </a:solidFill>
            </a:endParaRPr>
          </a:p>
          <a:p>
            <a:pPr indent="0" lvl="0" marL="285750" marR="435428" rtl="0" algn="ctr">
              <a:spcBef>
                <a:spcPts val="1200"/>
              </a:spcBef>
              <a:spcAft>
                <a:spcPts val="0"/>
              </a:spcAft>
              <a:buNone/>
            </a:pPr>
            <a:r>
              <a:rPr lang="en" sz="2200">
                <a:solidFill>
                  <a:srgbClr val="3A3939"/>
                </a:solidFill>
              </a:rPr>
              <a:t>Boundaries can help to define a relationship as well as keep it healthy and safe.</a:t>
            </a:r>
            <a:endParaRPr sz="2200">
              <a:solidFill>
                <a:srgbClr val="3A3939"/>
              </a:solidFill>
            </a:endParaRPr>
          </a:p>
          <a:p>
            <a:pPr indent="0" lvl="0" marL="285750" marR="435428" rtl="0" algn="ctr">
              <a:spcBef>
                <a:spcPts val="1200"/>
              </a:spcBef>
              <a:spcAft>
                <a:spcPts val="0"/>
              </a:spcAft>
              <a:buNone/>
            </a:pPr>
            <a:r>
              <a:t/>
            </a:r>
            <a:endParaRPr sz="924">
              <a:solidFill>
                <a:srgbClr val="3A3939"/>
              </a:solidFill>
            </a:endParaRPr>
          </a:p>
          <a:p>
            <a:pPr indent="0" lvl="0" marL="285750" marR="435428" rtl="0" algn="ctr">
              <a:spcBef>
                <a:spcPts val="1200"/>
              </a:spcBef>
              <a:spcAft>
                <a:spcPts val="0"/>
              </a:spcAft>
              <a:buClr>
                <a:schemeClr val="dk1"/>
              </a:buClr>
              <a:buSzPct val="50000"/>
              <a:buFont typeface="Arial"/>
              <a:buNone/>
            </a:pPr>
            <a:r>
              <a:rPr b="1" lang="en" sz="2200">
                <a:solidFill>
                  <a:srgbClr val="3A3939"/>
                </a:solidFill>
              </a:rPr>
              <a:t>In the chat: </a:t>
            </a:r>
            <a:r>
              <a:rPr lang="en" sz="2200">
                <a:solidFill>
                  <a:srgbClr val="3A3939"/>
                </a:solidFill>
              </a:rPr>
              <a:t>What work relationships boundaries do you need to be engaged at work?</a:t>
            </a:r>
            <a:endParaRPr sz="2200">
              <a:solidFill>
                <a:srgbClr val="3A3939"/>
              </a:solidFill>
            </a:endParaRPr>
          </a:p>
          <a:p>
            <a:pPr indent="0" lvl="0" marL="0" rtl="0" algn="ctr">
              <a:spcBef>
                <a:spcPts val="1200"/>
              </a:spcBef>
              <a:spcAft>
                <a:spcPts val="1200"/>
              </a:spcAft>
              <a:buNone/>
            </a:pPr>
            <a:r>
              <a:t/>
            </a:r>
            <a:endParaRPr i="1" sz="4056"/>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Boundaries as Meeting Places - Our Collective Agreement </a:t>
            </a:r>
            <a:endParaRPr/>
          </a:p>
        </p:txBody>
      </p:sp>
      <p:sp>
        <p:nvSpPr>
          <p:cNvPr id="280" name="Google Shape;280;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rPr>
              <a:t>What else might you need to agree to in order to be present and able to engage deeply with each other? What else might we need to be brave and uncomfortable in this space together? </a:t>
            </a:r>
            <a:endParaRPr sz="1700">
              <a:solidFill>
                <a:schemeClr val="dk1"/>
              </a:solidFill>
            </a:endParaRPr>
          </a:p>
          <a:p>
            <a:pPr indent="-336550" lvl="0" marL="457200" rtl="0" algn="l">
              <a:spcBef>
                <a:spcPts val="0"/>
              </a:spcBef>
              <a:spcAft>
                <a:spcPts val="0"/>
              </a:spcAft>
              <a:buClr>
                <a:srgbClr val="000000"/>
              </a:buClr>
              <a:buSzPts val="1700"/>
              <a:buChar char="●"/>
            </a:pPr>
            <a:r>
              <a:rPr lang="en" sz="1700">
                <a:solidFill>
                  <a:srgbClr val="000000"/>
                </a:solidFill>
              </a:rPr>
              <a:t>Speak from your experience </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Take space, make space</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Ask questions with curiosity</a:t>
            </a:r>
            <a:endParaRPr sz="1700">
              <a:solidFill>
                <a:srgbClr val="000000"/>
              </a:solidFill>
            </a:endParaRPr>
          </a:p>
          <a:p>
            <a:pPr indent="-336550" lvl="0" marL="457200" rtl="0" algn="l">
              <a:spcBef>
                <a:spcPts val="0"/>
              </a:spcBef>
              <a:spcAft>
                <a:spcPts val="0"/>
              </a:spcAft>
              <a:buClr>
                <a:srgbClr val="000000"/>
              </a:buClr>
              <a:buSzPts val="1700"/>
              <a:buChar char="●"/>
            </a:pPr>
            <a:r>
              <a:rPr lang="en" sz="1700">
                <a:solidFill>
                  <a:srgbClr val="000000"/>
                </a:solidFill>
              </a:rPr>
              <a:t>Be present</a:t>
            </a:r>
            <a:endParaRPr sz="1700">
              <a:solidFill>
                <a:srgbClr val="000000"/>
              </a:solidFill>
            </a:endParaRPr>
          </a:p>
          <a:p>
            <a:pPr indent="-336550" lvl="0" marL="457200" rtl="0" algn="l">
              <a:spcBef>
                <a:spcPts val="0"/>
              </a:spcBef>
              <a:spcAft>
                <a:spcPts val="0"/>
              </a:spcAft>
              <a:buClr>
                <a:schemeClr val="dk1"/>
              </a:buClr>
              <a:buSzPts val="1700"/>
              <a:buChar char="●"/>
            </a:pPr>
            <a:r>
              <a:rPr lang="en" sz="1700">
                <a:solidFill>
                  <a:schemeClr val="dk1"/>
                </a:solidFill>
              </a:rPr>
              <a:t>Own your impact</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Care for your body and mind</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______________________________</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______________________________</a:t>
            </a:r>
            <a:endParaRPr sz="1700">
              <a:solidFill>
                <a:schemeClr val="dk1"/>
              </a:solidFill>
            </a:endParaRPr>
          </a:p>
          <a:p>
            <a:pPr indent="0" lvl="0" marL="0" rtl="0" algn="l">
              <a:spcBef>
                <a:spcPts val="0"/>
              </a:spcBef>
              <a:spcAft>
                <a:spcPts val="1200"/>
              </a:spcAft>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Learning Outcomes  			  Our Commitments </a:t>
            </a:r>
            <a:endParaRPr/>
          </a:p>
        </p:txBody>
      </p:sp>
      <p:sp>
        <p:nvSpPr>
          <p:cNvPr id="122" name="Google Shape;122;p25"/>
          <p:cNvSpPr txBox="1"/>
          <p:nvPr>
            <p:ph idx="1" type="body"/>
          </p:nvPr>
        </p:nvSpPr>
        <p:spPr>
          <a:xfrm>
            <a:off x="311700" y="1152475"/>
            <a:ext cx="4031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Understanding of care, generous accountability, and radical empathy</a:t>
            </a:r>
            <a:endParaRPr/>
          </a:p>
          <a:p>
            <a:pPr indent="-342900" lvl="0" marL="457200" rtl="0" algn="l">
              <a:spcBef>
                <a:spcPts val="0"/>
              </a:spcBef>
              <a:spcAft>
                <a:spcPts val="0"/>
              </a:spcAft>
              <a:buSzPts val="1800"/>
              <a:buAutoNum type="arabicPeriod"/>
            </a:pPr>
            <a:r>
              <a:rPr lang="en"/>
              <a:t>Practical tools for empathetic listening, feedback loops, and setting boundaries</a:t>
            </a:r>
            <a:endParaRPr/>
          </a:p>
          <a:p>
            <a:pPr indent="-342900" lvl="0" marL="457200" rtl="0" algn="l">
              <a:spcBef>
                <a:spcPts val="0"/>
              </a:spcBef>
              <a:spcAft>
                <a:spcPts val="0"/>
              </a:spcAft>
              <a:buSzPts val="1800"/>
              <a:buAutoNum type="arabicPeriod"/>
            </a:pPr>
            <a:r>
              <a:rPr lang="en"/>
              <a:t>Maintain a user focus through difficult times</a:t>
            </a:r>
            <a:endParaRPr/>
          </a:p>
          <a:p>
            <a:pPr indent="0" lvl="0" marL="0" rtl="0" algn="l">
              <a:spcBef>
                <a:spcPts val="1200"/>
              </a:spcBef>
              <a:spcAft>
                <a:spcPts val="1200"/>
              </a:spcAft>
              <a:buNone/>
            </a:pPr>
            <a:r>
              <a:t/>
            </a:r>
            <a:endParaRPr/>
          </a:p>
        </p:txBody>
      </p:sp>
      <p:sp>
        <p:nvSpPr>
          <p:cNvPr id="123" name="Google Shape;123;p25"/>
          <p:cNvSpPr txBox="1"/>
          <p:nvPr>
            <p:ph idx="1" type="body"/>
          </p:nvPr>
        </p:nvSpPr>
        <p:spPr>
          <a:xfrm>
            <a:off x="4660825" y="1291450"/>
            <a:ext cx="4031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Bring a user-focus to our work and services </a:t>
            </a:r>
            <a:endParaRPr/>
          </a:p>
          <a:p>
            <a:pPr indent="-342900" lvl="0" marL="457200" rtl="0" algn="l">
              <a:spcBef>
                <a:spcPts val="0"/>
              </a:spcBef>
              <a:spcAft>
                <a:spcPts val="0"/>
              </a:spcAft>
              <a:buSzPts val="1800"/>
              <a:buAutoNum type="arabicPeriod"/>
            </a:pPr>
            <a:r>
              <a:rPr lang="en"/>
              <a:t>Uphold the mission of public libraries</a:t>
            </a:r>
            <a:endParaRPr/>
          </a:p>
          <a:p>
            <a:pPr indent="-342900" lvl="0" marL="457200" rtl="0" algn="l">
              <a:spcBef>
                <a:spcPts val="0"/>
              </a:spcBef>
              <a:spcAft>
                <a:spcPts val="0"/>
              </a:spcAft>
              <a:buSzPts val="1800"/>
              <a:buAutoNum type="arabicPeriod"/>
            </a:pPr>
            <a:r>
              <a:rPr lang="en"/>
              <a:t>Are committed to strong working relationships with colleagues </a:t>
            </a:r>
            <a:endParaRPr/>
          </a:p>
          <a:p>
            <a:pPr indent="0" lvl="0" marL="0" rtl="0" algn="l">
              <a:spcBef>
                <a:spcPts val="1200"/>
              </a:spcBef>
              <a:spcAft>
                <a:spcPts val="1200"/>
              </a:spcAft>
              <a:buNone/>
            </a:pPr>
            <a:r>
              <a:t/>
            </a:r>
            <a:endParaRPr/>
          </a:p>
        </p:txBody>
      </p:sp>
      <p:pic>
        <p:nvPicPr>
          <p:cNvPr id="124" name="Google Shape;124;p25"/>
          <p:cNvPicPr preferRelativeResize="0"/>
          <p:nvPr/>
        </p:nvPicPr>
        <p:blipFill>
          <a:blip r:embed="rId3">
            <a:alphaModFix/>
          </a:blip>
          <a:stretch>
            <a:fillRect/>
          </a:stretch>
        </p:blipFill>
        <p:spPr>
          <a:xfrm>
            <a:off x="0" y="4083558"/>
            <a:ext cx="9144000" cy="10911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3"/>
          <p:cNvSpPr txBox="1"/>
          <p:nvPr>
            <p:ph type="title"/>
          </p:nvPr>
        </p:nvSpPr>
        <p:spPr>
          <a:xfrm>
            <a:off x="311700" y="186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Restoring Self and Others After an Incident </a:t>
            </a:r>
            <a:endParaRPr/>
          </a:p>
        </p:txBody>
      </p:sp>
      <p:sp>
        <p:nvSpPr>
          <p:cNvPr id="286" name="Google Shape;286;p43"/>
          <p:cNvSpPr txBox="1"/>
          <p:nvPr>
            <p:ph idx="1" type="body"/>
          </p:nvPr>
        </p:nvSpPr>
        <p:spPr>
          <a:xfrm>
            <a:off x="311700" y="759200"/>
            <a:ext cx="3999900" cy="380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800"/>
              <a:t>If you were affected</a:t>
            </a:r>
            <a:endParaRPr i="1" sz="1800"/>
          </a:p>
          <a:p>
            <a:pPr indent="-330200" lvl="0" marL="457200" rtl="0" algn="l">
              <a:spcBef>
                <a:spcPts val="1200"/>
              </a:spcBef>
              <a:spcAft>
                <a:spcPts val="0"/>
              </a:spcAft>
              <a:buSzPts val="1600"/>
              <a:buChar char="●"/>
            </a:pPr>
            <a:r>
              <a:rPr lang="en" sz="1600"/>
              <a:t>What did you think when you realized what happened?</a:t>
            </a:r>
            <a:endParaRPr sz="1600"/>
          </a:p>
          <a:p>
            <a:pPr indent="-330200" lvl="0" marL="457200" rtl="0" algn="l">
              <a:spcBef>
                <a:spcPts val="0"/>
              </a:spcBef>
              <a:spcAft>
                <a:spcPts val="0"/>
              </a:spcAft>
              <a:buSzPts val="1600"/>
              <a:buChar char="●"/>
            </a:pPr>
            <a:r>
              <a:rPr lang="en" sz="1600"/>
              <a:t>What impact has this incident had on you and others? </a:t>
            </a:r>
            <a:endParaRPr sz="1600"/>
          </a:p>
          <a:p>
            <a:pPr indent="-330200" lvl="0" marL="457200" rtl="0" algn="l">
              <a:spcBef>
                <a:spcPts val="0"/>
              </a:spcBef>
              <a:spcAft>
                <a:spcPts val="0"/>
              </a:spcAft>
              <a:buSzPts val="1600"/>
              <a:buChar char="●"/>
            </a:pPr>
            <a:r>
              <a:rPr lang="en" sz="1600"/>
              <a:t>What has been the most difficult thing for you?</a:t>
            </a:r>
            <a:endParaRPr sz="1600"/>
          </a:p>
          <a:p>
            <a:pPr indent="-330200" lvl="0" marL="457200" rtl="0" algn="l">
              <a:spcBef>
                <a:spcPts val="0"/>
              </a:spcBef>
              <a:spcAft>
                <a:spcPts val="0"/>
              </a:spcAft>
              <a:buSzPts val="1600"/>
              <a:buChar char="●"/>
            </a:pPr>
            <a:r>
              <a:rPr lang="en" sz="1600"/>
              <a:t>What do you need to make things right? </a:t>
            </a:r>
            <a:endParaRPr sz="1600"/>
          </a:p>
        </p:txBody>
      </p:sp>
      <p:sp>
        <p:nvSpPr>
          <p:cNvPr id="287" name="Google Shape;287;p43"/>
          <p:cNvSpPr txBox="1"/>
          <p:nvPr>
            <p:ph idx="2" type="body"/>
          </p:nvPr>
        </p:nvSpPr>
        <p:spPr>
          <a:xfrm>
            <a:off x="4832400" y="759175"/>
            <a:ext cx="3999900" cy="380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800"/>
              <a:t>If you affected others</a:t>
            </a:r>
            <a:endParaRPr i="1" sz="1800"/>
          </a:p>
          <a:p>
            <a:pPr indent="-330200" lvl="0" marL="457200" rtl="0" algn="l">
              <a:spcBef>
                <a:spcPts val="1200"/>
              </a:spcBef>
              <a:spcAft>
                <a:spcPts val="0"/>
              </a:spcAft>
              <a:buSzPts val="1600"/>
              <a:buChar char="●"/>
            </a:pPr>
            <a:r>
              <a:rPr lang="en" sz="1600"/>
              <a:t>What happened?</a:t>
            </a:r>
            <a:endParaRPr sz="1600"/>
          </a:p>
          <a:p>
            <a:pPr indent="-330200" lvl="0" marL="457200" rtl="0" algn="l">
              <a:spcBef>
                <a:spcPts val="0"/>
              </a:spcBef>
              <a:spcAft>
                <a:spcPts val="0"/>
              </a:spcAft>
              <a:buSzPts val="1600"/>
              <a:buChar char="●"/>
            </a:pPr>
            <a:r>
              <a:rPr lang="en" sz="1600"/>
              <a:t>What were you thinking at the time?</a:t>
            </a:r>
            <a:endParaRPr sz="1600"/>
          </a:p>
          <a:p>
            <a:pPr indent="-330200" lvl="0" marL="457200" rtl="0" algn="l">
              <a:spcBef>
                <a:spcPts val="0"/>
              </a:spcBef>
              <a:spcAft>
                <a:spcPts val="0"/>
              </a:spcAft>
              <a:buSzPts val="1600"/>
              <a:buChar char="●"/>
            </a:pPr>
            <a:r>
              <a:rPr lang="en" sz="1600"/>
              <a:t>What have you </a:t>
            </a:r>
            <a:r>
              <a:rPr lang="en" sz="1600"/>
              <a:t>thought</a:t>
            </a:r>
            <a:r>
              <a:rPr lang="en" sz="1600"/>
              <a:t> about since?</a:t>
            </a:r>
            <a:endParaRPr sz="1600"/>
          </a:p>
          <a:p>
            <a:pPr indent="-330200" lvl="0" marL="457200" rtl="0" algn="l">
              <a:spcBef>
                <a:spcPts val="0"/>
              </a:spcBef>
              <a:spcAft>
                <a:spcPts val="0"/>
              </a:spcAft>
              <a:buSzPts val="1600"/>
              <a:buChar char="●"/>
            </a:pPr>
            <a:r>
              <a:rPr lang="en" sz="1600"/>
              <a:t>Who has been affected by the situation, and how?</a:t>
            </a:r>
            <a:endParaRPr sz="1600"/>
          </a:p>
          <a:p>
            <a:pPr indent="-330200" lvl="0" marL="457200" rtl="0" algn="l">
              <a:spcBef>
                <a:spcPts val="0"/>
              </a:spcBef>
              <a:spcAft>
                <a:spcPts val="0"/>
              </a:spcAft>
              <a:buSzPts val="1600"/>
              <a:buChar char="●"/>
            </a:pPr>
            <a:r>
              <a:rPr lang="en" sz="1600"/>
              <a:t>What do you need to </a:t>
            </a:r>
            <a:r>
              <a:rPr lang="en" sz="1600"/>
              <a:t>make</a:t>
            </a:r>
            <a:r>
              <a:rPr lang="en" sz="1600"/>
              <a:t> things right? </a:t>
            </a:r>
            <a:endParaRPr sz="1600"/>
          </a:p>
        </p:txBody>
      </p:sp>
      <p:pic>
        <p:nvPicPr>
          <p:cNvPr descr="Scribbled line in a head linked to an unscrambled line in another" id="288" name="Google Shape;288;p43" title="Empathy"/>
          <p:cNvPicPr preferRelativeResize="0"/>
          <p:nvPr/>
        </p:nvPicPr>
        <p:blipFill rotWithShape="1">
          <a:blip r:embed="rId3">
            <a:alphaModFix/>
          </a:blip>
          <a:srcRect b="28522" l="0" r="0" t="28522"/>
          <a:stretch/>
        </p:blipFill>
        <p:spPr>
          <a:xfrm>
            <a:off x="0" y="3592799"/>
            <a:ext cx="9144000" cy="1550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p:nvPr/>
        </p:nvSpPr>
        <p:spPr>
          <a:xfrm>
            <a:off x="4970500" y="125"/>
            <a:ext cx="4173600" cy="5143500"/>
          </a:xfrm>
          <a:prstGeom prst="rect">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t>Feedback Loops</a:t>
            </a:r>
            <a:endParaRPr sz="2500"/>
          </a:p>
        </p:txBody>
      </p:sp>
      <p:sp>
        <p:nvSpPr>
          <p:cNvPr id="295" name="Google Shape;295;p44"/>
          <p:cNvSpPr txBox="1"/>
          <p:nvPr>
            <p:ph idx="1" type="body"/>
          </p:nvPr>
        </p:nvSpPr>
        <p:spPr>
          <a:xfrm>
            <a:off x="207575" y="1389600"/>
            <a:ext cx="4613100" cy="3179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An intentional tool to help guide the feedback process</a:t>
            </a:r>
            <a:endParaRPr sz="2200"/>
          </a:p>
          <a:p>
            <a:pPr indent="-368300" lvl="0" marL="457200" rtl="0" algn="l">
              <a:spcBef>
                <a:spcPts val="0"/>
              </a:spcBef>
              <a:spcAft>
                <a:spcPts val="0"/>
              </a:spcAft>
              <a:buSzPts val="2200"/>
              <a:buChar char="●"/>
            </a:pPr>
            <a:r>
              <a:rPr lang="en" sz="2200"/>
              <a:t>Three steps: Open, Body, Close</a:t>
            </a:r>
            <a:endParaRPr sz="2200"/>
          </a:p>
          <a:p>
            <a:pPr indent="-368300" lvl="0" marL="457200" rtl="0" algn="l">
              <a:spcBef>
                <a:spcPts val="0"/>
              </a:spcBef>
              <a:spcAft>
                <a:spcPts val="0"/>
              </a:spcAft>
              <a:buSzPts val="2200"/>
              <a:buChar char="●"/>
            </a:pPr>
            <a:r>
              <a:rPr lang="en" sz="2200"/>
              <a:t>An opportunity to practice care, boundaries, accountability, and empathy</a:t>
            </a:r>
            <a:endParaRPr sz="2200"/>
          </a:p>
        </p:txBody>
      </p:sp>
      <p:pic>
        <p:nvPicPr>
          <p:cNvPr id="296" name="Google Shape;296;p44"/>
          <p:cNvPicPr preferRelativeResize="0"/>
          <p:nvPr/>
        </p:nvPicPr>
        <p:blipFill>
          <a:blip r:embed="rId3">
            <a:alphaModFix/>
          </a:blip>
          <a:stretch>
            <a:fillRect/>
          </a:stretch>
        </p:blipFill>
        <p:spPr>
          <a:xfrm>
            <a:off x="5159225" y="1297802"/>
            <a:ext cx="3796150" cy="2548150"/>
          </a:xfrm>
          <a:prstGeom prst="rect">
            <a:avLst/>
          </a:prstGeom>
          <a:noFill/>
          <a:ln>
            <a:noFill/>
          </a:ln>
        </p:spPr>
      </p:pic>
      <p:sp>
        <p:nvSpPr>
          <p:cNvPr id="297" name="Google Shape;297;p44"/>
          <p:cNvSpPr txBox="1"/>
          <p:nvPr/>
        </p:nvSpPr>
        <p:spPr>
          <a:xfrm>
            <a:off x="5559975" y="3845950"/>
            <a:ext cx="33954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t>Image: </a:t>
            </a:r>
            <a:r>
              <a:rPr lang="en" sz="1000" u="sng">
                <a:solidFill>
                  <a:schemeClr val="hlink"/>
                </a:solidFill>
                <a:hlinkClick r:id="rId4"/>
              </a:rPr>
              <a:t>https://www.flickr.com/photos/ericts/3730205491/</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5"/>
          <p:cNvPicPr preferRelativeResize="0"/>
          <p:nvPr/>
        </p:nvPicPr>
        <p:blipFill rotWithShape="1">
          <a:blip r:embed="rId3">
            <a:alphaModFix/>
          </a:blip>
          <a:srcRect b="12495" l="0" r="0" t="12502"/>
          <a:stretch/>
        </p:blipFill>
        <p:spPr>
          <a:xfrm>
            <a:off x="1" y="0"/>
            <a:ext cx="9144000" cy="5143500"/>
          </a:xfrm>
          <a:prstGeom prst="rect">
            <a:avLst/>
          </a:prstGeom>
          <a:noFill/>
          <a:ln>
            <a:noFill/>
          </a:ln>
        </p:spPr>
      </p:pic>
      <p:sp>
        <p:nvSpPr>
          <p:cNvPr id="303" name="Google Shape;303;p45"/>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5"/>
          <p:cNvSpPr txBox="1"/>
          <p:nvPr>
            <p:ph type="title"/>
          </p:nvPr>
        </p:nvSpPr>
        <p:spPr>
          <a:xfrm>
            <a:off x="351600" y="2736850"/>
            <a:ext cx="3997500" cy="1389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Tying It Together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txBox="1"/>
          <p:nvPr>
            <p:ph type="title"/>
          </p:nvPr>
        </p:nvSpPr>
        <p:spPr>
          <a:xfrm>
            <a:off x="307875" y="1444550"/>
            <a:ext cx="2024100" cy="297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Values-Driven Services &amp;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b="0" i="1" lang="en" sz="1777"/>
              <a:t>What does it mean to reimagine our services and structure to be in alignment with our values?</a:t>
            </a:r>
            <a:endParaRPr b="0" i="1" sz="1777"/>
          </a:p>
        </p:txBody>
      </p:sp>
      <p:sp>
        <p:nvSpPr>
          <p:cNvPr id="310" name="Google Shape;310;p46"/>
          <p:cNvSpPr txBox="1"/>
          <p:nvPr>
            <p:ph idx="1" type="body"/>
          </p:nvPr>
        </p:nvSpPr>
        <p:spPr>
          <a:xfrm>
            <a:off x="2530550" y="1444550"/>
            <a:ext cx="6303300" cy="345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Incorporate care, empathy, and </a:t>
            </a:r>
            <a:r>
              <a:rPr lang="en" sz="2000"/>
              <a:t>accountability</a:t>
            </a:r>
            <a:r>
              <a:rPr lang="en" sz="2000"/>
              <a:t> into your values</a:t>
            </a:r>
            <a:endParaRPr sz="2000"/>
          </a:p>
          <a:p>
            <a:pPr indent="-355600" lvl="0" marL="457200" rtl="0" algn="l">
              <a:spcBef>
                <a:spcPts val="0"/>
              </a:spcBef>
              <a:spcAft>
                <a:spcPts val="0"/>
              </a:spcAft>
              <a:buSzPts val="2000"/>
              <a:buChar char="●"/>
            </a:pPr>
            <a:r>
              <a:rPr lang="en" sz="2000">
                <a:solidFill>
                  <a:schemeClr val="lt1"/>
                </a:solidFill>
              </a:rPr>
              <a:t>Talk about how these concepts influence </a:t>
            </a:r>
            <a:r>
              <a:rPr lang="en" sz="2000">
                <a:solidFill>
                  <a:schemeClr val="lt1"/>
                </a:solidFill>
              </a:rPr>
              <a:t>day-to-day work</a:t>
            </a:r>
            <a:endParaRPr sz="2000"/>
          </a:p>
          <a:p>
            <a:pPr indent="-355600" lvl="0" marL="457200" rtl="0" algn="l">
              <a:spcBef>
                <a:spcPts val="0"/>
              </a:spcBef>
              <a:spcAft>
                <a:spcPts val="0"/>
              </a:spcAft>
              <a:buSzPts val="2000"/>
              <a:buChar char="●"/>
            </a:pPr>
            <a:r>
              <a:rPr lang="en" sz="2000"/>
              <a:t>Be open to challenging conversations</a:t>
            </a:r>
            <a:endParaRPr sz="2000"/>
          </a:p>
          <a:p>
            <a:pPr indent="-355600" lvl="0" marL="457200" rtl="0" algn="l">
              <a:spcBef>
                <a:spcPts val="0"/>
              </a:spcBef>
              <a:spcAft>
                <a:spcPts val="0"/>
              </a:spcAft>
              <a:buSzPts val="2000"/>
              <a:buChar char="●"/>
            </a:pPr>
            <a:r>
              <a:rPr lang="en" sz="2000"/>
              <a:t>Analyze your systems for oppression, bias and power; rebuild with our values at the center</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DCDC"/>
        </a:solidFill>
      </p:bgPr>
    </p:bg>
    <p:spTree>
      <p:nvGrpSpPr>
        <p:cNvPr id="314" name="Shape 314"/>
        <p:cNvGrpSpPr/>
        <p:nvPr/>
      </p:nvGrpSpPr>
      <p:grpSpPr>
        <a:xfrm>
          <a:off x="0" y="0"/>
          <a:ext cx="0" cy="0"/>
          <a:chOff x="0" y="0"/>
          <a:chExt cx="0" cy="0"/>
        </a:xfrm>
      </p:grpSpPr>
      <p:sp>
        <p:nvSpPr>
          <p:cNvPr id="315" name="Google Shape;315;p47"/>
          <p:cNvSpPr txBox="1"/>
          <p:nvPr>
            <p:ph type="title"/>
          </p:nvPr>
        </p:nvSpPr>
        <p:spPr>
          <a:xfrm>
            <a:off x="311700" y="205950"/>
            <a:ext cx="5418900" cy="863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Applying our concepts to your user services policies &amp; procedures</a:t>
            </a:r>
            <a:endParaRPr/>
          </a:p>
        </p:txBody>
      </p:sp>
      <p:sp>
        <p:nvSpPr>
          <p:cNvPr id="316" name="Google Shape;316;p47"/>
          <p:cNvSpPr txBox="1"/>
          <p:nvPr>
            <p:ph idx="1" type="body"/>
          </p:nvPr>
        </p:nvSpPr>
        <p:spPr>
          <a:xfrm>
            <a:off x="311700" y="2986525"/>
            <a:ext cx="3371700" cy="1765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t/>
            </a:r>
            <a:endParaRPr sz="1485">
              <a:solidFill>
                <a:schemeClr val="lt1"/>
              </a:solidFill>
            </a:endParaRPr>
          </a:p>
          <a:p>
            <a:pPr indent="0" lvl="0" marL="0" rtl="0" algn="l">
              <a:lnSpc>
                <a:spcPct val="95000"/>
              </a:lnSpc>
              <a:spcBef>
                <a:spcPts val="1600"/>
              </a:spcBef>
              <a:spcAft>
                <a:spcPts val="0"/>
              </a:spcAft>
              <a:buSzPts val="852"/>
              <a:buNone/>
            </a:pPr>
            <a:r>
              <a:t/>
            </a:r>
            <a:endParaRPr sz="1485">
              <a:solidFill>
                <a:schemeClr val="lt1"/>
              </a:solidFill>
            </a:endParaRPr>
          </a:p>
          <a:p>
            <a:pPr indent="0" lvl="0" marL="0" rtl="0" algn="l">
              <a:lnSpc>
                <a:spcPct val="95000"/>
              </a:lnSpc>
              <a:spcBef>
                <a:spcPts val="1600"/>
              </a:spcBef>
              <a:spcAft>
                <a:spcPts val="0"/>
              </a:spcAft>
              <a:buSzPts val="852"/>
              <a:buNone/>
            </a:pPr>
            <a:r>
              <a:t/>
            </a:r>
            <a:endParaRPr sz="1485">
              <a:solidFill>
                <a:schemeClr val="lt1"/>
              </a:solidFill>
            </a:endParaRPr>
          </a:p>
          <a:p>
            <a:pPr indent="0" lvl="0" marL="0" rtl="0" algn="l">
              <a:lnSpc>
                <a:spcPct val="95000"/>
              </a:lnSpc>
              <a:spcBef>
                <a:spcPts val="1600"/>
              </a:spcBef>
              <a:spcAft>
                <a:spcPts val="1600"/>
              </a:spcAft>
              <a:buSzPts val="852"/>
              <a:buNone/>
            </a:pPr>
            <a:r>
              <a:t/>
            </a:r>
            <a:endParaRPr sz="1485">
              <a:solidFill>
                <a:schemeClr val="lt1"/>
              </a:solidFill>
            </a:endParaRPr>
          </a:p>
        </p:txBody>
      </p:sp>
      <p:pic>
        <p:nvPicPr>
          <p:cNvPr id="317" name="Google Shape;317;p47"/>
          <p:cNvPicPr preferRelativeResize="0"/>
          <p:nvPr/>
        </p:nvPicPr>
        <p:blipFill rotWithShape="1">
          <a:blip r:embed="rId3">
            <a:alphaModFix/>
          </a:blip>
          <a:srcRect b="19021" l="7694" r="14659" t="21904"/>
          <a:stretch/>
        </p:blipFill>
        <p:spPr>
          <a:xfrm>
            <a:off x="5433650" y="111750"/>
            <a:ext cx="3710340" cy="2823012"/>
          </a:xfrm>
          <a:prstGeom prst="cloud">
            <a:avLst/>
          </a:prstGeom>
          <a:noFill/>
          <a:ln>
            <a:noFill/>
          </a:ln>
        </p:spPr>
      </p:pic>
      <p:sp>
        <p:nvSpPr>
          <p:cNvPr id="318" name="Google Shape;318;p47"/>
          <p:cNvSpPr txBox="1"/>
          <p:nvPr/>
        </p:nvSpPr>
        <p:spPr>
          <a:xfrm>
            <a:off x="311700" y="1180925"/>
            <a:ext cx="80601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7DCDC"/>
                </a:solidFill>
              </a:rPr>
              <a:t>“Each person, human or no, is bound to </a:t>
            </a:r>
            <a:endParaRPr sz="2000">
              <a:solidFill>
                <a:srgbClr val="F7DCDC"/>
              </a:solidFill>
            </a:endParaRPr>
          </a:p>
          <a:p>
            <a:pPr indent="0" lvl="0" marL="0" rtl="0" algn="l">
              <a:spcBef>
                <a:spcPts val="0"/>
              </a:spcBef>
              <a:spcAft>
                <a:spcPts val="0"/>
              </a:spcAft>
              <a:buNone/>
            </a:pPr>
            <a:r>
              <a:rPr lang="en" sz="2000">
                <a:solidFill>
                  <a:srgbClr val="F7DCDC"/>
                </a:solidFill>
              </a:rPr>
              <a:t>every other in a reciprocal relationship” </a:t>
            </a:r>
            <a:endParaRPr sz="2000">
              <a:solidFill>
                <a:srgbClr val="F7DCDC"/>
              </a:solidFill>
            </a:endParaRPr>
          </a:p>
          <a:p>
            <a:pPr indent="0" lvl="0" marL="0" rtl="0" algn="l">
              <a:spcBef>
                <a:spcPts val="0"/>
              </a:spcBef>
              <a:spcAft>
                <a:spcPts val="0"/>
              </a:spcAft>
              <a:buNone/>
            </a:pPr>
            <a:r>
              <a:rPr lang="en" sz="2000">
                <a:solidFill>
                  <a:srgbClr val="F7DCDC"/>
                </a:solidFill>
              </a:rPr>
              <a:t>(Kimmerer, 115)</a:t>
            </a:r>
            <a:endParaRPr sz="2000">
              <a:solidFill>
                <a:srgbClr val="F7DCDC"/>
              </a:solidFill>
            </a:endParaRPr>
          </a:p>
          <a:p>
            <a:pPr indent="0" lvl="0" marL="0" rtl="0" algn="l">
              <a:spcBef>
                <a:spcPts val="0"/>
              </a:spcBef>
              <a:spcAft>
                <a:spcPts val="0"/>
              </a:spcAft>
              <a:buNone/>
            </a:pPr>
            <a:r>
              <a:t/>
            </a:r>
            <a:endParaRPr sz="2000">
              <a:solidFill>
                <a:srgbClr val="EAD1DC"/>
              </a:solidFill>
            </a:endParaRPr>
          </a:p>
          <a:p>
            <a:pPr indent="0" lvl="0" marL="0" rtl="0" algn="l">
              <a:spcBef>
                <a:spcPts val="0"/>
              </a:spcBef>
              <a:spcAft>
                <a:spcPts val="0"/>
              </a:spcAft>
              <a:buNone/>
            </a:pPr>
            <a:r>
              <a:t/>
            </a:r>
            <a:endParaRPr sz="2000">
              <a:solidFill>
                <a:schemeClr val="lt1"/>
              </a:solidFill>
            </a:endParaRPr>
          </a:p>
          <a:p>
            <a:pPr indent="0" lvl="0" marL="0" rtl="0" algn="l">
              <a:spcBef>
                <a:spcPts val="0"/>
              </a:spcBef>
              <a:spcAft>
                <a:spcPts val="0"/>
              </a:spcAft>
              <a:buNone/>
            </a:pPr>
            <a:r>
              <a:rPr lang="en" sz="2000">
                <a:solidFill>
                  <a:schemeClr val="lt1"/>
                </a:solidFill>
              </a:rPr>
              <a:t>Look for opportunities to:</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Practice empathy and compassion; Acknowledge emotions</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Center care for self and others in service interactions</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Develop curiosity as a core habit</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Work collaboratively to prevent harm </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Design mechanism for feedback and accountability</a:t>
            </a:r>
            <a:endParaRPr sz="20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48"/>
          <p:cNvPicPr preferRelativeResize="0"/>
          <p:nvPr/>
        </p:nvPicPr>
        <p:blipFill>
          <a:blip r:embed="rId3">
            <a:alphaModFix/>
          </a:blip>
          <a:stretch>
            <a:fillRect/>
          </a:stretch>
        </p:blipFill>
        <p:spPr>
          <a:xfrm>
            <a:off x="954925" y="1960525"/>
            <a:ext cx="2149000" cy="2149000"/>
          </a:xfrm>
          <a:prstGeom prst="rect">
            <a:avLst/>
          </a:prstGeom>
          <a:noFill/>
          <a:ln>
            <a:noFill/>
          </a:ln>
        </p:spPr>
      </p:pic>
      <p:sp>
        <p:nvSpPr>
          <p:cNvPr id="324" name="Google Shape;324;p48"/>
          <p:cNvSpPr txBox="1"/>
          <p:nvPr/>
        </p:nvSpPr>
        <p:spPr>
          <a:xfrm>
            <a:off x="3520200" y="1347200"/>
            <a:ext cx="5125500" cy="3249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2"/>
              </a:buClr>
              <a:buSzPts val="2200"/>
              <a:buChar char="❖"/>
            </a:pPr>
            <a:r>
              <a:rPr lang="en" sz="2200">
                <a:solidFill>
                  <a:schemeClr val="dk2"/>
                </a:solidFill>
              </a:rPr>
              <a:t>Prioritize people </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Practice radical empathy for self and others</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Identify and address tensions openly and often</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Let your values drive your practice</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Foster your ongoing </a:t>
            </a:r>
            <a:r>
              <a:rPr lang="en" sz="2200">
                <a:solidFill>
                  <a:schemeClr val="dk2"/>
                </a:solidFill>
              </a:rPr>
              <a:t>growth</a:t>
            </a:r>
            <a:endParaRPr sz="2200">
              <a:solidFill>
                <a:schemeClr val="dk2"/>
              </a:solidFill>
            </a:endParaRPr>
          </a:p>
          <a:p>
            <a:pPr indent="-368300" lvl="0" marL="457200" rtl="0" algn="l">
              <a:lnSpc>
                <a:spcPct val="115000"/>
              </a:lnSpc>
              <a:spcBef>
                <a:spcPts val="0"/>
              </a:spcBef>
              <a:spcAft>
                <a:spcPts val="0"/>
              </a:spcAft>
              <a:buClr>
                <a:schemeClr val="dk2"/>
              </a:buClr>
              <a:buSzPts val="2200"/>
              <a:buChar char="❖"/>
            </a:pPr>
            <a:r>
              <a:rPr lang="en" sz="2200">
                <a:solidFill>
                  <a:schemeClr val="dk2"/>
                </a:solidFill>
              </a:rPr>
              <a:t>Find an accountability partner </a:t>
            </a:r>
            <a:endParaRPr sz="2200">
              <a:solidFill>
                <a:schemeClr val="dk2"/>
              </a:solidFill>
            </a:endParaRPr>
          </a:p>
        </p:txBody>
      </p:sp>
      <p:sp>
        <p:nvSpPr>
          <p:cNvPr id="325" name="Google Shape;325;p48"/>
          <p:cNvSpPr txBox="1"/>
          <p:nvPr/>
        </p:nvSpPr>
        <p:spPr>
          <a:xfrm>
            <a:off x="407375" y="238250"/>
            <a:ext cx="8489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rPr>
              <a:t>Looking back to move forward:</a:t>
            </a:r>
            <a:endParaRPr b="1" sz="2800">
              <a:solidFill>
                <a:schemeClr val="dk1"/>
              </a:solidFill>
            </a:endParaRPr>
          </a:p>
          <a:p>
            <a:pPr indent="0" lvl="0" marL="0" rtl="0" algn="l">
              <a:spcBef>
                <a:spcPts val="0"/>
              </a:spcBef>
              <a:spcAft>
                <a:spcPts val="0"/>
              </a:spcAft>
              <a:buNone/>
            </a:pPr>
            <a:r>
              <a:rPr b="1" lang="en" sz="2800">
                <a:solidFill>
                  <a:schemeClr val="dk1"/>
                </a:solidFill>
              </a:rPr>
              <a:t>Opportunities for self-reflection</a:t>
            </a:r>
            <a:endParaRPr b="1" sz="2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9"/>
          <p:cNvPicPr preferRelativeResize="0"/>
          <p:nvPr/>
        </p:nvPicPr>
        <p:blipFill rotWithShape="1">
          <a:blip r:embed="rId3">
            <a:alphaModFix/>
          </a:blip>
          <a:srcRect b="0" l="14038" r="14045" t="0"/>
          <a:stretch/>
        </p:blipFill>
        <p:spPr>
          <a:xfrm>
            <a:off x="2705775" y="-9"/>
            <a:ext cx="6438224" cy="5143500"/>
          </a:xfrm>
          <a:prstGeom prst="rect">
            <a:avLst/>
          </a:prstGeom>
          <a:noFill/>
          <a:ln>
            <a:noFill/>
          </a:ln>
        </p:spPr>
      </p:pic>
      <p:sp>
        <p:nvSpPr>
          <p:cNvPr id="331" name="Google Shape;331;p49"/>
          <p:cNvSpPr txBox="1"/>
          <p:nvPr>
            <p:ph idx="1" type="body"/>
          </p:nvPr>
        </p:nvSpPr>
        <p:spPr>
          <a:xfrm>
            <a:off x="304800" y="702025"/>
            <a:ext cx="2089800" cy="416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“At every moment, we always have a choice, even if it feels as if we don’t. Sometimes that choice may simply be to think a more positive thought.”</a:t>
            </a:r>
            <a:endParaRPr sz="1800"/>
          </a:p>
          <a:p>
            <a:pPr indent="0" lvl="0" marL="0" rtl="0" algn="l">
              <a:spcBef>
                <a:spcPts val="1600"/>
              </a:spcBef>
              <a:spcAft>
                <a:spcPts val="1600"/>
              </a:spcAft>
              <a:buNone/>
            </a:pPr>
            <a:r>
              <a:rPr lang="en" sz="1800"/>
              <a:t>~ Tina Turner in </a:t>
            </a:r>
            <a:r>
              <a:rPr i="1" lang="en" sz="1800"/>
              <a:t>Happiness Becomes You</a:t>
            </a:r>
            <a:endParaRPr i="1"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50"/>
          <p:cNvPicPr preferRelativeResize="0"/>
          <p:nvPr/>
        </p:nvPicPr>
        <p:blipFill rotWithShape="1">
          <a:blip r:embed="rId3">
            <a:alphaModFix/>
          </a:blip>
          <a:srcRect b="0" l="21166" r="21160" t="0"/>
          <a:stretch/>
        </p:blipFill>
        <p:spPr>
          <a:xfrm>
            <a:off x="4912775" y="310400"/>
            <a:ext cx="3913446" cy="4522675"/>
          </a:xfrm>
          <a:prstGeom prst="rect">
            <a:avLst/>
          </a:prstGeom>
          <a:noFill/>
          <a:ln>
            <a:noFill/>
          </a:ln>
        </p:spPr>
      </p:pic>
      <p:sp>
        <p:nvSpPr>
          <p:cNvPr id="337" name="Google Shape;337;p50"/>
          <p:cNvSpPr txBox="1"/>
          <p:nvPr>
            <p:ph type="title"/>
          </p:nvPr>
        </p:nvSpPr>
        <p:spPr>
          <a:xfrm>
            <a:off x="367825" y="2036400"/>
            <a:ext cx="4300800" cy="107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Post Session Conversation</a:t>
            </a:r>
            <a:endParaRPr>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51"/>
          <p:cNvPicPr preferRelativeResize="0"/>
          <p:nvPr/>
        </p:nvPicPr>
        <p:blipFill rotWithShape="1">
          <a:blip r:embed="rId3">
            <a:alphaModFix/>
          </a:blip>
          <a:srcRect b="21880" l="0" r="0" t="21886"/>
          <a:stretch/>
        </p:blipFill>
        <p:spPr>
          <a:xfrm>
            <a:off x="3047650" y="0"/>
            <a:ext cx="6096349" cy="5143501"/>
          </a:xfrm>
          <a:prstGeom prst="rect">
            <a:avLst/>
          </a:prstGeom>
          <a:noFill/>
          <a:ln>
            <a:noFill/>
          </a:ln>
        </p:spPr>
      </p:pic>
      <p:sp>
        <p:nvSpPr>
          <p:cNvPr id="343" name="Google Shape;343;p51"/>
          <p:cNvSpPr txBox="1"/>
          <p:nvPr>
            <p:ph type="title"/>
          </p:nvPr>
        </p:nvSpPr>
        <p:spPr>
          <a:xfrm>
            <a:off x="185350" y="679625"/>
            <a:ext cx="2683200" cy="104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Check-In</a:t>
            </a:r>
            <a:endParaRPr/>
          </a:p>
        </p:txBody>
      </p:sp>
      <p:sp>
        <p:nvSpPr>
          <p:cNvPr id="344" name="Google Shape;344;p51"/>
          <p:cNvSpPr txBox="1"/>
          <p:nvPr>
            <p:ph idx="1" type="body"/>
          </p:nvPr>
        </p:nvSpPr>
        <p:spPr>
          <a:xfrm>
            <a:off x="185350" y="1798300"/>
            <a:ext cx="2683200" cy="254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Your name</a:t>
            </a:r>
            <a:endParaRPr/>
          </a:p>
          <a:p>
            <a:pPr indent="0" lvl="0" marL="0" rtl="0" algn="l">
              <a:spcBef>
                <a:spcPts val="1600"/>
              </a:spcBef>
              <a:spcAft>
                <a:spcPts val="0"/>
              </a:spcAft>
              <a:buNone/>
            </a:pPr>
            <a:r>
              <a:rPr lang="en"/>
              <a:t>Pronouns</a:t>
            </a:r>
            <a:endParaRPr/>
          </a:p>
          <a:p>
            <a:pPr indent="0" lvl="0" marL="0" rtl="0" algn="l">
              <a:spcBef>
                <a:spcPts val="1600"/>
              </a:spcBef>
              <a:spcAft>
                <a:spcPts val="0"/>
              </a:spcAft>
              <a:buNone/>
            </a:pPr>
            <a:r>
              <a:rPr lang="en"/>
              <a:t>[In 1 sentence] What’s one colour you’re wearing today? </a:t>
            </a:r>
            <a:endParaRPr/>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2"/>
          <p:cNvSpPr/>
          <p:nvPr/>
        </p:nvSpPr>
        <p:spPr>
          <a:xfrm>
            <a:off x="0" y="0"/>
            <a:ext cx="2811300" cy="51435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2"/>
          <p:cNvSpPr txBox="1"/>
          <p:nvPr>
            <p:ph idx="4294967295" type="title"/>
          </p:nvPr>
        </p:nvSpPr>
        <p:spPr>
          <a:xfrm>
            <a:off x="66975" y="99475"/>
            <a:ext cx="2269500" cy="401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Activity</a:t>
            </a:r>
            <a:endParaRPr/>
          </a:p>
        </p:txBody>
      </p:sp>
      <p:sp>
        <p:nvSpPr>
          <p:cNvPr id="351" name="Google Shape;351;p52"/>
          <p:cNvSpPr txBox="1"/>
          <p:nvPr>
            <p:ph idx="4294967295" type="body"/>
          </p:nvPr>
        </p:nvSpPr>
        <p:spPr>
          <a:xfrm>
            <a:off x="66975" y="569200"/>
            <a:ext cx="2502300" cy="465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t>Individually, look at the picture - take a minute</a:t>
            </a:r>
            <a:endParaRPr sz="1650"/>
          </a:p>
          <a:p>
            <a:pPr indent="-333375" lvl="0" marL="457200" rtl="0" algn="l">
              <a:spcBef>
                <a:spcPts val="0"/>
              </a:spcBef>
              <a:spcAft>
                <a:spcPts val="0"/>
              </a:spcAft>
              <a:buSzPts val="1650"/>
              <a:buChar char="●"/>
            </a:pPr>
            <a:r>
              <a:rPr lang="en" sz="1650"/>
              <a:t>What do you notice 1st? 2nd? 3rd? </a:t>
            </a:r>
            <a:endParaRPr sz="1650"/>
          </a:p>
          <a:p>
            <a:pPr indent="-333375" lvl="0" marL="457200" rtl="0" algn="l">
              <a:spcBef>
                <a:spcPts val="0"/>
              </a:spcBef>
              <a:spcAft>
                <a:spcPts val="0"/>
              </a:spcAft>
              <a:buSzPts val="1650"/>
              <a:buChar char="●"/>
            </a:pPr>
            <a:r>
              <a:rPr lang="en" sz="1650"/>
              <a:t>Make up a story about those 3 things</a:t>
            </a:r>
            <a:endParaRPr sz="1650"/>
          </a:p>
          <a:p>
            <a:pPr indent="0" lvl="0" marL="0" rtl="0" algn="l">
              <a:spcBef>
                <a:spcPts val="1200"/>
              </a:spcBef>
              <a:spcAft>
                <a:spcPts val="1200"/>
              </a:spcAft>
              <a:buNone/>
            </a:pPr>
            <a:r>
              <a:t/>
            </a:r>
            <a:endParaRPr sz="1650"/>
          </a:p>
        </p:txBody>
      </p:sp>
      <p:pic>
        <p:nvPicPr>
          <p:cNvPr id="352" name="Google Shape;352;p52"/>
          <p:cNvPicPr preferRelativeResize="0"/>
          <p:nvPr/>
        </p:nvPicPr>
        <p:blipFill>
          <a:blip r:embed="rId3">
            <a:alphaModFix/>
          </a:blip>
          <a:stretch>
            <a:fillRect/>
          </a:stretch>
        </p:blipFill>
        <p:spPr>
          <a:xfrm>
            <a:off x="2569275" y="0"/>
            <a:ext cx="6574725"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idx="1" type="body"/>
          </p:nvPr>
        </p:nvSpPr>
        <p:spPr>
          <a:xfrm>
            <a:off x="92750" y="123750"/>
            <a:ext cx="2428200" cy="48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The wound is where the light enters ~ Rumi</a:t>
            </a:r>
            <a:endParaRPr sz="2000"/>
          </a:p>
          <a:p>
            <a:pPr indent="0" lvl="0" marL="0" rtl="0" algn="l">
              <a:spcBef>
                <a:spcPts val="1200"/>
              </a:spcBef>
              <a:spcAft>
                <a:spcPts val="0"/>
              </a:spcAft>
              <a:buNone/>
            </a:pPr>
            <a:r>
              <a:rPr lang="en" sz="2000"/>
              <a:t>The crack is where the light gets in.     ~ Leonard Cohen</a:t>
            </a:r>
            <a:endParaRPr sz="2000"/>
          </a:p>
          <a:p>
            <a:pPr indent="0" lvl="0" marL="0" rtl="0" algn="l">
              <a:spcBef>
                <a:spcPts val="1200"/>
              </a:spcBef>
              <a:spcAft>
                <a:spcPts val="1200"/>
              </a:spcAft>
              <a:buNone/>
            </a:pPr>
            <a:r>
              <a:rPr lang="en" sz="2000"/>
              <a:t>Rarely, if ever, are any of us healed in isolation. Healing is an act of communion.           ~ Bell Hooks</a:t>
            </a:r>
            <a:endParaRPr sz="2000"/>
          </a:p>
        </p:txBody>
      </p:sp>
      <p:pic>
        <p:nvPicPr>
          <p:cNvPr id="130" name="Google Shape;130;p26"/>
          <p:cNvPicPr preferRelativeResize="0"/>
          <p:nvPr/>
        </p:nvPicPr>
        <p:blipFill rotWithShape="1">
          <a:blip r:embed="rId3">
            <a:alphaModFix/>
          </a:blip>
          <a:srcRect b="0" l="6299" r="9588" t="0"/>
          <a:stretch/>
        </p:blipFill>
        <p:spPr>
          <a:xfrm>
            <a:off x="2628900" y="0"/>
            <a:ext cx="6515101"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Group discussion</a:t>
            </a:r>
            <a:endParaRPr/>
          </a:p>
        </p:txBody>
      </p:sp>
      <p:sp>
        <p:nvSpPr>
          <p:cNvPr id="358" name="Google Shape;358;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650"/>
              <a:t>In group, share:</a:t>
            </a:r>
            <a:endParaRPr sz="1650"/>
          </a:p>
          <a:p>
            <a:pPr indent="-333375" lvl="0" marL="457200" rtl="0" algn="l">
              <a:spcBef>
                <a:spcPts val="0"/>
              </a:spcBef>
              <a:spcAft>
                <a:spcPts val="0"/>
              </a:spcAft>
              <a:buSzPts val="1650"/>
              <a:buChar char="●"/>
            </a:pPr>
            <a:r>
              <a:rPr lang="en" sz="1650"/>
              <a:t>What did you notice first?</a:t>
            </a:r>
            <a:endParaRPr sz="1650"/>
          </a:p>
          <a:p>
            <a:pPr indent="-333375" lvl="0" marL="457200" rtl="0" algn="l">
              <a:spcBef>
                <a:spcPts val="0"/>
              </a:spcBef>
              <a:spcAft>
                <a:spcPts val="0"/>
              </a:spcAft>
              <a:buSzPts val="1650"/>
              <a:buChar char="●"/>
            </a:pPr>
            <a:r>
              <a:rPr lang="en" sz="1650"/>
              <a:t>What stories did you create?</a:t>
            </a:r>
            <a:endParaRPr sz="1650"/>
          </a:p>
          <a:p>
            <a:pPr indent="-333375" lvl="0" marL="457200" rtl="0" algn="l">
              <a:spcBef>
                <a:spcPts val="0"/>
              </a:spcBef>
              <a:spcAft>
                <a:spcPts val="0"/>
              </a:spcAft>
              <a:buSzPts val="1650"/>
              <a:buChar char="●"/>
            </a:pPr>
            <a:r>
              <a:rPr lang="en" sz="1650"/>
              <a:t>Reflect on what differences exist and why? </a:t>
            </a:r>
            <a:br>
              <a:rPr lang="en" sz="1650"/>
            </a:br>
            <a:endParaRPr sz="1650"/>
          </a:p>
          <a:p>
            <a:pPr indent="0" lvl="0" marL="0" rtl="0" algn="l">
              <a:spcBef>
                <a:spcPts val="1200"/>
              </a:spcBef>
              <a:spcAft>
                <a:spcPts val="0"/>
              </a:spcAft>
              <a:buNone/>
            </a:pPr>
            <a:r>
              <a:rPr lang="en" sz="1650"/>
              <a:t>As you listen, practice empathetic listening by: </a:t>
            </a:r>
            <a:endParaRPr sz="1650"/>
          </a:p>
          <a:p>
            <a:pPr indent="-333375" lvl="0" marL="457200" rtl="0" algn="l">
              <a:spcBef>
                <a:spcPts val="1200"/>
              </a:spcBef>
              <a:spcAft>
                <a:spcPts val="0"/>
              </a:spcAft>
              <a:buSzPts val="1650"/>
              <a:buChar char="●"/>
            </a:pPr>
            <a:r>
              <a:rPr lang="en" sz="1650"/>
              <a:t>Listening while putting your views, values, and needs aside</a:t>
            </a:r>
            <a:endParaRPr sz="1650"/>
          </a:p>
          <a:p>
            <a:pPr indent="-333375" lvl="0" marL="457200" rtl="0" algn="l">
              <a:spcBef>
                <a:spcPts val="0"/>
              </a:spcBef>
              <a:spcAft>
                <a:spcPts val="0"/>
              </a:spcAft>
              <a:buSzPts val="1650"/>
              <a:buChar char="●"/>
            </a:pPr>
            <a:r>
              <a:rPr lang="en" sz="1650"/>
              <a:t>Listening to hear </a:t>
            </a:r>
            <a:endParaRPr sz="1650"/>
          </a:p>
          <a:p>
            <a:pPr indent="-333375" lvl="0" marL="457200" rtl="0" algn="l">
              <a:spcBef>
                <a:spcPts val="0"/>
              </a:spcBef>
              <a:spcAft>
                <a:spcPts val="0"/>
              </a:spcAft>
              <a:buSzPts val="1650"/>
              <a:buChar char="●"/>
            </a:pPr>
            <a:r>
              <a:rPr lang="en" sz="1650"/>
              <a:t>Avoiding comments or questions</a:t>
            </a:r>
            <a:endParaRPr sz="1650"/>
          </a:p>
          <a:p>
            <a:pPr indent="0" lvl="0" marL="0" rtl="0" algn="l">
              <a:spcBef>
                <a:spcPts val="1200"/>
              </a:spcBef>
              <a:spcAft>
                <a:spcPts val="1200"/>
              </a:spcAft>
              <a:buNone/>
            </a:pPr>
            <a:r>
              <a:t/>
            </a:r>
            <a:endParaRPr sz="165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Debrief Image Activity	</a:t>
            </a:r>
            <a:endParaRPr/>
          </a:p>
        </p:txBody>
      </p:sp>
      <p:sp>
        <p:nvSpPr>
          <p:cNvPr id="364" name="Google Shape;364;p54"/>
          <p:cNvSpPr txBox="1"/>
          <p:nvPr>
            <p:ph idx="1" type="body"/>
          </p:nvPr>
        </p:nvSpPr>
        <p:spPr>
          <a:xfrm>
            <a:off x="311700" y="1152475"/>
            <a:ext cx="8520600" cy="38211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What patterns did you notice in:</a:t>
            </a:r>
            <a:endParaRPr sz="2100"/>
          </a:p>
          <a:p>
            <a:pPr indent="-336550" lvl="1" marL="914400" rtl="0" algn="l">
              <a:spcBef>
                <a:spcPts val="0"/>
              </a:spcBef>
              <a:spcAft>
                <a:spcPts val="0"/>
              </a:spcAft>
              <a:buSzPts val="1700"/>
              <a:buChar char="○"/>
            </a:pPr>
            <a:r>
              <a:rPr lang="en" sz="1700"/>
              <a:t>What people noticed?</a:t>
            </a:r>
            <a:endParaRPr sz="1700"/>
          </a:p>
          <a:p>
            <a:pPr indent="-336550" lvl="1" marL="914400" rtl="0" algn="l">
              <a:spcBef>
                <a:spcPts val="0"/>
              </a:spcBef>
              <a:spcAft>
                <a:spcPts val="0"/>
              </a:spcAft>
              <a:buSzPts val="1700"/>
              <a:buChar char="○"/>
            </a:pPr>
            <a:r>
              <a:rPr lang="en" sz="1700"/>
              <a:t>What stories they created? </a:t>
            </a:r>
            <a:endParaRPr sz="1700"/>
          </a:p>
          <a:p>
            <a:pPr indent="-361950" lvl="0" marL="457200" rtl="0" algn="l">
              <a:spcBef>
                <a:spcPts val="0"/>
              </a:spcBef>
              <a:spcAft>
                <a:spcPts val="0"/>
              </a:spcAft>
              <a:buSzPts val="2100"/>
              <a:buChar char="●"/>
            </a:pPr>
            <a:r>
              <a:rPr lang="en" sz="2100"/>
              <a:t>What differences did you notice in:</a:t>
            </a:r>
            <a:endParaRPr sz="2100"/>
          </a:p>
          <a:p>
            <a:pPr indent="-336550" lvl="1" marL="914400" rtl="0" algn="l">
              <a:spcBef>
                <a:spcPts val="0"/>
              </a:spcBef>
              <a:spcAft>
                <a:spcPts val="0"/>
              </a:spcAft>
              <a:buSzPts val="1700"/>
              <a:buChar char="○"/>
            </a:pPr>
            <a:r>
              <a:rPr lang="en" sz="1700"/>
              <a:t>What people noticed?</a:t>
            </a:r>
            <a:endParaRPr sz="1700"/>
          </a:p>
          <a:p>
            <a:pPr indent="-336550" lvl="1" marL="914400" rtl="0" algn="l">
              <a:spcBef>
                <a:spcPts val="0"/>
              </a:spcBef>
              <a:spcAft>
                <a:spcPts val="0"/>
              </a:spcAft>
              <a:buSzPts val="1700"/>
              <a:buChar char="○"/>
            </a:pPr>
            <a:r>
              <a:rPr lang="en" sz="1700"/>
              <a:t>What stories they created? </a:t>
            </a:r>
            <a:endParaRPr sz="1700"/>
          </a:p>
          <a:p>
            <a:pPr indent="-361950" lvl="0" marL="457200" rtl="0" algn="l">
              <a:spcBef>
                <a:spcPts val="0"/>
              </a:spcBef>
              <a:spcAft>
                <a:spcPts val="0"/>
              </a:spcAft>
              <a:buSzPts val="2100"/>
              <a:buChar char="●"/>
            </a:pPr>
            <a:r>
              <a:rPr lang="en" sz="2100"/>
              <a:t>Why might these differences exist? </a:t>
            </a:r>
            <a:endParaRPr sz="2100"/>
          </a:p>
          <a:p>
            <a:pPr indent="-336550" lvl="1" marL="914400" rtl="0" algn="l">
              <a:spcBef>
                <a:spcPts val="0"/>
              </a:spcBef>
              <a:spcAft>
                <a:spcPts val="0"/>
              </a:spcAft>
              <a:buSzPts val="1700"/>
              <a:buChar char="○"/>
            </a:pPr>
            <a:r>
              <a:rPr lang="en" sz="1700"/>
              <a:t>How might these differences show up in work relationships? </a:t>
            </a:r>
            <a:endParaRPr sz="1700"/>
          </a:p>
          <a:p>
            <a:pPr indent="-336550" lvl="1" marL="914400" rtl="0" algn="l">
              <a:spcBef>
                <a:spcPts val="0"/>
              </a:spcBef>
              <a:spcAft>
                <a:spcPts val="0"/>
              </a:spcAft>
              <a:buSzPts val="1700"/>
              <a:buChar char="○"/>
            </a:pPr>
            <a:r>
              <a:rPr lang="en" sz="1700"/>
              <a:t>What might it teach us about how we all navigate the world differently?</a:t>
            </a:r>
            <a:endParaRPr sz="1700"/>
          </a:p>
          <a:p>
            <a:pPr indent="-336550" lvl="0" marL="457200" rtl="0" algn="l">
              <a:spcBef>
                <a:spcPts val="0"/>
              </a:spcBef>
              <a:spcAft>
                <a:spcPts val="0"/>
              </a:spcAft>
              <a:buSzPts val="1700"/>
              <a:buChar char="●"/>
            </a:pPr>
            <a:r>
              <a:rPr lang="en" sz="2100"/>
              <a:t> What did you do in this practice (specifically) that was different from your usual listening habits?</a:t>
            </a:r>
            <a:endParaRPr sz="1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55"/>
          <p:cNvPicPr preferRelativeResize="0"/>
          <p:nvPr/>
        </p:nvPicPr>
        <p:blipFill rotWithShape="1">
          <a:blip r:embed="rId3">
            <a:alphaModFix/>
          </a:blip>
          <a:srcRect b="0" l="6515" r="0" t="0"/>
          <a:stretch/>
        </p:blipFill>
        <p:spPr>
          <a:xfrm>
            <a:off x="3257150" y="-61159"/>
            <a:ext cx="5886851" cy="5216375"/>
          </a:xfrm>
          <a:prstGeom prst="rect">
            <a:avLst/>
          </a:prstGeom>
          <a:noFill/>
          <a:ln>
            <a:noFill/>
          </a:ln>
        </p:spPr>
      </p:pic>
      <p:sp>
        <p:nvSpPr>
          <p:cNvPr id="370" name="Google Shape;370;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Ladder of Inference </a:t>
            </a:r>
            <a:endParaRPr/>
          </a:p>
        </p:txBody>
      </p:sp>
      <p:sp>
        <p:nvSpPr>
          <p:cNvPr id="371" name="Google Shape;371;p55"/>
          <p:cNvSpPr txBox="1"/>
          <p:nvPr>
            <p:ph idx="1" type="body"/>
          </p:nvPr>
        </p:nvSpPr>
        <p:spPr>
          <a:xfrm>
            <a:off x="311700" y="1152475"/>
            <a:ext cx="3045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t>Observe reality</a:t>
            </a:r>
            <a:endParaRPr/>
          </a:p>
          <a:p>
            <a:pPr indent="-342900" lvl="0" marL="457200" rtl="0" algn="l">
              <a:spcBef>
                <a:spcPts val="0"/>
              </a:spcBef>
              <a:spcAft>
                <a:spcPts val="0"/>
              </a:spcAft>
              <a:buClr>
                <a:schemeClr val="dk1"/>
              </a:buClr>
              <a:buSzPts val="1800"/>
              <a:buAutoNum type="arabicPeriod"/>
            </a:pPr>
            <a:r>
              <a:rPr lang="en"/>
              <a:t>Select data</a:t>
            </a:r>
            <a:endParaRPr/>
          </a:p>
          <a:p>
            <a:pPr indent="-342900" lvl="0" marL="457200" rtl="0" algn="l">
              <a:spcBef>
                <a:spcPts val="0"/>
              </a:spcBef>
              <a:spcAft>
                <a:spcPts val="0"/>
              </a:spcAft>
              <a:buClr>
                <a:schemeClr val="dk1"/>
              </a:buClr>
              <a:buSzPts val="1800"/>
              <a:buAutoNum type="arabicPeriod"/>
            </a:pPr>
            <a:r>
              <a:rPr lang="en"/>
              <a:t>Add context from experiences &amp; beliefs</a:t>
            </a:r>
            <a:endParaRPr/>
          </a:p>
          <a:p>
            <a:pPr indent="-342900" lvl="0" marL="457200" rtl="0" algn="l">
              <a:spcBef>
                <a:spcPts val="0"/>
              </a:spcBef>
              <a:spcAft>
                <a:spcPts val="0"/>
              </a:spcAft>
              <a:buClr>
                <a:schemeClr val="dk1"/>
              </a:buClr>
              <a:buSzPts val="1800"/>
              <a:buAutoNum type="arabicPeriod"/>
            </a:pPr>
            <a:r>
              <a:rPr lang="en"/>
              <a:t>Make assumptions</a:t>
            </a:r>
            <a:endParaRPr/>
          </a:p>
          <a:p>
            <a:pPr indent="-342900" lvl="0" marL="457200" rtl="0" algn="l">
              <a:spcBef>
                <a:spcPts val="0"/>
              </a:spcBef>
              <a:spcAft>
                <a:spcPts val="0"/>
              </a:spcAft>
              <a:buClr>
                <a:schemeClr val="dk1"/>
              </a:buClr>
              <a:buSzPts val="1800"/>
              <a:buAutoNum type="arabicPeriod"/>
            </a:pPr>
            <a:r>
              <a:rPr lang="en"/>
              <a:t>Draw conclusions</a:t>
            </a:r>
            <a:endParaRPr/>
          </a:p>
          <a:p>
            <a:pPr indent="-342900" lvl="0" marL="457200" rtl="0" algn="l">
              <a:spcBef>
                <a:spcPts val="0"/>
              </a:spcBef>
              <a:spcAft>
                <a:spcPts val="0"/>
              </a:spcAft>
              <a:buClr>
                <a:schemeClr val="dk1"/>
              </a:buClr>
              <a:buSzPts val="1800"/>
              <a:buAutoNum type="arabicPeriod"/>
            </a:pPr>
            <a:r>
              <a:rPr lang="en"/>
              <a:t>Adopt beliefs based on conclusions</a:t>
            </a:r>
            <a:endParaRPr/>
          </a:p>
          <a:p>
            <a:pPr indent="-342900" lvl="0" marL="457200" rtl="0" algn="l">
              <a:spcBef>
                <a:spcPts val="0"/>
              </a:spcBef>
              <a:spcAft>
                <a:spcPts val="0"/>
              </a:spcAft>
              <a:buClr>
                <a:schemeClr val="dk1"/>
              </a:buClr>
              <a:buSzPts val="1800"/>
              <a:buFont typeface="Montserrat Medium"/>
              <a:buAutoNum type="arabicPeriod"/>
            </a:pPr>
            <a:r>
              <a:rPr lang="en"/>
              <a:t>Act</a:t>
            </a:r>
            <a:r>
              <a:rPr lang="en" sz="2000"/>
              <a:t> </a:t>
            </a:r>
            <a:endParaRPr/>
          </a:p>
        </p:txBody>
      </p:sp>
      <p:sp>
        <p:nvSpPr>
          <p:cNvPr id="372" name="Google Shape;372;p55"/>
          <p:cNvSpPr txBox="1"/>
          <p:nvPr/>
        </p:nvSpPr>
        <p:spPr>
          <a:xfrm>
            <a:off x="7692900" y="4526100"/>
            <a:ext cx="1451100" cy="573600"/>
          </a:xfrm>
          <a:prstGeom prst="rect">
            <a:avLst/>
          </a:prstGeom>
          <a:noFill/>
          <a:ln>
            <a:noFill/>
          </a:ln>
        </p:spPr>
        <p:txBody>
          <a:bodyPr anchorCtr="0" anchor="t" bIns="91425" lIns="91425" spcFirstLastPara="1" rIns="91425" wrap="square" tIns="91425">
            <a:spAutoFit/>
          </a:bodyPr>
          <a:lstStyle/>
          <a:p>
            <a:pPr indent="0" lvl="0" marL="0" rtl="0" algn="l">
              <a:lnSpc>
                <a:spcPct val="107000"/>
              </a:lnSpc>
              <a:spcBef>
                <a:spcPts val="0"/>
              </a:spcBef>
              <a:spcAft>
                <a:spcPts val="0"/>
              </a:spcAft>
              <a:buNone/>
            </a:pPr>
            <a:r>
              <a:rPr lang="en" sz="600">
                <a:solidFill>
                  <a:schemeClr val="dk1"/>
                </a:solidFill>
                <a:latin typeface="Calibri"/>
                <a:ea typeface="Calibri"/>
                <a:cs typeface="Calibri"/>
                <a:sym typeface="Calibri"/>
              </a:rPr>
              <a:t>Source: Senge, Peter, Et al. The Fifth Discipline Fieldbook: Strategies &amp; Tools for Building a Learning Organization. New York: Doubleday, 1994</a:t>
            </a:r>
            <a:endParaRPr sz="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Walking Down the Ladder of Inference </a:t>
            </a:r>
            <a:endParaRPr/>
          </a:p>
        </p:txBody>
      </p:sp>
      <p:sp>
        <p:nvSpPr>
          <p:cNvPr id="378" name="Google Shape;378;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Actions: Why do I believe this to be the right action? What are some alternative options?</a:t>
            </a:r>
            <a:endParaRPr/>
          </a:p>
          <a:p>
            <a:pPr indent="0" lvl="0" marL="0" rtl="0" algn="l">
              <a:spcBef>
                <a:spcPts val="1200"/>
              </a:spcBef>
              <a:spcAft>
                <a:spcPts val="0"/>
              </a:spcAft>
              <a:buNone/>
            </a:pPr>
            <a:r>
              <a:rPr lang="en"/>
              <a:t>Beliefs: What beliefs do I hold about this? What conclusions are they based on?</a:t>
            </a:r>
            <a:endParaRPr/>
          </a:p>
          <a:p>
            <a:pPr indent="0" lvl="0" marL="0" rtl="0" algn="l">
              <a:spcBef>
                <a:spcPts val="1200"/>
              </a:spcBef>
              <a:spcAft>
                <a:spcPts val="0"/>
              </a:spcAft>
              <a:buNone/>
            </a:pPr>
            <a:r>
              <a:rPr lang="en"/>
              <a:t>Conclusions: Why did I conclude this? What are my assumptions there?</a:t>
            </a:r>
            <a:endParaRPr/>
          </a:p>
          <a:p>
            <a:pPr indent="0" lvl="0" marL="0" rtl="0" algn="l">
              <a:spcBef>
                <a:spcPts val="1200"/>
              </a:spcBef>
              <a:spcAft>
                <a:spcPts val="0"/>
              </a:spcAft>
              <a:buNone/>
            </a:pPr>
            <a:r>
              <a:rPr lang="en"/>
              <a:t>Assumptions:Are my assumptions valid? Why am I assuming this? </a:t>
            </a:r>
            <a:endParaRPr/>
          </a:p>
          <a:p>
            <a:pPr indent="0" lvl="0" marL="0" rtl="0" algn="l">
              <a:spcBef>
                <a:spcPts val="1200"/>
              </a:spcBef>
              <a:spcAft>
                <a:spcPts val="0"/>
              </a:spcAft>
              <a:buNone/>
            </a:pPr>
            <a:r>
              <a:rPr lang="en"/>
              <a:t>Interpretations: Am I looking at this data objectively? What other meanings could they have?</a:t>
            </a:r>
            <a:endParaRPr/>
          </a:p>
          <a:p>
            <a:pPr indent="0" lvl="0" marL="0" rtl="0" algn="l">
              <a:spcBef>
                <a:spcPts val="1200"/>
              </a:spcBef>
              <a:spcAft>
                <a:spcPts val="1200"/>
              </a:spcAft>
              <a:buNone/>
            </a:pPr>
            <a:r>
              <a:rPr lang="en"/>
              <a:t>Selected data: What did I ignore or didn't pay attention to? Are there other sources of data I didn't consider?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Boundaries exercise </a:t>
            </a:r>
            <a:endParaRPr/>
          </a:p>
        </p:txBody>
      </p:sp>
      <p:sp>
        <p:nvSpPr>
          <p:cNvPr id="384" name="Google Shape;384;p57"/>
          <p:cNvSpPr txBox="1"/>
          <p:nvPr>
            <p:ph idx="1" type="body"/>
          </p:nvPr>
        </p:nvSpPr>
        <p:spPr>
          <a:xfrm>
            <a:off x="311700" y="1152475"/>
            <a:ext cx="4512300" cy="3718800"/>
          </a:xfrm>
          <a:prstGeom prst="rect">
            <a:avLst/>
          </a:prstGeom>
        </p:spPr>
        <p:txBody>
          <a:bodyPr anchorCtr="0" anchor="t" bIns="91425" lIns="91425" spcFirstLastPara="1" rIns="91425" wrap="square" tIns="91425">
            <a:normAutofit fontScale="85000" lnSpcReduction="10000"/>
          </a:bodyPr>
          <a:lstStyle/>
          <a:p>
            <a:pPr indent="0" lvl="0" marL="0" marR="0" rtl="0" algn="l">
              <a:lnSpc>
                <a:spcPct val="115000"/>
              </a:lnSpc>
              <a:spcBef>
                <a:spcPts val="0"/>
              </a:spcBef>
              <a:spcAft>
                <a:spcPts val="0"/>
              </a:spcAft>
              <a:buNone/>
            </a:pPr>
            <a:r>
              <a:rPr lang="en" sz="1883"/>
              <a:t>Scenario </a:t>
            </a:r>
            <a:r>
              <a:rPr lang="en" sz="1883"/>
              <a:t>1  - The Flirty Patron</a:t>
            </a:r>
            <a:endParaRPr sz="1883"/>
          </a:p>
          <a:p>
            <a:pPr indent="0" lvl="0" marL="0" marR="0" rtl="0" algn="l">
              <a:lnSpc>
                <a:spcPct val="115000"/>
              </a:lnSpc>
              <a:spcBef>
                <a:spcPts val="1200"/>
              </a:spcBef>
              <a:spcAft>
                <a:spcPts val="0"/>
              </a:spcAft>
              <a:buNone/>
            </a:pPr>
            <a:r>
              <a:rPr lang="en" sz="1883"/>
              <a:t>Sonya has been asked by two separate patrons if I would consider dating them. She sat at the desk as they commented on how much they liked her clothing and eyed her from the computers.</a:t>
            </a:r>
            <a:endParaRPr sz="1883"/>
          </a:p>
          <a:p>
            <a:pPr indent="0" lvl="0" marL="0" marR="0" rtl="0" algn="l">
              <a:lnSpc>
                <a:spcPct val="115000"/>
              </a:lnSpc>
              <a:spcBef>
                <a:spcPts val="1200"/>
              </a:spcBef>
              <a:spcAft>
                <a:spcPts val="1200"/>
              </a:spcAft>
              <a:buNone/>
            </a:pPr>
            <a:r>
              <a:rPr lang="en" sz="1883"/>
              <a:t>In past, she has not been able to walk away during her desk shift. The library already moved her shift, but the patrons have figured out when she is reachable. Sonya is uncomfortable with this behavior. How might she proceed? How might the Director support Sonya?</a:t>
            </a:r>
            <a:endParaRPr/>
          </a:p>
        </p:txBody>
      </p:sp>
      <p:sp>
        <p:nvSpPr>
          <p:cNvPr id="385" name="Google Shape;385;p57"/>
          <p:cNvSpPr txBox="1"/>
          <p:nvPr>
            <p:ph idx="2" type="body"/>
          </p:nvPr>
        </p:nvSpPr>
        <p:spPr>
          <a:xfrm>
            <a:off x="5144100" y="1152475"/>
            <a:ext cx="36882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t>Scenario 2 -  The Personal Space Invader</a:t>
            </a:r>
            <a:endParaRPr sz="1600"/>
          </a:p>
          <a:p>
            <a:pPr indent="0" lvl="0" marL="0" rtl="0" algn="l">
              <a:spcBef>
                <a:spcPts val="1200"/>
              </a:spcBef>
              <a:spcAft>
                <a:spcPts val="0"/>
              </a:spcAft>
              <a:buNone/>
            </a:pPr>
            <a:r>
              <a:rPr lang="en" sz="1600"/>
              <a:t>You’re standing at the desk or book stacks, and someone’s body is too close for comfort. Maybe it’s intentional, which is creepy. Perhaps they aren’t aware of the space they’re occupying. Regardless, you’re not enjoying their front near your back / the smell of their breath / their odor.</a:t>
            </a:r>
            <a:endParaRPr sz="1600"/>
          </a:p>
          <a:p>
            <a:pPr indent="0" lvl="0" marL="0" rtl="0" algn="l">
              <a:spcBef>
                <a:spcPts val="1200"/>
              </a:spcBef>
              <a:spcAft>
                <a:spcPts val="1200"/>
              </a:spcAft>
              <a:buNone/>
            </a:pPr>
            <a:r>
              <a:rPr lang="en" sz="1600"/>
              <a:t>How might you proceed? </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Close Out</a:t>
            </a:r>
            <a:endParaRPr/>
          </a:p>
        </p:txBody>
      </p:sp>
      <p:sp>
        <p:nvSpPr>
          <p:cNvPr id="391" name="Google Shape;391;p5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1 key takeaway</a:t>
            </a:r>
            <a:endParaRPr sz="2500"/>
          </a:p>
          <a:p>
            <a:pPr indent="-387350" lvl="0" marL="457200" rtl="0" algn="l">
              <a:spcBef>
                <a:spcPts val="0"/>
              </a:spcBef>
              <a:spcAft>
                <a:spcPts val="0"/>
              </a:spcAft>
              <a:buSzPts val="2500"/>
              <a:buChar char="●"/>
            </a:pPr>
            <a:r>
              <a:rPr lang="en" sz="2500"/>
              <a:t>1 tool or approach you want to try in the next month</a:t>
            </a:r>
            <a:endParaRPr sz="2500"/>
          </a:p>
          <a:p>
            <a:pPr indent="0" lvl="0" marL="0" rtl="0" algn="l">
              <a:spcBef>
                <a:spcPts val="1200"/>
              </a:spcBef>
              <a:spcAft>
                <a:spcPts val="1600"/>
              </a:spcAft>
              <a:buNone/>
            </a:pPr>
            <a:r>
              <a:rPr b="1" lang="en" sz="2100">
                <a:solidFill>
                  <a:srgbClr val="616161"/>
                </a:solidFill>
              </a:rPr>
              <a:t>In the chat, or raise your hand: </a:t>
            </a:r>
            <a:r>
              <a:rPr lang="en" sz="2100">
                <a:solidFill>
                  <a:srgbClr val="616161"/>
                </a:solidFill>
              </a:rPr>
              <a:t>answer the bullet of your choice </a:t>
            </a:r>
            <a:endParaRPr sz="3000"/>
          </a:p>
        </p:txBody>
      </p:sp>
      <p:sp>
        <p:nvSpPr>
          <p:cNvPr id="392" name="Google Shape;392;p58"/>
          <p:cNvSpPr txBox="1"/>
          <p:nvPr>
            <p:ph idx="2" type="body"/>
          </p:nvPr>
        </p:nvSpPr>
        <p:spPr>
          <a:xfrm>
            <a:off x="4832400" y="0"/>
            <a:ext cx="4311600" cy="5143500"/>
          </a:xfrm>
          <a:prstGeom prst="rect">
            <a:avLst/>
          </a:prstGeom>
          <a:solidFill>
            <a:srgbClr val="F7DCDC"/>
          </a:solidFill>
        </p:spPr>
        <p:txBody>
          <a:bodyPr anchorCtr="0" anchor="t" bIns="91425" lIns="91425" spcFirstLastPara="1" rIns="91425" wrap="square" tIns="91425">
            <a:normAutofit/>
          </a:bodyPr>
          <a:lstStyle/>
          <a:p>
            <a:pPr indent="0" lvl="0" marL="0" rtl="0" algn="l">
              <a:spcBef>
                <a:spcPts val="0"/>
              </a:spcBef>
              <a:spcAft>
                <a:spcPts val="0"/>
              </a:spcAft>
              <a:buNone/>
            </a:pPr>
            <a:r>
              <a:t/>
            </a:r>
            <a:endParaRPr sz="2100"/>
          </a:p>
          <a:p>
            <a:pPr indent="0" lvl="0" marL="0" rtl="0" algn="l">
              <a:spcBef>
                <a:spcPts val="1200"/>
              </a:spcBef>
              <a:spcAft>
                <a:spcPts val="0"/>
              </a:spcAft>
              <a:buNone/>
            </a:pPr>
            <a:r>
              <a:t/>
            </a:r>
            <a:endParaRPr sz="2100"/>
          </a:p>
          <a:p>
            <a:pPr indent="0" lvl="0" marL="0" rtl="0" algn="l">
              <a:spcBef>
                <a:spcPts val="1200"/>
              </a:spcBef>
              <a:spcAft>
                <a:spcPts val="0"/>
              </a:spcAft>
              <a:buNone/>
            </a:pPr>
            <a:r>
              <a:rPr lang="en" sz="2100"/>
              <a:t>Learning Loop</a:t>
            </a:r>
            <a:endParaRPr sz="2100"/>
          </a:p>
          <a:p>
            <a:pPr indent="-361950" lvl="0" marL="457200" rtl="0" algn="l">
              <a:spcBef>
                <a:spcPts val="1200"/>
              </a:spcBef>
              <a:spcAft>
                <a:spcPts val="0"/>
              </a:spcAft>
              <a:buSzPts val="2100"/>
              <a:buAutoNum type="arabicPeriod"/>
            </a:pPr>
            <a:r>
              <a:rPr lang="en" sz="2100"/>
              <a:t>What did you try?</a:t>
            </a:r>
            <a:endParaRPr sz="2100"/>
          </a:p>
          <a:p>
            <a:pPr indent="-361950" lvl="0" marL="457200" rtl="0" algn="l">
              <a:spcBef>
                <a:spcPts val="0"/>
              </a:spcBef>
              <a:spcAft>
                <a:spcPts val="0"/>
              </a:spcAft>
              <a:buSzPts val="2100"/>
              <a:buAutoNum type="arabicPeriod"/>
            </a:pPr>
            <a:r>
              <a:rPr lang="en" sz="2100"/>
              <a:t>Where did you succeed?</a:t>
            </a:r>
            <a:endParaRPr sz="2100"/>
          </a:p>
          <a:p>
            <a:pPr indent="-361950" lvl="0" marL="457200" rtl="0" algn="l">
              <a:spcBef>
                <a:spcPts val="0"/>
              </a:spcBef>
              <a:spcAft>
                <a:spcPts val="0"/>
              </a:spcAft>
              <a:buSzPts val="2100"/>
              <a:buAutoNum type="arabicPeriod"/>
            </a:pPr>
            <a:r>
              <a:rPr lang="en" sz="2100"/>
              <a:t>Where did you struggle?</a:t>
            </a:r>
            <a:endParaRPr sz="2100"/>
          </a:p>
          <a:p>
            <a:pPr indent="-361950" lvl="0" marL="457200" rtl="0" algn="l">
              <a:spcBef>
                <a:spcPts val="0"/>
              </a:spcBef>
              <a:spcAft>
                <a:spcPts val="0"/>
              </a:spcAft>
              <a:buSzPts val="2100"/>
              <a:buAutoNum type="arabicPeriod"/>
            </a:pPr>
            <a:r>
              <a:rPr lang="en" sz="2100"/>
              <a:t>What did you learn?</a:t>
            </a:r>
            <a:endParaRPr sz="2100"/>
          </a:p>
          <a:p>
            <a:pPr indent="-361950" lvl="0" marL="457200" rtl="0" algn="l">
              <a:spcBef>
                <a:spcPts val="0"/>
              </a:spcBef>
              <a:spcAft>
                <a:spcPts val="0"/>
              </a:spcAft>
              <a:buSzPts val="2100"/>
              <a:buAutoNum type="arabicPeriod"/>
            </a:pPr>
            <a:r>
              <a:rPr lang="en" sz="2100"/>
              <a:t>What will we try next? </a:t>
            </a:r>
            <a:endParaRPr sz="2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type="title"/>
          </p:nvPr>
        </p:nvSpPr>
        <p:spPr>
          <a:xfrm>
            <a:off x="304800" y="138500"/>
            <a:ext cx="2089800" cy="759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398" name="Google Shape;398;p59"/>
          <p:cNvSpPr txBox="1"/>
          <p:nvPr>
            <p:ph idx="1" type="body"/>
          </p:nvPr>
        </p:nvSpPr>
        <p:spPr>
          <a:xfrm>
            <a:off x="304800" y="897500"/>
            <a:ext cx="3060000" cy="39672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sz="1800"/>
              <a:t>Sarah Beaubien - </a:t>
            </a:r>
            <a:r>
              <a:rPr lang="en" sz="1800" u="sng">
                <a:solidFill>
                  <a:schemeClr val="hlink"/>
                </a:solidFill>
                <a:hlinkClick r:id="rId3"/>
              </a:rPr>
              <a:t>sbeaubie@uoguelph.ca</a:t>
            </a:r>
            <a:r>
              <a:rPr lang="en" sz="1800"/>
              <a:t> </a:t>
            </a:r>
            <a:endParaRPr sz="1800"/>
          </a:p>
          <a:p>
            <a:pPr indent="0" lvl="0" marL="0" rtl="0" algn="l">
              <a:lnSpc>
                <a:spcPct val="115000"/>
              </a:lnSpc>
              <a:spcBef>
                <a:spcPts val="1600"/>
              </a:spcBef>
              <a:spcAft>
                <a:spcPts val="0"/>
              </a:spcAft>
              <a:buNone/>
            </a:pPr>
            <a:r>
              <a:rPr lang="en" sz="1800"/>
              <a:t>Annie Bélanger - </a:t>
            </a:r>
            <a:r>
              <a:rPr lang="en" sz="1800" u="sng">
                <a:solidFill>
                  <a:schemeClr val="hlink"/>
                </a:solidFill>
                <a:hlinkClick r:id="rId4"/>
              </a:rPr>
              <a:t>belange1@gvsu.edu</a:t>
            </a:r>
            <a:r>
              <a:rPr lang="en" sz="1800"/>
              <a:t> </a:t>
            </a:r>
            <a:endParaRPr sz="1800"/>
          </a:p>
          <a:p>
            <a:pPr indent="0" lvl="0" marL="0" rtl="0" algn="l">
              <a:lnSpc>
                <a:spcPct val="115000"/>
              </a:lnSpc>
              <a:spcBef>
                <a:spcPts val="1600"/>
              </a:spcBef>
              <a:spcAft>
                <a:spcPts val="0"/>
              </a:spcAft>
              <a:buNone/>
            </a:pPr>
            <a:r>
              <a:rPr lang="en" sz="1800"/>
              <a:t>Meghan Musolff</a:t>
            </a:r>
            <a:r>
              <a:rPr lang="en"/>
              <a:t> - </a:t>
            </a:r>
            <a:r>
              <a:rPr lang="en" sz="1800" u="sng">
                <a:solidFill>
                  <a:schemeClr val="hlink"/>
                </a:solidFill>
                <a:hlinkClick r:id="rId5"/>
              </a:rPr>
              <a:t>musolffm@umich.edu</a:t>
            </a:r>
            <a:endParaRPr sz="1800"/>
          </a:p>
          <a:p>
            <a:pPr indent="0" lvl="0" marL="0" rtl="0" algn="l">
              <a:lnSpc>
                <a:spcPct val="115000"/>
              </a:lnSpc>
              <a:spcBef>
                <a:spcPts val="1600"/>
              </a:spcBef>
              <a:spcAft>
                <a:spcPts val="0"/>
              </a:spcAft>
              <a:buNone/>
            </a:pPr>
            <a:r>
              <a:t/>
            </a:r>
            <a:endParaRPr sz="1800"/>
          </a:p>
          <a:p>
            <a:pPr indent="0" lvl="0" marL="0" rtl="0" algn="l">
              <a:lnSpc>
                <a:spcPct val="115000"/>
              </a:lnSpc>
              <a:spcBef>
                <a:spcPts val="1600"/>
              </a:spcBef>
              <a:spcAft>
                <a:spcPts val="0"/>
              </a:spcAft>
              <a:buNone/>
            </a:pPr>
            <a:r>
              <a:rPr lang="en" sz="1800"/>
              <a:t>Feel free to email us your questions!</a:t>
            </a:r>
            <a:endParaRPr sz="1800"/>
          </a:p>
          <a:p>
            <a:pPr indent="0" lvl="0" marL="0" rtl="0" algn="l">
              <a:spcBef>
                <a:spcPts val="1600"/>
              </a:spcBef>
              <a:spcAft>
                <a:spcPts val="1600"/>
              </a:spcAft>
              <a:buNone/>
            </a:pPr>
            <a:r>
              <a:t/>
            </a:r>
            <a:endParaRPr/>
          </a:p>
        </p:txBody>
      </p:sp>
      <p:pic>
        <p:nvPicPr>
          <p:cNvPr id="399" name="Google Shape;399;p59"/>
          <p:cNvPicPr preferRelativeResize="0"/>
          <p:nvPr/>
        </p:nvPicPr>
        <p:blipFill>
          <a:blip r:embed="rId6">
            <a:alphaModFix/>
          </a:blip>
          <a:stretch>
            <a:fillRect/>
          </a:stretch>
        </p:blipFill>
        <p:spPr>
          <a:xfrm>
            <a:off x="4000500" y="0"/>
            <a:ext cx="514350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311700" y="3651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Why Care &amp; Compassion? </a:t>
            </a:r>
            <a:endParaRPr/>
          </a:p>
        </p:txBody>
      </p:sp>
      <p:sp>
        <p:nvSpPr>
          <p:cNvPr id="136" name="Google Shape;136;p27"/>
          <p:cNvSpPr txBox="1"/>
          <p:nvPr>
            <p:ph idx="1" type="body"/>
          </p:nvPr>
        </p:nvSpPr>
        <p:spPr>
          <a:xfrm>
            <a:off x="311700" y="121605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“You have to have compassion because it gives you the juice, the power, the passion to move” </a:t>
            </a:r>
            <a:endParaRPr sz="1500"/>
          </a:p>
          <a:p>
            <a:pPr indent="0" lvl="0" marL="0" rtl="0" algn="l">
              <a:spcBef>
                <a:spcPts val="1200"/>
              </a:spcBef>
              <a:spcAft>
                <a:spcPts val="0"/>
              </a:spcAft>
              <a:buNone/>
            </a:pPr>
            <a:r>
              <a:rPr lang="en" sz="1500"/>
              <a:t>~ Buddhist Joanna Macy </a:t>
            </a:r>
            <a:endParaRPr sz="1500"/>
          </a:p>
          <a:p>
            <a:pPr indent="0" lvl="0" marL="0" rtl="0" algn="l">
              <a:spcBef>
                <a:spcPts val="1200"/>
              </a:spcBef>
              <a:spcAft>
                <a:spcPts val="0"/>
              </a:spcAft>
              <a:buNone/>
            </a:pPr>
            <a:r>
              <a:rPr lang="en" sz="1500"/>
              <a:t>We are all whole people, in and out of work</a:t>
            </a:r>
            <a:endParaRPr sz="1500"/>
          </a:p>
          <a:p>
            <a:pPr indent="0" lvl="0" marL="0" rtl="0" algn="l">
              <a:spcBef>
                <a:spcPts val="1200"/>
              </a:spcBef>
              <a:spcAft>
                <a:spcPts val="0"/>
              </a:spcAft>
              <a:buNone/>
            </a:pPr>
            <a:r>
              <a:t/>
            </a:r>
            <a:endParaRPr sz="1500"/>
          </a:p>
          <a:p>
            <a:pPr indent="0" lvl="0" marL="0" rtl="0" algn="l">
              <a:spcBef>
                <a:spcPts val="1200"/>
              </a:spcBef>
              <a:spcAft>
                <a:spcPts val="1200"/>
              </a:spcAft>
              <a:buNone/>
            </a:pPr>
            <a:r>
              <a:rPr b="1" lang="en" sz="1500"/>
              <a:t>In the chat: </a:t>
            </a:r>
            <a:r>
              <a:rPr lang="en" sz="1500"/>
              <a:t>Share your most important value and what it means to you</a:t>
            </a:r>
            <a:endParaRPr sz="1500"/>
          </a:p>
        </p:txBody>
      </p:sp>
      <p:pic>
        <p:nvPicPr>
          <p:cNvPr id="137" name="Google Shape;137;p27"/>
          <p:cNvPicPr preferRelativeResize="0"/>
          <p:nvPr/>
        </p:nvPicPr>
        <p:blipFill>
          <a:blip r:embed="rId3">
            <a:alphaModFix/>
          </a:blip>
          <a:stretch>
            <a:fillRect/>
          </a:stretch>
        </p:blipFill>
        <p:spPr>
          <a:xfrm>
            <a:off x="3233408" y="0"/>
            <a:ext cx="5865190" cy="5143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8"/>
          <p:cNvPicPr preferRelativeResize="0"/>
          <p:nvPr/>
        </p:nvPicPr>
        <p:blipFill rotWithShape="1">
          <a:blip r:embed="rId3">
            <a:alphaModFix/>
          </a:blip>
          <a:srcRect b="3522" l="0" r="0" t="3522"/>
          <a:stretch/>
        </p:blipFill>
        <p:spPr>
          <a:xfrm>
            <a:off x="1" y="0"/>
            <a:ext cx="9143998" cy="5143502"/>
          </a:xfrm>
          <a:prstGeom prst="rect">
            <a:avLst/>
          </a:prstGeom>
          <a:noFill/>
          <a:ln>
            <a:noFill/>
          </a:ln>
        </p:spPr>
      </p:pic>
      <p:sp>
        <p:nvSpPr>
          <p:cNvPr id="143" name="Google Shape;143;p28"/>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txBox="1"/>
          <p:nvPr>
            <p:ph type="title"/>
          </p:nvPr>
        </p:nvSpPr>
        <p:spPr>
          <a:xfrm>
            <a:off x="351600" y="2736850"/>
            <a:ext cx="3997500" cy="1389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Foundational 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Care </a:t>
            </a:r>
            <a:endParaRPr/>
          </a:p>
        </p:txBody>
      </p:sp>
      <p:sp>
        <p:nvSpPr>
          <p:cNvPr id="150" name="Google Shape;150;p29"/>
          <p:cNvSpPr txBox="1"/>
          <p:nvPr>
            <p:ph idx="1" type="body"/>
          </p:nvPr>
        </p:nvSpPr>
        <p:spPr>
          <a:xfrm>
            <a:off x="311700" y="1152475"/>
            <a:ext cx="3302400" cy="3749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For self</a:t>
            </a:r>
            <a:endParaRPr/>
          </a:p>
          <a:p>
            <a:pPr indent="-342900" lvl="0" marL="457200" rtl="0" algn="l">
              <a:spcBef>
                <a:spcPts val="0"/>
              </a:spcBef>
              <a:spcAft>
                <a:spcPts val="0"/>
              </a:spcAft>
              <a:buSzPts val="1800"/>
              <a:buChar char="●"/>
            </a:pPr>
            <a:r>
              <a:rPr lang="en"/>
              <a:t>For our users</a:t>
            </a:r>
            <a:endParaRPr/>
          </a:p>
          <a:p>
            <a:pPr indent="-342900" lvl="0" marL="457200" rtl="0" algn="l">
              <a:spcBef>
                <a:spcPts val="0"/>
              </a:spcBef>
              <a:spcAft>
                <a:spcPts val="0"/>
              </a:spcAft>
              <a:buSzPts val="1800"/>
              <a:buChar char="●"/>
            </a:pPr>
            <a:r>
              <a:rPr lang="en"/>
              <a:t>For our colleagues</a:t>
            </a:r>
            <a:endParaRPr/>
          </a:p>
          <a:p>
            <a:pPr indent="0" lvl="0" marL="457200" rtl="0" algn="l">
              <a:spcBef>
                <a:spcPts val="1200"/>
              </a:spcBef>
              <a:spcAft>
                <a:spcPts val="0"/>
              </a:spcAft>
              <a:buNone/>
            </a:pPr>
            <a:r>
              <a:t/>
            </a:r>
            <a:endParaRPr/>
          </a:p>
          <a:p>
            <a:pPr indent="0" lvl="0" marL="0" rtl="0" algn="l">
              <a:spcBef>
                <a:spcPts val="1200"/>
              </a:spcBef>
              <a:spcAft>
                <a:spcPts val="0"/>
              </a:spcAft>
              <a:buNone/>
            </a:pPr>
            <a:r>
              <a:rPr i="1" lang="en"/>
              <a:t>Caring for others should not be in sacrifice of our needs</a:t>
            </a:r>
            <a:endParaRPr i="1"/>
          </a:p>
          <a:p>
            <a:pPr indent="0" lvl="0" marL="0" rtl="0" algn="l">
              <a:spcBef>
                <a:spcPts val="1200"/>
              </a:spcBef>
              <a:spcAft>
                <a:spcPts val="0"/>
              </a:spcAft>
              <a:buNone/>
            </a:pPr>
            <a:r>
              <a:rPr i="1" lang="en"/>
              <a:t>Upholding boundaries is an act of care </a:t>
            </a:r>
            <a:endParaRPr i="1"/>
          </a:p>
          <a:p>
            <a:pPr indent="0" lvl="0" marL="0" rtl="0" algn="l">
              <a:spcBef>
                <a:spcPts val="1200"/>
              </a:spcBef>
              <a:spcAft>
                <a:spcPts val="1200"/>
              </a:spcAft>
              <a:buNone/>
            </a:pPr>
            <a:r>
              <a:rPr i="1" lang="en"/>
              <a:t>Discomfort does not prevent care</a:t>
            </a:r>
            <a:endParaRPr i="1"/>
          </a:p>
        </p:txBody>
      </p:sp>
      <p:pic>
        <p:nvPicPr>
          <p:cNvPr id="151" name="Google Shape;151;p29"/>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204700"/>
            <a:ext cx="5786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Generous Accountability?</a:t>
            </a:r>
            <a:endParaRPr/>
          </a:p>
        </p:txBody>
      </p:sp>
      <p:sp>
        <p:nvSpPr>
          <p:cNvPr id="157" name="Google Shape;157;p30"/>
          <p:cNvSpPr txBox="1"/>
          <p:nvPr>
            <p:ph idx="1" type="body"/>
          </p:nvPr>
        </p:nvSpPr>
        <p:spPr>
          <a:xfrm>
            <a:off x="311700" y="791300"/>
            <a:ext cx="6224400" cy="4162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Acceptance: consenting to receive or undertake something offered</a:t>
            </a:r>
            <a:endParaRPr sz="1900"/>
          </a:p>
          <a:p>
            <a:pPr indent="-349250" lvl="0" marL="457200" rtl="0" algn="l">
              <a:spcBef>
                <a:spcPts val="0"/>
              </a:spcBef>
              <a:spcAft>
                <a:spcPts val="0"/>
              </a:spcAft>
              <a:buSzPts val="1900"/>
              <a:buChar char="●"/>
            </a:pPr>
            <a:r>
              <a:rPr lang="en" sz="1900"/>
              <a:t>Obligation: accepting the binding power of promise</a:t>
            </a:r>
            <a:endParaRPr sz="1900"/>
          </a:p>
          <a:p>
            <a:pPr indent="-349250" lvl="0" marL="457200" rtl="0" algn="l">
              <a:spcBef>
                <a:spcPts val="0"/>
              </a:spcBef>
              <a:spcAft>
                <a:spcPts val="0"/>
              </a:spcAft>
              <a:buSzPts val="1900"/>
              <a:buChar char="●"/>
            </a:pPr>
            <a:r>
              <a:rPr lang="en" sz="1900"/>
              <a:t>Ownership: taking responsibility for an idea or problem</a:t>
            </a:r>
            <a:endParaRPr sz="1900"/>
          </a:p>
          <a:p>
            <a:pPr indent="-349250" lvl="0" marL="457200" rtl="0" algn="l">
              <a:spcBef>
                <a:spcPts val="0"/>
              </a:spcBef>
              <a:spcAft>
                <a:spcPts val="0"/>
              </a:spcAft>
              <a:buSzPts val="1900"/>
              <a:buChar char="●"/>
            </a:pPr>
            <a:r>
              <a:rPr lang="en" sz="1900"/>
              <a:t>Answerability: explaining actions or decisions.</a:t>
            </a:r>
            <a:endParaRPr sz="1900"/>
          </a:p>
          <a:p>
            <a:pPr indent="-349250" lvl="0" marL="457200" rtl="0" algn="l">
              <a:spcBef>
                <a:spcPts val="0"/>
              </a:spcBef>
              <a:spcAft>
                <a:spcPts val="0"/>
              </a:spcAft>
              <a:buSzPts val="1900"/>
              <a:buChar char="●"/>
            </a:pPr>
            <a:r>
              <a:rPr lang="en" sz="1900"/>
              <a:t>Choice: making a decision when faced with two or more possibilities</a:t>
            </a:r>
            <a:endParaRPr sz="1900"/>
          </a:p>
          <a:p>
            <a:pPr indent="-349250" lvl="0" marL="457200" rtl="0" algn="l">
              <a:spcBef>
                <a:spcPts val="0"/>
              </a:spcBef>
              <a:spcAft>
                <a:spcPts val="0"/>
              </a:spcAft>
              <a:buSzPts val="1900"/>
              <a:buChar char="●"/>
            </a:pPr>
            <a:r>
              <a:rPr lang="en" sz="1900"/>
              <a:t>Commitment: being emotionally compelled to an agreement or responsibilities</a:t>
            </a:r>
            <a:endParaRPr sz="1900"/>
          </a:p>
          <a:p>
            <a:pPr indent="0" lvl="0" marL="0" rtl="0" algn="l">
              <a:spcBef>
                <a:spcPts val="1200"/>
              </a:spcBef>
              <a:spcAft>
                <a:spcPts val="1200"/>
              </a:spcAft>
              <a:buNone/>
            </a:pPr>
            <a:r>
              <a:rPr i="1" lang="en" sz="1900"/>
              <a:t>We are accountable to self and to others </a:t>
            </a:r>
            <a:endParaRPr i="1" sz="1900"/>
          </a:p>
        </p:txBody>
      </p:sp>
      <p:pic>
        <p:nvPicPr>
          <p:cNvPr descr="Dirt road into the distance with a cloudy sky" id="158" name="Google Shape;158;p30" title="Decorative image"/>
          <p:cNvPicPr preferRelativeResize="0"/>
          <p:nvPr/>
        </p:nvPicPr>
        <p:blipFill>
          <a:blip r:embed="rId3">
            <a:alphaModFix/>
          </a:blip>
          <a:stretch>
            <a:fillRect/>
          </a:stretch>
        </p:blipFill>
        <p:spPr>
          <a:xfrm>
            <a:off x="6644600" y="0"/>
            <a:ext cx="2499412"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idx="2" type="body"/>
          </p:nvPr>
        </p:nvSpPr>
        <p:spPr>
          <a:xfrm>
            <a:off x="5884200" y="1152475"/>
            <a:ext cx="3252900" cy="2794200"/>
          </a:xfrm>
          <a:prstGeom prst="rect">
            <a:avLst/>
          </a:prstGeom>
          <a:solidFill>
            <a:srgbClr val="135434"/>
          </a:solidFill>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lt1"/>
                </a:solidFill>
              </a:rPr>
              <a:t>Fosters:</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Genuine connect</a:t>
            </a:r>
            <a:r>
              <a:rPr lang="en" sz="2000">
                <a:solidFill>
                  <a:schemeClr val="lt1"/>
                </a:solidFill>
              </a:rPr>
              <a:t>ions</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Feelings of belonging</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Greater levels of trust</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Wellbeing</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Motivation</a:t>
            </a: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Shared understanding</a:t>
            </a:r>
            <a:endParaRPr sz="2000">
              <a:solidFill>
                <a:schemeClr val="lt1"/>
              </a:solidFill>
            </a:endParaRPr>
          </a:p>
        </p:txBody>
      </p:sp>
      <p:sp>
        <p:nvSpPr>
          <p:cNvPr id="164" name="Google Shape;16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Radical Empathy</a:t>
            </a:r>
            <a:endParaRPr/>
          </a:p>
        </p:txBody>
      </p:sp>
      <p:sp>
        <p:nvSpPr>
          <p:cNvPr id="165" name="Google Shape;165;p31"/>
          <p:cNvSpPr txBox="1"/>
          <p:nvPr>
            <p:ph idx="1" type="body"/>
          </p:nvPr>
        </p:nvSpPr>
        <p:spPr>
          <a:xfrm>
            <a:off x="311700" y="1152475"/>
            <a:ext cx="4542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t>
            </a:r>
            <a:r>
              <a:rPr lang="en" sz="2000"/>
              <a:t>To actively consider another person's point of view in order to connect more deeply with them</a:t>
            </a:r>
            <a:r>
              <a:rPr lang="en" sz="2000"/>
              <a:t>"</a:t>
            </a:r>
            <a:endParaRPr sz="2000"/>
          </a:p>
          <a:p>
            <a:pPr indent="0" lvl="0" marL="0" rtl="0" algn="l">
              <a:spcBef>
                <a:spcPts val="1200"/>
              </a:spcBef>
              <a:spcAft>
                <a:spcPts val="0"/>
              </a:spcAft>
              <a:buNone/>
            </a:pPr>
            <a:r>
              <a:rPr lang="en" sz="2000"/>
              <a:t>Multi-dimensional </a:t>
            </a:r>
            <a:endParaRPr sz="2000"/>
          </a:p>
          <a:p>
            <a:pPr indent="0" lvl="0" marL="0" rtl="0" algn="l">
              <a:spcBef>
                <a:spcPts val="1200"/>
              </a:spcBef>
              <a:spcAft>
                <a:spcPts val="1200"/>
              </a:spcAft>
              <a:buNone/>
            </a:pPr>
            <a:r>
              <a:rPr lang="en" sz="2000"/>
              <a:t>Balanced with candor and compassion</a:t>
            </a:r>
            <a:endParaRPr sz="2000"/>
          </a:p>
        </p:txBody>
      </p:sp>
      <p:pic>
        <p:nvPicPr>
          <p:cNvPr descr="Empathy " id="166" name="Google Shape;166;p31" title="Decorative image"/>
          <p:cNvPicPr preferRelativeResize="0"/>
          <p:nvPr/>
        </p:nvPicPr>
        <p:blipFill rotWithShape="1">
          <a:blip r:embed="rId3">
            <a:alphaModFix/>
          </a:blip>
          <a:srcRect b="21810" l="0" r="0" t="54923"/>
          <a:stretch/>
        </p:blipFill>
        <p:spPr>
          <a:xfrm>
            <a:off x="0" y="3946800"/>
            <a:ext cx="9144000" cy="1196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Two hand-drawn monsters with one crying because their stuffed animal is ripped. The other says &quot;That's too bad&quot;" id="171" name="Google Shape;171;p32" title="Sympathy"/>
          <p:cNvPicPr preferRelativeResize="0"/>
          <p:nvPr/>
        </p:nvPicPr>
        <p:blipFill rotWithShape="1">
          <a:blip r:embed="rId3">
            <a:alphaModFix/>
          </a:blip>
          <a:srcRect b="11316" l="0" r="49145" t="0"/>
          <a:stretch/>
        </p:blipFill>
        <p:spPr>
          <a:xfrm>
            <a:off x="0" y="0"/>
            <a:ext cx="4675300" cy="5143500"/>
          </a:xfrm>
          <a:prstGeom prst="rect">
            <a:avLst/>
          </a:prstGeom>
          <a:noFill/>
          <a:ln>
            <a:noFill/>
          </a:ln>
        </p:spPr>
      </p:pic>
      <p:sp>
        <p:nvSpPr>
          <p:cNvPr id="172" name="Google Shape;172;p32"/>
          <p:cNvSpPr txBox="1"/>
          <p:nvPr>
            <p:ph type="title"/>
          </p:nvPr>
        </p:nvSpPr>
        <p:spPr>
          <a:xfrm>
            <a:off x="5051800" y="278250"/>
            <a:ext cx="3254100" cy="123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360"/>
              <a:t>What Empathy is NOT?</a:t>
            </a:r>
            <a:endParaRPr sz="2360"/>
          </a:p>
        </p:txBody>
      </p:sp>
      <p:sp>
        <p:nvSpPr>
          <p:cNvPr id="173" name="Google Shape;173;p32"/>
          <p:cNvSpPr txBox="1"/>
          <p:nvPr>
            <p:ph idx="1" type="body"/>
          </p:nvPr>
        </p:nvSpPr>
        <p:spPr>
          <a:xfrm>
            <a:off x="5179525" y="1660475"/>
            <a:ext cx="3479400" cy="3227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2000"/>
              <a:t>Sympathy</a:t>
            </a:r>
            <a:r>
              <a:rPr lang="en" sz="1900"/>
              <a:t> </a:t>
            </a:r>
            <a:endParaRPr sz="1900"/>
          </a:p>
          <a:p>
            <a:pPr indent="-349250" lvl="0" marL="457200" rtl="0" algn="l">
              <a:spcBef>
                <a:spcPts val="0"/>
              </a:spcBef>
              <a:spcAft>
                <a:spcPts val="0"/>
              </a:spcAft>
              <a:buSzPts val="1900"/>
              <a:buChar char="●"/>
            </a:pPr>
            <a:r>
              <a:rPr lang="en" sz="1900"/>
              <a:t>Agreement </a:t>
            </a:r>
            <a:endParaRPr sz="1900"/>
          </a:p>
          <a:p>
            <a:pPr indent="-349250" lvl="0" marL="457200" rtl="0" algn="l">
              <a:spcBef>
                <a:spcPts val="0"/>
              </a:spcBef>
              <a:spcAft>
                <a:spcPts val="0"/>
              </a:spcAft>
              <a:buSzPts val="1900"/>
              <a:buChar char="●"/>
            </a:pPr>
            <a:r>
              <a:rPr lang="en" sz="1900"/>
              <a:t>Disconnection </a:t>
            </a:r>
            <a:endParaRPr sz="1900"/>
          </a:p>
          <a:p>
            <a:pPr indent="-349250" lvl="0" marL="457200" rtl="0" algn="l">
              <a:spcBef>
                <a:spcPts val="0"/>
              </a:spcBef>
              <a:spcAft>
                <a:spcPts val="0"/>
              </a:spcAft>
              <a:buSzPts val="1900"/>
              <a:buChar char="●"/>
            </a:pPr>
            <a:r>
              <a:rPr lang="en" sz="1900"/>
              <a:t>Walking in someone’s shoes</a:t>
            </a:r>
            <a:endParaRPr sz="1900"/>
          </a:p>
          <a:p>
            <a:pPr indent="-349250" lvl="0" marL="457200" rtl="0" algn="l">
              <a:spcBef>
                <a:spcPts val="0"/>
              </a:spcBef>
              <a:spcAft>
                <a:spcPts val="0"/>
              </a:spcAft>
              <a:buSzPts val="1900"/>
              <a:buChar char="●"/>
            </a:pPr>
            <a:r>
              <a:rPr lang="en" sz="1900"/>
              <a:t>Tolerating abusive behavior</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