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5" r:id="rId3"/>
    <p:sldId id="257" r:id="rId4"/>
    <p:sldId id="277" r:id="rId5"/>
    <p:sldId id="264" r:id="rId6"/>
    <p:sldId id="267" r:id="rId7"/>
    <p:sldId id="268" r:id="rId8"/>
    <p:sldId id="269" r:id="rId9"/>
    <p:sldId id="263" r:id="rId10"/>
    <p:sldId id="270" r:id="rId11"/>
    <p:sldId id="274" r:id="rId12"/>
    <p:sldId id="266" r:id="rId13"/>
    <p:sldId id="259" r:id="rId14"/>
    <p:sldId id="265" r:id="rId15"/>
    <p:sldId id="261" r:id="rId16"/>
    <p:sldId id="262" r:id="rId17"/>
    <p:sldId id="258"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67538" autoAdjust="0"/>
  </p:normalViewPr>
  <p:slideViewPr>
    <p:cSldViewPr snapToGrid="0">
      <p:cViewPr varScale="1">
        <p:scale>
          <a:sx n="53" d="100"/>
          <a:sy n="53" d="100"/>
        </p:scale>
        <p:origin x="1349" y="43"/>
      </p:cViewPr>
      <p:guideLst>
        <p:guide orient="horz" pos="2160"/>
        <p:guide pos="3840"/>
      </p:guideLst>
    </p:cSldViewPr>
  </p:slideViewPr>
  <p:notesTextViewPr>
    <p:cViewPr>
      <p:scale>
        <a:sx n="170" d="100"/>
        <a:sy n="170" d="100"/>
      </p:scale>
      <p:origin x="0" y="-4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b="0" i="0" baseline="0" dirty="0">
                <a:effectLst/>
              </a:rPr>
              <a:t>Student identify with scholars/professionals in their field of study</a:t>
            </a:r>
            <a:endParaRPr lang="en-US" sz="3600" dirty="0">
              <a:effectLst/>
            </a:endParaRPr>
          </a:p>
        </c:rich>
      </c:tx>
      <c:layout>
        <c:manualLayout>
          <c:xMode val="edge"/>
          <c:yMode val="edge"/>
          <c:x val="8.332325861384407E-2"/>
          <c:y val="1.0892553182999226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3367721617871468E-2"/>
          <c:y val="0.1964636907021754"/>
          <c:w val="0.90410702549160182"/>
          <c:h val="0.53816897024670707"/>
        </c:manualLayout>
      </c:layout>
      <c:barChart>
        <c:barDir val="col"/>
        <c:grouping val="clustered"/>
        <c:varyColors val="0"/>
        <c:ser>
          <c:idx val="0"/>
          <c:order val="0"/>
          <c:tx>
            <c:strRef>
              <c:f>Sheet1!$B$1</c:f>
              <c:strCache>
                <c:ptCount val="1"/>
                <c:pt idx="0">
                  <c:v>Pre-semester</c:v>
                </c:pt>
              </c:strCache>
            </c:strRef>
          </c:tx>
          <c:spPr>
            <a:solidFill>
              <a:schemeClr val="accent6"/>
            </a:solidFill>
            <a:ln>
              <a:noFill/>
            </a:ln>
            <a:effectLst/>
          </c:spPr>
          <c:invertIfNegative val="0"/>
          <c:cat>
            <c:strRef>
              <c:f>Sheet1!$A$2:$A$5</c:f>
              <c:strCache>
                <c:ptCount val="3"/>
                <c:pt idx="0">
                  <c:v>Highly</c:v>
                </c:pt>
                <c:pt idx="1">
                  <c:v>To some extent</c:v>
                </c:pt>
                <c:pt idx="2">
                  <c:v>Not at all</c:v>
                </c:pt>
              </c:strCache>
            </c:strRef>
          </c:cat>
          <c:val>
            <c:numRef>
              <c:f>Sheet1!$B$2:$B$5</c:f>
              <c:numCache>
                <c:formatCode>0%</c:formatCode>
                <c:ptCount val="3"/>
                <c:pt idx="0">
                  <c:v>0.22</c:v>
                </c:pt>
                <c:pt idx="1">
                  <c:v>0.56000000000000005</c:v>
                </c:pt>
                <c:pt idx="2">
                  <c:v>0.22</c:v>
                </c:pt>
              </c:numCache>
            </c:numRef>
          </c:val>
        </c:ser>
        <c:ser>
          <c:idx val="1"/>
          <c:order val="1"/>
          <c:tx>
            <c:strRef>
              <c:f>Sheet1!$C$1</c:f>
              <c:strCache>
                <c:ptCount val="1"/>
                <c:pt idx="0">
                  <c:v>Post library session</c:v>
                </c:pt>
              </c:strCache>
            </c:strRef>
          </c:tx>
          <c:spPr>
            <a:solidFill>
              <a:schemeClr val="accent5"/>
            </a:solidFill>
            <a:ln>
              <a:noFill/>
            </a:ln>
            <a:effectLst/>
          </c:spPr>
          <c:invertIfNegative val="0"/>
          <c:cat>
            <c:strRef>
              <c:f>Sheet1!$A$2:$A$5</c:f>
              <c:strCache>
                <c:ptCount val="3"/>
                <c:pt idx="0">
                  <c:v>Highly</c:v>
                </c:pt>
                <c:pt idx="1">
                  <c:v>To some extent</c:v>
                </c:pt>
                <c:pt idx="2">
                  <c:v>Not at all</c:v>
                </c:pt>
              </c:strCache>
            </c:strRef>
          </c:cat>
          <c:val>
            <c:numRef>
              <c:f>Sheet1!$C$2:$C$5</c:f>
              <c:numCache>
                <c:formatCode>0%</c:formatCode>
                <c:ptCount val="3"/>
                <c:pt idx="0">
                  <c:v>0.74</c:v>
                </c:pt>
                <c:pt idx="1">
                  <c:v>0.26</c:v>
                </c:pt>
                <c:pt idx="2">
                  <c:v>0</c:v>
                </c:pt>
              </c:numCache>
            </c:numRef>
          </c:val>
        </c:ser>
        <c:dLbls>
          <c:showLegendKey val="0"/>
          <c:showVal val="0"/>
          <c:showCatName val="0"/>
          <c:showSerName val="0"/>
          <c:showPercent val="0"/>
          <c:showBubbleSize val="0"/>
        </c:dLbls>
        <c:gapWidth val="219"/>
        <c:overlap val="-27"/>
        <c:axId val="396885432"/>
        <c:axId val="396885040"/>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Column1</c:v>
                      </c:pt>
                    </c:strCache>
                  </c:strRef>
                </c:tx>
                <c:spPr>
                  <a:solidFill>
                    <a:schemeClr val="accent4"/>
                  </a:solidFill>
                  <a:ln>
                    <a:noFill/>
                  </a:ln>
                  <a:effectLst/>
                </c:spPr>
                <c:invertIfNegative val="0"/>
                <c:cat>
                  <c:strRef>
                    <c:extLst>
                      <c:ext uri="{02D57815-91ED-43cb-92C2-25804820EDAC}">
                        <c15:formulaRef>
                          <c15:sqref>Sheet1!$A$2:$A$5</c15:sqref>
                        </c15:formulaRef>
                      </c:ext>
                    </c:extLst>
                    <c:strCache>
                      <c:ptCount val="3"/>
                      <c:pt idx="0">
                        <c:v>Highly</c:v>
                      </c:pt>
                      <c:pt idx="1">
                        <c:v>To some extent</c:v>
                      </c:pt>
                      <c:pt idx="2">
                        <c:v>Not at all</c:v>
                      </c:pt>
                    </c:strCache>
                  </c:strRef>
                </c:cat>
                <c:val>
                  <c:numRef>
                    <c:extLst>
                      <c:ext uri="{02D57815-91ED-43cb-92C2-25804820EDAC}">
                        <c15:formulaRef>
                          <c15:sqref>Sheet1!$D$2:$D$5</c15:sqref>
                        </c15:formulaRef>
                      </c:ext>
                    </c:extLst>
                    <c:numCache>
                      <c:formatCode>General</c:formatCode>
                      <c:ptCount val="3"/>
                    </c:numCache>
                  </c:numRef>
                </c:val>
              </c15:ser>
            </c15:filteredBarSeries>
          </c:ext>
        </c:extLst>
      </c:barChart>
      <c:catAx>
        <c:axId val="396885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396885040"/>
        <c:crosses val="autoZero"/>
        <c:auto val="1"/>
        <c:lblAlgn val="ctr"/>
        <c:lblOffset val="100"/>
        <c:noMultiLvlLbl val="0"/>
      </c:catAx>
      <c:valAx>
        <c:axId val="396885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396885432"/>
        <c:crosses val="autoZero"/>
        <c:crossBetween val="between"/>
      </c:valAx>
      <c:spPr>
        <a:noFill/>
        <a:ln>
          <a:noFill/>
        </a:ln>
        <a:effectLst/>
      </c:spPr>
    </c:plotArea>
    <c:legend>
      <c:legendPos val="b"/>
      <c:layout>
        <c:manualLayout>
          <c:xMode val="edge"/>
          <c:yMode val="edge"/>
          <c:x val="0.26356731859073806"/>
          <c:y val="0.83767265042083683"/>
          <c:w val="0.45248651210265373"/>
          <c:h val="0.11061554805649294"/>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937943-8F83-4D15-A59C-4D8CD64E7BED}" type="datetimeFigureOut">
              <a:rPr lang="en-US" smtClean="0"/>
              <a:t>8/26/2016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9E615-97E9-41F5-AA1E-01DA3A285EA9}" type="slidenum">
              <a:rPr lang="en-US" smtClean="0"/>
              <a:t>‹#›</a:t>
            </a:fld>
            <a:endParaRPr lang="en-US" dirty="0"/>
          </a:p>
        </p:txBody>
      </p:sp>
    </p:spTree>
    <p:extLst>
      <p:ext uri="{BB962C8B-B14F-4D97-AF65-F5344CB8AC3E}">
        <p14:creationId xmlns:p14="http://schemas.microsoft.com/office/powerpoint/2010/main" val="3294498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Grand Valley, we’re fortunate to have a great library building which is always full. Yet that leads to nothing if the students are not learning.</a:t>
            </a:r>
            <a:endParaRPr lang="en-US" dirty="0"/>
          </a:p>
        </p:txBody>
      </p:sp>
      <p:sp>
        <p:nvSpPr>
          <p:cNvPr id="4" name="Slide Number Placeholder 3"/>
          <p:cNvSpPr>
            <a:spLocks noGrp="1"/>
          </p:cNvSpPr>
          <p:nvPr>
            <p:ph type="sldNum" sz="quarter" idx="10"/>
          </p:nvPr>
        </p:nvSpPr>
        <p:spPr/>
        <p:txBody>
          <a:bodyPr/>
          <a:lstStyle/>
          <a:p>
            <a:fld id="{3AD9E615-97E9-41F5-AA1E-01DA3A285EA9}" type="slidenum">
              <a:rPr lang="en-US" smtClean="0"/>
              <a:t>1</a:t>
            </a:fld>
            <a:endParaRPr lang="en-US" dirty="0"/>
          </a:p>
        </p:txBody>
      </p:sp>
    </p:spTree>
    <p:extLst>
      <p:ext uri="{BB962C8B-B14F-4D97-AF65-F5344CB8AC3E}">
        <p14:creationId xmlns:p14="http://schemas.microsoft.com/office/powerpoint/2010/main" val="3002097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example, Advertising faculty teach students how to describe company products, analyze target audiences, and synthesize these in order to create brands or media kits; library faculty teach students how to find and evaluate psychographics, demographics, data, and articles. </a:t>
            </a:r>
            <a:endParaRPr lang="en-US" sz="1200" dirty="0" smtClean="0"/>
          </a:p>
          <a:p>
            <a:r>
              <a:rPr lang="en-US" dirty="0" smtClean="0"/>
              <a:t>Psychographics are particularly difficult in Advertising and Public Relations, so I annotate assignments with directions and resources to use, and share those with library staff and student employees.</a:t>
            </a:r>
          </a:p>
        </p:txBody>
      </p:sp>
      <p:sp>
        <p:nvSpPr>
          <p:cNvPr id="4" name="Slide Number Placeholder 3"/>
          <p:cNvSpPr>
            <a:spLocks noGrp="1"/>
          </p:cNvSpPr>
          <p:nvPr>
            <p:ph type="sldNum" sz="quarter" idx="10"/>
          </p:nvPr>
        </p:nvSpPr>
        <p:spPr/>
        <p:txBody>
          <a:bodyPr/>
          <a:lstStyle/>
          <a:p>
            <a:fld id="{3AD9E615-97E9-41F5-AA1E-01DA3A285EA9}" type="slidenum">
              <a:rPr lang="en-US" smtClean="0"/>
              <a:t>10</a:t>
            </a:fld>
            <a:endParaRPr lang="en-US" dirty="0"/>
          </a:p>
        </p:txBody>
      </p:sp>
    </p:spTree>
    <p:extLst>
      <p:ext uri="{BB962C8B-B14F-4D97-AF65-F5344CB8AC3E}">
        <p14:creationId xmlns:p14="http://schemas.microsoft.com/office/powerpoint/2010/main" val="1797957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Librarians and classroom instructors both teach students about intellectual</a:t>
            </a:r>
            <a:r>
              <a:rPr lang="en-US" sz="1200" kern="1200" baseline="0" dirty="0" smtClean="0">
                <a:solidFill>
                  <a:schemeClr val="tx1"/>
                </a:solidFill>
                <a:effectLst/>
                <a:latin typeface="+mn-lt"/>
                <a:ea typeface="+mn-ea"/>
                <a:cs typeface="+mn-cs"/>
              </a:rPr>
              <a:t> &amp; </a:t>
            </a:r>
            <a:r>
              <a:rPr lang="en-US" sz="1200" kern="1200" dirty="0" smtClean="0">
                <a:solidFill>
                  <a:schemeClr val="tx1"/>
                </a:solidFill>
                <a:effectLst/>
                <a:latin typeface="+mn-lt"/>
                <a:ea typeface="+mn-ea"/>
                <a:cs typeface="+mn-cs"/>
              </a:rPr>
              <a:t>creative rights and dissemination options. We need to guide students toward “developing an awareness of both information use and subject content” by emphasizing different perspectives that shape that subject. In other words, activities should lead students to describe different understandings of a topic, delineate how those differences are reflected in published works and how they helped to form the meaning the students have created, while attending to the ways that their knowledge grows as they find materials, evaluate, and choose perspectives to communicate to an audience</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Explain images – And this example is what I’d like our students to come to.</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D9E615-97E9-41F5-AA1E-01DA3A285EA9}" type="slidenum">
              <a:rPr lang="en-US" smtClean="0"/>
              <a:t>11</a:t>
            </a:fld>
            <a:endParaRPr lang="en-US" dirty="0"/>
          </a:p>
        </p:txBody>
      </p:sp>
    </p:spTree>
    <p:extLst>
      <p:ext uri="{BB962C8B-B14F-4D97-AF65-F5344CB8AC3E}">
        <p14:creationId xmlns:p14="http://schemas.microsoft.com/office/powerpoint/2010/main" val="2008332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for some applications: </a:t>
            </a:r>
            <a:r>
              <a:rPr lang="en-US" sz="1200" kern="1200" dirty="0" err="1" smtClean="0">
                <a:solidFill>
                  <a:schemeClr val="tx1"/>
                </a:solidFill>
                <a:effectLst/>
                <a:latin typeface="+mn-lt"/>
                <a:ea typeface="+mn-ea"/>
                <a:cs typeface="+mn-cs"/>
              </a:rPr>
              <a:t>Ad&amp;PR</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profs asked me to work with their Technology course. This gave me the chance to collaborate with our Scholarly Communications Outreach Coordinator to develop discussion prompts such as: major changes in technology history, perspective of retailers vs. consumers, publishing process and costs, “end-runs” like open-access and digital repositories, authors/creators’ rights, creative commons and the workplace, power and privilege in “authority,” private benefit vs. public good…. Some of the professors added questions from the discussion to </a:t>
            </a:r>
            <a:r>
              <a:rPr lang="en-US" sz="1200" kern="1200" baseline="0" dirty="0" smtClean="0">
                <a:solidFill>
                  <a:schemeClr val="tx1"/>
                </a:solidFill>
                <a:effectLst/>
                <a:latin typeface="+mn-lt"/>
                <a:ea typeface="+mn-ea"/>
                <a:cs typeface="+mn-cs"/>
              </a:rPr>
              <a:t>homework assignments and </a:t>
            </a:r>
            <a:r>
              <a:rPr lang="en-US" sz="1200" kern="1200" dirty="0" smtClean="0">
                <a:solidFill>
                  <a:schemeClr val="tx1"/>
                </a:solidFill>
                <a:effectLst/>
                <a:latin typeface="+mn-lt"/>
                <a:ea typeface="+mn-ea"/>
                <a:cs typeface="+mn-cs"/>
              </a:rPr>
              <a:t>exams</a:t>
            </a:r>
            <a:r>
              <a:rPr lang="en-US" sz="1200" kern="1200" baseline="0" dirty="0" smtClean="0">
                <a:solidFill>
                  <a:schemeClr val="tx1"/>
                </a:solidFill>
                <a:effectLst/>
                <a:latin typeface="+mn-lt"/>
                <a:ea typeface="+mn-ea"/>
                <a:cs typeface="+mn-cs"/>
              </a:rPr>
              <a:t>, closing the loop.</a:t>
            </a:r>
            <a:endParaRPr lang="en-US" dirty="0"/>
          </a:p>
        </p:txBody>
      </p:sp>
      <p:sp>
        <p:nvSpPr>
          <p:cNvPr id="4" name="Slide Number Placeholder 3"/>
          <p:cNvSpPr>
            <a:spLocks noGrp="1"/>
          </p:cNvSpPr>
          <p:nvPr>
            <p:ph type="sldNum" sz="quarter" idx="10"/>
          </p:nvPr>
        </p:nvSpPr>
        <p:spPr/>
        <p:txBody>
          <a:bodyPr/>
          <a:lstStyle/>
          <a:p>
            <a:fld id="{3AD9E615-97E9-41F5-AA1E-01DA3A285EA9}" type="slidenum">
              <a:rPr lang="en-US" smtClean="0"/>
              <a:t>12</a:t>
            </a:fld>
            <a:endParaRPr lang="en-US" dirty="0"/>
          </a:p>
        </p:txBody>
      </p:sp>
    </p:spTree>
    <p:extLst>
      <p:ext uri="{BB962C8B-B14F-4D97-AF65-F5344CB8AC3E}">
        <p14:creationId xmlns:p14="http://schemas.microsoft.com/office/powerpoint/2010/main" val="3234205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Communication</a:t>
            </a:r>
            <a:r>
              <a:rPr lang="en-US" sz="1200" kern="1200" baseline="0" dirty="0" smtClean="0">
                <a:solidFill>
                  <a:schemeClr val="tx1"/>
                </a:solidFill>
                <a:effectLst/>
                <a:latin typeface="+mn-lt"/>
                <a:ea typeface="+mn-ea"/>
                <a:cs typeface="+mn-cs"/>
              </a:rPr>
              <a:t> prof asked for help designing her research course. What we came up with </a:t>
            </a:r>
            <a:r>
              <a:rPr lang="en-US" sz="1200" kern="1200" dirty="0" smtClean="0">
                <a:solidFill>
                  <a:schemeClr val="tx1"/>
                </a:solidFill>
                <a:effectLst/>
                <a:latin typeface="+mn-lt"/>
                <a:ea typeface="+mn-ea"/>
                <a:cs typeface="+mn-cs"/>
              </a:rPr>
              <a:t>was a sequence of assignments.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Before the library session students were assigned homework: </a:t>
            </a:r>
          </a:p>
          <a:p>
            <a:pPr lvl="0"/>
            <a:r>
              <a:rPr lang="en-US" sz="1200" kern="1200" dirty="0" smtClean="0">
                <a:solidFill>
                  <a:schemeClr val="tx1"/>
                </a:solidFill>
                <a:effectLst/>
                <a:latin typeface="+mn-lt"/>
                <a:ea typeface="+mn-ea"/>
                <a:cs typeface="+mn-cs"/>
              </a:rPr>
              <a:t>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to fill out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Pre-library session survey</a:t>
            </a:r>
            <a:r>
              <a:rPr lang="en-US" sz="1200" kern="1200" baseline="0" dirty="0" smtClean="0">
                <a:solidFill>
                  <a:schemeClr val="tx1"/>
                </a:solidFill>
                <a:effectLst/>
                <a:latin typeface="+mn-lt"/>
                <a:ea typeface="+mn-ea"/>
                <a:cs typeface="+mn-cs"/>
              </a:rPr>
              <a:t> which asked </a:t>
            </a:r>
            <a:r>
              <a:rPr lang="en-US" sz="1200" kern="1200" dirty="0" smtClean="0">
                <a:solidFill>
                  <a:schemeClr val="tx1"/>
                </a:solidFill>
                <a:effectLst/>
                <a:latin typeface="+mn-lt"/>
                <a:ea typeface="+mn-ea"/>
                <a:cs typeface="+mn-cs"/>
              </a:rPr>
              <a:t>about their views of knowledge and information practices within their field or profession, providing examples. </a:t>
            </a:r>
          </a:p>
          <a:p>
            <a:pPr lvl="0"/>
            <a:r>
              <a:rPr lang="en-US" sz="1200" kern="1200" dirty="0" smtClean="0">
                <a:solidFill>
                  <a:schemeClr val="tx1"/>
                </a:solidFill>
                <a:effectLst/>
                <a:latin typeface="+mn-lt"/>
                <a:ea typeface="+mn-ea"/>
                <a:cs typeface="+mn-cs"/>
              </a:rPr>
              <a:t>Another question</a:t>
            </a:r>
            <a:r>
              <a:rPr lang="en-US" sz="1200" kern="1200" baseline="0" dirty="0" smtClean="0">
                <a:solidFill>
                  <a:schemeClr val="tx1"/>
                </a:solidFill>
                <a:effectLst/>
                <a:latin typeface="+mn-lt"/>
                <a:ea typeface="+mn-ea"/>
                <a:cs typeface="+mn-cs"/>
              </a:rPr>
              <a:t> asked if </a:t>
            </a:r>
            <a:r>
              <a:rPr lang="en-US" sz="1200" kern="1200" dirty="0" smtClean="0">
                <a:solidFill>
                  <a:schemeClr val="tx1"/>
                </a:solidFill>
                <a:effectLst/>
                <a:latin typeface="+mn-lt"/>
                <a:ea typeface="+mn-ea"/>
                <a:cs typeface="+mn-cs"/>
              </a:rPr>
              <a:t>they identify with scholars and/or professionals in their field of study.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Next,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before they read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course textbook chapter, they wrote 1 question they had about doing library research.</a:t>
            </a:r>
          </a:p>
          <a:p>
            <a:pPr lvl="0"/>
            <a:r>
              <a:rPr lang="en-US" sz="1200" kern="1200" dirty="0" smtClean="0">
                <a:solidFill>
                  <a:schemeClr val="tx1"/>
                </a:solidFill>
                <a:effectLst/>
                <a:latin typeface="+mn-lt"/>
                <a:ea typeface="+mn-ea"/>
                <a:cs typeface="+mn-cs"/>
              </a:rPr>
              <a:t>After reading the chapter, they specified how it answered their question or if it didn’t, they described what was still unclear.</a:t>
            </a:r>
          </a:p>
          <a:p>
            <a:pPr lvl="0"/>
            <a:r>
              <a:rPr lang="en-US" sz="1200" kern="1200" dirty="0" smtClean="0">
                <a:solidFill>
                  <a:schemeClr val="tx1"/>
                </a:solidFill>
                <a:effectLst/>
                <a:latin typeface="+mn-lt"/>
                <a:ea typeface="+mn-ea"/>
                <a:cs typeface="+mn-cs"/>
              </a:rPr>
              <a:t>They watched a set of 2-minute videos &amp; gave examples of how those clarified</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chapter.</a:t>
            </a:r>
          </a:p>
          <a:p>
            <a:pPr lvl="0"/>
            <a:r>
              <a:rPr lang="en-US" sz="1200" kern="1200" dirty="0" smtClean="0">
                <a:solidFill>
                  <a:schemeClr val="tx1"/>
                </a:solidFill>
                <a:effectLst/>
                <a:latin typeface="+mn-lt"/>
                <a:ea typeface="+mn-ea"/>
                <a:cs typeface="+mn-cs"/>
              </a:rPr>
              <a:t>Finally, they came up with 2 questions they had related to library research: what would</a:t>
            </a:r>
            <a:r>
              <a:rPr lang="en-US" sz="1200" kern="1200" baseline="0" dirty="0" smtClean="0">
                <a:solidFill>
                  <a:schemeClr val="tx1"/>
                </a:solidFill>
                <a:effectLst/>
                <a:latin typeface="+mn-lt"/>
                <a:ea typeface="+mn-ea"/>
                <a:cs typeface="+mn-cs"/>
              </a:rPr>
              <a:t> they</a:t>
            </a:r>
            <a:r>
              <a:rPr lang="en-US" sz="1200" kern="1200" dirty="0" smtClean="0">
                <a:solidFill>
                  <a:schemeClr val="tx1"/>
                </a:solidFill>
                <a:effectLst/>
                <a:latin typeface="+mn-lt"/>
                <a:ea typeface="+mn-ea"/>
                <a:cs typeface="+mn-cs"/>
              </a:rPr>
              <a:t> like me, the librarian, to address? </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focus instruction on directly inviting students into the disciplinary community, I urged</a:t>
            </a:r>
            <a:r>
              <a:rPr lang="en-US" sz="1200" kern="1200" baseline="0" dirty="0" smtClean="0">
                <a:solidFill>
                  <a:schemeClr val="tx1"/>
                </a:solidFill>
                <a:effectLst/>
                <a:latin typeface="+mn-lt"/>
                <a:ea typeface="+mn-ea"/>
                <a:cs typeface="+mn-cs"/>
              </a:rPr>
              <a:t> them to </a:t>
            </a:r>
            <a:r>
              <a:rPr lang="en-US" sz="1200" kern="1200" dirty="0" smtClean="0">
                <a:solidFill>
                  <a:schemeClr val="tx1"/>
                </a:solidFill>
                <a:effectLst/>
                <a:latin typeface="+mn-lt"/>
                <a:ea typeface="+mn-ea"/>
                <a:cs typeface="+mn-cs"/>
              </a:rPr>
              <a:t>engage historically-valuable discussions, become familiar with important voices within the field and reply responsibly to them as part of developing a professional identity. Students must dialog with the sources, critique the author’s intentions, and scrutinize the communication technologies themselves (as in the 105 course in the previous slide).</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D9E615-97E9-41F5-AA1E-01DA3A285EA9}" type="slidenum">
              <a:rPr lang="en-US" smtClean="0"/>
              <a:t>13</a:t>
            </a:fld>
            <a:endParaRPr lang="en-US" dirty="0"/>
          </a:p>
        </p:txBody>
      </p:sp>
    </p:spTree>
    <p:extLst>
      <p:ext uri="{BB962C8B-B14F-4D97-AF65-F5344CB8AC3E}">
        <p14:creationId xmlns:p14="http://schemas.microsoft.com/office/powerpoint/2010/main" val="3644550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Assessment: The COM 375 students showed more nuanced and complex ideas about the characteristics of information, search techniques, and research related to their discipline after the library session. For example, several students asked prior to the library session, “Does search strategy depend on a research question?” and on the final exam, concluded that, “our selected methods impact the whole research process including the writing” and “I would apply the [x] theory to our review of literature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determine the methodology based on already-existing research.”</a:t>
            </a:r>
            <a:endParaRPr lang="en-US" dirty="0" smtClean="0">
              <a:effectLst/>
            </a:endParaRPr>
          </a:p>
          <a:p>
            <a:r>
              <a:rPr lang="en-US" sz="1200" kern="1200" dirty="0" smtClean="0">
                <a:solidFill>
                  <a:schemeClr val="tx1"/>
                </a:solidFill>
                <a:effectLst/>
                <a:latin typeface="+mn-lt"/>
                <a:ea typeface="+mn-ea"/>
                <a:cs typeface="+mn-cs"/>
              </a:rPr>
              <a:t>As for identity, at the beginning of the semester, only 22% of the students identified “highly” with scholars/professionals in their field of study; 56% identified “to some extent” and 22% “not at all.” After completing the series of exercises and participating in the library session described in the previous slide, 26% of the respondents identified “to some extent” and 74% “highly” with scholars/professionals in their field of study. None chose “not at all” at the end of the semester.</a:t>
            </a:r>
            <a:endParaRPr lang="en-US" dirty="0" smtClean="0">
              <a:effectLst/>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 375 was the closest I’ve come to feeling “embedded” into a course. </a:t>
            </a:r>
          </a:p>
        </p:txBody>
      </p:sp>
      <p:sp>
        <p:nvSpPr>
          <p:cNvPr id="4" name="Slide Number Placeholder 3"/>
          <p:cNvSpPr>
            <a:spLocks noGrp="1"/>
          </p:cNvSpPr>
          <p:nvPr>
            <p:ph type="sldNum" sz="quarter" idx="10"/>
          </p:nvPr>
        </p:nvSpPr>
        <p:spPr/>
        <p:txBody>
          <a:bodyPr/>
          <a:lstStyle/>
          <a:p>
            <a:fld id="{3AD9E615-97E9-41F5-AA1E-01DA3A285EA9}" type="slidenum">
              <a:rPr lang="en-US" smtClean="0"/>
              <a:t>14</a:t>
            </a:fld>
            <a:endParaRPr lang="en-US" dirty="0"/>
          </a:p>
        </p:txBody>
      </p:sp>
    </p:spTree>
    <p:extLst>
      <p:ext uri="{BB962C8B-B14F-4D97-AF65-F5344CB8AC3E}">
        <p14:creationId xmlns:p14="http://schemas.microsoft.com/office/powerpoint/2010/main" val="3749732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Arranging Library guides</a:t>
            </a:r>
            <a:r>
              <a:rPr lang="en-US" sz="1200" kern="1200" baseline="0" dirty="0" smtClean="0">
                <a:solidFill>
                  <a:schemeClr val="tx1"/>
                </a:solidFill>
                <a:effectLst/>
                <a:latin typeface="+mn-lt"/>
                <a:ea typeface="+mn-ea"/>
                <a:cs typeface="+mn-cs"/>
              </a:rPr>
              <a:t> in</a:t>
            </a:r>
            <a:r>
              <a:rPr lang="en-US" sz="1200" kern="1200" dirty="0" smtClean="0">
                <a:solidFill>
                  <a:schemeClr val="tx1"/>
                </a:solidFill>
                <a:effectLst/>
                <a:latin typeface="+mn-lt"/>
                <a:ea typeface="+mn-ea"/>
                <a:cs typeface="+mn-cs"/>
              </a:rPr>
              <a:t> disciplinary categories should be more functional and result in more effective use by both students and faculty. But assessing this is challenging – numbers of visits or clicks tells nothing about learning or even ease of access. Google Analytics "Event Tracking" and a heat mapping tool</a:t>
            </a:r>
            <a:r>
              <a:rPr lang="en-US" sz="1200" kern="1200" baseline="0" dirty="0" smtClean="0">
                <a:solidFill>
                  <a:schemeClr val="tx1"/>
                </a:solidFill>
                <a:effectLst/>
                <a:latin typeface="+mn-lt"/>
                <a:ea typeface="+mn-ea"/>
                <a:cs typeface="+mn-cs"/>
              </a:rPr>
              <a:t> such as </a:t>
            </a:r>
            <a:r>
              <a:rPr lang="en-US" sz="1200" kern="1200" dirty="0" smtClean="0">
                <a:solidFill>
                  <a:schemeClr val="tx1"/>
                </a:solidFill>
                <a:effectLst/>
                <a:latin typeface="+mn-lt"/>
                <a:ea typeface="+mn-ea"/>
                <a:cs typeface="+mn-cs"/>
              </a:rPr>
              <a:t>"Reinvigorate" might give us some data to use in conjunction with assigning typical tasks &amp; observing students’ navigation of the </a:t>
            </a:r>
            <a:r>
              <a:rPr lang="en-US" sz="1200" kern="1200" dirty="0" err="1" smtClean="0">
                <a:solidFill>
                  <a:schemeClr val="tx1"/>
                </a:solidFill>
                <a:effectLst/>
                <a:latin typeface="+mn-lt"/>
                <a:ea typeface="+mn-ea"/>
                <a:cs typeface="+mn-cs"/>
              </a:rPr>
              <a:t>libguides</a:t>
            </a:r>
            <a:r>
              <a:rPr lang="en-US" sz="1200" kern="1200" dirty="0" smtClean="0">
                <a:solidFill>
                  <a:schemeClr val="tx1"/>
                </a:solidFill>
                <a:effectLst/>
                <a:latin typeface="+mn-lt"/>
                <a:ea typeface="+mn-ea"/>
                <a:cs typeface="+mn-cs"/>
              </a:rPr>
              <a:t>, followed by focus groups to get more qualitative data. This is one of the places I could use a researcher to partner with me, the practitioner librarian!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Co-designing</a:t>
            </a:r>
            <a:r>
              <a:rPr lang="en-US" sz="1200" kern="1200" baseline="0" dirty="0" smtClean="0">
                <a:solidFill>
                  <a:schemeClr val="tx1"/>
                </a:solidFill>
                <a:effectLst/>
                <a:latin typeface="+mn-lt"/>
                <a:ea typeface="+mn-ea"/>
                <a:cs typeface="+mn-cs"/>
              </a:rPr>
              <a:t> courses or assignments requires big trust between professor and librarian, constant communication, and a lot of time. Faculty come and go, requiring the development of new relationships pretty constantly. Being added to multiple courses and/or sections in a course management system like Blackboard - is any of this sustainable, when one librarian liaises with many disciplines? </a:t>
            </a:r>
            <a:r>
              <a:rPr lang="en-US" sz="1200" kern="1200" dirty="0" smtClean="0">
                <a:solidFill>
                  <a:schemeClr val="tx1"/>
                </a:solidFill>
                <a:effectLst/>
                <a:latin typeface="+mn-lt"/>
                <a:ea typeface="+mn-ea"/>
                <a:cs typeface="+mn-cs"/>
              </a:rPr>
              <a:t>I hope you have some ideas because I’m about to conclude – I hope your wheels are turning.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let me wrap up &amp; we’ll get to your questions.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clear that informed learning takes time, and must be incorporated into the curriculum at early stages to allow for scaffolding the learning objectives and assessment. This is, in itself, a challenge, as universities are experiencing a push to graduate students in 4 years. It means planning the curriculum, and incorporating librarians into that process so that all faculty can clearly see when and how informed learning goals can happen. It also highlights the need to move beyond the “Seeking and then using” model of information that is often taught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introductory courses.</a:t>
            </a:r>
          </a:p>
        </p:txBody>
      </p:sp>
      <p:sp>
        <p:nvSpPr>
          <p:cNvPr id="4" name="Slide Number Placeholder 3"/>
          <p:cNvSpPr>
            <a:spLocks noGrp="1"/>
          </p:cNvSpPr>
          <p:nvPr>
            <p:ph type="sldNum" sz="quarter" idx="10"/>
          </p:nvPr>
        </p:nvSpPr>
        <p:spPr/>
        <p:txBody>
          <a:bodyPr/>
          <a:lstStyle/>
          <a:p>
            <a:fld id="{3AD9E615-97E9-41F5-AA1E-01DA3A285EA9}" type="slidenum">
              <a:rPr lang="en-US" smtClean="0"/>
              <a:t>15</a:t>
            </a:fld>
            <a:endParaRPr lang="en-US" dirty="0"/>
          </a:p>
        </p:txBody>
      </p:sp>
    </p:spTree>
    <p:extLst>
      <p:ext uri="{BB962C8B-B14F-4D97-AF65-F5344CB8AC3E}">
        <p14:creationId xmlns:p14="http://schemas.microsoft.com/office/powerpoint/2010/main" val="129562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librarian is a constant, an “intersection” within the disciplinary differences of</a:t>
            </a:r>
            <a:r>
              <a:rPr lang="en-US" sz="1200" kern="1200" baseline="0" dirty="0" smtClean="0">
                <a:solidFill>
                  <a:schemeClr val="tx1"/>
                </a:solidFill>
                <a:effectLst/>
                <a:latin typeface="+mn-lt"/>
                <a:ea typeface="+mn-ea"/>
                <a:cs typeface="+mn-cs"/>
              </a:rPr>
              <a:t> programs</a:t>
            </a:r>
            <a:r>
              <a:rPr lang="en-US" sz="1200" kern="1200" dirty="0" smtClean="0">
                <a:solidFill>
                  <a:schemeClr val="tx1"/>
                </a:solidFill>
                <a:effectLst/>
                <a:latin typeface="+mn-lt"/>
                <a:ea typeface="+mn-ea"/>
                <a:cs typeface="+mn-cs"/>
              </a:rPr>
              <a:t>. These projects highlight various ways collaboration might be used to improve student learning. Both academic and library faculty may become informed learners while working as partners on curriculum redesign.</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Applying informed learning theory to practice is messy, difficult to assess, and rewarding. It begins and ends with relationships and dialog, requires constant reflection and documentation, changes with each course instructor and the understanding of the liaison librarian. Yet informed learning implies a practice for the</a:t>
            </a:r>
            <a:r>
              <a:rPr lang="en-US" sz="1200" kern="1200" baseline="0" dirty="0" smtClean="0">
                <a:solidFill>
                  <a:schemeClr val="tx1"/>
                </a:solidFill>
                <a:effectLst/>
                <a:latin typeface="+mn-lt"/>
                <a:ea typeface="+mn-ea"/>
                <a:cs typeface="+mn-cs"/>
              </a:rPr>
              <a:t> disciplines</a:t>
            </a:r>
            <a:r>
              <a:rPr lang="en-US" sz="1200" kern="1200" dirty="0" smtClean="0">
                <a:solidFill>
                  <a:schemeClr val="tx1"/>
                </a:solidFill>
                <a:effectLst/>
                <a:latin typeface="+mn-lt"/>
                <a:ea typeface="+mn-ea"/>
                <a:cs typeface="+mn-cs"/>
              </a:rPr>
              <a:t> and should drive our strategies for teaching. In coming to understand the various forms of information in their fields, through selecting and collecting or providing access to disciplinary information, guiding and studying the creation of information and its meaning, in facilitating the process of creating learning outcomes and goals with faculty, and through mapping information literacy across the curricula, the librarian and classroom professors become collaborators in guiding student learning.</a:t>
            </a:r>
          </a:p>
        </p:txBody>
      </p:sp>
      <p:sp>
        <p:nvSpPr>
          <p:cNvPr id="4" name="Slide Number Placeholder 3"/>
          <p:cNvSpPr>
            <a:spLocks noGrp="1"/>
          </p:cNvSpPr>
          <p:nvPr>
            <p:ph type="sldNum" sz="quarter" idx="10"/>
          </p:nvPr>
        </p:nvSpPr>
        <p:spPr/>
        <p:txBody>
          <a:bodyPr/>
          <a:lstStyle/>
          <a:p>
            <a:fld id="{3AD9E615-97E9-41F5-AA1E-01DA3A285EA9}" type="slidenum">
              <a:rPr lang="en-US" smtClean="0"/>
              <a:t>16</a:t>
            </a:fld>
            <a:endParaRPr lang="en-US" dirty="0"/>
          </a:p>
        </p:txBody>
      </p:sp>
    </p:spTree>
    <p:extLst>
      <p:ext uri="{BB962C8B-B14F-4D97-AF65-F5344CB8AC3E}">
        <p14:creationId xmlns:p14="http://schemas.microsoft.com/office/powerpoint/2010/main" val="2919904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are the full citations</a:t>
            </a:r>
            <a:r>
              <a:rPr lang="en-US" sz="1200" kern="1200" baseline="0" dirty="0" smtClean="0">
                <a:solidFill>
                  <a:schemeClr val="tx1"/>
                </a:solidFill>
                <a:effectLst/>
                <a:latin typeface="+mn-lt"/>
                <a:ea typeface="+mn-ea"/>
                <a:cs typeface="+mn-cs"/>
              </a:rPr>
              <a:t> for </a:t>
            </a:r>
            <a:r>
              <a:rPr lang="en-US" sz="1200" kern="1200" dirty="0" smtClean="0">
                <a:solidFill>
                  <a:schemeClr val="tx1"/>
                </a:solidFill>
                <a:effectLst/>
                <a:latin typeface="+mn-lt"/>
                <a:ea typeface="+mn-ea"/>
                <a:cs typeface="+mn-cs"/>
              </a:rPr>
              <a:t>some others doing research in this area.</a:t>
            </a:r>
            <a:endParaRPr lang="en-US" dirty="0"/>
          </a:p>
        </p:txBody>
      </p:sp>
      <p:sp>
        <p:nvSpPr>
          <p:cNvPr id="4" name="Slide Number Placeholder 3"/>
          <p:cNvSpPr>
            <a:spLocks noGrp="1"/>
          </p:cNvSpPr>
          <p:nvPr>
            <p:ph type="sldNum" sz="quarter" idx="10"/>
          </p:nvPr>
        </p:nvSpPr>
        <p:spPr/>
        <p:txBody>
          <a:bodyPr/>
          <a:lstStyle/>
          <a:p>
            <a:fld id="{3AD9E615-97E9-41F5-AA1E-01DA3A285EA9}" type="slidenum">
              <a:rPr lang="en-US" smtClean="0"/>
              <a:t>17</a:t>
            </a:fld>
            <a:endParaRPr lang="en-US" dirty="0"/>
          </a:p>
        </p:txBody>
      </p:sp>
    </p:spTree>
    <p:extLst>
      <p:ext uri="{BB962C8B-B14F-4D97-AF65-F5344CB8AC3E}">
        <p14:creationId xmlns:p14="http://schemas.microsoft.com/office/powerpoint/2010/main" val="844332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9E615-97E9-41F5-AA1E-01DA3A285EA9}" type="slidenum">
              <a:rPr lang="en-US" smtClean="0"/>
              <a:t>18</a:t>
            </a:fld>
            <a:endParaRPr lang="en-US" dirty="0"/>
          </a:p>
        </p:txBody>
      </p:sp>
    </p:spTree>
    <p:extLst>
      <p:ext uri="{BB962C8B-B14F-4D97-AF65-F5344CB8AC3E}">
        <p14:creationId xmlns:p14="http://schemas.microsoft.com/office/powerpoint/2010/main" val="3551796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preview of what’s to come: an overview and examples, actual applications, then I’ll ask you some questions. First, background information</a:t>
            </a:r>
            <a:r>
              <a:rPr lang="en-US" baseline="0" dirty="0" smtClean="0"/>
              <a:t> </a:t>
            </a:r>
            <a:r>
              <a:rPr lang="en-US" b="1" baseline="0" dirty="0" smtClean="0"/>
              <a:t>[next slide]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AD9E615-97E9-41F5-AA1E-01DA3A285EA9}" type="slidenum">
              <a:rPr lang="en-US" smtClean="0"/>
              <a:t>2</a:t>
            </a:fld>
            <a:endParaRPr lang="en-US" dirty="0"/>
          </a:p>
        </p:txBody>
      </p:sp>
    </p:spTree>
    <p:extLst>
      <p:ext uri="{BB962C8B-B14F-4D97-AF65-F5344CB8AC3E}">
        <p14:creationId xmlns:p14="http://schemas.microsoft.com/office/powerpoint/2010/main" val="353120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Bruce’s informed learning definition</a:t>
            </a:r>
            <a:r>
              <a:rPr lang="en-US" sz="1200" kern="1200" baseline="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s “using information, creatively and reflectively, in order to learn,” while learning discipline content and communication practices. This differs from other approaches to information literacy in that the focus is on both the process of learning and entering a field of study while seeking, evaluating, and citing. Reflecting on these</a:t>
            </a:r>
            <a:r>
              <a:rPr lang="en-US" sz="1200" kern="1200" baseline="0" dirty="0" smtClean="0">
                <a:solidFill>
                  <a:schemeClr val="tx1"/>
                </a:solidFill>
                <a:effectLst/>
                <a:latin typeface="+mn-lt"/>
                <a:ea typeface="+mn-ea"/>
                <a:cs typeface="+mn-cs"/>
              </a:rPr>
              <a:t> relationships and being</a:t>
            </a:r>
            <a:r>
              <a:rPr lang="en-US" sz="1200" kern="1200" dirty="0" smtClean="0">
                <a:solidFill>
                  <a:schemeClr val="tx1"/>
                </a:solidFill>
                <a:effectLst/>
                <a:latin typeface="+mn-lt"/>
                <a:ea typeface="+mn-ea"/>
                <a:cs typeface="+mn-cs"/>
              </a:rPr>
              <a:t> transformed by what one learns are vital elements of informed learning, and scholarly communication is integrated into the process, not simply an end product. </a:t>
            </a:r>
          </a:p>
        </p:txBody>
      </p:sp>
      <p:sp>
        <p:nvSpPr>
          <p:cNvPr id="4" name="Slide Number Placeholder 3"/>
          <p:cNvSpPr>
            <a:spLocks noGrp="1"/>
          </p:cNvSpPr>
          <p:nvPr>
            <p:ph type="sldNum" sz="quarter" idx="10"/>
          </p:nvPr>
        </p:nvSpPr>
        <p:spPr/>
        <p:txBody>
          <a:bodyPr/>
          <a:lstStyle/>
          <a:p>
            <a:fld id="{3AD9E615-97E9-41F5-AA1E-01DA3A285EA9}" type="slidenum">
              <a:rPr lang="en-US" smtClean="0"/>
              <a:t>3</a:t>
            </a:fld>
            <a:endParaRPr lang="en-US" dirty="0"/>
          </a:p>
        </p:txBody>
      </p:sp>
    </p:spTree>
    <p:extLst>
      <p:ext uri="{BB962C8B-B14F-4D97-AF65-F5344CB8AC3E}">
        <p14:creationId xmlns:p14="http://schemas.microsoft.com/office/powerpoint/2010/main" val="2114414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are a few categories of relevant literature that informed</a:t>
            </a:r>
            <a:r>
              <a:rPr lang="en-US" dirty="0" smtClean="0"/>
              <a:t> </a:t>
            </a:r>
            <a:r>
              <a:rPr lang="en-US" dirty="0" smtClean="0"/>
              <a:t>my work:</a:t>
            </a:r>
          </a:p>
          <a:p>
            <a:r>
              <a:rPr lang="en-US" dirty="0" smtClean="0"/>
              <a:t>Calls for interdisciplinary collaboration in Communication.</a:t>
            </a:r>
            <a:r>
              <a:rPr lang="en-US" baseline="0" dirty="0" smtClean="0"/>
              <a:t> </a:t>
            </a:r>
          </a:p>
          <a:p>
            <a:r>
              <a:rPr lang="en-US" dirty="0" smtClean="0"/>
              <a:t>Changing the roles of librarians through a relational approach to teaching and learning. </a:t>
            </a:r>
          </a:p>
          <a:p>
            <a:r>
              <a:rPr lang="en-US" dirty="0" smtClean="0"/>
              <a:t>Examining informed learning theory as practiced in information literacy pedagogy. </a:t>
            </a:r>
          </a:p>
          <a:p>
            <a:r>
              <a:rPr lang="en-US" sz="1200" kern="1200" dirty="0" smtClean="0">
                <a:solidFill>
                  <a:schemeClr val="tx1"/>
                </a:solidFill>
                <a:effectLst/>
                <a:latin typeface="+mn-lt"/>
                <a:ea typeface="+mn-ea"/>
                <a:cs typeface="+mn-cs"/>
              </a:rPr>
              <a:t>Applying Bakhtin’s communication philosophy to learning in “radical information literacy” that challenges authority in information practices. </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3AD9E615-97E9-41F5-AA1E-01DA3A285EA9}" type="slidenum">
              <a:rPr lang="en-US" smtClean="0"/>
              <a:t>4</a:t>
            </a:fld>
            <a:endParaRPr lang="en-US" dirty="0"/>
          </a:p>
        </p:txBody>
      </p:sp>
    </p:spTree>
    <p:extLst>
      <p:ext uri="{BB962C8B-B14F-4D97-AF65-F5344CB8AC3E}">
        <p14:creationId xmlns:p14="http://schemas.microsoft.com/office/powerpoint/2010/main" val="1695195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Here’s an example: Many library guides focus on navigating library tools and accessing information by format. That uses a competency-based approach to finding different types of information. However, guides may be reframed to reflect subject content within a field, as we see in the current tabs for Photography,</a:t>
            </a:r>
            <a:r>
              <a:rPr lang="en-US" sz="1200" kern="1200" baseline="0" dirty="0" smtClean="0">
                <a:solidFill>
                  <a:schemeClr val="tx1"/>
                </a:solidFill>
                <a:effectLst/>
                <a:latin typeface="+mn-lt"/>
                <a:ea typeface="+mn-ea"/>
                <a:cs typeface="+mn-cs"/>
              </a:rPr>
              <a:t> </a:t>
            </a:r>
            <a:r>
              <a:rPr lang="en-US" dirty="0" smtClean="0"/>
              <a:t>reorganized</a:t>
            </a:r>
            <a:r>
              <a:rPr lang="en-US" sz="1200" kern="1200" dirty="0" smtClean="0">
                <a:solidFill>
                  <a:schemeClr val="tx1"/>
                </a:solidFill>
                <a:effectLst/>
                <a:latin typeface="+mn-lt"/>
                <a:ea typeface="+mn-ea"/>
                <a:cs typeface="+mn-cs"/>
              </a:rPr>
              <a:t> </a:t>
            </a:r>
            <a:r>
              <a:rPr lang="en-US" dirty="0" smtClean="0"/>
              <a:t>based on their program description and professors’ assignments, and modified according to the department’s feedback.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Now the guide may serve as a bridge connecting students, faculty, &amp; librarians, bringing novice scholars into communities while learning about the types of information valued and created (whatever the format), communicating new knowledge, etc. In short, library guides should mirror the organizational practices within a discipline or profession.</a:t>
            </a:r>
            <a:endParaRPr lang="en-US" dirty="0" smtClean="0">
              <a:effectLst/>
            </a:endParaRPr>
          </a:p>
        </p:txBody>
      </p:sp>
      <p:sp>
        <p:nvSpPr>
          <p:cNvPr id="4" name="Slide Number Placeholder 3"/>
          <p:cNvSpPr>
            <a:spLocks noGrp="1"/>
          </p:cNvSpPr>
          <p:nvPr>
            <p:ph type="sldNum" sz="quarter" idx="10"/>
          </p:nvPr>
        </p:nvSpPr>
        <p:spPr/>
        <p:txBody>
          <a:bodyPr/>
          <a:lstStyle/>
          <a:p>
            <a:fld id="{3AD9E615-97E9-41F5-AA1E-01DA3A285EA9}" type="slidenum">
              <a:rPr lang="en-US" smtClean="0"/>
              <a:t>5</a:t>
            </a:fld>
            <a:endParaRPr lang="en-US" dirty="0"/>
          </a:p>
        </p:txBody>
      </p:sp>
    </p:spTree>
    <p:extLst>
      <p:ext uri="{BB962C8B-B14F-4D97-AF65-F5344CB8AC3E}">
        <p14:creationId xmlns:p14="http://schemas.microsoft.com/office/powerpoint/2010/main" val="58594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Another example of a Library guide restructured to reflect professional concepts.</a:t>
            </a:r>
            <a:endParaRPr lang="en-US" dirty="0"/>
          </a:p>
        </p:txBody>
      </p:sp>
      <p:sp>
        <p:nvSpPr>
          <p:cNvPr id="4" name="Slide Number Placeholder 3"/>
          <p:cNvSpPr>
            <a:spLocks noGrp="1"/>
          </p:cNvSpPr>
          <p:nvPr>
            <p:ph type="sldNum" sz="quarter" idx="10"/>
          </p:nvPr>
        </p:nvSpPr>
        <p:spPr/>
        <p:txBody>
          <a:bodyPr/>
          <a:lstStyle/>
          <a:p>
            <a:fld id="{3AD9E615-97E9-41F5-AA1E-01DA3A285EA9}" type="slidenum">
              <a:rPr lang="en-US" smtClean="0"/>
              <a:t>6</a:t>
            </a:fld>
            <a:endParaRPr lang="en-US" dirty="0"/>
          </a:p>
        </p:txBody>
      </p:sp>
    </p:spTree>
    <p:extLst>
      <p:ext uri="{BB962C8B-B14F-4D97-AF65-F5344CB8AC3E}">
        <p14:creationId xmlns:p14="http://schemas.microsoft.com/office/powerpoint/2010/main" val="1942334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Yet some professors still refer to formats like articles, databases, or trade magazines. Students gave me feedback on what they wanted to see in the resource descriptions (info must be relevant to what they need; graphics are essential when available). </a:t>
            </a:r>
            <a:r>
              <a:rPr lang="en-US" dirty="0" smtClean="0"/>
              <a:t>However, this organization does present challenges for library staff who are unfamiliar with the discipline.</a:t>
            </a:r>
            <a:r>
              <a:rPr lang="en-US" baseline="0" dirty="0" smtClean="0"/>
              <a:t> </a:t>
            </a:r>
          </a:p>
        </p:txBody>
      </p:sp>
      <p:sp>
        <p:nvSpPr>
          <p:cNvPr id="4" name="Slide Number Placeholder 3"/>
          <p:cNvSpPr>
            <a:spLocks noGrp="1"/>
          </p:cNvSpPr>
          <p:nvPr>
            <p:ph type="sldNum" sz="quarter" idx="10"/>
          </p:nvPr>
        </p:nvSpPr>
        <p:spPr/>
        <p:txBody>
          <a:bodyPr/>
          <a:lstStyle/>
          <a:p>
            <a:fld id="{3AD9E615-97E9-41F5-AA1E-01DA3A285EA9}" type="slidenum">
              <a:rPr lang="en-US" smtClean="0"/>
              <a:t>7</a:t>
            </a:fld>
            <a:endParaRPr lang="en-US" dirty="0"/>
          </a:p>
        </p:txBody>
      </p:sp>
    </p:spTree>
    <p:extLst>
      <p:ext uri="{BB962C8B-B14F-4D97-AF65-F5344CB8AC3E}">
        <p14:creationId xmlns:p14="http://schemas.microsoft.com/office/powerpoint/2010/main" val="3834220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 me ask you a question: How </a:t>
            </a:r>
            <a:r>
              <a:rPr lang="en-US" dirty="0" smtClean="0"/>
              <a:t>many of you have done something similar with your library guides or webpages – to more closely reflect the </a:t>
            </a:r>
            <a:r>
              <a:rPr lang="en-US" sz="1200" kern="1200" dirty="0" smtClean="0">
                <a:solidFill>
                  <a:schemeClr val="tx1"/>
                </a:solidFill>
                <a:effectLst/>
                <a:latin typeface="+mn-lt"/>
                <a:ea typeface="+mn-ea"/>
                <a:cs typeface="+mn-cs"/>
              </a:rPr>
              <a:t>information practices within a discipline or profession?</a:t>
            </a:r>
            <a:r>
              <a:rPr lang="en-US" sz="1200" kern="1200" baseline="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AD9E615-97E9-41F5-AA1E-01DA3A285EA9}" type="slidenum">
              <a:rPr lang="en-US" smtClean="0"/>
              <a:t>8</a:t>
            </a:fld>
            <a:endParaRPr lang="en-US" dirty="0"/>
          </a:p>
        </p:txBody>
      </p:sp>
    </p:spTree>
    <p:extLst>
      <p:ext uri="{BB962C8B-B14F-4D97-AF65-F5344CB8AC3E}">
        <p14:creationId xmlns:p14="http://schemas.microsoft.com/office/powerpoint/2010/main" val="3314633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liaise primarily with a School of Communications which has 7 undergraduate majors and a Master’s degree. Communication scholars analyze messages, exchange of meaning, and methods of dissemination. In contrast, library scholars investigate various types of information, study the organization and dissemination of it, and consider how best to communicate with various groups in order to increase access to and usage of information. </a:t>
            </a:r>
            <a:endParaRPr lang="en-US" sz="1200" dirty="0" smtClean="0"/>
          </a:p>
        </p:txBody>
      </p:sp>
      <p:sp>
        <p:nvSpPr>
          <p:cNvPr id="4" name="Slide Number Placeholder 3"/>
          <p:cNvSpPr>
            <a:spLocks noGrp="1"/>
          </p:cNvSpPr>
          <p:nvPr>
            <p:ph type="sldNum" sz="quarter" idx="10"/>
          </p:nvPr>
        </p:nvSpPr>
        <p:spPr/>
        <p:txBody>
          <a:bodyPr/>
          <a:lstStyle/>
          <a:p>
            <a:fld id="{3AD9E615-97E9-41F5-AA1E-01DA3A285EA9}" type="slidenum">
              <a:rPr lang="en-US" smtClean="0"/>
              <a:t>9</a:t>
            </a:fld>
            <a:endParaRPr lang="en-US" dirty="0"/>
          </a:p>
        </p:txBody>
      </p:sp>
    </p:spTree>
    <p:extLst>
      <p:ext uri="{BB962C8B-B14F-4D97-AF65-F5344CB8AC3E}">
        <p14:creationId xmlns:p14="http://schemas.microsoft.com/office/powerpoint/2010/main" val="3334067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DF573A-1339-4F8B-8F24-2CD3F839AF2E}" type="datetimeFigureOut">
              <a:rPr lang="en-US" smtClean="0"/>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414749-BD55-4AE8-BE89-CD345D6ADF85}" type="slidenum">
              <a:rPr lang="en-US" smtClean="0"/>
              <a:t>‹#›</a:t>
            </a:fld>
            <a:endParaRPr lang="en-US" dirty="0"/>
          </a:p>
        </p:txBody>
      </p:sp>
    </p:spTree>
    <p:extLst>
      <p:ext uri="{BB962C8B-B14F-4D97-AF65-F5344CB8AC3E}">
        <p14:creationId xmlns:p14="http://schemas.microsoft.com/office/powerpoint/2010/main" val="3323865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DF573A-1339-4F8B-8F24-2CD3F839AF2E}" type="datetimeFigureOut">
              <a:rPr lang="en-US" smtClean="0"/>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414749-BD55-4AE8-BE89-CD345D6ADF85}" type="slidenum">
              <a:rPr lang="en-US" smtClean="0"/>
              <a:t>‹#›</a:t>
            </a:fld>
            <a:endParaRPr lang="en-US" dirty="0"/>
          </a:p>
        </p:txBody>
      </p:sp>
    </p:spTree>
    <p:extLst>
      <p:ext uri="{BB962C8B-B14F-4D97-AF65-F5344CB8AC3E}">
        <p14:creationId xmlns:p14="http://schemas.microsoft.com/office/powerpoint/2010/main" val="934026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DF573A-1339-4F8B-8F24-2CD3F839AF2E}" type="datetimeFigureOut">
              <a:rPr lang="en-US" smtClean="0"/>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414749-BD55-4AE8-BE89-CD345D6ADF85}" type="slidenum">
              <a:rPr lang="en-US" smtClean="0"/>
              <a:t>‹#›</a:t>
            </a:fld>
            <a:endParaRPr lang="en-US" dirty="0"/>
          </a:p>
        </p:txBody>
      </p:sp>
    </p:spTree>
    <p:extLst>
      <p:ext uri="{BB962C8B-B14F-4D97-AF65-F5344CB8AC3E}">
        <p14:creationId xmlns:p14="http://schemas.microsoft.com/office/powerpoint/2010/main" val="1957221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DF573A-1339-4F8B-8F24-2CD3F839AF2E}" type="datetimeFigureOut">
              <a:rPr lang="en-US" smtClean="0"/>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414749-BD55-4AE8-BE89-CD345D6ADF85}" type="slidenum">
              <a:rPr lang="en-US" smtClean="0"/>
              <a:t>‹#›</a:t>
            </a:fld>
            <a:endParaRPr lang="en-US" dirty="0"/>
          </a:p>
        </p:txBody>
      </p:sp>
    </p:spTree>
    <p:extLst>
      <p:ext uri="{BB962C8B-B14F-4D97-AF65-F5344CB8AC3E}">
        <p14:creationId xmlns:p14="http://schemas.microsoft.com/office/powerpoint/2010/main" val="2713572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DF573A-1339-4F8B-8F24-2CD3F839AF2E}" type="datetimeFigureOut">
              <a:rPr lang="en-US" smtClean="0"/>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414749-BD55-4AE8-BE89-CD345D6ADF85}" type="slidenum">
              <a:rPr lang="en-US" smtClean="0"/>
              <a:t>‹#›</a:t>
            </a:fld>
            <a:endParaRPr lang="en-US" dirty="0"/>
          </a:p>
        </p:txBody>
      </p:sp>
    </p:spTree>
    <p:extLst>
      <p:ext uri="{BB962C8B-B14F-4D97-AF65-F5344CB8AC3E}">
        <p14:creationId xmlns:p14="http://schemas.microsoft.com/office/powerpoint/2010/main" val="2543937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DF573A-1339-4F8B-8F24-2CD3F839AF2E}" type="datetimeFigureOut">
              <a:rPr lang="en-US" smtClean="0"/>
              <a:t>8/26/2016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414749-BD55-4AE8-BE89-CD345D6ADF85}" type="slidenum">
              <a:rPr lang="en-US" smtClean="0"/>
              <a:t>‹#›</a:t>
            </a:fld>
            <a:endParaRPr lang="en-US" dirty="0"/>
          </a:p>
        </p:txBody>
      </p:sp>
    </p:spTree>
    <p:extLst>
      <p:ext uri="{BB962C8B-B14F-4D97-AF65-F5344CB8AC3E}">
        <p14:creationId xmlns:p14="http://schemas.microsoft.com/office/powerpoint/2010/main" val="1821888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DF573A-1339-4F8B-8F24-2CD3F839AF2E}" type="datetimeFigureOut">
              <a:rPr lang="en-US" smtClean="0"/>
              <a:t>8/26/2016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414749-BD55-4AE8-BE89-CD345D6ADF85}" type="slidenum">
              <a:rPr lang="en-US" smtClean="0"/>
              <a:t>‹#›</a:t>
            </a:fld>
            <a:endParaRPr lang="en-US" dirty="0"/>
          </a:p>
        </p:txBody>
      </p:sp>
    </p:spTree>
    <p:extLst>
      <p:ext uri="{BB962C8B-B14F-4D97-AF65-F5344CB8AC3E}">
        <p14:creationId xmlns:p14="http://schemas.microsoft.com/office/powerpoint/2010/main" val="3652390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DF573A-1339-4F8B-8F24-2CD3F839AF2E}" type="datetimeFigureOut">
              <a:rPr lang="en-US" smtClean="0"/>
              <a:t>8/26/2016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4414749-BD55-4AE8-BE89-CD345D6ADF85}" type="slidenum">
              <a:rPr lang="en-US" smtClean="0"/>
              <a:t>‹#›</a:t>
            </a:fld>
            <a:endParaRPr lang="en-US" dirty="0"/>
          </a:p>
        </p:txBody>
      </p:sp>
    </p:spTree>
    <p:extLst>
      <p:ext uri="{BB962C8B-B14F-4D97-AF65-F5344CB8AC3E}">
        <p14:creationId xmlns:p14="http://schemas.microsoft.com/office/powerpoint/2010/main" val="4285757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F573A-1339-4F8B-8F24-2CD3F839AF2E}" type="datetimeFigureOut">
              <a:rPr lang="en-US" smtClean="0"/>
              <a:t>8/26/2016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4414749-BD55-4AE8-BE89-CD345D6ADF85}" type="slidenum">
              <a:rPr lang="en-US" smtClean="0"/>
              <a:t>‹#›</a:t>
            </a:fld>
            <a:endParaRPr lang="en-US" dirty="0"/>
          </a:p>
        </p:txBody>
      </p:sp>
    </p:spTree>
    <p:extLst>
      <p:ext uri="{BB962C8B-B14F-4D97-AF65-F5344CB8AC3E}">
        <p14:creationId xmlns:p14="http://schemas.microsoft.com/office/powerpoint/2010/main" val="63962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DF573A-1339-4F8B-8F24-2CD3F839AF2E}" type="datetimeFigureOut">
              <a:rPr lang="en-US" smtClean="0"/>
              <a:t>8/26/2016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414749-BD55-4AE8-BE89-CD345D6ADF85}" type="slidenum">
              <a:rPr lang="en-US" smtClean="0"/>
              <a:t>‹#›</a:t>
            </a:fld>
            <a:endParaRPr lang="en-US" dirty="0"/>
          </a:p>
        </p:txBody>
      </p:sp>
    </p:spTree>
    <p:extLst>
      <p:ext uri="{BB962C8B-B14F-4D97-AF65-F5344CB8AC3E}">
        <p14:creationId xmlns:p14="http://schemas.microsoft.com/office/powerpoint/2010/main" val="2380538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DF573A-1339-4F8B-8F24-2CD3F839AF2E}" type="datetimeFigureOut">
              <a:rPr lang="en-US" smtClean="0"/>
              <a:t>8/26/2016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414749-BD55-4AE8-BE89-CD345D6ADF85}" type="slidenum">
              <a:rPr lang="en-US" smtClean="0"/>
              <a:t>‹#›</a:t>
            </a:fld>
            <a:endParaRPr lang="en-US" dirty="0"/>
          </a:p>
        </p:txBody>
      </p:sp>
    </p:spTree>
    <p:extLst>
      <p:ext uri="{BB962C8B-B14F-4D97-AF65-F5344CB8AC3E}">
        <p14:creationId xmlns:p14="http://schemas.microsoft.com/office/powerpoint/2010/main" val="908944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DF573A-1339-4F8B-8F24-2CD3F839AF2E}" type="datetimeFigureOut">
              <a:rPr lang="en-US" smtClean="0"/>
              <a:t>8/26/2016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414749-BD55-4AE8-BE89-CD345D6ADF85}" type="slidenum">
              <a:rPr lang="en-US" smtClean="0"/>
              <a:t>‹#›</a:t>
            </a:fld>
            <a:endParaRPr lang="en-US" dirty="0"/>
          </a:p>
        </p:txBody>
      </p:sp>
    </p:spTree>
    <p:extLst>
      <p:ext uri="{BB962C8B-B14F-4D97-AF65-F5344CB8AC3E}">
        <p14:creationId xmlns:p14="http://schemas.microsoft.com/office/powerpoint/2010/main" val="3879457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arl.org/storage/documents/publications/NRNT-Liaison-Roles-final.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slideshare.net/sheilawebber/ecil-research-practice" TargetMode="External"/><Relationship Id="rId5" Type="http://schemas.openxmlformats.org/officeDocument/2006/relationships/hyperlink" Target="http://eprints.qut.edu.au/60579/" TargetMode="External"/><Relationship Id="rId4" Type="http://schemas.openxmlformats.org/officeDocument/2006/relationships/hyperlink" Target="http://eprints.qut.edu.au/47207/"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christinebruce.com.au/wpcontent/uploads/2011/08/christinebruce.jp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flickr.com/photos/keithmwilliams" TargetMode="External"/><Relationship Id="rId4" Type="http://schemas.openxmlformats.org/officeDocument/2006/relationships/hyperlink" Target="http://books.google.com/books/about/Informed_learning.html?id=nEYmAQAAIAAJ"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5416090"/>
          </a:xfrm>
        </p:spPr>
        <p:txBody>
          <a:bodyPr>
            <a:normAutofit fontScale="90000"/>
          </a:bodyPr>
          <a:lstStyle/>
          <a:p>
            <a:r>
              <a:rPr lang="en-US" sz="4400" b="1" dirty="0" smtClean="0"/>
              <a:t/>
            </a:r>
            <a:br>
              <a:rPr lang="en-US" sz="4400" b="1" dirty="0" smtClean="0"/>
            </a:br>
            <a:r>
              <a:rPr lang="en-US" sz="4400" b="1" dirty="0" smtClean="0"/>
              <a:t/>
            </a:r>
            <a:br>
              <a:rPr lang="en-US" sz="4400" b="1" dirty="0" smtClean="0"/>
            </a:br>
            <a:r>
              <a:rPr lang="en-US" sz="4400" b="1" dirty="0" smtClean="0">
                <a:latin typeface="+mn-lt"/>
              </a:rPr>
              <a:t>Informed </a:t>
            </a:r>
            <a:r>
              <a:rPr lang="en-US" sz="4400" b="1" dirty="0">
                <a:latin typeface="+mn-lt"/>
              </a:rPr>
              <a:t>Learning, Information Literacy, and Scholarly Communication</a:t>
            </a:r>
            <a:r>
              <a:rPr lang="en-US" sz="4400" b="1" dirty="0" smtClean="0">
                <a:latin typeface="+mn-lt"/>
              </a:rPr>
              <a:t>:</a:t>
            </a:r>
            <a:br>
              <a:rPr lang="en-US" sz="4400" b="1" dirty="0" smtClean="0">
                <a:latin typeface="+mn-lt"/>
              </a:rPr>
            </a:br>
            <a:r>
              <a:rPr lang="en-US" sz="4000" dirty="0" smtClean="0">
                <a:latin typeface="+mn-lt"/>
              </a:rPr>
              <a:t>Library Pedagogy as a Bridge to the Disciplines</a:t>
            </a:r>
            <a:br>
              <a:rPr lang="en-US" sz="4000" dirty="0" smtClean="0">
                <a:latin typeface="+mn-lt"/>
              </a:rPr>
            </a:br>
            <a:r>
              <a:rPr lang="en-US" sz="4000" dirty="0" smtClean="0">
                <a:latin typeface="+mn-lt"/>
              </a:rPr>
              <a:t/>
            </a:r>
            <a:br>
              <a:rPr lang="en-US" sz="4000" dirty="0" smtClean="0">
                <a:latin typeface="+mn-lt"/>
              </a:rPr>
            </a:br>
            <a:r>
              <a:rPr lang="en-US" sz="4000" b="1" dirty="0" smtClean="0">
                <a:latin typeface="+mn-lt"/>
              </a:rPr>
              <a:t>Kim L. Ranger</a:t>
            </a:r>
            <a:br>
              <a:rPr lang="en-US" sz="4000" b="1" dirty="0" smtClean="0">
                <a:latin typeface="+mn-lt"/>
              </a:rPr>
            </a:br>
            <a:r>
              <a:rPr lang="en-US" sz="4000" b="1" dirty="0" smtClean="0">
                <a:latin typeface="+mn-lt"/>
              </a:rPr>
              <a:t> 	</a:t>
            </a:r>
            <a:br>
              <a:rPr lang="en-US" sz="4000" b="1" dirty="0" smtClean="0">
                <a:latin typeface="+mn-lt"/>
              </a:rPr>
            </a:br>
            <a:r>
              <a:rPr lang="en-US" sz="3600" dirty="0" smtClean="0">
                <a:latin typeface="+mn-lt"/>
              </a:rPr>
              <a:t>Grand Valley State University</a:t>
            </a:r>
            <a:br>
              <a:rPr lang="en-US" sz="3600" dirty="0" smtClean="0">
                <a:latin typeface="+mn-lt"/>
              </a:rPr>
            </a:br>
            <a:endParaRPr lang="en-US" sz="4400" b="1" dirty="0">
              <a:latin typeface="+mn-lt"/>
            </a:endParaRPr>
          </a:p>
        </p:txBody>
      </p:sp>
      <p:pic>
        <p:nvPicPr>
          <p:cNvPr id="1026" name="Picture 2" descr="http://academics.georgiasouthern.edu/ce/files/infolit_banner-e145191615318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263679"/>
            <a:ext cx="8572500"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Kim_toondoo_Nov_20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577" y="4430610"/>
            <a:ext cx="1443395" cy="1466306"/>
          </a:xfrm>
          <a:prstGeom prst="rect">
            <a:avLst/>
          </a:prstGeom>
        </p:spPr>
      </p:pic>
    </p:spTree>
    <p:extLst>
      <p:ext uri="{BB962C8B-B14F-4D97-AF65-F5344CB8AC3E}">
        <p14:creationId xmlns:p14="http://schemas.microsoft.com/office/powerpoint/2010/main" val="604723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98973" y="2832074"/>
            <a:ext cx="9014456" cy="707886"/>
          </a:xfrm>
          <a:prstGeom prst="rect">
            <a:avLst/>
          </a:prstGeom>
          <a:noFill/>
        </p:spPr>
        <p:txBody>
          <a:bodyPr wrap="none" rtlCol="0">
            <a:spAutoFit/>
          </a:bodyPr>
          <a:lstStyle/>
          <a:p>
            <a:r>
              <a:rPr lang="en-US" sz="4000" dirty="0" smtClean="0"/>
              <a:t>“Specific Resource Assignment” Directions</a:t>
            </a:r>
            <a:endParaRPr lang="en-US" sz="4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424"/>
            <a:ext cx="12012403" cy="2586650"/>
          </a:xfrm>
          <a:prstGeom prst="rect">
            <a:avLst/>
          </a:prstGeom>
        </p:spPr>
      </p:pic>
      <p:pic>
        <p:nvPicPr>
          <p:cNvPr id="2" name="Picture 1"/>
          <p:cNvPicPr>
            <a:picLocks noChangeAspect="1"/>
          </p:cNvPicPr>
          <p:nvPr/>
        </p:nvPicPr>
        <p:blipFill>
          <a:blip r:embed="rId4"/>
          <a:stretch>
            <a:fillRect/>
          </a:stretch>
        </p:blipFill>
        <p:spPr>
          <a:xfrm>
            <a:off x="2503837" y="3539960"/>
            <a:ext cx="7004727" cy="884556"/>
          </a:xfrm>
          <a:prstGeom prst="rect">
            <a:avLst/>
          </a:prstGeom>
        </p:spPr>
      </p:pic>
      <p:sp>
        <p:nvSpPr>
          <p:cNvPr id="6" name="Curved Left Arrow 5"/>
          <p:cNvSpPr/>
          <p:nvPr/>
        </p:nvSpPr>
        <p:spPr>
          <a:xfrm>
            <a:off x="11280882" y="1969864"/>
            <a:ext cx="731520" cy="199745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66820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anzMarcBulls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852" y="225448"/>
            <a:ext cx="2431652" cy="2654597"/>
          </a:xfrm>
          <a:prstGeom prst="rect">
            <a:avLst/>
          </a:prstGeom>
        </p:spPr>
      </p:pic>
      <p:pic>
        <p:nvPicPr>
          <p:cNvPr id="7" name="Picture 6"/>
          <p:cNvPicPr>
            <a:picLocks noChangeAspect="1"/>
          </p:cNvPicPr>
          <p:nvPr/>
        </p:nvPicPr>
        <p:blipFill>
          <a:blip r:embed="rId4"/>
          <a:stretch>
            <a:fillRect/>
          </a:stretch>
        </p:blipFill>
        <p:spPr>
          <a:xfrm>
            <a:off x="7947553" y="225448"/>
            <a:ext cx="4188069" cy="2655171"/>
          </a:xfrm>
          <a:prstGeom prst="rect">
            <a:avLst/>
          </a:prstGeom>
        </p:spPr>
      </p:pic>
      <p:sp>
        <p:nvSpPr>
          <p:cNvPr id="8" name="Rectangle 7"/>
          <p:cNvSpPr/>
          <p:nvPr/>
        </p:nvSpPr>
        <p:spPr>
          <a:xfrm>
            <a:off x="703002" y="2907474"/>
            <a:ext cx="11111983" cy="2246769"/>
          </a:xfrm>
          <a:prstGeom prst="rect">
            <a:avLst/>
          </a:prstGeom>
        </p:spPr>
        <p:txBody>
          <a:bodyPr wrap="square">
            <a:spAutoFit/>
          </a:bodyPr>
          <a:lstStyle/>
          <a:p>
            <a:r>
              <a:rPr lang="en-US" sz="2800" dirty="0" smtClean="0"/>
              <a:t>images </a:t>
            </a:r>
            <a:r>
              <a:rPr lang="en-US" sz="2800" dirty="0"/>
              <a:t>viewed by students</a:t>
            </a:r>
          </a:p>
          <a:p>
            <a:pPr marL="914400" lvl="1" indent="-457200">
              <a:buFont typeface="Arial"/>
              <a:buChar char="•"/>
            </a:pPr>
            <a:r>
              <a:rPr lang="en-US" sz="2800" dirty="0" smtClean="0"/>
              <a:t>contexts</a:t>
            </a:r>
            <a:r>
              <a:rPr lang="en-US" sz="2800" dirty="0"/>
              <a:t>: art, </a:t>
            </a:r>
            <a:r>
              <a:rPr lang="en-US" sz="2800" dirty="0" smtClean="0"/>
              <a:t>photography, history</a:t>
            </a:r>
            <a:r>
              <a:rPr lang="en-US" sz="2800" dirty="0"/>
              <a:t>, </a:t>
            </a:r>
            <a:r>
              <a:rPr lang="en-US" sz="2800" dirty="0" smtClean="0"/>
              <a:t>communication </a:t>
            </a:r>
          </a:p>
          <a:p>
            <a:pPr marL="914400" lvl="1" indent="-457200">
              <a:buFont typeface="Arial"/>
              <a:buChar char="•"/>
            </a:pPr>
            <a:r>
              <a:rPr lang="en-US" sz="2800" dirty="0" smtClean="0"/>
              <a:t>students find meanings in publications/exhibitions</a:t>
            </a:r>
          </a:p>
          <a:p>
            <a:pPr marL="914400" lvl="1" indent="-457200">
              <a:buFont typeface="Arial"/>
              <a:buChar char="•"/>
            </a:pPr>
            <a:r>
              <a:rPr lang="en-US" sz="2800" dirty="0" smtClean="0"/>
              <a:t>learning = changes </a:t>
            </a:r>
            <a:r>
              <a:rPr lang="en-US" sz="2800" dirty="0"/>
              <a:t>in students’ </a:t>
            </a:r>
            <a:r>
              <a:rPr lang="en-US" sz="2800" dirty="0" smtClean="0"/>
              <a:t>understanding</a:t>
            </a:r>
            <a:endParaRPr lang="en-US" sz="2800" dirty="0"/>
          </a:p>
          <a:p>
            <a:r>
              <a:rPr lang="en-US" sz="2800" dirty="0"/>
              <a:t>new image created &amp; disseminated </a:t>
            </a:r>
            <a:r>
              <a:rPr lang="en-US" sz="2800" dirty="0" smtClean="0"/>
              <a:t>(a.k.a. scholarly communication</a:t>
            </a:r>
            <a:r>
              <a:rPr lang="en-US" sz="2800" dirty="0"/>
              <a:t>)</a:t>
            </a:r>
          </a:p>
        </p:txBody>
      </p:sp>
      <p:pic>
        <p:nvPicPr>
          <p:cNvPr id="9" name="Picture 8" descr="Courtship-display-of-northern-flick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4430" y="225448"/>
            <a:ext cx="2531211" cy="2653689"/>
          </a:xfrm>
          <a:prstGeom prst="rect">
            <a:avLst/>
          </a:prstGeom>
        </p:spPr>
      </p:pic>
      <p:sp>
        <p:nvSpPr>
          <p:cNvPr id="2" name="Plus 1"/>
          <p:cNvSpPr/>
          <p:nvPr/>
        </p:nvSpPr>
        <p:spPr>
          <a:xfrm>
            <a:off x="2552476" y="1347496"/>
            <a:ext cx="430264" cy="45180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9567" y="797419"/>
            <a:ext cx="1477437" cy="1477437"/>
          </a:xfrm>
          <a:prstGeom prst="rect">
            <a:avLst/>
          </a:prstGeom>
        </p:spPr>
      </p:pic>
      <p:sp>
        <p:nvSpPr>
          <p:cNvPr id="10" name="Plus 9"/>
          <p:cNvSpPr/>
          <p:nvPr/>
        </p:nvSpPr>
        <p:spPr>
          <a:xfrm>
            <a:off x="5454652" y="1378993"/>
            <a:ext cx="421398" cy="42031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qual 10"/>
          <p:cNvSpPr/>
          <p:nvPr/>
        </p:nvSpPr>
        <p:spPr>
          <a:xfrm>
            <a:off x="7337004" y="1219564"/>
            <a:ext cx="521719" cy="57973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4888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smtClean="0">
                <a:latin typeface="+mn-lt"/>
              </a:rPr>
              <a:t>Intersections of Information Literacy &amp; Scholarly Communication</a:t>
            </a:r>
            <a:endParaRPr lang="en-US" sz="4800" b="1" dirty="0">
              <a:latin typeface="+mn-lt"/>
            </a:endParaRPr>
          </a:p>
        </p:txBody>
      </p:sp>
      <p:sp>
        <p:nvSpPr>
          <p:cNvPr id="3" name="Content Placeholder 2"/>
          <p:cNvSpPr>
            <a:spLocks noGrp="1"/>
          </p:cNvSpPr>
          <p:nvPr>
            <p:ph idx="1"/>
          </p:nvPr>
        </p:nvSpPr>
        <p:spPr/>
        <p:txBody>
          <a:bodyPr>
            <a:normAutofit/>
          </a:bodyPr>
          <a:lstStyle/>
          <a:p>
            <a:pPr marL="0" indent="0" algn="ctr">
              <a:buNone/>
            </a:pPr>
            <a:r>
              <a:rPr lang="en-US" sz="4400" dirty="0"/>
              <a:t>Advertising </a:t>
            </a:r>
            <a:r>
              <a:rPr lang="en-US" sz="4400" dirty="0" smtClean="0"/>
              <a:t>&amp; Public Relations 105</a:t>
            </a:r>
          </a:p>
          <a:p>
            <a:pPr marL="0" indent="0">
              <a:buNone/>
            </a:pPr>
            <a:r>
              <a:rPr lang="en-US" sz="4400" b="1" dirty="0" smtClean="0"/>
              <a:t>Course objective: </a:t>
            </a:r>
          </a:p>
          <a:p>
            <a:pPr marL="457200" lvl="1" indent="0">
              <a:buNone/>
            </a:pPr>
            <a:r>
              <a:rPr lang="en-US" sz="4000" dirty="0" smtClean="0"/>
              <a:t>understand legal &amp; </a:t>
            </a:r>
            <a:r>
              <a:rPr lang="en-US" sz="4000" dirty="0"/>
              <a:t>ethical issues </a:t>
            </a:r>
            <a:r>
              <a:rPr lang="en-US" sz="4000" dirty="0" smtClean="0"/>
              <a:t>in communication technology</a:t>
            </a:r>
            <a:endParaRPr lang="en-US" sz="4000" dirty="0"/>
          </a:p>
        </p:txBody>
      </p:sp>
    </p:spTree>
    <p:extLst>
      <p:ext uri="{BB962C8B-B14F-4D97-AF65-F5344CB8AC3E}">
        <p14:creationId xmlns:p14="http://schemas.microsoft.com/office/powerpoint/2010/main" val="3839512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2726"/>
            <a:ext cx="10515600" cy="1006474"/>
          </a:xfrm>
        </p:spPr>
        <p:txBody>
          <a:bodyPr>
            <a:normAutofit/>
          </a:bodyPr>
          <a:lstStyle/>
          <a:p>
            <a:pPr algn="ctr"/>
            <a:r>
              <a:rPr lang="en-US" b="1" dirty="0" smtClean="0">
                <a:latin typeface="+mn-lt"/>
              </a:rPr>
              <a:t>Assignment Design</a:t>
            </a:r>
            <a:endParaRPr lang="en-US" b="1" dirty="0">
              <a:latin typeface="+mn-lt"/>
            </a:endParaRPr>
          </a:p>
        </p:txBody>
      </p:sp>
      <p:sp>
        <p:nvSpPr>
          <p:cNvPr id="3" name="Content Placeholder 2"/>
          <p:cNvSpPr>
            <a:spLocks noGrp="1"/>
          </p:cNvSpPr>
          <p:nvPr>
            <p:ph idx="1"/>
          </p:nvPr>
        </p:nvSpPr>
        <p:spPr>
          <a:xfrm>
            <a:off x="838200" y="1219200"/>
            <a:ext cx="10515600" cy="4957763"/>
          </a:xfrm>
        </p:spPr>
        <p:txBody>
          <a:bodyPr>
            <a:normAutofit/>
          </a:bodyPr>
          <a:lstStyle/>
          <a:p>
            <a:pPr marL="0" indent="0">
              <a:buNone/>
            </a:pPr>
            <a:r>
              <a:rPr lang="en-US" sz="4000" dirty="0"/>
              <a:t>COM </a:t>
            </a:r>
            <a:r>
              <a:rPr lang="en-US" sz="4000" dirty="0" smtClean="0"/>
              <a:t>375 pre-library </a:t>
            </a:r>
            <a:r>
              <a:rPr lang="en-US" sz="4000" dirty="0"/>
              <a:t>session </a:t>
            </a:r>
            <a:r>
              <a:rPr lang="en-US" sz="4000" dirty="0" smtClean="0"/>
              <a:t>homework:</a:t>
            </a:r>
            <a:endParaRPr lang="en-US" sz="4000" dirty="0"/>
          </a:p>
          <a:p>
            <a:pPr marL="1200150" lvl="1" indent="-742950">
              <a:buFont typeface="+mj-lt"/>
              <a:buAutoNum type="arabicPeriod"/>
            </a:pPr>
            <a:r>
              <a:rPr lang="en-US" sz="3600" dirty="0" smtClean="0"/>
              <a:t>Survey </a:t>
            </a:r>
          </a:p>
          <a:p>
            <a:pPr marL="1200150" lvl="1" indent="-742950">
              <a:buFont typeface="+mj-lt"/>
              <a:buAutoNum type="arabicPeriod"/>
            </a:pPr>
            <a:r>
              <a:rPr lang="en-US" sz="3600" dirty="0" smtClean="0"/>
              <a:t>Q about research</a:t>
            </a:r>
            <a:r>
              <a:rPr lang="en-US" sz="3600" dirty="0"/>
              <a:t>?</a:t>
            </a:r>
          </a:p>
          <a:p>
            <a:pPr marL="1200150" lvl="1" indent="-742950">
              <a:buFont typeface="+mj-lt"/>
              <a:buAutoNum type="arabicPeriod"/>
            </a:pPr>
            <a:r>
              <a:rPr lang="en-US" sz="3600" dirty="0" smtClean="0"/>
              <a:t>Reading</a:t>
            </a:r>
          </a:p>
          <a:p>
            <a:pPr marL="1200150" lvl="1" indent="-742950">
              <a:buFont typeface="+mj-lt"/>
              <a:buAutoNum type="arabicPeriod"/>
            </a:pPr>
            <a:r>
              <a:rPr lang="en-US" sz="3600" dirty="0" smtClean="0"/>
              <a:t>Watch videos &amp; give </a:t>
            </a:r>
            <a:r>
              <a:rPr lang="en-US" sz="3600" dirty="0" err="1" smtClean="0"/>
              <a:t>e.g.s</a:t>
            </a:r>
            <a:r>
              <a:rPr lang="en-US" sz="3600" dirty="0" smtClean="0"/>
              <a:t> of how they clarify reading</a:t>
            </a:r>
            <a:endParaRPr lang="en-US" sz="3600" dirty="0"/>
          </a:p>
          <a:p>
            <a:pPr marL="1200150" lvl="1" indent="-742950">
              <a:buFont typeface="+mj-lt"/>
              <a:buAutoNum type="arabicPeriod"/>
            </a:pPr>
            <a:r>
              <a:rPr lang="en-US" sz="3600" dirty="0" smtClean="0"/>
              <a:t>2 Qs after videos</a:t>
            </a:r>
            <a:r>
              <a:rPr lang="en-US" sz="3600" dirty="0"/>
              <a:t>: </a:t>
            </a:r>
            <a:r>
              <a:rPr lang="en-US" sz="3600" dirty="0" smtClean="0"/>
              <a:t>still unclear </a:t>
            </a:r>
            <a:r>
              <a:rPr lang="en-US" sz="3600" dirty="0"/>
              <a:t>or what would you like the librarian to address? </a:t>
            </a:r>
          </a:p>
          <a:p>
            <a:endParaRPr lang="en-US" dirty="0"/>
          </a:p>
        </p:txBody>
      </p:sp>
    </p:spTree>
    <p:extLst>
      <p:ext uri="{BB962C8B-B14F-4D97-AF65-F5344CB8AC3E}">
        <p14:creationId xmlns:p14="http://schemas.microsoft.com/office/powerpoint/2010/main" val="40591813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24433162" cy="69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Chart 4"/>
          <p:cNvGraphicFramePr/>
          <p:nvPr>
            <p:extLst>
              <p:ext uri="{D42A27DB-BD31-4B8C-83A1-F6EECF244321}">
                <p14:modId xmlns:p14="http://schemas.microsoft.com/office/powerpoint/2010/main" val="1526935046"/>
              </p:ext>
            </p:extLst>
          </p:nvPr>
        </p:nvGraphicFramePr>
        <p:xfrm>
          <a:off x="162233" y="0"/>
          <a:ext cx="12167419" cy="6139791"/>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p:cNvSpPr>
            <a:spLocks noChangeArrowheads="1"/>
          </p:cNvSpPr>
          <p:nvPr/>
        </p:nvSpPr>
        <p:spPr bwMode="auto">
          <a:xfrm>
            <a:off x="0" y="210754"/>
            <a:ext cx="24433162"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21000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72004"/>
          </a:xfrm>
        </p:spPr>
        <p:txBody>
          <a:bodyPr/>
          <a:lstStyle/>
          <a:p>
            <a:pPr algn="ctr"/>
            <a:r>
              <a:rPr lang="en-US" b="1" dirty="0" smtClean="0">
                <a:latin typeface="+mn-lt"/>
              </a:rPr>
              <a:t>Discussion</a:t>
            </a:r>
            <a:endParaRPr lang="en-US" b="1" dirty="0">
              <a:latin typeface="+mn-lt"/>
            </a:endParaRPr>
          </a:p>
        </p:txBody>
      </p:sp>
      <p:sp>
        <p:nvSpPr>
          <p:cNvPr id="3" name="Content Placeholder 2"/>
          <p:cNvSpPr>
            <a:spLocks noGrp="1"/>
          </p:cNvSpPr>
          <p:nvPr>
            <p:ph idx="1"/>
          </p:nvPr>
        </p:nvSpPr>
        <p:spPr>
          <a:xfrm>
            <a:off x="838200" y="1237130"/>
            <a:ext cx="10515600" cy="4351338"/>
          </a:xfrm>
        </p:spPr>
        <p:txBody>
          <a:bodyPr/>
          <a:lstStyle/>
          <a:p>
            <a:r>
              <a:rPr lang="en-US" sz="4000" dirty="0"/>
              <a:t>Assess effective tool design: </a:t>
            </a:r>
            <a:endParaRPr lang="en-US" sz="4000" dirty="0" smtClean="0"/>
          </a:p>
          <a:p>
            <a:pPr lvl="2"/>
            <a:r>
              <a:rPr lang="en-US" sz="3200" dirty="0" smtClean="0"/>
              <a:t>research </a:t>
            </a:r>
            <a:r>
              <a:rPr lang="en-US" sz="3200" dirty="0"/>
              <a:t>partner/s needed</a:t>
            </a:r>
          </a:p>
          <a:p>
            <a:r>
              <a:rPr lang="en-US" sz="4000" dirty="0" smtClean="0"/>
              <a:t>Assess student learning: </a:t>
            </a:r>
          </a:p>
          <a:p>
            <a:pPr lvl="2"/>
            <a:r>
              <a:rPr lang="en-US" sz="3200" dirty="0" smtClean="0"/>
              <a:t>research partner/s needed</a:t>
            </a:r>
          </a:p>
          <a:p>
            <a:r>
              <a:rPr lang="en-US" sz="4000" dirty="0" smtClean="0"/>
              <a:t>Trust = time; Sustainability?</a:t>
            </a:r>
          </a:p>
          <a:p>
            <a:r>
              <a:rPr lang="en-US" sz="4000" dirty="0" smtClean="0"/>
              <a:t>Planning, scaffolding</a:t>
            </a:r>
          </a:p>
          <a:p>
            <a:endParaRPr lang="en-US" dirty="0"/>
          </a:p>
        </p:txBody>
      </p:sp>
    </p:spTree>
    <p:extLst>
      <p:ext uri="{BB962C8B-B14F-4D97-AF65-F5344CB8AC3E}">
        <p14:creationId xmlns:p14="http://schemas.microsoft.com/office/powerpoint/2010/main" val="3531926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mn-lt"/>
              </a:rPr>
              <a:t>Conclusions:</a:t>
            </a:r>
            <a:br>
              <a:rPr lang="en-US" b="1" dirty="0" smtClean="0">
                <a:latin typeface="+mn-lt"/>
              </a:rPr>
            </a:br>
            <a:r>
              <a:rPr lang="en-US" b="1" dirty="0" smtClean="0">
                <a:latin typeface="+mn-lt"/>
              </a:rPr>
              <a:t>no answers, just questions</a:t>
            </a:r>
            <a:endParaRPr lang="en-US" b="1" dirty="0">
              <a:latin typeface="+mn-lt"/>
            </a:endParaRPr>
          </a:p>
        </p:txBody>
      </p:sp>
      <p:sp>
        <p:nvSpPr>
          <p:cNvPr id="3" name="Content Placeholder 2"/>
          <p:cNvSpPr>
            <a:spLocks noGrp="1"/>
          </p:cNvSpPr>
          <p:nvPr>
            <p:ph idx="1"/>
          </p:nvPr>
        </p:nvSpPr>
        <p:spPr/>
        <p:txBody>
          <a:bodyPr>
            <a:normAutofit/>
          </a:bodyPr>
          <a:lstStyle/>
          <a:p>
            <a:pPr marL="0" indent="0">
              <a:buNone/>
            </a:pPr>
            <a:r>
              <a:rPr lang="en-US" sz="4000" dirty="0" smtClean="0"/>
              <a:t>Informed learner partners  </a:t>
            </a:r>
          </a:p>
          <a:p>
            <a:pPr marL="514350" indent="-514350">
              <a:buFont typeface="+mj-lt"/>
              <a:buAutoNum type="arabicPeriod"/>
            </a:pPr>
            <a:r>
              <a:rPr lang="en-US" sz="3600" dirty="0" smtClean="0"/>
              <a:t>Why </a:t>
            </a:r>
            <a:r>
              <a:rPr lang="en-US" sz="3600" dirty="0"/>
              <a:t>and how </a:t>
            </a:r>
            <a:r>
              <a:rPr lang="en-US" sz="3600" dirty="0" smtClean="0"/>
              <a:t>we librarians might invite </a:t>
            </a:r>
            <a:r>
              <a:rPr lang="en-US" sz="3600" dirty="0"/>
              <a:t>students into the </a:t>
            </a:r>
            <a:r>
              <a:rPr lang="en-US" sz="3600" dirty="0" smtClean="0"/>
              <a:t>disciplines? </a:t>
            </a:r>
          </a:p>
          <a:p>
            <a:pPr marL="514350" indent="-514350">
              <a:buFont typeface="+mj-lt"/>
              <a:buAutoNum type="arabicPeriod"/>
            </a:pPr>
            <a:r>
              <a:rPr lang="en-US" sz="3600" dirty="0" smtClean="0"/>
              <a:t>How do we investigate </a:t>
            </a:r>
            <a:r>
              <a:rPr lang="en-US" sz="3600" dirty="0"/>
              <a:t>ways of assessing student </a:t>
            </a:r>
            <a:r>
              <a:rPr lang="en-US" sz="3600" dirty="0" smtClean="0"/>
              <a:t>learning? </a:t>
            </a:r>
            <a:endParaRPr lang="en-US" sz="3600" dirty="0"/>
          </a:p>
        </p:txBody>
      </p:sp>
    </p:spTree>
    <p:extLst>
      <p:ext uri="{BB962C8B-B14F-4D97-AF65-F5344CB8AC3E}">
        <p14:creationId xmlns:p14="http://schemas.microsoft.com/office/powerpoint/2010/main" val="3641391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274320" algn="ctr">
              <a:lnSpc>
                <a:spcPct val="100000"/>
              </a:lnSpc>
              <a:spcBef>
                <a:spcPts val="0"/>
              </a:spcBef>
              <a:buNone/>
            </a:pPr>
            <a:r>
              <a:rPr lang="en-US" sz="2000" dirty="0" smtClean="0"/>
              <a:t>References</a:t>
            </a:r>
          </a:p>
          <a:p>
            <a:pPr marL="0" indent="-274320">
              <a:lnSpc>
                <a:spcPct val="100000"/>
              </a:lnSpc>
              <a:spcBef>
                <a:spcPts val="0"/>
              </a:spcBef>
              <a:buNone/>
            </a:pPr>
            <a:r>
              <a:rPr lang="en-US" sz="2000" dirty="0" smtClean="0"/>
              <a:t>Farrell</a:t>
            </a:r>
            <a:r>
              <a:rPr lang="en-US" sz="2000" dirty="0"/>
              <a:t>, Robert, and William </a:t>
            </a:r>
            <a:r>
              <a:rPr lang="en-US" sz="2000" dirty="0" err="1"/>
              <a:t>Badke</a:t>
            </a:r>
            <a:r>
              <a:rPr lang="en-US" sz="2000" dirty="0"/>
              <a:t>. 2015. “Situating Information Literacy in the Disciplines: A Practical and </a:t>
            </a:r>
            <a:endParaRPr lang="en-US" sz="2000" dirty="0" smtClean="0"/>
          </a:p>
          <a:p>
            <a:pPr marL="0" indent="-274320">
              <a:lnSpc>
                <a:spcPct val="100000"/>
              </a:lnSpc>
              <a:spcBef>
                <a:spcPts val="0"/>
              </a:spcBef>
              <a:buNone/>
            </a:pPr>
            <a:r>
              <a:rPr lang="en-US" sz="2000" dirty="0" smtClean="0"/>
              <a:t>     Systematic </a:t>
            </a:r>
            <a:r>
              <a:rPr lang="en-US" sz="2000" dirty="0"/>
              <a:t>Approach for Academic Librarians.” </a:t>
            </a:r>
            <a:r>
              <a:rPr lang="en-US" sz="2000" i="1" dirty="0"/>
              <a:t>Reference Services Review</a:t>
            </a:r>
            <a:r>
              <a:rPr lang="en-US" sz="2000" dirty="0"/>
              <a:t> 43 (2): 319–340</a:t>
            </a:r>
            <a:r>
              <a:rPr lang="en-US" sz="2000" dirty="0" smtClean="0"/>
              <a:t>.</a:t>
            </a:r>
          </a:p>
          <a:p>
            <a:pPr marL="0" indent="-274320">
              <a:lnSpc>
                <a:spcPct val="100000"/>
              </a:lnSpc>
              <a:spcBef>
                <a:spcPts val="0"/>
              </a:spcBef>
              <a:buNone/>
            </a:pPr>
            <a:r>
              <a:rPr lang="en-US" sz="2000" dirty="0" err="1"/>
              <a:t>Gunton</a:t>
            </a:r>
            <a:r>
              <a:rPr lang="en-US" sz="2000" dirty="0"/>
              <a:t>, </a:t>
            </a:r>
            <a:r>
              <a:rPr lang="en-US" sz="2000" dirty="0" err="1"/>
              <a:t>Lyndelle</a:t>
            </a:r>
            <a:r>
              <a:rPr lang="en-US" sz="2000" dirty="0"/>
              <a:t>, Christine Bruce, and Kate Davis. 2014. “Information Literacy Research: The Evolution of </a:t>
            </a:r>
            <a:r>
              <a:rPr lang="en-US" sz="2000" dirty="0" smtClean="0"/>
              <a:t>the</a:t>
            </a:r>
          </a:p>
          <a:p>
            <a:pPr marL="0" indent="-274320">
              <a:lnSpc>
                <a:spcPct val="100000"/>
              </a:lnSpc>
              <a:spcBef>
                <a:spcPts val="0"/>
              </a:spcBef>
              <a:buNone/>
            </a:pPr>
            <a:r>
              <a:rPr lang="en-US" sz="2000" dirty="0"/>
              <a:t> </a:t>
            </a:r>
            <a:r>
              <a:rPr lang="en-US" sz="2000" dirty="0" smtClean="0"/>
              <a:t>    Relational </a:t>
            </a:r>
            <a:r>
              <a:rPr lang="en-US" sz="2000" dirty="0"/>
              <a:t>Approach.” In </a:t>
            </a:r>
            <a:r>
              <a:rPr lang="en-US" sz="2000" i="1" dirty="0"/>
              <a:t>Library and Information Science Research in Asia-Oceania: Theory and Practice, </a:t>
            </a:r>
            <a:r>
              <a:rPr lang="en-US" sz="2000" dirty="0"/>
              <a:t>edited </a:t>
            </a:r>
            <a:r>
              <a:rPr lang="en-US" sz="2000" dirty="0" smtClean="0"/>
              <a:t>by</a:t>
            </a:r>
          </a:p>
          <a:p>
            <a:pPr marL="0" indent="-274320">
              <a:lnSpc>
                <a:spcPct val="100000"/>
              </a:lnSpc>
              <a:spcBef>
                <a:spcPts val="0"/>
              </a:spcBef>
              <a:buNone/>
            </a:pPr>
            <a:r>
              <a:rPr lang="en-US" sz="2000" dirty="0"/>
              <a:t> </a:t>
            </a:r>
            <a:r>
              <a:rPr lang="en-US" sz="2000" dirty="0" smtClean="0"/>
              <a:t>    </a:t>
            </a:r>
            <a:r>
              <a:rPr lang="en-US" sz="2000" dirty="0" err="1"/>
              <a:t>Jia</a:t>
            </a:r>
            <a:r>
              <a:rPr lang="en-US" sz="2000" dirty="0"/>
              <a:t> Tina Du, </a:t>
            </a:r>
            <a:r>
              <a:rPr lang="en-US" sz="2000" dirty="0" err="1"/>
              <a:t>Qinghua</a:t>
            </a:r>
            <a:r>
              <a:rPr lang="en-US" sz="2000" dirty="0"/>
              <a:t> Zhu, and Andy </a:t>
            </a:r>
            <a:r>
              <a:rPr lang="en-US" sz="2000" dirty="0" err="1"/>
              <a:t>Koronios</a:t>
            </a:r>
            <a:r>
              <a:rPr lang="en-US" sz="2000" dirty="0"/>
              <a:t>, 82–101. Hershey, PA: IGI Global</a:t>
            </a:r>
            <a:r>
              <a:rPr lang="en-US" sz="2000" dirty="0" smtClean="0"/>
              <a:t>.</a:t>
            </a:r>
          </a:p>
          <a:p>
            <a:pPr marL="0" indent="-274320">
              <a:lnSpc>
                <a:spcPct val="100000"/>
              </a:lnSpc>
              <a:spcBef>
                <a:spcPts val="0"/>
              </a:spcBef>
              <a:buNone/>
            </a:pPr>
            <a:r>
              <a:rPr lang="en-US" sz="2000" dirty="0" err="1"/>
              <a:t>Jaguszewski</a:t>
            </a:r>
            <a:r>
              <a:rPr lang="en-US" sz="2000" dirty="0"/>
              <a:t>, Janice M. and Karen Williams. 2013. New Roles for New Times: Transforming Liaison Roles in </a:t>
            </a:r>
            <a:r>
              <a:rPr lang="en-US" sz="2000" dirty="0" smtClean="0"/>
              <a:t>Research</a:t>
            </a:r>
          </a:p>
          <a:p>
            <a:pPr marL="0" indent="-274320">
              <a:lnSpc>
                <a:spcPct val="100000"/>
              </a:lnSpc>
              <a:spcBef>
                <a:spcPts val="0"/>
              </a:spcBef>
              <a:buNone/>
            </a:pPr>
            <a:r>
              <a:rPr lang="en-US" sz="2000" dirty="0"/>
              <a:t> </a:t>
            </a:r>
            <a:r>
              <a:rPr lang="en-US" sz="2000" dirty="0" smtClean="0"/>
              <a:t>    </a:t>
            </a:r>
            <a:r>
              <a:rPr lang="en-US" sz="2000" dirty="0"/>
              <a:t>Libraries. Association of Research Libraries.  </a:t>
            </a:r>
            <a:r>
              <a:rPr lang="en-US" sz="2000" u="sng" dirty="0">
                <a:hlinkClick r:id="rId3"/>
              </a:rPr>
              <a:t>http://</a:t>
            </a:r>
            <a:r>
              <a:rPr lang="en-US" sz="2000" u="sng" dirty="0" smtClean="0">
                <a:hlinkClick r:id="rId3"/>
              </a:rPr>
              <a:t>www.arl.org/storage/documents/publications/NRNT-Liaison-</a:t>
            </a:r>
          </a:p>
          <a:p>
            <a:pPr marL="0" indent="-274320">
              <a:lnSpc>
                <a:spcPct val="100000"/>
              </a:lnSpc>
              <a:spcBef>
                <a:spcPts val="0"/>
              </a:spcBef>
              <a:buNone/>
            </a:pPr>
            <a:r>
              <a:rPr lang="en-US" sz="2000" dirty="0">
                <a:hlinkClick r:id="rId3"/>
              </a:rPr>
              <a:t> </a:t>
            </a:r>
            <a:r>
              <a:rPr lang="en-US" sz="2000" dirty="0" smtClean="0">
                <a:hlinkClick r:id="rId3"/>
              </a:rPr>
              <a:t>    </a:t>
            </a:r>
            <a:r>
              <a:rPr lang="en-US" sz="2000" u="sng" dirty="0" smtClean="0">
                <a:hlinkClick r:id="rId3"/>
              </a:rPr>
              <a:t>Roles-final.pdf</a:t>
            </a:r>
            <a:endParaRPr lang="en-US" sz="2000" u="sng" dirty="0" smtClean="0"/>
          </a:p>
          <a:p>
            <a:pPr marL="0" indent="-274320">
              <a:lnSpc>
                <a:spcPct val="100000"/>
              </a:lnSpc>
              <a:spcBef>
                <a:spcPts val="0"/>
              </a:spcBef>
              <a:buNone/>
            </a:pPr>
            <a:r>
              <a:rPr lang="en-US" sz="2000" dirty="0"/>
              <a:t>Lloyd, </a:t>
            </a:r>
            <a:r>
              <a:rPr lang="en-US" sz="2000" dirty="0" err="1"/>
              <a:t>Annemaree</a:t>
            </a:r>
            <a:r>
              <a:rPr lang="en-US" sz="2000" dirty="0"/>
              <a:t>, and Christine S. Bruce. 2011. “State of the Art and Future Challenges for Information Literacy </a:t>
            </a:r>
          </a:p>
          <a:p>
            <a:pPr marL="0" indent="-274320">
              <a:lnSpc>
                <a:spcPct val="100000"/>
              </a:lnSpc>
              <a:spcBef>
                <a:spcPts val="0"/>
              </a:spcBef>
              <a:buNone/>
            </a:pPr>
            <a:r>
              <a:rPr lang="en-US" sz="2000" dirty="0"/>
              <a:t>      Research.” In </a:t>
            </a:r>
            <a:r>
              <a:rPr lang="en-US" sz="2000" i="1" dirty="0"/>
              <a:t>Social Media and Information Practices Workshop</a:t>
            </a:r>
            <a:r>
              <a:rPr lang="en-US" sz="2000" dirty="0"/>
              <a:t>, 10-11 November 2011, University of </a:t>
            </a:r>
            <a:r>
              <a:rPr lang="en-US" sz="2000" dirty="0" err="1"/>
              <a:t>Borås</a:t>
            </a:r>
            <a:r>
              <a:rPr lang="en-US" sz="2000" dirty="0"/>
              <a:t>, </a:t>
            </a:r>
          </a:p>
          <a:p>
            <a:pPr marL="0" indent="-274320">
              <a:lnSpc>
                <a:spcPct val="100000"/>
              </a:lnSpc>
              <a:spcBef>
                <a:spcPts val="0"/>
              </a:spcBef>
              <a:buNone/>
            </a:pPr>
            <a:r>
              <a:rPr lang="en-US" sz="2000" dirty="0"/>
              <a:t>      Sweden. (Unpublished) </a:t>
            </a:r>
            <a:r>
              <a:rPr lang="en-US" sz="2000" u="sng" dirty="0">
                <a:hlinkClick r:id="rId4"/>
              </a:rPr>
              <a:t>http://eprints.qut.edu.au/47207/</a:t>
            </a:r>
            <a:r>
              <a:rPr lang="en-US" sz="2000" dirty="0"/>
              <a:t>.</a:t>
            </a:r>
          </a:p>
          <a:p>
            <a:pPr marL="0" indent="-274320">
              <a:lnSpc>
                <a:spcPct val="100000"/>
              </a:lnSpc>
              <a:spcBef>
                <a:spcPts val="0"/>
              </a:spcBef>
              <a:buNone/>
            </a:pPr>
            <a:r>
              <a:rPr lang="en-US" sz="2000" dirty="0" err="1"/>
              <a:t>Maybee</a:t>
            </a:r>
            <a:r>
              <a:rPr lang="en-US" sz="2000" dirty="0"/>
              <a:t>, Clarence, Christine Susan Bruce, Mandy Lupton, and Kristen </a:t>
            </a:r>
            <a:r>
              <a:rPr lang="en-US" sz="2000" dirty="0" err="1"/>
              <a:t>Rebmann</a:t>
            </a:r>
            <a:r>
              <a:rPr lang="en-US" sz="2000" dirty="0"/>
              <a:t>. 2013. “Learning to Use Information:</a:t>
            </a:r>
          </a:p>
          <a:p>
            <a:pPr marL="0" indent="-274320">
              <a:lnSpc>
                <a:spcPct val="100000"/>
              </a:lnSpc>
              <a:spcBef>
                <a:spcPts val="0"/>
              </a:spcBef>
              <a:buNone/>
            </a:pPr>
            <a:r>
              <a:rPr lang="en-US" sz="2000" dirty="0"/>
              <a:t>      Informed Learning in the Undergraduate Classroom.” </a:t>
            </a:r>
            <a:r>
              <a:rPr lang="en-US" sz="2000" i="1" dirty="0"/>
              <a:t>Library &amp; Information Science Research</a:t>
            </a:r>
            <a:r>
              <a:rPr lang="en-US" sz="2000" dirty="0"/>
              <a:t> </a:t>
            </a:r>
            <a:r>
              <a:rPr lang="en-US" sz="2000" i="1" dirty="0"/>
              <a:t>35</a:t>
            </a:r>
            <a:r>
              <a:rPr lang="en-US" sz="2000" dirty="0"/>
              <a:t> (3): 200–206. </a:t>
            </a:r>
          </a:p>
          <a:p>
            <a:pPr marL="0" indent="-274320">
              <a:lnSpc>
                <a:spcPct val="100000"/>
              </a:lnSpc>
              <a:spcBef>
                <a:spcPts val="0"/>
              </a:spcBef>
              <a:buNone/>
            </a:pPr>
            <a:r>
              <a:rPr lang="en-US" sz="2000" dirty="0">
                <a:hlinkClick r:id="rId5"/>
              </a:rPr>
              <a:t>      http://eprints.qut.edu.au/60579/</a:t>
            </a:r>
            <a:r>
              <a:rPr lang="en-US" sz="2000" dirty="0"/>
              <a:t>.</a:t>
            </a:r>
          </a:p>
          <a:p>
            <a:pPr marL="0" indent="-274320">
              <a:lnSpc>
                <a:spcPct val="100000"/>
              </a:lnSpc>
              <a:spcBef>
                <a:spcPts val="0"/>
              </a:spcBef>
              <a:buNone/>
            </a:pPr>
            <a:r>
              <a:rPr lang="en-US" sz="2000" dirty="0" smtClean="0"/>
              <a:t>Webber</a:t>
            </a:r>
            <a:r>
              <a:rPr lang="en-US" sz="2000" dirty="0"/>
              <a:t>, Sheila, Ola </a:t>
            </a:r>
            <a:r>
              <a:rPr lang="en-US" sz="2000" dirty="0" err="1"/>
              <a:t>Pierot</a:t>
            </a:r>
            <a:r>
              <a:rPr lang="en-US" sz="2000" dirty="0"/>
              <a:t>, Louise </a:t>
            </a:r>
            <a:r>
              <a:rPr lang="en-US" sz="2000" dirty="0" err="1"/>
              <a:t>Limberg</a:t>
            </a:r>
            <a:r>
              <a:rPr lang="en-US" sz="2000" dirty="0"/>
              <a:t>, and Bill Johnston. 2014. “Relating Research and Practice in Information </a:t>
            </a:r>
            <a:endParaRPr lang="en-US" sz="2000" dirty="0" smtClean="0"/>
          </a:p>
          <a:p>
            <a:pPr marL="0" indent="-274320">
              <a:lnSpc>
                <a:spcPct val="100000"/>
              </a:lnSpc>
              <a:spcBef>
                <a:spcPts val="0"/>
              </a:spcBef>
              <a:buNone/>
            </a:pPr>
            <a:r>
              <a:rPr lang="en-US" sz="2000" dirty="0"/>
              <a:t> </a:t>
            </a:r>
            <a:r>
              <a:rPr lang="en-US" sz="2000" dirty="0" smtClean="0"/>
              <a:t>     Literacy</a:t>
            </a:r>
            <a:r>
              <a:rPr lang="en-US" sz="2000" dirty="0"/>
              <a:t>.” Panel presented at the European Conference on Information Literacy, Dubrovnik, October 2014. </a:t>
            </a:r>
            <a:endParaRPr lang="en-US" sz="2000" dirty="0" smtClean="0"/>
          </a:p>
          <a:p>
            <a:pPr marL="0" indent="-274320">
              <a:lnSpc>
                <a:spcPct val="100000"/>
              </a:lnSpc>
              <a:spcBef>
                <a:spcPts val="0"/>
              </a:spcBef>
              <a:buNone/>
            </a:pPr>
            <a:r>
              <a:rPr lang="en-US" sz="2000" dirty="0">
                <a:hlinkClick r:id="rId6"/>
              </a:rPr>
              <a:t> </a:t>
            </a:r>
            <a:r>
              <a:rPr lang="en-US" sz="2000" dirty="0" smtClean="0">
                <a:hlinkClick r:id="rId6"/>
              </a:rPr>
              <a:t>     http</a:t>
            </a:r>
            <a:r>
              <a:rPr lang="en-US" sz="2000" dirty="0">
                <a:hlinkClick r:id="rId6"/>
              </a:rPr>
              <a:t>://www.slideshare.net/sheilawebber/ecil-research-practice</a:t>
            </a:r>
            <a:r>
              <a:rPr lang="en-US" sz="2000" dirty="0" smtClean="0"/>
              <a:t>.</a:t>
            </a:r>
          </a:p>
          <a:p>
            <a:pPr marL="0" indent="-274320">
              <a:lnSpc>
                <a:spcPct val="100000"/>
              </a:lnSpc>
              <a:spcBef>
                <a:spcPts val="0"/>
              </a:spcBef>
              <a:buNone/>
            </a:pPr>
            <a:r>
              <a:rPr lang="en-US" sz="2000" dirty="0" smtClean="0"/>
              <a:t>Whitworth</a:t>
            </a:r>
            <a:r>
              <a:rPr lang="en-US" sz="2000" dirty="0"/>
              <a:t>, Andrew. 2014. </a:t>
            </a:r>
            <a:r>
              <a:rPr lang="en-US" sz="2000" i="1" dirty="0"/>
              <a:t>Radical Information Literacy: Reclaiming the Political Heart of the IL Movement</a:t>
            </a:r>
            <a:r>
              <a:rPr lang="en-US" sz="2000" dirty="0"/>
              <a:t>. Oxford</a:t>
            </a:r>
            <a:r>
              <a:rPr lang="en-US" sz="2000" dirty="0" smtClean="0"/>
              <a:t>,</a:t>
            </a:r>
          </a:p>
          <a:p>
            <a:pPr marL="0" indent="-274320">
              <a:lnSpc>
                <a:spcPct val="100000"/>
              </a:lnSpc>
              <a:spcBef>
                <a:spcPts val="0"/>
              </a:spcBef>
              <a:buNone/>
            </a:pPr>
            <a:r>
              <a:rPr lang="en-US" sz="2000" dirty="0"/>
              <a:t> </a:t>
            </a:r>
            <a:r>
              <a:rPr lang="en-US" sz="2000" dirty="0" smtClean="0"/>
              <a:t>     UK</a:t>
            </a:r>
            <a:r>
              <a:rPr lang="en-US" sz="2000" dirty="0"/>
              <a:t>: </a:t>
            </a:r>
            <a:r>
              <a:rPr lang="en-US" sz="2000" dirty="0" err="1"/>
              <a:t>Chandos</a:t>
            </a:r>
            <a:r>
              <a:rPr lang="en-US" sz="2000" dirty="0"/>
              <a:t> Publishing</a:t>
            </a:r>
            <a:r>
              <a:rPr lang="en-US" sz="2000" dirty="0" smtClean="0"/>
              <a:t>.</a:t>
            </a:r>
          </a:p>
          <a:p>
            <a:pPr marL="0" indent="-274320">
              <a:lnSpc>
                <a:spcPct val="100000"/>
              </a:lnSpc>
              <a:spcBef>
                <a:spcPts val="0"/>
              </a:spcBef>
              <a:buNone/>
            </a:pPr>
            <a:r>
              <a:rPr lang="en-US" sz="2000" dirty="0"/>
              <a:t>Witt, Paul L. 2012. The Future of Communication Education. </a:t>
            </a:r>
            <a:r>
              <a:rPr lang="en-US" sz="2000" i="1" dirty="0"/>
              <a:t>Communication Education</a:t>
            </a:r>
            <a:r>
              <a:rPr lang="en-US" sz="2000" dirty="0"/>
              <a:t> 61 (1): 1-3.</a:t>
            </a:r>
          </a:p>
          <a:p>
            <a:pPr marL="0" indent="0">
              <a:buNone/>
            </a:pPr>
            <a:endParaRPr lang="en-US" sz="2000" dirty="0"/>
          </a:p>
        </p:txBody>
      </p:sp>
    </p:spTree>
    <p:extLst>
      <p:ext uri="{BB962C8B-B14F-4D97-AF65-F5344CB8AC3E}">
        <p14:creationId xmlns:p14="http://schemas.microsoft.com/office/powerpoint/2010/main" val="30933740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Image credits</a:t>
            </a:r>
            <a:endParaRPr lang="en-US" dirty="0"/>
          </a:p>
        </p:txBody>
      </p:sp>
      <p:sp>
        <p:nvSpPr>
          <p:cNvPr id="3" name="Content Placeholder 2"/>
          <p:cNvSpPr>
            <a:spLocks noGrp="1"/>
          </p:cNvSpPr>
          <p:nvPr>
            <p:ph idx="1"/>
          </p:nvPr>
        </p:nvSpPr>
        <p:spPr>
          <a:xfrm>
            <a:off x="304799" y="1427419"/>
            <a:ext cx="11713029" cy="4351338"/>
          </a:xfrm>
        </p:spPr>
        <p:txBody>
          <a:bodyPr>
            <a:normAutofit fontScale="92500" lnSpcReduction="10000"/>
          </a:bodyPr>
          <a:lstStyle/>
          <a:p>
            <a:pPr marL="0" indent="0">
              <a:lnSpc>
                <a:spcPct val="120000"/>
              </a:lnSpc>
              <a:spcBef>
                <a:spcPts val="0"/>
              </a:spcBef>
              <a:buNone/>
            </a:pPr>
            <a:r>
              <a:rPr lang="en-US" dirty="0" smtClean="0"/>
              <a:t>Slide 3:	</a:t>
            </a:r>
          </a:p>
          <a:p>
            <a:pPr marL="0" indent="0">
              <a:lnSpc>
                <a:spcPct val="120000"/>
              </a:lnSpc>
              <a:spcBef>
                <a:spcPts val="0"/>
              </a:spcBef>
              <a:buNone/>
            </a:pPr>
            <a:r>
              <a:rPr lang="en-US" dirty="0" smtClean="0">
                <a:hlinkClick r:id="rId3"/>
              </a:rPr>
              <a:t>http</a:t>
            </a:r>
            <a:r>
              <a:rPr lang="en-US" dirty="0">
                <a:hlinkClick r:id="rId3"/>
              </a:rPr>
              <a:t>://</a:t>
            </a:r>
            <a:r>
              <a:rPr lang="en-US" dirty="0" smtClean="0">
                <a:hlinkClick r:id="rId3"/>
              </a:rPr>
              <a:t>www.christinebruce.com.au/wpcontent/uploads/2011/08/christinebruce.jpg</a:t>
            </a:r>
            <a:r>
              <a:rPr lang="en-US" dirty="0" smtClean="0"/>
              <a:t> </a:t>
            </a:r>
            <a:endParaRPr lang="en-US" dirty="0"/>
          </a:p>
          <a:p>
            <a:pPr marL="0" indent="0">
              <a:lnSpc>
                <a:spcPct val="120000"/>
              </a:lnSpc>
              <a:spcBef>
                <a:spcPts val="0"/>
              </a:spcBef>
              <a:buNone/>
            </a:pPr>
            <a:r>
              <a:rPr lang="en-US" dirty="0" smtClean="0">
                <a:hlinkClick r:id="rId4"/>
              </a:rPr>
              <a:t>http</a:t>
            </a:r>
            <a:r>
              <a:rPr lang="en-US" dirty="0">
                <a:hlinkClick r:id="rId4"/>
              </a:rPr>
              <a:t>://</a:t>
            </a:r>
            <a:r>
              <a:rPr lang="en-US" dirty="0" smtClean="0">
                <a:hlinkClick r:id="rId4"/>
              </a:rPr>
              <a:t>books.google.com/books/about/Informed_learning.html?id=nEYmAQAAIAAJ</a:t>
            </a:r>
            <a:r>
              <a:rPr lang="en-US" dirty="0" smtClean="0"/>
              <a:t>  </a:t>
            </a:r>
            <a:endParaRPr lang="en-US" dirty="0"/>
          </a:p>
          <a:p>
            <a:pPr marL="0" indent="0">
              <a:lnSpc>
                <a:spcPct val="120000"/>
              </a:lnSpc>
              <a:spcBef>
                <a:spcPts val="0"/>
              </a:spcBef>
              <a:buNone/>
            </a:pPr>
            <a:r>
              <a:rPr lang="en-US" dirty="0" smtClean="0"/>
              <a:t>Slide 11:</a:t>
            </a:r>
          </a:p>
          <a:p>
            <a:pPr marL="0" indent="0">
              <a:lnSpc>
                <a:spcPct val="120000"/>
              </a:lnSpc>
              <a:spcBef>
                <a:spcPts val="0"/>
              </a:spcBef>
              <a:buNone/>
            </a:pPr>
            <a:r>
              <a:rPr lang="en-US" dirty="0" smtClean="0"/>
              <a:t>Franz</a:t>
            </a:r>
            <a:r>
              <a:rPr lang="en-US" dirty="0"/>
              <a:t>, Marc. </a:t>
            </a:r>
            <a:r>
              <a:rPr lang="en-US" dirty="0" smtClean="0"/>
              <a:t>1914. Painting </a:t>
            </a:r>
            <a:r>
              <a:rPr lang="en-US" dirty="0"/>
              <a:t>with Bulls II (Animals in Landscape</a:t>
            </a:r>
            <a:r>
              <a:rPr lang="en-US" dirty="0" smtClean="0"/>
              <a:t>).</a:t>
            </a:r>
          </a:p>
          <a:p>
            <a:pPr marL="0" indent="0">
              <a:lnSpc>
                <a:spcPct val="120000"/>
              </a:lnSpc>
              <a:spcBef>
                <a:spcPts val="0"/>
              </a:spcBef>
              <a:buNone/>
            </a:pPr>
            <a:r>
              <a:rPr lang="en-US" dirty="0"/>
              <a:t>	</a:t>
            </a:r>
            <a:r>
              <a:rPr lang="en-US" dirty="0" err="1" smtClean="0"/>
              <a:t>ARTstor</a:t>
            </a:r>
            <a:r>
              <a:rPr lang="en-US" dirty="0" smtClean="0"/>
              <a:t> </a:t>
            </a:r>
            <a:r>
              <a:rPr lang="en-US" dirty="0"/>
              <a:t>Slide Gallery </a:t>
            </a:r>
            <a:r>
              <a:rPr lang="en-US" dirty="0" smtClean="0"/>
              <a:t>ARTSTOR_103_41822000665560.</a:t>
            </a:r>
          </a:p>
          <a:p>
            <a:pPr marL="0" indent="0">
              <a:lnSpc>
                <a:spcPct val="120000"/>
              </a:lnSpc>
              <a:spcBef>
                <a:spcPts val="0"/>
              </a:spcBef>
              <a:buNone/>
            </a:pPr>
            <a:r>
              <a:rPr lang="en-US" dirty="0" smtClean="0"/>
              <a:t>Williams, Keith. </a:t>
            </a:r>
            <a:r>
              <a:rPr lang="en-US" dirty="0" err="1" smtClean="0"/>
              <a:t>n.d.</a:t>
            </a:r>
            <a:r>
              <a:rPr lang="en-US" dirty="0"/>
              <a:t> Courtship display of northern flicker. </a:t>
            </a:r>
            <a:endParaRPr lang="en-US" dirty="0" smtClean="0"/>
          </a:p>
          <a:p>
            <a:pPr marL="914400" lvl="2" indent="0">
              <a:lnSpc>
                <a:spcPct val="120000"/>
              </a:lnSpc>
              <a:spcBef>
                <a:spcPts val="0"/>
              </a:spcBef>
              <a:buNone/>
            </a:pPr>
            <a:r>
              <a:rPr lang="en-US" sz="2800" dirty="0" smtClean="0">
                <a:hlinkClick r:id="rId5"/>
              </a:rPr>
              <a:t>http</a:t>
            </a:r>
            <a:r>
              <a:rPr lang="en-US" sz="2800" dirty="0">
                <a:hlinkClick r:id="rId5"/>
              </a:rPr>
              <a:t>://</a:t>
            </a:r>
            <a:r>
              <a:rPr lang="en-US" sz="2800" dirty="0" smtClean="0">
                <a:hlinkClick r:id="rId5"/>
              </a:rPr>
              <a:t>www.flickr.com/photos/keithmwilliams</a:t>
            </a:r>
            <a:endParaRPr lang="en-US" sz="2800" dirty="0" smtClean="0"/>
          </a:p>
          <a:p>
            <a:pPr marL="0" indent="0">
              <a:lnSpc>
                <a:spcPct val="120000"/>
              </a:lnSpc>
              <a:spcBef>
                <a:spcPts val="0"/>
              </a:spcBef>
              <a:buNone/>
            </a:pPr>
            <a:r>
              <a:rPr lang="en-US" dirty="0" smtClean="0"/>
              <a:t>Ranger, Kim. 2016. </a:t>
            </a:r>
          </a:p>
          <a:p>
            <a:endParaRPr lang="en-US" dirty="0" smtClean="0"/>
          </a:p>
          <a:p>
            <a:endParaRPr lang="en-US" dirty="0"/>
          </a:p>
        </p:txBody>
      </p:sp>
    </p:spTree>
    <p:extLst>
      <p:ext uri="{BB962C8B-B14F-4D97-AF65-F5344CB8AC3E}">
        <p14:creationId xmlns:p14="http://schemas.microsoft.com/office/powerpoint/2010/main" val="345032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0570" y="476289"/>
            <a:ext cx="10068816" cy="4154984"/>
          </a:xfrm>
          <a:prstGeom prst="rect">
            <a:avLst/>
          </a:prstGeom>
          <a:noFill/>
        </p:spPr>
        <p:txBody>
          <a:bodyPr wrap="square" rtlCol="0">
            <a:spAutoFit/>
          </a:bodyPr>
          <a:lstStyle/>
          <a:p>
            <a:r>
              <a:rPr lang="en-US" sz="4400" dirty="0"/>
              <a:t>Why and how </a:t>
            </a:r>
            <a:r>
              <a:rPr lang="en-US" sz="4400" dirty="0" smtClean="0"/>
              <a:t>do </a:t>
            </a:r>
            <a:r>
              <a:rPr lang="en-US" sz="4400" b="1" dirty="0"/>
              <a:t>librarians</a:t>
            </a:r>
            <a:r>
              <a:rPr lang="en-US" sz="4400" dirty="0"/>
              <a:t> </a:t>
            </a:r>
            <a:r>
              <a:rPr lang="en-US" sz="4400" dirty="0" smtClean="0"/>
              <a:t>invite </a:t>
            </a:r>
            <a:r>
              <a:rPr lang="en-US" sz="4400" b="1" dirty="0"/>
              <a:t>students</a:t>
            </a:r>
            <a:r>
              <a:rPr lang="en-US" sz="4400" dirty="0"/>
              <a:t> into the disciplines? </a:t>
            </a:r>
            <a:endParaRPr lang="en-US" sz="4400" dirty="0" smtClean="0"/>
          </a:p>
          <a:p>
            <a:pPr marL="2400300" lvl="4" indent="-571500">
              <a:buFont typeface="Arial" panose="020B0604020202020204" pitchFamily="34" charset="0"/>
              <a:buChar char="•"/>
            </a:pPr>
            <a:r>
              <a:rPr lang="en-US" sz="4400" dirty="0" smtClean="0"/>
              <a:t>Overview</a:t>
            </a:r>
          </a:p>
          <a:p>
            <a:pPr marL="2400300" lvl="4" indent="-571500">
              <a:buFont typeface="Arial" panose="020B0604020202020204" pitchFamily="34" charset="0"/>
              <a:buChar char="•"/>
            </a:pPr>
            <a:r>
              <a:rPr lang="en-US" sz="4400" dirty="0" smtClean="0"/>
              <a:t>Examples</a:t>
            </a:r>
          </a:p>
          <a:p>
            <a:pPr marL="2400300" lvl="4" indent="-571500">
              <a:buFont typeface="Arial" panose="020B0604020202020204" pitchFamily="34" charset="0"/>
              <a:buChar char="•"/>
            </a:pPr>
            <a:r>
              <a:rPr lang="en-US" sz="4400" dirty="0" smtClean="0"/>
              <a:t>Applications</a:t>
            </a:r>
            <a:endParaRPr lang="en-US" sz="4400" dirty="0" smtClean="0"/>
          </a:p>
          <a:p>
            <a:r>
              <a:rPr lang="en-US" sz="4400" dirty="0" smtClean="0"/>
              <a:t>How </a:t>
            </a:r>
            <a:r>
              <a:rPr lang="en-US" sz="4400" dirty="0"/>
              <a:t>do we </a:t>
            </a:r>
            <a:r>
              <a:rPr lang="en-US" sz="4400" dirty="0" smtClean="0"/>
              <a:t>assess </a:t>
            </a:r>
            <a:r>
              <a:rPr lang="en-US" sz="4400" dirty="0"/>
              <a:t>student </a:t>
            </a:r>
            <a:r>
              <a:rPr lang="en-US" sz="4400" b="1" dirty="0"/>
              <a:t>learning</a:t>
            </a:r>
            <a:r>
              <a:rPr lang="en-US" sz="4400" dirty="0"/>
              <a:t>? </a:t>
            </a:r>
          </a:p>
        </p:txBody>
      </p:sp>
    </p:spTree>
    <p:extLst>
      <p:ext uri="{BB962C8B-B14F-4D97-AF65-F5344CB8AC3E}">
        <p14:creationId xmlns:p14="http://schemas.microsoft.com/office/powerpoint/2010/main" val="3620425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6432" y="0"/>
            <a:ext cx="9648092" cy="4893647"/>
          </a:xfrm>
          <a:prstGeom prst="rect">
            <a:avLst/>
          </a:prstGeom>
          <a:noFill/>
        </p:spPr>
        <p:txBody>
          <a:bodyPr wrap="square" rtlCol="0">
            <a:spAutoFit/>
          </a:bodyPr>
          <a:lstStyle/>
          <a:p>
            <a:pPr algn="ctr"/>
            <a:r>
              <a:rPr lang="en-US" sz="4800" b="1" dirty="0" smtClean="0"/>
              <a:t>Introduction</a:t>
            </a:r>
          </a:p>
          <a:p>
            <a:endParaRPr lang="en-US" sz="4400" dirty="0" smtClean="0"/>
          </a:p>
          <a:p>
            <a:endParaRPr lang="en-US" sz="4400" dirty="0" smtClean="0"/>
          </a:p>
          <a:p>
            <a:r>
              <a:rPr lang="en-US" sz="4400" dirty="0" smtClean="0"/>
              <a:t>Christine </a:t>
            </a:r>
            <a:r>
              <a:rPr lang="en-US" sz="4400" dirty="0" smtClean="0"/>
              <a:t>Bruce 	</a:t>
            </a:r>
          </a:p>
          <a:p>
            <a:pPr lvl="1"/>
            <a:r>
              <a:rPr lang="en-US" sz="4400" i="1" dirty="0" smtClean="0"/>
              <a:t>  Informed </a:t>
            </a:r>
            <a:r>
              <a:rPr lang="en-US" sz="4400" i="1" dirty="0" smtClean="0"/>
              <a:t>Learning</a:t>
            </a:r>
          </a:p>
          <a:p>
            <a:pPr lvl="2"/>
            <a:r>
              <a:rPr lang="en-US" sz="4400" dirty="0" smtClean="0"/>
              <a:t>  2008</a:t>
            </a:r>
            <a:endParaRPr lang="en-US" sz="4400" dirty="0" smtClean="0"/>
          </a:p>
          <a:p>
            <a:r>
              <a:rPr lang="en-US" sz="4400" dirty="0" smtClean="0"/>
              <a:t>	</a:t>
            </a: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1797" y="1070151"/>
            <a:ext cx="2205084" cy="32021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9890" y="1478119"/>
            <a:ext cx="2133600"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095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9921"/>
          </a:xfrm>
        </p:spPr>
        <p:txBody>
          <a:bodyPr>
            <a:normAutofit/>
          </a:bodyPr>
          <a:lstStyle/>
          <a:p>
            <a:pPr algn="ctr"/>
            <a:r>
              <a:rPr lang="en-US" sz="4800" b="1" dirty="0" smtClean="0">
                <a:latin typeface="+mn-lt"/>
              </a:rPr>
              <a:t>Literature</a:t>
            </a:r>
            <a:endParaRPr lang="en-US" sz="4800" b="1" dirty="0">
              <a:latin typeface="+mn-lt"/>
            </a:endParaRPr>
          </a:p>
        </p:txBody>
      </p:sp>
      <p:sp>
        <p:nvSpPr>
          <p:cNvPr id="3" name="Content Placeholder 2"/>
          <p:cNvSpPr>
            <a:spLocks noGrp="1"/>
          </p:cNvSpPr>
          <p:nvPr>
            <p:ph idx="1"/>
          </p:nvPr>
        </p:nvSpPr>
        <p:spPr>
          <a:xfrm>
            <a:off x="838200" y="1395046"/>
            <a:ext cx="10515600" cy="4629517"/>
          </a:xfrm>
        </p:spPr>
        <p:txBody>
          <a:bodyPr>
            <a:noAutofit/>
          </a:bodyPr>
          <a:lstStyle/>
          <a:p>
            <a:r>
              <a:rPr lang="en-US" sz="3600" dirty="0" smtClean="0"/>
              <a:t>Interdisciplinary collaboration: </a:t>
            </a:r>
            <a:r>
              <a:rPr lang="en-US" sz="3200" dirty="0" smtClean="0"/>
              <a:t>Witt</a:t>
            </a:r>
            <a:r>
              <a:rPr lang="en-US" sz="3200" dirty="0"/>
              <a:t>, </a:t>
            </a:r>
            <a:r>
              <a:rPr lang="en-US" sz="3200" dirty="0" smtClean="0"/>
              <a:t>2012</a:t>
            </a:r>
          </a:p>
          <a:p>
            <a:r>
              <a:rPr lang="en-US" sz="3600" dirty="0" smtClean="0"/>
              <a:t>Relational: </a:t>
            </a:r>
            <a:r>
              <a:rPr lang="en-US" sz="3200" dirty="0" smtClean="0"/>
              <a:t>Farrell </a:t>
            </a:r>
            <a:r>
              <a:rPr lang="en-US" sz="3200" dirty="0"/>
              <a:t>and Badke, </a:t>
            </a:r>
            <a:r>
              <a:rPr lang="en-US" sz="3200" dirty="0" smtClean="0"/>
              <a:t>2015 </a:t>
            </a:r>
          </a:p>
          <a:p>
            <a:pPr marL="914400" lvl="2" indent="0">
              <a:buNone/>
            </a:pPr>
            <a:r>
              <a:rPr lang="en-US" sz="3200" dirty="0" smtClean="0"/>
              <a:t>Gunton </a:t>
            </a:r>
            <a:r>
              <a:rPr lang="en-US" sz="3200" dirty="0"/>
              <a:t>et al, </a:t>
            </a:r>
            <a:r>
              <a:rPr lang="en-US" sz="3200" dirty="0" smtClean="0"/>
              <a:t>2014 </a:t>
            </a:r>
          </a:p>
          <a:p>
            <a:pPr marL="914400" lvl="2" indent="0">
              <a:buNone/>
            </a:pPr>
            <a:r>
              <a:rPr lang="en-US" sz="3200" dirty="0" smtClean="0"/>
              <a:t>Jaguszewski </a:t>
            </a:r>
            <a:r>
              <a:rPr lang="en-US" sz="3200" dirty="0"/>
              <a:t>and Williams, </a:t>
            </a:r>
            <a:r>
              <a:rPr lang="en-US" sz="3200" dirty="0" smtClean="0"/>
              <a:t>2013 </a:t>
            </a:r>
          </a:p>
          <a:p>
            <a:pPr marL="228600" lvl="1">
              <a:spcBef>
                <a:spcPts val="1000"/>
              </a:spcBef>
            </a:pPr>
            <a:r>
              <a:rPr lang="en-US" sz="3600" dirty="0" smtClean="0"/>
              <a:t>Informed learning:  </a:t>
            </a:r>
            <a:r>
              <a:rPr lang="en-US" sz="3200" dirty="0" smtClean="0"/>
              <a:t>Webber et al, 2014 </a:t>
            </a:r>
          </a:p>
          <a:p>
            <a:pPr marL="914400" lvl="2" indent="0">
              <a:buNone/>
            </a:pPr>
            <a:r>
              <a:rPr lang="en-US" sz="3200" dirty="0" smtClean="0"/>
              <a:t>Maybee </a:t>
            </a:r>
            <a:r>
              <a:rPr lang="en-US" sz="3200" dirty="0"/>
              <a:t>et al, </a:t>
            </a:r>
            <a:r>
              <a:rPr lang="en-US" sz="3200" dirty="0" smtClean="0"/>
              <a:t>2013 </a:t>
            </a:r>
          </a:p>
          <a:p>
            <a:pPr marL="914400" lvl="2" indent="0">
              <a:buNone/>
            </a:pPr>
            <a:r>
              <a:rPr lang="en-US" sz="3200" dirty="0" smtClean="0"/>
              <a:t>Lloyd and Bruce, 2011 </a:t>
            </a:r>
          </a:p>
          <a:p>
            <a:r>
              <a:rPr lang="en-US" sz="3600" dirty="0" smtClean="0"/>
              <a:t>Radical </a:t>
            </a:r>
            <a:r>
              <a:rPr lang="en-US" sz="3600" dirty="0" smtClean="0"/>
              <a:t>information literacy: </a:t>
            </a:r>
            <a:r>
              <a:rPr lang="en-US" sz="3200" dirty="0" smtClean="0"/>
              <a:t>Whitworth, 2014</a:t>
            </a:r>
            <a:endParaRPr lang="en-US" sz="3200" dirty="0"/>
          </a:p>
        </p:txBody>
      </p:sp>
    </p:spTree>
    <p:extLst>
      <p:ext uri="{BB962C8B-B14F-4D97-AF65-F5344CB8AC3E}">
        <p14:creationId xmlns:p14="http://schemas.microsoft.com/office/powerpoint/2010/main" val="348028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333"/>
            <a:ext cx="10613946" cy="1100772"/>
          </a:xfrm>
        </p:spPr>
        <p:txBody>
          <a:bodyPr>
            <a:normAutofit fontScale="90000"/>
          </a:bodyPr>
          <a:lstStyle/>
          <a:p>
            <a:pPr algn="ctr"/>
            <a:r>
              <a:rPr lang="en-US" b="1" dirty="0" smtClean="0">
                <a:latin typeface="+mn-lt"/>
              </a:rPr>
              <a:t/>
            </a:r>
            <a:br>
              <a:rPr lang="en-US" b="1" dirty="0" smtClean="0">
                <a:latin typeface="+mn-lt"/>
              </a:rPr>
            </a:br>
            <a:r>
              <a:rPr lang="en-US" b="1" dirty="0" smtClean="0">
                <a:latin typeface="+mn-lt"/>
              </a:rPr>
              <a:t>Library Subject Guides </a:t>
            </a:r>
            <a:br>
              <a:rPr lang="en-US" b="1" dirty="0" smtClean="0">
                <a:latin typeface="+mn-lt"/>
              </a:rPr>
            </a:br>
            <a:r>
              <a:rPr lang="en-US" sz="4000" b="1" dirty="0" smtClean="0">
                <a:latin typeface="+mn-lt"/>
              </a:rPr>
              <a:t>Previous tabs:</a:t>
            </a:r>
            <a:br>
              <a:rPr lang="en-US" sz="4000" b="1" dirty="0" smtClean="0">
                <a:latin typeface="+mn-lt"/>
              </a:rPr>
            </a:br>
            <a:endParaRPr lang="en-US" sz="4000" dirty="0">
              <a:latin typeface="+mn-lt"/>
            </a:endParaRPr>
          </a:p>
        </p:txBody>
      </p:sp>
      <p:sp>
        <p:nvSpPr>
          <p:cNvPr id="3" name="Content Placeholder 2"/>
          <p:cNvSpPr>
            <a:spLocks noGrp="1"/>
          </p:cNvSpPr>
          <p:nvPr>
            <p:ph idx="1"/>
          </p:nvPr>
        </p:nvSpPr>
        <p:spPr>
          <a:xfrm>
            <a:off x="838200" y="2067473"/>
            <a:ext cx="10515600" cy="1092901"/>
          </a:xfrm>
        </p:spPr>
        <p:txBody>
          <a:bodyPr>
            <a:normAutofit fontScale="85000" lnSpcReduction="20000"/>
          </a:bodyPr>
          <a:lstStyle/>
          <a:p>
            <a:pPr marL="0" indent="0" algn="ctr">
              <a:buNone/>
            </a:pPr>
            <a:endParaRPr lang="en-US" sz="4400" b="1" dirty="0" smtClean="0"/>
          </a:p>
          <a:p>
            <a:pPr marL="0" indent="0" algn="ctr">
              <a:buNone/>
            </a:pPr>
            <a:r>
              <a:rPr lang="en-US" sz="4200" b="1" dirty="0" smtClean="0"/>
              <a:t>Current </a:t>
            </a:r>
            <a:r>
              <a:rPr lang="en-US" sz="4200" b="1" dirty="0"/>
              <a:t>tabs:</a:t>
            </a:r>
            <a:endParaRPr lang="en-US" sz="4200" dirty="0"/>
          </a:p>
          <a:p>
            <a:endParaRPr lang="en-US" dirty="0"/>
          </a:p>
        </p:txBody>
      </p:sp>
      <p:pic>
        <p:nvPicPr>
          <p:cNvPr id="4" name="Picture 3" descr="http://lgdata.s3-website-us-east-1.amazonaws.com/docs/54/1020162/PhotoLibguideTabsO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07" y="1486690"/>
            <a:ext cx="11853332" cy="78457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 y="3160374"/>
            <a:ext cx="12192251" cy="2372883"/>
          </a:xfrm>
          <a:prstGeom prst="rect">
            <a:avLst/>
          </a:prstGeom>
        </p:spPr>
      </p:pic>
    </p:spTree>
    <p:extLst>
      <p:ext uri="{BB962C8B-B14F-4D97-AF65-F5344CB8AC3E}">
        <p14:creationId xmlns:p14="http://schemas.microsoft.com/office/powerpoint/2010/main" val="4022108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9758"/>
            <a:ext cx="12012403" cy="2586650"/>
          </a:xfrm>
          <a:prstGeom prst="rect">
            <a:avLst/>
          </a:prstGeom>
        </p:spPr>
      </p:pic>
      <p:sp>
        <p:nvSpPr>
          <p:cNvPr id="2" name="TextBox 1"/>
          <p:cNvSpPr txBox="1"/>
          <p:nvPr/>
        </p:nvSpPr>
        <p:spPr>
          <a:xfrm>
            <a:off x="3540333" y="161872"/>
            <a:ext cx="4931735" cy="707886"/>
          </a:xfrm>
          <a:prstGeom prst="rect">
            <a:avLst/>
          </a:prstGeom>
          <a:noFill/>
        </p:spPr>
        <p:txBody>
          <a:bodyPr wrap="none" rtlCol="0">
            <a:spAutoFit/>
          </a:bodyPr>
          <a:lstStyle/>
          <a:p>
            <a:r>
              <a:rPr lang="en-US" sz="4000" b="1" dirty="0" smtClean="0"/>
              <a:t>Library Subject Guides</a:t>
            </a:r>
            <a:endParaRPr lang="en-US" sz="4000" b="1" dirty="0"/>
          </a:p>
        </p:txBody>
      </p:sp>
    </p:spTree>
    <p:extLst>
      <p:ext uri="{BB962C8B-B14F-4D97-AF65-F5344CB8AC3E}">
        <p14:creationId xmlns:p14="http://schemas.microsoft.com/office/powerpoint/2010/main" val="3121313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981"/>
            <a:ext cx="7119716" cy="4583926"/>
          </a:xfrm>
          <a:prstGeom prst="rect">
            <a:avLst/>
          </a:prstGeom>
        </p:spPr>
      </p:pic>
      <p:pic>
        <p:nvPicPr>
          <p:cNvPr id="2" name="Picture 1" descr="PRweek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3616" y="1259998"/>
            <a:ext cx="2063930" cy="2063930"/>
          </a:xfrm>
          <a:prstGeom prst="rect">
            <a:avLst/>
          </a:prstGeom>
        </p:spPr>
      </p:pic>
      <p:sp>
        <p:nvSpPr>
          <p:cNvPr id="4" name="Curved Up Arrow 3"/>
          <p:cNvSpPr/>
          <p:nvPr/>
        </p:nvSpPr>
        <p:spPr>
          <a:xfrm>
            <a:off x="3318387" y="4498258"/>
            <a:ext cx="6268065" cy="115492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4123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87" y="2708460"/>
            <a:ext cx="12462388" cy="2425458"/>
          </a:xfrm>
          <a:prstGeom prst="rect">
            <a:avLst/>
          </a:prstGeom>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087"/>
            <a:ext cx="12012403" cy="2586650"/>
          </a:xfrm>
          <a:prstGeom prst="rect">
            <a:avLst/>
          </a:prstGeom>
        </p:spPr>
      </p:pic>
    </p:spTree>
    <p:extLst>
      <p:ext uri="{BB962C8B-B14F-4D97-AF65-F5344CB8AC3E}">
        <p14:creationId xmlns:p14="http://schemas.microsoft.com/office/powerpoint/2010/main" val="702045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0"/>
            <a:ext cx="10515600" cy="6176963"/>
          </a:xfrm>
        </p:spPr>
        <p:txBody>
          <a:bodyPr>
            <a:normAutofit/>
          </a:bodyPr>
          <a:lstStyle/>
          <a:p>
            <a:pPr marL="0" indent="0">
              <a:buNone/>
            </a:pPr>
            <a:r>
              <a:rPr lang="en-US" sz="4400" dirty="0" smtClean="0"/>
              <a:t>Upcoming collaboration examples:</a:t>
            </a:r>
          </a:p>
          <a:p>
            <a:pPr marL="1657350" lvl="2" indent="-742950">
              <a:buFont typeface="+mj-lt"/>
              <a:buAutoNum type="arabicPeriod"/>
            </a:pPr>
            <a:r>
              <a:rPr lang="en-US" sz="4400" dirty="0" smtClean="0"/>
              <a:t>Library instruction for assignments</a:t>
            </a:r>
            <a:endParaRPr lang="en-US" sz="4400" dirty="0"/>
          </a:p>
          <a:p>
            <a:pPr marL="1657350" lvl="2" indent="-742950">
              <a:buFont typeface="+mj-lt"/>
              <a:buAutoNum type="arabicPeriod"/>
            </a:pPr>
            <a:r>
              <a:rPr lang="en-US" sz="4400" dirty="0" smtClean="0"/>
              <a:t>Intellectual / creative property</a:t>
            </a:r>
          </a:p>
          <a:p>
            <a:pPr marL="1657350" lvl="2" indent="-742950">
              <a:buFont typeface="+mj-lt"/>
              <a:buAutoNum type="arabicPeriod"/>
            </a:pPr>
            <a:r>
              <a:rPr lang="en-US" sz="4400" dirty="0" smtClean="0"/>
              <a:t>Assignment </a:t>
            </a:r>
            <a:r>
              <a:rPr lang="en-US" sz="4400" dirty="0"/>
              <a:t>design </a:t>
            </a:r>
          </a:p>
          <a:p>
            <a:pPr marL="457200" lvl="1" indent="0">
              <a:buNone/>
            </a:pPr>
            <a:r>
              <a:rPr lang="en-US" sz="4400" dirty="0" smtClean="0"/>
              <a:t>in:</a:t>
            </a:r>
            <a:endParaRPr lang="en-US" sz="4400" dirty="0"/>
          </a:p>
          <a:p>
            <a:pPr marL="1657350" lvl="2" indent="-742950">
              <a:buFont typeface="+mj-lt"/>
              <a:buAutoNum type="alphaUcPeriod"/>
            </a:pPr>
            <a:r>
              <a:rPr lang="en-US" sz="4400" dirty="0" smtClean="0"/>
              <a:t>Advertising &amp; PR</a:t>
            </a:r>
          </a:p>
          <a:p>
            <a:pPr marL="1657350" lvl="2" indent="-742950">
              <a:buFont typeface="+mj-lt"/>
              <a:buAutoNum type="alphaUcPeriod"/>
            </a:pPr>
            <a:r>
              <a:rPr lang="en-US" sz="4400" dirty="0" smtClean="0"/>
              <a:t>Photography</a:t>
            </a:r>
          </a:p>
          <a:p>
            <a:pPr marL="1657350" lvl="2" indent="-742950">
              <a:buFont typeface="+mj-lt"/>
              <a:buAutoNum type="alphaUcPeriod"/>
            </a:pPr>
            <a:r>
              <a:rPr lang="en-US" sz="4400" dirty="0" smtClean="0"/>
              <a:t>Communication Studies  </a:t>
            </a:r>
          </a:p>
          <a:p>
            <a:endParaRPr lang="en-US" dirty="0"/>
          </a:p>
        </p:txBody>
      </p:sp>
    </p:spTree>
    <p:extLst>
      <p:ext uri="{BB962C8B-B14F-4D97-AF65-F5344CB8AC3E}">
        <p14:creationId xmlns:p14="http://schemas.microsoft.com/office/powerpoint/2010/main" val="37621440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1638</TotalTime>
  <Words>2412</Words>
  <Application>Microsoft Office PowerPoint</Application>
  <PresentationFormat>Widescreen</PresentationFormat>
  <Paragraphs>158</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  Informed Learning, Information Literacy, and Scholarly Communication: Library Pedagogy as a Bridge to the Disciplines  Kim L. Ranger    Grand Valley State University </vt:lpstr>
      <vt:lpstr>PowerPoint Presentation</vt:lpstr>
      <vt:lpstr>PowerPoint Presentation</vt:lpstr>
      <vt:lpstr>Literature</vt:lpstr>
      <vt:lpstr> Library Subject Guides  Previous tabs: </vt:lpstr>
      <vt:lpstr>PowerPoint Presentation</vt:lpstr>
      <vt:lpstr>PowerPoint Presentation</vt:lpstr>
      <vt:lpstr>PowerPoint Presentation</vt:lpstr>
      <vt:lpstr>PowerPoint Presentation</vt:lpstr>
      <vt:lpstr>PowerPoint Presentation</vt:lpstr>
      <vt:lpstr>PowerPoint Presentation</vt:lpstr>
      <vt:lpstr>Intersections of Information Literacy &amp; Scholarly Communication</vt:lpstr>
      <vt:lpstr>Assignment Design</vt:lpstr>
      <vt:lpstr>PowerPoint Presentation</vt:lpstr>
      <vt:lpstr>Discussion</vt:lpstr>
      <vt:lpstr>Conclusions: no answers, just questions</vt:lpstr>
      <vt:lpstr>PowerPoint Presentation</vt:lpstr>
      <vt:lpstr>Image credits</vt:lpstr>
    </vt:vector>
  </TitlesOfParts>
  <Company>Grand Valley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Informed Learning, Information Literacy, and Scholarly Communication: Library Pedagogy as a Bridge to the Disciplines  Kim L. Ranger  Grand Valley State University</dc:title>
  <dc:creator>Kim Ranger</dc:creator>
  <cp:lastModifiedBy>Kim Ranger</cp:lastModifiedBy>
  <cp:revision>142</cp:revision>
  <dcterms:created xsi:type="dcterms:W3CDTF">2016-07-08T14:53:54Z</dcterms:created>
  <dcterms:modified xsi:type="dcterms:W3CDTF">2016-08-26T18:04:47Z</dcterms:modified>
</cp:coreProperties>
</file>